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3" name="Freeform: Shape 13">
            <a:extLst>
              <a:ext uri="{FF2B5EF4-FFF2-40B4-BE49-F238E27FC236}">
                <a16:creationId xmlns:a16="http://schemas.microsoft.com/office/drawing/2014/main" id="{1AAB5543-E77D-4770-AB77-F51C18A044B9}"/>
              </a:ext>
            </a:extLst>
          </p:cNvPr>
          <p:cNvSpPr/>
          <p:nvPr/>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dirty="0"/>
          </a:p>
        </p:txBody>
      </p:sp>
      <p:grpSp>
        <p:nvGrpSpPr>
          <p:cNvPr id="2010" name="Group 2009"/>
          <p:cNvGrpSpPr/>
          <p:nvPr/>
        </p:nvGrpSpPr>
        <p:grpSpPr>
          <a:xfrm>
            <a:off x="495064" y="352425"/>
            <a:ext cx="1551631" cy="414716"/>
            <a:chOff x="4971814" y="299551"/>
            <a:chExt cx="2248375" cy="600940"/>
          </a:xfrm>
          <a:solidFill>
            <a:schemeClr val="accent2"/>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lumMod val="65000"/>
                  </a:schemeClr>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Client Logo Here</a:t>
            </a:r>
            <a:endParaRPr lang="en-GB" dirty="0"/>
          </a:p>
        </p:txBody>
      </p:sp>
      <p:sp>
        <p:nvSpPr>
          <p:cNvPr id="1014" name="Freeform: Shape 9">
            <a:extLst>
              <a:ext uri="{FF2B5EF4-FFF2-40B4-BE49-F238E27FC236}">
                <a16:creationId xmlns:a16="http://schemas.microsoft.com/office/drawing/2014/main" id="{F7CACDEE-CD4A-4AB2-9814-60D12F418240}"/>
              </a:ext>
            </a:extLst>
          </p:cNvPr>
          <p:cNvSpPr/>
          <p:nvPr/>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a:extLst>
              <a:ext uri="{FF2B5EF4-FFF2-40B4-BE49-F238E27FC236}">
                <a16:creationId xmlns:a16="http://schemas.microsoft.com/office/drawing/2014/main" id="{E6845DEF-2F5B-40D3-8F35-B3629EACE058}"/>
              </a:ext>
            </a:extLst>
          </p:cNvPr>
          <p:cNvGrpSpPr/>
          <p:nvPr/>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dirty="0"/>
              <a:t>CLICK TO EDIT MASTER TITLE STYLE</a:t>
            </a:r>
            <a:endParaRPr lang="en-GB" dirty="0"/>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Click to edit Master Subtitle Style</a:t>
            </a:r>
            <a:endParaRPr lang="en-GB" dirty="0"/>
          </a:p>
        </p:txBody>
      </p:sp>
    </p:spTree>
    <p:extLst>
      <p:ext uri="{BB962C8B-B14F-4D97-AF65-F5344CB8AC3E}">
        <p14:creationId xmlns:p14="http://schemas.microsoft.com/office/powerpoint/2010/main" val="132195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dirty="0"/>
            </a:p>
          </p:txBody>
        </p:sp>
        <p:sp>
          <p:nvSpPr>
            <p:cNvPr id="2024" name="Freeform: Shape 13">
              <a:extLst>
                <a:ext uri="{FF2B5EF4-FFF2-40B4-BE49-F238E27FC236}">
                  <a16:creationId xmlns:a16="http://schemas.microsoft.com/office/drawing/2014/main" id="{1AAB5543-E77D-4770-AB77-F51C18A044B9}"/>
                </a:ext>
              </a:extLst>
            </p:cNvPr>
            <p:cNvSpPr/>
            <p:nvPr/>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dirty="0"/>
            </a:p>
          </p:txBody>
        </p:sp>
      </p:grpSp>
      <p:grpSp>
        <p:nvGrpSpPr>
          <p:cNvPr id="2010" name="Group 2009"/>
          <p:cNvGrpSpPr/>
          <p:nvPr/>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Client Logo Here</a:t>
            </a:r>
            <a:endParaRPr lang="en-GB" dirty="0"/>
          </a:p>
        </p:txBody>
      </p:sp>
      <p:grpSp>
        <p:nvGrpSpPr>
          <p:cNvPr id="1015" name="Graphic 5">
            <a:extLst>
              <a:ext uri="{FF2B5EF4-FFF2-40B4-BE49-F238E27FC236}">
                <a16:creationId xmlns:a16="http://schemas.microsoft.com/office/drawing/2014/main" id="{E6845DEF-2F5B-40D3-8F35-B3629EACE058}"/>
              </a:ext>
            </a:extLst>
          </p:cNvPr>
          <p:cNvGrpSpPr/>
          <p:nvPr/>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dirty="0"/>
              <a:t>CLICK TO EDIT MASTER TITLE STYLE</a:t>
            </a:r>
            <a:endParaRPr lang="en-GB" dirty="0"/>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Click to edit Master Subtitle Style</a:t>
            </a:r>
            <a:endParaRPr lang="en-GB" dirty="0"/>
          </a:p>
        </p:txBody>
      </p:sp>
    </p:spTree>
    <p:extLst>
      <p:ext uri="{BB962C8B-B14F-4D97-AF65-F5344CB8AC3E}">
        <p14:creationId xmlns:p14="http://schemas.microsoft.com/office/powerpoint/2010/main" val="11449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2008" name="Freeform: Shape 13">
            <a:extLst>
              <a:ext uri="{FF2B5EF4-FFF2-40B4-BE49-F238E27FC236}">
                <a16:creationId xmlns:a16="http://schemas.microsoft.com/office/drawing/2014/main" id="{1AAB5543-E77D-4770-AB77-F51C18A044B9}"/>
              </a:ext>
            </a:extLst>
          </p:cNvPr>
          <p:cNvSpPr/>
          <p:nvPr/>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0">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dirty="0"/>
          </a:p>
        </p:txBody>
      </p:sp>
      <p:sp>
        <p:nvSpPr>
          <p:cNvPr id="1014" name="Freeform: Shape 9">
            <a:extLst>
              <a:ext uri="{FF2B5EF4-FFF2-40B4-BE49-F238E27FC236}">
                <a16:creationId xmlns:a16="http://schemas.microsoft.com/office/drawing/2014/main" id="{F7CACDEE-CD4A-4AB2-9814-60D12F418240}"/>
              </a:ext>
            </a:extLst>
          </p:cNvPr>
          <p:cNvSpPr/>
          <p:nvPr/>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a:extLst>
              <a:ext uri="{FF2B5EF4-FFF2-40B4-BE49-F238E27FC236}">
                <a16:creationId xmlns:a16="http://schemas.microsoft.com/office/drawing/2014/main" id="{E6845DEF-2F5B-40D3-8F35-B3629EACE058}"/>
              </a:ext>
            </a:extLst>
          </p:cNvPr>
          <p:cNvGrpSpPr/>
          <p:nvPr/>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dirty="0"/>
              <a:t>CLICK TO EDIT MASTER TITLE STYLE</a:t>
            </a:r>
            <a:endParaRPr lang="en-GB" dirty="0"/>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Click to edit Master Subtitle Style</a:t>
            </a:r>
            <a:endParaRPr lang="en-GB" dirty="0"/>
          </a:p>
        </p:txBody>
      </p:sp>
      <p:grpSp>
        <p:nvGrpSpPr>
          <p:cNvPr id="2010" name="Group 2009"/>
          <p:cNvGrpSpPr/>
          <p:nvPr/>
        </p:nvGrpSpPr>
        <p:grpSpPr>
          <a:xfrm>
            <a:off x="495064" y="352425"/>
            <a:ext cx="1551631" cy="414716"/>
            <a:chOff x="4971814" y="299551"/>
            <a:chExt cx="2248375" cy="600940"/>
          </a:xfrm>
          <a:solidFill>
            <a:schemeClr val="accent2"/>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Client Logo Here</a:t>
            </a:r>
            <a:endParaRPr lang="en-GB" dirty="0"/>
          </a:p>
        </p:txBody>
      </p:sp>
      <p:sp>
        <p:nvSpPr>
          <p:cNvPr id="2" name="Rectangle 1"/>
          <p:cNvSpPr/>
          <p:nvPr/>
        </p:nvSpPr>
        <p:spPr>
          <a:xfrm>
            <a:off x="457200" y="830302"/>
            <a:ext cx="1595120" cy="134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440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grpSp>
        <p:nvGrpSpPr>
          <p:cNvPr id="1020" name="Graphic 5">
            <a:extLst>
              <a:ext uri="{FF2B5EF4-FFF2-40B4-BE49-F238E27FC236}">
                <a16:creationId xmlns:a16="http://schemas.microsoft.com/office/drawing/2014/main" id="{E6845DEF-2F5B-40D3-8F35-B3629EACE058}"/>
              </a:ext>
            </a:extLst>
          </p:cNvPr>
          <p:cNvGrpSpPr/>
          <p:nvPr/>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sp>
        <p:nvSpPr>
          <p:cNvPr id="2009" name="Freeform: Shape 13">
            <a:extLst>
              <a:ext uri="{FF2B5EF4-FFF2-40B4-BE49-F238E27FC236}">
                <a16:creationId xmlns:a16="http://schemas.microsoft.com/office/drawing/2014/main" id="{1AAB5543-E77D-4770-AB77-F51C18A044B9}"/>
              </a:ext>
            </a:extLst>
          </p:cNvPr>
          <p:cNvSpPr/>
          <p:nvPr/>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0">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dirty="0"/>
          </a:p>
        </p:txBody>
      </p:sp>
      <p:sp>
        <p:nvSpPr>
          <p:cNvPr id="1014" name="Freeform: Shape 9">
            <a:extLst>
              <a:ext uri="{FF2B5EF4-FFF2-40B4-BE49-F238E27FC236}">
                <a16:creationId xmlns:a16="http://schemas.microsoft.com/office/drawing/2014/main" id="{F7CACDEE-CD4A-4AB2-9814-60D12F418240}"/>
              </a:ext>
            </a:extLst>
          </p:cNvPr>
          <p:cNvSpPr/>
          <p:nvPr/>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a:extLst>
              <a:ext uri="{FF2B5EF4-FFF2-40B4-BE49-F238E27FC236}">
                <a16:creationId xmlns:a16="http://schemas.microsoft.com/office/drawing/2014/main" id="{E6845DEF-2F5B-40D3-8F35-B3629EACE058}"/>
              </a:ext>
            </a:extLst>
          </p:cNvPr>
          <p:cNvGrpSpPr/>
          <p:nvPr/>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dirty="0"/>
              <a:t>CLICK TO EDIT MASTER TITLE STYLE</a:t>
            </a:r>
            <a:endParaRPr lang="en-GB" dirty="0"/>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Click to edit Master Subtitle Style</a:t>
            </a:r>
            <a:endParaRPr lang="en-GB" dirty="0"/>
          </a:p>
        </p:txBody>
      </p:sp>
      <p:sp>
        <p:nvSpPr>
          <p:cNvPr id="2" name="Round Single Corner Rectangle 1"/>
          <p:cNvSpPr/>
          <p:nvPr/>
        </p:nvSpPr>
        <p:spPr>
          <a:xfrm>
            <a:off x="0" y="0"/>
            <a:ext cx="5008880" cy="1330960"/>
          </a:xfrm>
          <a:prstGeom prst="round1Rect">
            <a:avLst>
              <a:gd name="adj" fmla="val 0"/>
            </a:avLst>
          </a:prstGeom>
          <a:gradFill flip="none" rotWithShape="1">
            <a:gsLst>
              <a:gs pos="69000">
                <a:srgbClr val="030917">
                  <a:alpha val="67000"/>
                </a:srgbClr>
              </a:gs>
              <a:gs pos="0">
                <a:srgbClr val="030917">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10" name="Group 2009"/>
          <p:cNvGrpSpPr/>
          <p:nvPr/>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Client Logo Here</a:t>
            </a:r>
            <a:endParaRPr lang="en-GB" dirty="0"/>
          </a:p>
        </p:txBody>
      </p:sp>
    </p:spTree>
    <p:extLst>
      <p:ext uri="{BB962C8B-B14F-4D97-AF65-F5344CB8AC3E}">
        <p14:creationId xmlns:p14="http://schemas.microsoft.com/office/powerpoint/2010/main" val="65826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dirty="0"/>
          </a:p>
        </p:txBody>
      </p:sp>
      <p:sp>
        <p:nvSpPr>
          <p:cNvPr id="2" name="Title 1">
            <a:extLst>
              <a:ext uri="{FF2B5EF4-FFF2-40B4-BE49-F238E27FC236}">
                <a16:creationId xmlns:a16="http://schemas.microsoft.com/office/drawing/2014/main" id="{E85954BB-3C4E-4913-9063-DF9B078BE9AF}"/>
              </a:ext>
            </a:extLst>
          </p:cNvPr>
          <p:cNvSpPr>
            <a:spLocks noGrp="1"/>
          </p:cNvSpPr>
          <p:nvPr>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dirty="0"/>
              <a:t>CLICK TO EDIT MASTER TITLE STYLE</a:t>
            </a:r>
            <a:endParaRPr lang="hi-IN" dirty="0"/>
          </a:p>
        </p:txBody>
      </p:sp>
      <p:grpSp>
        <p:nvGrpSpPr>
          <p:cNvPr id="9" name="Group 8"/>
          <p:cNvGrpSpPr/>
          <p:nvPr/>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dirty="0"/>
          </a:p>
        </p:txBody>
      </p:sp>
      <p:grpSp>
        <p:nvGrpSpPr>
          <p:cNvPr id="8" name="Group 7">
            <a:extLst>
              <a:ext uri="{FF2B5EF4-FFF2-40B4-BE49-F238E27FC236}">
                <a16:creationId xmlns:a16="http://schemas.microsoft.com/office/drawing/2014/main" id="{E80ABC4E-B6AA-40D3-BC1E-FD42531607FB}"/>
              </a:ext>
            </a:extLst>
          </p:cNvPr>
          <p:cNvGrpSpPr/>
          <p:nvPr/>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p:nvPicPr>
        <p:blipFill>
          <a:blip r:embed="rId2"/>
          <a:stretch>
            <a:fillRect/>
          </a:stretch>
        </p:blipFill>
        <p:spPr>
          <a:xfrm>
            <a:off x="-12700" y="4096268"/>
            <a:ext cx="3145809" cy="2761727"/>
          </a:xfrm>
          <a:prstGeom prst="rect">
            <a:avLst/>
          </a:prstGeom>
        </p:spPr>
      </p:pic>
      <p:pic>
        <p:nvPicPr>
          <p:cNvPr id="55" name="Picture 54"/>
          <p:cNvPicPr>
            <a:picLocks noChangeAspect="1"/>
          </p:cNvPicPr>
          <p:nvPr/>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98116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26" name="Picture 2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6928"/>
            <a:ext cx="7743463"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p:nvSpPr>
        <p:spPr>
          <a:xfrm>
            <a:off x="9348"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73066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dirty="0"/>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dirty="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dirty="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dirty="0">
                <a:solidFill>
                  <a:schemeClr val="tx2"/>
                </a:solidFill>
                <a:ea typeface="MS PGothic" pitchFamily="34" charset="-128"/>
                <a:cs typeface="Arial" panose="020B0604020202020204" pitchFamily="34" charset="0"/>
              </a:rPr>
              <a:t>CORPORATE HEADQUARTERS</a:t>
            </a:r>
          </a:p>
          <a:p>
            <a:pPr>
              <a:tabLst>
                <a:tab pos="457200" algn="l"/>
              </a:tabLst>
              <a:defRPr/>
            </a:pPr>
            <a:r>
              <a:rPr lang="en-US" sz="1400" dirty="0">
                <a:solidFill>
                  <a:schemeClr val="tx2"/>
                </a:solidFill>
                <a:ea typeface="MS PGothic" pitchFamily="34" charset="-128"/>
                <a:cs typeface="Arial" panose="020B0604020202020204" pitchFamily="34" charset="0"/>
              </a:rPr>
              <a:t>Lords Tower, Block 1, 2</a:t>
            </a:r>
            <a:r>
              <a:rPr lang="en-US" sz="1400" baseline="30000" dirty="0">
                <a:solidFill>
                  <a:schemeClr val="tx2"/>
                </a:solidFill>
                <a:ea typeface="MS PGothic" pitchFamily="34" charset="-128"/>
                <a:cs typeface="Arial" panose="020B0604020202020204" pitchFamily="34" charset="0"/>
              </a:rPr>
              <a:t>nd</a:t>
            </a:r>
            <a:r>
              <a:rPr lang="en-US" sz="1400" dirty="0">
                <a:solidFill>
                  <a:schemeClr val="tx2"/>
                </a:solidFill>
                <a:ea typeface="MS PGothic" pitchFamily="34" charset="-128"/>
                <a:cs typeface="Arial" panose="020B0604020202020204" pitchFamily="34" charset="0"/>
              </a:rPr>
              <a:t> Floor</a:t>
            </a:r>
          </a:p>
          <a:p>
            <a:pPr>
              <a:tabLst>
                <a:tab pos="457200" algn="l"/>
              </a:tabLst>
              <a:defRPr/>
            </a:pPr>
            <a:r>
              <a:rPr lang="en-US" sz="1400" dirty="0">
                <a:solidFill>
                  <a:schemeClr val="tx2"/>
                </a:solidFill>
                <a:ea typeface="MS PGothic" pitchFamily="34" charset="-128"/>
                <a:cs typeface="Arial" panose="020B0604020202020204" pitchFamily="34" charset="0"/>
              </a:rPr>
              <a:t>Jawaharlal Nehru Road,</a:t>
            </a:r>
          </a:p>
          <a:p>
            <a:pPr>
              <a:tabLst>
                <a:tab pos="457200" algn="l"/>
              </a:tabLst>
              <a:defRPr/>
            </a:pPr>
            <a:r>
              <a:rPr lang="en-US" sz="1400" dirty="0" err="1">
                <a:solidFill>
                  <a:schemeClr val="tx2"/>
                </a:solidFill>
                <a:ea typeface="MS PGothic" pitchFamily="34" charset="-128"/>
                <a:cs typeface="Arial" panose="020B0604020202020204" pitchFamily="34" charset="0"/>
              </a:rPr>
              <a:t>Thiru</a:t>
            </a:r>
            <a:r>
              <a:rPr lang="en-US" sz="1400" dirty="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dirty="0" err="1">
                <a:solidFill>
                  <a:schemeClr val="tx2"/>
                </a:solidFill>
                <a:ea typeface="MS PGothic" pitchFamily="34" charset="-128"/>
                <a:cs typeface="Arial" panose="020B0604020202020204" pitchFamily="34" charset="0"/>
              </a:rPr>
              <a:t>Ekkaduthangal</a:t>
            </a:r>
            <a:r>
              <a:rPr lang="en-US" sz="1400" dirty="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dirty="0">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p:nvSpPr>
        <p:spPr>
          <a:xfrm>
            <a:off x="4207448" y="830633"/>
            <a:ext cx="2590409" cy="369332"/>
          </a:xfrm>
          <a:prstGeom prst="rect">
            <a:avLst/>
          </a:prstGeom>
        </p:spPr>
        <p:txBody>
          <a:bodyPr wrap="square" rtlCol="0">
            <a:spAutoFit/>
          </a:bodyPr>
          <a:lstStyle/>
          <a:p>
            <a:pPr>
              <a:tabLst>
                <a:tab pos="457200" algn="l"/>
              </a:tabLst>
              <a:defRPr/>
            </a:pPr>
            <a:r>
              <a:rPr lang="tr-TR" b="1" dirty="0">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p:nvSpPr>
        <p:spPr>
          <a:xfrm>
            <a:off x="4894921" y="2085911"/>
            <a:ext cx="1477163" cy="369332"/>
          </a:xfrm>
          <a:prstGeom prst="rect">
            <a:avLst/>
          </a:prstGeom>
        </p:spPr>
        <p:txBody>
          <a:bodyPr wrap="square" rtlCol="0">
            <a:spAutoFit/>
          </a:bodyPr>
          <a:lstStyle/>
          <a:p>
            <a:pPr>
              <a:tabLst>
                <a:tab pos="457200" algn="l"/>
              </a:tabLst>
              <a:defRPr/>
            </a:pPr>
            <a:r>
              <a:rPr lang="tr-TR" dirty="0">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p:nvSpPr>
        <p:spPr>
          <a:xfrm>
            <a:off x="5147421" y="2713550"/>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UK</a:t>
            </a:r>
            <a:endParaRPr lang="tr-TR" dirty="0">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p:nvSpPr>
        <p:spPr>
          <a:xfrm>
            <a:off x="5399921" y="3341189"/>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US</a:t>
            </a:r>
            <a:endParaRPr lang="tr-TR" dirty="0">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p:nvSpPr>
        <p:spPr>
          <a:xfrm>
            <a:off x="5652421" y="3968828"/>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DUBAI</a:t>
            </a:r>
            <a:endParaRPr lang="tr-TR" dirty="0">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p:nvSpPr>
        <p:spPr>
          <a:xfrm>
            <a:off x="5904921" y="4596467"/>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RIYADH</a:t>
            </a:r>
            <a:endParaRPr lang="tr-TR" dirty="0">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p:nvSpPr>
        <p:spPr>
          <a:xfrm>
            <a:off x="6157421" y="5224106"/>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MALAYSIA</a:t>
            </a:r>
            <a:endParaRPr lang="tr-TR" dirty="0">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p:nvSpPr>
        <p:spPr>
          <a:xfrm>
            <a:off x="6409918" y="585174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MEXICO</a:t>
            </a:r>
            <a:endParaRPr lang="tr-TR" dirty="0">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p:nvSpPr>
        <p:spPr>
          <a:xfrm>
            <a:off x="4642421" y="145827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INDIA</a:t>
            </a:r>
            <a:endParaRPr lang="tr-TR" dirty="0">
              <a:solidFill>
                <a:schemeClr val="bg1"/>
              </a:solidFill>
              <a:cs typeface="Arial" panose="020B0604020202020204" pitchFamily="34" charset="0"/>
            </a:endParaRPr>
          </a:p>
        </p:txBody>
      </p:sp>
      <p:grpSp>
        <p:nvGrpSpPr>
          <p:cNvPr id="28" name="Group 27"/>
          <p:cNvGrpSpPr/>
          <p:nvPr/>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22511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05/08/2024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44601198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1" r:id="rId5"/>
    <p:sldLayoutId id="2147483662" r:id="rId6"/>
    <p:sldLayoutId id="2147483663"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0A9FFF-84A7-CA70-26EE-7058C3BF7E54}"/>
              </a:ext>
            </a:extLst>
          </p:cNvPr>
          <p:cNvSpPr>
            <a:spLocks noGrp="1"/>
          </p:cNvSpPr>
          <p:nvPr>
            <p:ph type="title"/>
          </p:nvPr>
        </p:nvSpPr>
        <p:spPr/>
        <p:txBody>
          <a:bodyPr/>
          <a:lstStyle/>
          <a:p>
            <a:pPr algn="ctr"/>
            <a:r>
              <a:rPr lang="en-US" dirty="0"/>
              <a:t>Capstone Review</a:t>
            </a:r>
            <a:endParaRPr lang="en-IN" dirty="0"/>
          </a:p>
        </p:txBody>
      </p:sp>
      <p:sp>
        <p:nvSpPr>
          <p:cNvPr id="4" name="Text Placeholder 3">
            <a:extLst>
              <a:ext uri="{FF2B5EF4-FFF2-40B4-BE49-F238E27FC236}">
                <a16:creationId xmlns:a16="http://schemas.microsoft.com/office/drawing/2014/main" id="{EBEA1E5F-7782-C8C6-46ED-40F69DB76787}"/>
              </a:ext>
            </a:extLst>
          </p:cNvPr>
          <p:cNvSpPr>
            <a:spLocks noGrp="1"/>
          </p:cNvSpPr>
          <p:nvPr>
            <p:ph type="body" sz="quarter" idx="12"/>
          </p:nvPr>
        </p:nvSpPr>
        <p:spPr/>
        <p:txBody>
          <a:bodyPr/>
          <a:lstStyle/>
          <a:p>
            <a:r>
              <a:rPr lang="en-US" dirty="0"/>
              <a:t>05/08/2024</a:t>
            </a:r>
            <a:endParaRPr lang="en-IN" dirty="0"/>
          </a:p>
        </p:txBody>
      </p:sp>
    </p:spTree>
    <p:extLst>
      <p:ext uri="{BB962C8B-B14F-4D97-AF65-F5344CB8AC3E}">
        <p14:creationId xmlns:p14="http://schemas.microsoft.com/office/powerpoint/2010/main" val="212354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software company&#10;&#10;Description automatically generated with medium confidence">
            <a:extLst>
              <a:ext uri="{FF2B5EF4-FFF2-40B4-BE49-F238E27FC236}">
                <a16:creationId xmlns:a16="http://schemas.microsoft.com/office/drawing/2014/main" id="{D81AA731-FE09-E243-4AF7-F3BA6DA21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981" y="2172780"/>
            <a:ext cx="10714038" cy="3017835"/>
          </a:xfrm>
        </p:spPr>
      </p:pic>
      <p:sp>
        <p:nvSpPr>
          <p:cNvPr id="6" name="Title 5">
            <a:extLst>
              <a:ext uri="{FF2B5EF4-FFF2-40B4-BE49-F238E27FC236}">
                <a16:creationId xmlns:a16="http://schemas.microsoft.com/office/drawing/2014/main" id="{9101F68B-5436-9036-4F01-3EC4E4C32109}"/>
              </a:ext>
            </a:extLst>
          </p:cNvPr>
          <p:cNvSpPr>
            <a:spLocks noGrp="1"/>
          </p:cNvSpPr>
          <p:nvPr>
            <p:ph type="title"/>
          </p:nvPr>
        </p:nvSpPr>
        <p:spPr/>
        <p:txBody>
          <a:bodyPr/>
          <a:lstStyle/>
          <a:p>
            <a:r>
              <a:rPr lang="en-US" dirty="0"/>
              <a:t>Workflow Proposed</a:t>
            </a:r>
            <a:endParaRPr lang="en-IN" dirty="0"/>
          </a:p>
        </p:txBody>
      </p:sp>
    </p:spTree>
    <p:extLst>
      <p:ext uri="{BB962C8B-B14F-4D97-AF65-F5344CB8AC3E}">
        <p14:creationId xmlns:p14="http://schemas.microsoft.com/office/powerpoint/2010/main" val="111615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0CFA42-C85E-48C5-D1BC-F6ED99D7DDA5}"/>
              </a:ext>
            </a:extLst>
          </p:cNvPr>
          <p:cNvSpPr>
            <a:spLocks noGrp="1"/>
          </p:cNvSpPr>
          <p:nvPr>
            <p:ph type="title"/>
          </p:nvPr>
        </p:nvSpPr>
        <p:spPr/>
        <p:txBody>
          <a:bodyPr/>
          <a:lstStyle/>
          <a:p>
            <a:r>
              <a:rPr lang="en-US" dirty="0"/>
              <a:t>Constraints</a:t>
            </a:r>
            <a:endParaRPr lang="en-IN" dirty="0"/>
          </a:p>
        </p:txBody>
      </p:sp>
      <p:sp>
        <p:nvSpPr>
          <p:cNvPr id="4" name="Slide Number Placeholder 3">
            <a:extLst>
              <a:ext uri="{FF2B5EF4-FFF2-40B4-BE49-F238E27FC236}">
                <a16:creationId xmlns:a16="http://schemas.microsoft.com/office/drawing/2014/main" id="{204F222E-9D09-56E9-4DE2-2918D8CF0419}"/>
              </a:ext>
            </a:extLst>
          </p:cNvPr>
          <p:cNvSpPr>
            <a:spLocks noGrp="1"/>
          </p:cNvSpPr>
          <p:nvPr>
            <p:ph type="sldNum" sz="quarter" idx="12"/>
          </p:nvPr>
        </p:nvSpPr>
        <p:spPr/>
        <p:txBody>
          <a:bodyPr/>
          <a:lstStyle/>
          <a:p>
            <a:fld id="{C7F1B9D8-1D95-44B3-9E1C-E404196FC055}" type="slidenum">
              <a:rPr lang="hi-IN" smtClean="0"/>
              <a:pPr/>
              <a:t>3</a:t>
            </a:fld>
            <a:endParaRPr lang="hi-IN" dirty="0"/>
          </a:p>
        </p:txBody>
      </p:sp>
      <p:sp>
        <p:nvSpPr>
          <p:cNvPr id="5" name="Rectangle 1">
            <a:extLst>
              <a:ext uri="{FF2B5EF4-FFF2-40B4-BE49-F238E27FC236}">
                <a16:creationId xmlns:a16="http://schemas.microsoft.com/office/drawing/2014/main" id="{6D888CFC-EC78-8D73-61F4-BC3CF126257F}"/>
              </a:ext>
            </a:extLst>
          </p:cNvPr>
          <p:cNvSpPr>
            <a:spLocks noGrp="1" noChangeArrowheads="1"/>
          </p:cNvSpPr>
          <p:nvPr>
            <p:ph idx="1"/>
          </p:nvPr>
        </p:nvSpPr>
        <p:spPr bwMode="auto">
          <a:xfrm>
            <a:off x="533401" y="1626752"/>
            <a:ext cx="79240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Azure Data Factory (ADF) Restrictions</a:t>
            </a:r>
            <a:r>
              <a:rPr kumimoji="0" lang="en-US" altLang="en-US" sz="1800" b="0" i="0" u="none" strike="noStrike" cap="none" normalizeH="0" baseline="0" dirty="0">
                <a:ln>
                  <a:noFill/>
                </a:ln>
                <a:solidFill>
                  <a:schemeClr val="tx1"/>
                </a:solidFill>
                <a:effectLst/>
                <a:latin typeface="Arial" panose="020B0604020202020204" pitchFamily="34" charset="0"/>
              </a:rPr>
              <a:t>: Unable to use ADF due to lab restrictions.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Delta Live Tables (DLT) Restrictions</a:t>
            </a:r>
            <a:r>
              <a:rPr kumimoji="0" lang="en-US" altLang="en-US" sz="1800" b="0" i="0" u="none" strike="noStrike" cap="none" normalizeH="0" baseline="0" dirty="0">
                <a:ln>
                  <a:noFill/>
                </a:ln>
                <a:solidFill>
                  <a:schemeClr val="tx1"/>
                </a:solidFill>
                <a:effectLst/>
                <a:latin typeface="Arial" panose="020B0604020202020204" pitchFamily="34" charset="0"/>
              </a:rPr>
              <a:t>: Unable to use DLT due to lab restrictions.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Job Execution Limitation</a:t>
            </a:r>
            <a:r>
              <a:rPr kumimoji="0" lang="en-US" altLang="en-US" sz="1800" b="0" i="0" u="none" strike="noStrike" cap="none" normalizeH="0" baseline="0" dirty="0">
                <a:ln>
                  <a:noFill/>
                </a:ln>
                <a:solidFill>
                  <a:schemeClr val="tx1"/>
                </a:solidFill>
                <a:effectLst/>
                <a:latin typeface="Arial" panose="020B0604020202020204" pitchFamily="34" charset="0"/>
              </a:rPr>
              <a:t>: Unable to run multiple jobs, impacting workflow orchestration.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Cost Concerns</a:t>
            </a:r>
            <a:r>
              <a:rPr kumimoji="0" lang="en-US" altLang="en-US" sz="1800" b="0" i="0" u="none" strike="noStrike" cap="none" normalizeH="0" baseline="0" dirty="0">
                <a:ln>
                  <a:noFill/>
                </a:ln>
                <a:solidFill>
                  <a:schemeClr val="tx1"/>
                </a:solidFill>
                <a:effectLst/>
                <a:latin typeface="Arial" panose="020B0604020202020204" pitchFamily="34" charset="0"/>
              </a:rPr>
              <a:t>: Lab bills are prohibitively high for the basic resources required on Databricks.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Power BI Connectivity Issues</a:t>
            </a:r>
            <a:r>
              <a:rPr kumimoji="0" lang="en-US" altLang="en-US" sz="1800" b="0" i="0" u="none" strike="noStrike" cap="none" normalizeH="0" baseline="0" dirty="0">
                <a:ln>
                  <a:noFill/>
                </a:ln>
                <a:solidFill>
                  <a:schemeClr val="tx1"/>
                </a:solidFill>
                <a:effectLst/>
                <a:latin typeface="Arial" panose="020B0604020202020204" pitchFamily="34" charset="0"/>
              </a:rPr>
              <a:t>: Unable to connect to Power BI from the lab due to restrictions. </a:t>
            </a:r>
          </a:p>
        </p:txBody>
      </p:sp>
      <p:pic>
        <p:nvPicPr>
          <p:cNvPr id="9" name="Picture 8" descr="A logo with arrows pointing to a coin&#10;&#10;Description automatically generated">
            <a:extLst>
              <a:ext uri="{FF2B5EF4-FFF2-40B4-BE49-F238E27FC236}">
                <a16:creationId xmlns:a16="http://schemas.microsoft.com/office/drawing/2014/main" id="{061AC299-3328-5B5B-F233-0D0B2F1269E6}"/>
              </a:ext>
            </a:extLst>
          </p:cNvPr>
          <p:cNvPicPr>
            <a:picLocks noChangeAspect="1"/>
          </p:cNvPicPr>
          <p:nvPr/>
        </p:nvPicPr>
        <p:blipFill rotWithShape="1">
          <a:blip r:embed="rId2">
            <a:extLst>
              <a:ext uri="{28A0092B-C50C-407E-A947-70E740481C1C}">
                <a14:useLocalDpi xmlns:a14="http://schemas.microsoft.com/office/drawing/2010/main" val="0"/>
              </a:ext>
            </a:extLst>
          </a:blip>
          <a:srcRect l="27823" t="24612" r="27016" b="13262"/>
          <a:stretch/>
        </p:blipFill>
        <p:spPr>
          <a:xfrm>
            <a:off x="8605424" y="4332265"/>
            <a:ext cx="1990940" cy="1540608"/>
          </a:xfrm>
          <a:prstGeom prst="rect">
            <a:avLst/>
          </a:prstGeom>
        </p:spPr>
      </p:pic>
      <p:pic>
        <p:nvPicPr>
          <p:cNvPr id="11" name="Picture 10" descr="A group of arrows pointing to different directions&#10;&#10;Description automatically generated">
            <a:extLst>
              <a:ext uri="{FF2B5EF4-FFF2-40B4-BE49-F238E27FC236}">
                <a16:creationId xmlns:a16="http://schemas.microsoft.com/office/drawing/2014/main" id="{94382309-1EF8-B7D6-659B-14CAEC090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057" y="1544347"/>
            <a:ext cx="1860605" cy="1860605"/>
          </a:xfrm>
          <a:prstGeom prst="rect">
            <a:avLst/>
          </a:prstGeom>
        </p:spPr>
      </p:pic>
      <p:pic>
        <p:nvPicPr>
          <p:cNvPr id="13" name="Picture 12" descr="A logo with arrows pointing to the side&#10;&#10;Description automatically generated">
            <a:extLst>
              <a:ext uri="{FF2B5EF4-FFF2-40B4-BE49-F238E27FC236}">
                <a16:creationId xmlns:a16="http://schemas.microsoft.com/office/drawing/2014/main" id="{AAF14C40-EC08-4B4F-7355-3CEB45D4BED2}"/>
              </a:ext>
            </a:extLst>
          </p:cNvPr>
          <p:cNvPicPr>
            <a:picLocks noChangeAspect="1"/>
          </p:cNvPicPr>
          <p:nvPr/>
        </p:nvPicPr>
        <p:blipFill rotWithShape="1">
          <a:blip r:embed="rId4">
            <a:extLst>
              <a:ext uri="{28A0092B-C50C-407E-A947-70E740481C1C}">
                <a14:useLocalDpi xmlns:a14="http://schemas.microsoft.com/office/drawing/2010/main" val="0"/>
              </a:ext>
            </a:extLst>
          </a:blip>
          <a:srcRect l="28261" t="23976" r="28532" b="11552"/>
          <a:stretch/>
        </p:blipFill>
        <p:spPr>
          <a:xfrm>
            <a:off x="10173864" y="3375599"/>
            <a:ext cx="1680478" cy="1309689"/>
          </a:xfrm>
          <a:prstGeom prst="rect">
            <a:avLst/>
          </a:prstGeom>
        </p:spPr>
      </p:pic>
    </p:spTree>
    <p:extLst>
      <p:ext uri="{BB962C8B-B14F-4D97-AF65-F5344CB8AC3E}">
        <p14:creationId xmlns:p14="http://schemas.microsoft.com/office/powerpoint/2010/main" val="258071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data engineering&#10;&#10;Description automatically generated with medium confidence">
            <a:extLst>
              <a:ext uri="{FF2B5EF4-FFF2-40B4-BE49-F238E27FC236}">
                <a16:creationId xmlns:a16="http://schemas.microsoft.com/office/drawing/2014/main" id="{555C37BC-F1B4-A4B0-B5CF-ED286EA2C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125" y="1714732"/>
            <a:ext cx="10024737" cy="3930449"/>
          </a:xfrm>
        </p:spPr>
      </p:pic>
      <p:sp>
        <p:nvSpPr>
          <p:cNvPr id="3" name="Title 2">
            <a:extLst>
              <a:ext uri="{FF2B5EF4-FFF2-40B4-BE49-F238E27FC236}">
                <a16:creationId xmlns:a16="http://schemas.microsoft.com/office/drawing/2014/main" id="{81846B60-3EDD-6F25-4929-4DE17EF2B760}"/>
              </a:ext>
            </a:extLst>
          </p:cNvPr>
          <p:cNvSpPr>
            <a:spLocks noGrp="1"/>
          </p:cNvSpPr>
          <p:nvPr>
            <p:ph type="title"/>
          </p:nvPr>
        </p:nvSpPr>
        <p:spPr/>
        <p:txBody>
          <a:bodyPr/>
          <a:lstStyle/>
          <a:p>
            <a:r>
              <a:rPr lang="en-US" dirty="0"/>
              <a:t>Workflow Applied</a:t>
            </a:r>
            <a:endParaRPr lang="en-IN" dirty="0"/>
          </a:p>
        </p:txBody>
      </p:sp>
      <p:sp>
        <p:nvSpPr>
          <p:cNvPr id="4" name="Slide Number Placeholder 3">
            <a:extLst>
              <a:ext uri="{FF2B5EF4-FFF2-40B4-BE49-F238E27FC236}">
                <a16:creationId xmlns:a16="http://schemas.microsoft.com/office/drawing/2014/main" id="{E6CE5693-3587-CF98-448D-18479AC7B2ED}"/>
              </a:ext>
            </a:extLst>
          </p:cNvPr>
          <p:cNvSpPr>
            <a:spLocks noGrp="1"/>
          </p:cNvSpPr>
          <p:nvPr>
            <p:ph type="sldNum" sz="quarter" idx="12"/>
          </p:nvPr>
        </p:nvSpPr>
        <p:spPr/>
        <p:txBody>
          <a:bodyPr/>
          <a:lstStyle/>
          <a:p>
            <a:fld id="{C7F1B9D8-1D95-44B3-9E1C-E404196FC055}" type="slidenum">
              <a:rPr lang="hi-IN" smtClean="0"/>
              <a:pPr/>
              <a:t>4</a:t>
            </a:fld>
            <a:endParaRPr lang="hi-IN" dirty="0"/>
          </a:p>
        </p:txBody>
      </p:sp>
    </p:spTree>
    <p:extLst>
      <p:ext uri="{BB962C8B-B14F-4D97-AF65-F5344CB8AC3E}">
        <p14:creationId xmlns:p14="http://schemas.microsoft.com/office/powerpoint/2010/main" val="2690998471"/>
      </p:ext>
    </p:extLst>
  </p:cSld>
  <p:clrMapOvr>
    <a:masterClrMapping/>
  </p:clrMapOvr>
</p:sld>
</file>

<file path=ppt/theme/theme1.xml><?xml version="1.0" encoding="utf-8"?>
<a:theme xmlns:a="http://schemas.openxmlformats.org/drawingml/2006/main" name="Maveric">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id="{A70252A7-D3E2-4ED6-98D6-54FAA1C59663}" vid="{AE58394D-2621-4C9C-A770-52A20F49E894}"/>
    </a:ext>
  </a:extLst>
</a:theme>
</file>

<file path=docProps/app.xml><?xml version="1.0" encoding="utf-8"?>
<Properties xmlns="http://schemas.openxmlformats.org/officeDocument/2006/extended-properties" xmlns:vt="http://schemas.openxmlformats.org/officeDocument/2006/docPropsVTypes">
  <Template>Maveric</Template>
  <TotalTime>45</TotalTime>
  <Words>92</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MS PGothic</vt:lpstr>
      <vt:lpstr>Arial</vt:lpstr>
      <vt:lpstr>Calibri</vt:lpstr>
      <vt:lpstr>Calibri Light</vt:lpstr>
      <vt:lpstr>Wingdings</vt:lpstr>
      <vt:lpstr>Maveric</vt:lpstr>
      <vt:lpstr>Capstone Review</vt:lpstr>
      <vt:lpstr>Workflow Proposed</vt:lpstr>
      <vt:lpstr>Constraints</vt:lpstr>
      <vt:lpstr>Workflow Applied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Revathy Ramesh</dc:creator>
  <cp:lastModifiedBy>Revathy Ramesh</cp:lastModifiedBy>
  <cp:revision>1</cp:revision>
  <dcterms:created xsi:type="dcterms:W3CDTF">2024-08-05T05:56:57Z</dcterms:created>
  <dcterms:modified xsi:type="dcterms:W3CDTF">2024-08-05T06:42:02Z</dcterms:modified>
</cp:coreProperties>
</file>