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0" r:id="rId5"/>
    <p:sldId id="258" r:id="rId6"/>
    <p:sldId id="259"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7" d="100"/>
          <a:sy n="117" d="100"/>
        </p:scale>
        <p:origin x="-34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9/18/2016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9/18/2016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EECS 448</a:t>
            </a:r>
            <a:br>
              <a:rPr lang="en-US" dirty="0" smtClean="0"/>
            </a:br>
            <a:r>
              <a:rPr lang="en-US" dirty="0" smtClean="0"/>
              <a:t>Software engineering</a:t>
            </a:r>
            <a:br>
              <a:rPr lang="en-US" dirty="0" smtClean="0"/>
            </a:br>
            <a:r>
              <a:rPr lang="en-US" dirty="0" smtClean="0"/>
              <a:t>Project 1</a:t>
            </a:r>
            <a:br>
              <a:rPr lang="en-US" dirty="0" smtClean="0"/>
            </a:br>
            <a:r>
              <a:rPr lang="en-US" dirty="0" smtClean="0"/>
              <a:t>“Calendar”</a:t>
            </a:r>
            <a:endParaRPr lang="en-US" dirty="0"/>
          </a:p>
        </p:txBody>
      </p:sp>
      <p:sp>
        <p:nvSpPr>
          <p:cNvPr id="3" name="Subtitle 2"/>
          <p:cNvSpPr>
            <a:spLocks noGrp="1"/>
          </p:cNvSpPr>
          <p:nvPr>
            <p:ph type="subTitle" idx="1"/>
          </p:nvPr>
        </p:nvSpPr>
        <p:spPr>
          <a:xfrm>
            <a:off x="1876424" y="3602038"/>
            <a:ext cx="8791575" cy="2250122"/>
          </a:xfrm>
        </p:spPr>
        <p:txBody>
          <a:bodyPr>
            <a:normAutofit/>
          </a:bodyPr>
          <a:lstStyle/>
          <a:p>
            <a:pPr algn="ctr"/>
            <a:r>
              <a:rPr lang="en-US" sz="2400" dirty="0" smtClean="0"/>
              <a:t>Created by Team Zero</a:t>
            </a:r>
          </a:p>
          <a:p>
            <a:pPr algn="ctr"/>
            <a:r>
              <a:rPr lang="en-US" sz="1800" dirty="0" smtClean="0"/>
              <a:t>Stephen Fulton</a:t>
            </a:r>
          </a:p>
          <a:p>
            <a:pPr algn="ctr"/>
            <a:r>
              <a:rPr lang="en-US" sz="1800" dirty="0" smtClean="0"/>
              <a:t>Rebekah Manweiler</a:t>
            </a:r>
          </a:p>
          <a:p>
            <a:pPr algn="ctr"/>
            <a:r>
              <a:rPr lang="en-US" sz="1800" dirty="0" smtClean="0"/>
              <a:t>Shawn Parkes</a:t>
            </a:r>
            <a:endParaRPr lang="en-US" sz="1800" dirty="0"/>
          </a:p>
        </p:txBody>
      </p:sp>
    </p:spTree>
    <p:extLst>
      <p:ext uri="{BB962C8B-B14F-4D97-AF65-F5344CB8AC3E}">
        <p14:creationId xmlns:p14="http://schemas.microsoft.com/office/powerpoint/2010/main" val="3114956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Contents</a:t>
            </a:r>
            <a:endParaRPr lang="en-US" sz="4800" dirty="0"/>
          </a:p>
        </p:txBody>
      </p:sp>
      <p:sp>
        <p:nvSpPr>
          <p:cNvPr id="3" name="Content Placeholder 2"/>
          <p:cNvSpPr>
            <a:spLocks noGrp="1"/>
          </p:cNvSpPr>
          <p:nvPr>
            <p:ph idx="1"/>
          </p:nvPr>
        </p:nvSpPr>
        <p:spPr/>
        <p:txBody>
          <a:bodyPr>
            <a:normAutofit/>
          </a:bodyPr>
          <a:lstStyle/>
          <a:p>
            <a:pPr algn="ctr"/>
            <a:r>
              <a:rPr lang="en-US" sz="3200" dirty="0" smtClean="0"/>
              <a:t>Product Layout</a:t>
            </a:r>
          </a:p>
          <a:p>
            <a:pPr algn="ctr"/>
            <a:r>
              <a:rPr lang="en-US" sz="3200" dirty="0" smtClean="0"/>
              <a:t>Division of Labor</a:t>
            </a:r>
          </a:p>
          <a:p>
            <a:pPr algn="ctr"/>
            <a:r>
              <a:rPr lang="en-US" sz="3200" dirty="0" smtClean="0"/>
              <a:t>Features</a:t>
            </a:r>
          </a:p>
          <a:p>
            <a:pPr algn="ctr"/>
            <a:r>
              <a:rPr lang="en-US" sz="3200" dirty="0" smtClean="0"/>
              <a:t>Project Retrospect</a:t>
            </a:r>
            <a:endParaRPr lang="en-US" sz="3200" dirty="0" smtClean="0"/>
          </a:p>
          <a:p>
            <a:pPr algn="ctr"/>
            <a:r>
              <a:rPr lang="en-US" sz="3200" dirty="0" smtClean="0"/>
              <a:t>Work Cited </a:t>
            </a:r>
            <a:endParaRPr lang="en-US" sz="3200" dirty="0"/>
          </a:p>
        </p:txBody>
      </p:sp>
    </p:spTree>
    <p:extLst>
      <p:ext uri="{BB962C8B-B14F-4D97-AF65-F5344CB8AC3E}">
        <p14:creationId xmlns:p14="http://schemas.microsoft.com/office/powerpoint/2010/main" val="426968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544" y="238033"/>
            <a:ext cx="3430588" cy="552938"/>
          </a:xfrm>
        </p:spPr>
        <p:txBody>
          <a:bodyPr>
            <a:normAutofit fontScale="90000"/>
          </a:bodyPr>
          <a:lstStyle/>
          <a:p>
            <a:pPr algn="ctr"/>
            <a:r>
              <a:rPr lang="en-US" dirty="0" smtClean="0"/>
              <a:t>Product layout</a:t>
            </a:r>
            <a:endParaRPr lang="en-US" dirty="0"/>
          </a:p>
        </p:txBody>
      </p:sp>
      <p:sp>
        <p:nvSpPr>
          <p:cNvPr id="4" name="Title 1"/>
          <p:cNvSpPr txBox="1">
            <a:spLocks/>
          </p:cNvSpPr>
          <p:nvPr/>
        </p:nvSpPr>
        <p:spPr>
          <a:xfrm>
            <a:off x="922543" y="627981"/>
            <a:ext cx="3430588" cy="40507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000" dirty="0" smtClean="0"/>
              <a:t>Object orientation</a:t>
            </a:r>
            <a:endParaRPr lang="en-US" sz="2000" dirty="0"/>
          </a:p>
        </p:txBody>
      </p:sp>
      <p:sp>
        <p:nvSpPr>
          <p:cNvPr id="5" name="Text Box 2"/>
          <p:cNvSpPr txBox="1">
            <a:spLocks noChangeArrowheads="1"/>
          </p:cNvSpPr>
          <p:nvPr/>
        </p:nvSpPr>
        <p:spPr bwMode="auto">
          <a:xfrm>
            <a:off x="1579359" y="1155058"/>
            <a:ext cx="1874837" cy="754063"/>
          </a:xfrm>
          <a:prstGeom prst="rect">
            <a:avLst/>
          </a:prstGeom>
          <a:solidFill>
            <a:srgbClr val="FFF2CC"/>
          </a:solidFill>
          <a:ln w="12700">
            <a:solidFill>
              <a:srgbClr val="FFC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CalendarJFrame Class</a:t>
            </a:r>
            <a:endParaRPr kumimoji="0" lang="en-US" altLang="en-US" sz="1050" b="1" i="0" u="none" strike="noStrike" cap="none" normalizeH="0" baseline="0" dirty="0" smtClean="0">
              <a:ln>
                <a:noFill/>
              </a:ln>
              <a:solidFill>
                <a:schemeClr val="bg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main(String args[])</a:t>
            </a:r>
            <a:endParaRPr kumimoji="0" lang="en-US" altLang="en-US" sz="1800" b="1" i="0" u="none" strike="noStrike" cap="none" normalizeH="0" baseline="0" dirty="0" smtClean="0">
              <a:ln>
                <a:noFill/>
              </a:ln>
              <a:solidFill>
                <a:schemeClr val="bg1"/>
              </a:solidFill>
              <a:effectLst/>
              <a:latin typeface="Arial" panose="020B0604020202020204" pitchFamily="34" charset="0"/>
            </a:endParaRPr>
          </a:p>
        </p:txBody>
      </p:sp>
      <p:sp>
        <p:nvSpPr>
          <p:cNvPr id="6" name="Text Box 4"/>
          <p:cNvSpPr txBox="1">
            <a:spLocks noChangeArrowheads="1"/>
          </p:cNvSpPr>
          <p:nvPr/>
        </p:nvSpPr>
        <p:spPr bwMode="auto">
          <a:xfrm>
            <a:off x="1687446" y="2395352"/>
            <a:ext cx="1658664" cy="291038"/>
          </a:xfrm>
          <a:prstGeom prst="rect">
            <a:avLst/>
          </a:prstGeom>
          <a:solidFill>
            <a:srgbClr val="FFF2CC"/>
          </a:solidFill>
          <a:ln w="12700">
            <a:solidFill>
              <a:srgbClr val="FFC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CalendarDriver</a:t>
            </a:r>
            <a:r>
              <a:rPr kumimoji="0" lang="en-US"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Class</a:t>
            </a: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7" name="Text Box 5"/>
          <p:cNvSpPr txBox="1">
            <a:spLocks noChangeArrowheads="1"/>
          </p:cNvSpPr>
          <p:nvPr/>
        </p:nvSpPr>
        <p:spPr bwMode="auto">
          <a:xfrm>
            <a:off x="865960" y="3353932"/>
            <a:ext cx="1528898" cy="305117"/>
          </a:xfrm>
          <a:prstGeom prst="rect">
            <a:avLst/>
          </a:prstGeom>
          <a:solidFill>
            <a:srgbClr val="FFF2CC"/>
          </a:solidFill>
          <a:ln w="12700">
            <a:solidFill>
              <a:srgbClr val="FFC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CalendarYear Class</a:t>
            </a: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8" name="Text Box 6"/>
          <p:cNvSpPr txBox="1">
            <a:spLocks noChangeArrowheads="1"/>
          </p:cNvSpPr>
          <p:nvPr/>
        </p:nvSpPr>
        <p:spPr bwMode="auto">
          <a:xfrm>
            <a:off x="801032" y="4259094"/>
            <a:ext cx="1650818" cy="323425"/>
          </a:xfrm>
          <a:prstGeom prst="rect">
            <a:avLst/>
          </a:prstGeom>
          <a:solidFill>
            <a:srgbClr val="FFF2CC"/>
          </a:solidFill>
          <a:ln w="12700">
            <a:solidFill>
              <a:srgbClr val="FFC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CalendarMonth Class</a:t>
            </a: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9" name="Text Box 8"/>
          <p:cNvSpPr txBox="1">
            <a:spLocks noChangeArrowheads="1"/>
          </p:cNvSpPr>
          <p:nvPr/>
        </p:nvSpPr>
        <p:spPr bwMode="auto">
          <a:xfrm>
            <a:off x="858023" y="5190670"/>
            <a:ext cx="1536836" cy="320066"/>
          </a:xfrm>
          <a:prstGeom prst="rect">
            <a:avLst/>
          </a:prstGeom>
          <a:solidFill>
            <a:srgbClr val="FFF2CC"/>
          </a:solidFill>
          <a:ln w="12700">
            <a:solidFill>
              <a:srgbClr val="FFC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CalendarDay Class</a:t>
            </a:r>
            <a:endParaRPr kumimoji="0" lang="en-US" altLang="en-US" sz="1800" b="0" i="0" u="none" strike="noStrike" cap="none" normalizeH="0" baseline="0" smtClean="0">
              <a:ln>
                <a:noFill/>
              </a:ln>
              <a:solidFill>
                <a:schemeClr val="bg1"/>
              </a:solidFill>
              <a:effectLst/>
              <a:latin typeface="Arial" panose="020B0604020202020204" pitchFamily="34" charset="0"/>
            </a:endParaRPr>
          </a:p>
        </p:txBody>
      </p:sp>
      <p:sp>
        <p:nvSpPr>
          <p:cNvPr id="10" name="Text Box 9"/>
          <p:cNvSpPr txBox="1">
            <a:spLocks noChangeArrowheads="1"/>
          </p:cNvSpPr>
          <p:nvPr/>
        </p:nvSpPr>
        <p:spPr bwMode="auto">
          <a:xfrm>
            <a:off x="2637837" y="3353932"/>
            <a:ext cx="1697468" cy="289242"/>
          </a:xfrm>
          <a:prstGeom prst="rect">
            <a:avLst/>
          </a:prstGeom>
          <a:solidFill>
            <a:srgbClr val="FFF2CC"/>
          </a:solidFill>
          <a:ln w="12700">
            <a:solidFill>
              <a:srgbClr val="FFC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CalendarWeek Class</a:t>
            </a: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11" name="Rectangle 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Down Arrow 11"/>
          <p:cNvSpPr/>
          <p:nvPr/>
        </p:nvSpPr>
        <p:spPr>
          <a:xfrm>
            <a:off x="2394858" y="1950501"/>
            <a:ext cx="243840" cy="365760"/>
          </a:xfrm>
          <a:prstGeom prst="downArrow">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Down Arrow 12"/>
          <p:cNvSpPr/>
          <p:nvPr/>
        </p:nvSpPr>
        <p:spPr>
          <a:xfrm>
            <a:off x="2394858" y="2829990"/>
            <a:ext cx="243840" cy="365760"/>
          </a:xfrm>
          <a:prstGeom prst="downArrow">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Down Arrow 13"/>
          <p:cNvSpPr/>
          <p:nvPr/>
        </p:nvSpPr>
        <p:spPr>
          <a:xfrm>
            <a:off x="1504521" y="3749734"/>
            <a:ext cx="243840" cy="365760"/>
          </a:xfrm>
          <a:prstGeom prst="downArrow">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Down Arrow 14"/>
          <p:cNvSpPr/>
          <p:nvPr/>
        </p:nvSpPr>
        <p:spPr>
          <a:xfrm>
            <a:off x="1504521" y="4703714"/>
            <a:ext cx="243840" cy="365760"/>
          </a:xfrm>
          <a:prstGeom prst="downArrow">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6" name="Content Placeholder 6"/>
          <p:cNvSpPr>
            <a:spLocks noGrp="1"/>
          </p:cNvSpPr>
          <p:nvPr>
            <p:ph sz="half" idx="4294967295"/>
          </p:nvPr>
        </p:nvSpPr>
        <p:spPr>
          <a:xfrm>
            <a:off x="4474958" y="226632"/>
            <a:ext cx="7316448" cy="6395218"/>
          </a:xfrm>
          <a:prstGeom prst="rect">
            <a:avLst/>
          </a:prstGeom>
        </p:spPr>
        <p:txBody>
          <a:bodyPr>
            <a:noAutofit/>
          </a:bodyPr>
          <a:lstStyle/>
          <a:p>
            <a:r>
              <a:rPr lang="en-US" sz="1050" dirty="0" smtClean="0"/>
              <a:t>CalendarJFrame Class</a:t>
            </a:r>
          </a:p>
          <a:p>
            <a:pPr lvl="1"/>
            <a:r>
              <a:rPr lang="en-US" sz="1050" dirty="0" smtClean="0"/>
              <a:t>Controls the flow of the program</a:t>
            </a:r>
          </a:p>
          <a:p>
            <a:pPr lvl="1"/>
            <a:r>
              <a:rPr lang="en-US" sz="1050" dirty="0" smtClean="0"/>
              <a:t>Contains main, and an instance of CalendarDriver, CalendarDay, and CalendarWeek</a:t>
            </a:r>
          </a:p>
          <a:p>
            <a:pPr lvl="1"/>
            <a:r>
              <a:rPr lang="en-US" sz="1050" dirty="0" smtClean="0"/>
              <a:t>Contains application framework including the tabs, day view,  week view, month view, and year view</a:t>
            </a:r>
          </a:p>
          <a:p>
            <a:pPr lvl="1"/>
            <a:r>
              <a:rPr lang="en-US" sz="1050" dirty="0" smtClean="0"/>
              <a:t>Contains action listeners for mouse clicks, buttons, and combo boxes</a:t>
            </a:r>
          </a:p>
          <a:p>
            <a:r>
              <a:rPr lang="en-US" sz="1050" dirty="0" smtClean="0"/>
              <a:t>CalendarDriver Class</a:t>
            </a:r>
          </a:p>
          <a:p>
            <a:pPr lvl="1"/>
            <a:r>
              <a:rPr lang="en-US" sz="1050" dirty="0" smtClean="0"/>
              <a:t>Controls the “Calendar” object including the year, month, week, and day objects in the calendar </a:t>
            </a:r>
          </a:p>
          <a:p>
            <a:pPr lvl="1"/>
            <a:r>
              <a:rPr lang="en-US" sz="1050" dirty="0" smtClean="0"/>
              <a:t>Contains an instance of CalendarYear, CalendarMonth, and CalendarDay</a:t>
            </a:r>
          </a:p>
          <a:p>
            <a:pPr lvl="1"/>
            <a:r>
              <a:rPr lang="en-US" sz="1050" dirty="0" smtClean="0"/>
              <a:t>Constructor reads “CurrentDate.txt” and sets all instances based on data from the file</a:t>
            </a:r>
          </a:p>
          <a:p>
            <a:pPr lvl="1"/>
            <a:r>
              <a:rPr lang="en-US" sz="1050" dirty="0" smtClean="0"/>
              <a:t>Contains get and set methods for various aspects of CalendarYear, CalendarMonth, CalendarWeek, and CalendarDay</a:t>
            </a:r>
          </a:p>
          <a:p>
            <a:r>
              <a:rPr lang="en-US" sz="1050" dirty="0" smtClean="0"/>
              <a:t>CalendarWeek Class</a:t>
            </a:r>
          </a:p>
          <a:p>
            <a:pPr lvl="1"/>
            <a:r>
              <a:rPr lang="en-US" sz="1050" dirty="0" smtClean="0"/>
              <a:t>Controls the single week object of the program</a:t>
            </a:r>
          </a:p>
          <a:p>
            <a:pPr lvl="1"/>
            <a:r>
              <a:rPr lang="en-US" sz="1050" dirty="0" smtClean="0"/>
              <a:t>Contains an array of seven CalendarDay objects, as well as get and set methods</a:t>
            </a:r>
          </a:p>
          <a:p>
            <a:r>
              <a:rPr lang="en-US" sz="1050" dirty="0" smtClean="0"/>
              <a:t>CalendarYear Class</a:t>
            </a:r>
          </a:p>
          <a:p>
            <a:pPr lvl="1"/>
            <a:r>
              <a:rPr lang="en-US" sz="1050" dirty="0" smtClean="0"/>
              <a:t>Controls the academic year including its months and days</a:t>
            </a:r>
          </a:p>
          <a:p>
            <a:pPr lvl="1"/>
            <a:r>
              <a:rPr lang="en-US" sz="1050" dirty="0" smtClean="0"/>
              <a:t>Contains an array of 10 CalendarMonths, as well as get and set methods</a:t>
            </a:r>
          </a:p>
          <a:p>
            <a:pPr lvl="1"/>
            <a:r>
              <a:rPr lang="en-US" sz="1050" dirty="0" smtClean="0"/>
              <a:t>Constructor creates each new month object with its respective name</a:t>
            </a:r>
          </a:p>
          <a:p>
            <a:r>
              <a:rPr lang="en-US" sz="1050" dirty="0" smtClean="0"/>
              <a:t>CalendarMonth Class</a:t>
            </a:r>
          </a:p>
          <a:p>
            <a:pPr lvl="1"/>
            <a:r>
              <a:rPr lang="en-US" sz="1050" dirty="0" smtClean="0"/>
              <a:t>Contains an array of CalendarDays who’s size depends on the month, as well as an integer defining what calendar year the month occurs in, and get and set methods</a:t>
            </a:r>
          </a:p>
          <a:p>
            <a:r>
              <a:rPr lang="en-US" sz="1050" dirty="0" smtClean="0"/>
              <a:t>CalendarDay Class</a:t>
            </a:r>
          </a:p>
          <a:p>
            <a:pPr lvl="1"/>
            <a:r>
              <a:rPr lang="en-US" sz="1050" dirty="0" smtClean="0"/>
              <a:t>Contains an array of events for the day, an integer defining the day of the month, and a path to its respective month file</a:t>
            </a:r>
          </a:p>
          <a:p>
            <a:pPr lvl="1"/>
            <a:r>
              <a:rPr lang="en-US" sz="1050" dirty="0" smtClean="0"/>
              <a:t>Contains get and set methods, as well as methods that read and write to its respective month file in order to save events</a:t>
            </a:r>
          </a:p>
          <a:p>
            <a:pPr lvl="1"/>
            <a:endParaRPr lang="en-US" sz="1050" dirty="0" smtClean="0"/>
          </a:p>
          <a:p>
            <a:pPr lvl="1"/>
            <a:endParaRPr lang="en-US" sz="1050" dirty="0" smtClean="0"/>
          </a:p>
        </p:txBody>
      </p:sp>
    </p:spTree>
    <p:extLst>
      <p:ext uri="{BB962C8B-B14F-4D97-AF65-F5344CB8AC3E}">
        <p14:creationId xmlns:p14="http://schemas.microsoft.com/office/powerpoint/2010/main" val="3374716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7779" y="533413"/>
            <a:ext cx="9905999" cy="766354"/>
          </a:xfrm>
        </p:spPr>
        <p:txBody>
          <a:bodyPr>
            <a:normAutofit/>
          </a:bodyPr>
          <a:lstStyle/>
          <a:p>
            <a:pPr algn="ctr"/>
            <a:r>
              <a:rPr lang="en-US" dirty="0" smtClean="0"/>
              <a:t>Division of labor</a:t>
            </a:r>
            <a:endParaRPr lang="en-US" dirty="0"/>
          </a:p>
        </p:txBody>
      </p:sp>
      <p:sp>
        <p:nvSpPr>
          <p:cNvPr id="5" name="Text Placeholder 4"/>
          <p:cNvSpPr>
            <a:spLocks noGrp="1"/>
          </p:cNvSpPr>
          <p:nvPr>
            <p:ph type="body" idx="1"/>
          </p:nvPr>
        </p:nvSpPr>
        <p:spPr>
          <a:xfrm>
            <a:off x="1137309" y="1809441"/>
            <a:ext cx="3195240" cy="576259"/>
          </a:xfrm>
        </p:spPr>
        <p:txBody>
          <a:bodyPr/>
          <a:lstStyle/>
          <a:p>
            <a:pPr algn="ctr"/>
            <a:r>
              <a:rPr lang="en-US" sz="2800" dirty="0" smtClean="0"/>
              <a:t>Stephen Fulton	</a:t>
            </a:r>
            <a:endParaRPr lang="en-US" sz="2800" dirty="0"/>
          </a:p>
        </p:txBody>
      </p:sp>
      <p:sp>
        <p:nvSpPr>
          <p:cNvPr id="9" name="Text Placeholder 8"/>
          <p:cNvSpPr>
            <a:spLocks noGrp="1"/>
          </p:cNvSpPr>
          <p:nvPr>
            <p:ph type="body" sz="half" idx="18"/>
          </p:nvPr>
        </p:nvSpPr>
        <p:spPr>
          <a:xfrm>
            <a:off x="1137309" y="2647405"/>
            <a:ext cx="3195240" cy="3935067"/>
          </a:xfrm>
        </p:spPr>
        <p:txBody>
          <a:bodyPr>
            <a:normAutofit/>
          </a:bodyPr>
          <a:lstStyle/>
          <a:p>
            <a:pPr marL="285750" indent="-285750">
              <a:buFont typeface="Arial" panose="020B0604020202020204" pitchFamily="34" charset="0"/>
              <a:buChar char="•"/>
            </a:pPr>
            <a:r>
              <a:rPr lang="en-US" sz="1800" dirty="0" smtClean="0"/>
              <a:t>Handled file IO (database)</a:t>
            </a:r>
          </a:p>
          <a:p>
            <a:pPr marL="285750" indent="-285750">
              <a:buFont typeface="Arial" panose="020B0604020202020204" pitchFamily="34" charset="0"/>
              <a:buChar char="•"/>
            </a:pPr>
            <a:r>
              <a:rPr lang="en-US" sz="1800" dirty="0" smtClean="0"/>
              <a:t>Worked on …</a:t>
            </a:r>
          </a:p>
          <a:p>
            <a:pPr marL="742950" lvl="1" indent="-285750">
              <a:buFont typeface="Arial" panose="020B0604020202020204" pitchFamily="34" charset="0"/>
              <a:buChar char="•"/>
            </a:pPr>
            <a:r>
              <a:rPr lang="en-US" sz="1600" dirty="0" smtClean="0"/>
              <a:t>CalendarDay class</a:t>
            </a:r>
          </a:p>
          <a:p>
            <a:pPr marL="742950" lvl="1" indent="-285750">
              <a:buFont typeface="Arial" panose="020B0604020202020204" pitchFamily="34" charset="0"/>
              <a:buChar char="•"/>
            </a:pPr>
            <a:r>
              <a:rPr lang="en-US" sz="1600" dirty="0" smtClean="0"/>
              <a:t>Day display</a:t>
            </a:r>
          </a:p>
          <a:p>
            <a:pPr marL="742950" lvl="1" indent="-285750">
              <a:buFont typeface="Arial" panose="020B0604020202020204" pitchFamily="34" charset="0"/>
              <a:buChar char="•"/>
            </a:pPr>
            <a:r>
              <a:rPr lang="en-US" sz="1600" dirty="0" smtClean="0"/>
              <a:t>Week display</a:t>
            </a:r>
          </a:p>
          <a:p>
            <a:pPr marL="742950" lvl="1" indent="-285750">
              <a:buFont typeface="Arial" panose="020B0604020202020204" pitchFamily="34" charset="0"/>
              <a:buChar char="•"/>
            </a:pPr>
            <a:r>
              <a:rPr lang="en-US" sz="1600" dirty="0" smtClean="0"/>
              <a:t>CalendarWeek class</a:t>
            </a:r>
          </a:p>
        </p:txBody>
      </p:sp>
      <p:sp>
        <p:nvSpPr>
          <p:cNvPr id="6" name="Text Placeholder 5"/>
          <p:cNvSpPr>
            <a:spLocks noGrp="1"/>
          </p:cNvSpPr>
          <p:nvPr>
            <p:ph type="body" sz="quarter" idx="3"/>
          </p:nvPr>
        </p:nvSpPr>
        <p:spPr>
          <a:xfrm>
            <a:off x="4487593" y="1809441"/>
            <a:ext cx="3200400" cy="576262"/>
          </a:xfrm>
        </p:spPr>
        <p:txBody>
          <a:bodyPr/>
          <a:lstStyle/>
          <a:p>
            <a:pPr algn="ctr"/>
            <a:r>
              <a:rPr lang="en-US" sz="2400" dirty="0" smtClean="0"/>
              <a:t>Rebekah Manweiler</a:t>
            </a:r>
            <a:endParaRPr lang="en-US" sz="2400" dirty="0"/>
          </a:p>
        </p:txBody>
      </p:sp>
      <p:sp>
        <p:nvSpPr>
          <p:cNvPr id="10" name="Text Placeholder 9"/>
          <p:cNvSpPr>
            <a:spLocks noGrp="1"/>
          </p:cNvSpPr>
          <p:nvPr>
            <p:ph type="body" sz="half" idx="19"/>
          </p:nvPr>
        </p:nvSpPr>
        <p:spPr>
          <a:xfrm>
            <a:off x="4487593" y="2638697"/>
            <a:ext cx="3200400" cy="3927565"/>
          </a:xfrm>
        </p:spPr>
        <p:txBody>
          <a:bodyPr>
            <a:normAutofit/>
          </a:bodyPr>
          <a:lstStyle/>
          <a:p>
            <a:pPr marL="285750" indent="-285750">
              <a:buFont typeface="Arial" panose="020B0604020202020204" pitchFamily="34" charset="0"/>
              <a:buChar char="•"/>
            </a:pPr>
            <a:r>
              <a:rPr lang="en-US" sz="1800" dirty="0" smtClean="0"/>
              <a:t>Handled object orientation</a:t>
            </a:r>
          </a:p>
          <a:p>
            <a:pPr marL="285750" indent="-285750">
              <a:buFont typeface="Arial" panose="020B0604020202020204" pitchFamily="34" charset="0"/>
              <a:buChar char="•"/>
            </a:pPr>
            <a:r>
              <a:rPr lang="en-US" sz="1800" dirty="0" smtClean="0"/>
              <a:t>Worked on …</a:t>
            </a:r>
          </a:p>
          <a:p>
            <a:pPr marL="742950" lvl="1" indent="-285750">
              <a:buFont typeface="Arial" panose="020B0604020202020204" pitchFamily="34" charset="0"/>
              <a:buChar char="•"/>
            </a:pPr>
            <a:r>
              <a:rPr lang="en-US" sz="1600" dirty="0" smtClean="0"/>
              <a:t>CalendarMonth class</a:t>
            </a:r>
          </a:p>
          <a:p>
            <a:pPr marL="742950" lvl="1" indent="-285750">
              <a:buFont typeface="Arial" panose="020B0604020202020204" pitchFamily="34" charset="0"/>
              <a:buChar char="•"/>
            </a:pPr>
            <a:r>
              <a:rPr lang="en-US" sz="1600" dirty="0" smtClean="0"/>
              <a:t>CalendarYear class</a:t>
            </a:r>
          </a:p>
          <a:p>
            <a:pPr marL="742950" lvl="1" indent="-285750">
              <a:buFont typeface="Arial" panose="020B0604020202020204" pitchFamily="34" charset="0"/>
              <a:buChar char="•"/>
            </a:pPr>
            <a:r>
              <a:rPr lang="en-US" sz="1600" dirty="0" smtClean="0"/>
              <a:t>CalendarDriver class</a:t>
            </a:r>
          </a:p>
          <a:p>
            <a:pPr marL="742950" lvl="1" indent="-285750">
              <a:buFont typeface="Arial" panose="020B0604020202020204" pitchFamily="34" charset="0"/>
              <a:buChar char="•"/>
            </a:pPr>
            <a:r>
              <a:rPr lang="en-US" sz="1600" dirty="0" smtClean="0"/>
              <a:t>Month display</a:t>
            </a:r>
          </a:p>
        </p:txBody>
      </p:sp>
      <p:sp>
        <p:nvSpPr>
          <p:cNvPr id="7" name="Text Placeholder 6"/>
          <p:cNvSpPr>
            <a:spLocks noGrp="1"/>
          </p:cNvSpPr>
          <p:nvPr>
            <p:ph type="body" sz="quarter" idx="13"/>
          </p:nvPr>
        </p:nvSpPr>
        <p:spPr>
          <a:xfrm>
            <a:off x="7852567" y="1809441"/>
            <a:ext cx="3190741" cy="576262"/>
          </a:xfrm>
        </p:spPr>
        <p:txBody>
          <a:bodyPr/>
          <a:lstStyle/>
          <a:p>
            <a:pPr algn="ctr"/>
            <a:r>
              <a:rPr lang="en-US" sz="2800" dirty="0" smtClean="0"/>
              <a:t>Shawn parkes</a:t>
            </a:r>
            <a:endParaRPr lang="en-US" sz="2800" dirty="0"/>
          </a:p>
        </p:txBody>
      </p:sp>
      <p:sp>
        <p:nvSpPr>
          <p:cNvPr id="11" name="Text Placeholder 10"/>
          <p:cNvSpPr>
            <a:spLocks noGrp="1"/>
          </p:cNvSpPr>
          <p:nvPr>
            <p:ph type="body" sz="half" idx="20"/>
          </p:nvPr>
        </p:nvSpPr>
        <p:spPr>
          <a:xfrm>
            <a:off x="7838810" y="2654907"/>
            <a:ext cx="3194968" cy="3927565"/>
          </a:xfrm>
        </p:spPr>
        <p:txBody>
          <a:bodyPr/>
          <a:lstStyle/>
          <a:p>
            <a:pPr marL="285750" indent="-285750">
              <a:buFont typeface="Arial" panose="020B0604020202020204" pitchFamily="34" charset="0"/>
              <a:buChar char="•"/>
            </a:pPr>
            <a:r>
              <a:rPr lang="en-US" sz="1800" dirty="0" smtClean="0"/>
              <a:t>Handled GUI</a:t>
            </a:r>
          </a:p>
          <a:p>
            <a:pPr marL="285750" indent="-285750">
              <a:buFont typeface="Arial" panose="020B0604020202020204" pitchFamily="34" charset="0"/>
              <a:buChar char="•"/>
            </a:pPr>
            <a:r>
              <a:rPr lang="en-US" sz="1800" dirty="0" smtClean="0"/>
              <a:t>Worked on …</a:t>
            </a:r>
          </a:p>
          <a:p>
            <a:pPr marL="742950" lvl="1" indent="-285750">
              <a:buFont typeface="Arial" panose="020B0604020202020204" pitchFamily="34" charset="0"/>
              <a:buChar char="•"/>
            </a:pPr>
            <a:r>
              <a:rPr lang="en-US" sz="1600" dirty="0" smtClean="0"/>
              <a:t>Display Framework</a:t>
            </a:r>
          </a:p>
          <a:p>
            <a:pPr marL="742950" lvl="1" indent="-285750">
              <a:buFont typeface="Arial" panose="020B0604020202020204" pitchFamily="34" charset="0"/>
              <a:buChar char="•"/>
            </a:pPr>
            <a:r>
              <a:rPr lang="en-US" sz="1600" dirty="0" smtClean="0"/>
              <a:t>Day display</a:t>
            </a:r>
          </a:p>
          <a:p>
            <a:pPr marL="742950" lvl="1" indent="-285750">
              <a:buFont typeface="Arial" panose="020B0604020202020204" pitchFamily="34" charset="0"/>
              <a:buChar char="•"/>
            </a:pPr>
            <a:r>
              <a:rPr lang="en-US" sz="1600" dirty="0" smtClean="0"/>
              <a:t>Year display</a:t>
            </a:r>
          </a:p>
          <a:p>
            <a:pPr marL="742950" lvl="1" indent="-285750">
              <a:buFont typeface="Arial" panose="020B0604020202020204" pitchFamily="34" charset="0"/>
              <a:buChar char="•"/>
            </a:pPr>
            <a:r>
              <a:rPr lang="en-US" sz="1600" dirty="0" smtClean="0"/>
              <a:t>Month display</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285468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295185"/>
            <a:ext cx="9906000" cy="522081"/>
          </a:xfrm>
        </p:spPr>
        <p:txBody>
          <a:bodyPr>
            <a:normAutofit fontScale="90000"/>
          </a:bodyPr>
          <a:lstStyle/>
          <a:p>
            <a:pPr algn="ctr"/>
            <a:r>
              <a:rPr lang="en-US" dirty="0" smtClean="0"/>
              <a:t>Features</a:t>
            </a:r>
            <a:endParaRPr lang="en-US" dirty="0"/>
          </a:p>
        </p:txBody>
      </p:sp>
      <p:sp>
        <p:nvSpPr>
          <p:cNvPr id="6" name="Text Placeholder 5"/>
          <p:cNvSpPr>
            <a:spLocks noGrp="1"/>
          </p:cNvSpPr>
          <p:nvPr>
            <p:ph type="body" idx="1"/>
          </p:nvPr>
        </p:nvSpPr>
        <p:spPr>
          <a:xfrm>
            <a:off x="1141410" y="618694"/>
            <a:ext cx="4649783" cy="823912"/>
          </a:xfrm>
        </p:spPr>
        <p:txBody>
          <a:bodyPr/>
          <a:lstStyle/>
          <a:p>
            <a:pPr algn="ctr"/>
            <a:r>
              <a:rPr lang="en-US" dirty="0" smtClean="0"/>
              <a:t>Initial Requirements</a:t>
            </a:r>
            <a:endParaRPr lang="en-US" dirty="0"/>
          </a:p>
        </p:txBody>
      </p:sp>
      <p:sp>
        <p:nvSpPr>
          <p:cNvPr id="7" name="Content Placeholder 6"/>
          <p:cNvSpPr>
            <a:spLocks noGrp="1"/>
          </p:cNvSpPr>
          <p:nvPr>
            <p:ph sz="half" idx="2"/>
          </p:nvPr>
        </p:nvSpPr>
        <p:spPr>
          <a:xfrm>
            <a:off x="1141410" y="1567543"/>
            <a:ext cx="4878391" cy="4676503"/>
          </a:xfrm>
        </p:spPr>
        <p:txBody>
          <a:bodyPr>
            <a:normAutofit/>
          </a:bodyPr>
          <a:lstStyle/>
          <a:p>
            <a:r>
              <a:rPr lang="en-US" sz="2000" dirty="0" smtClean="0"/>
              <a:t>The user must be able to do the following</a:t>
            </a:r>
          </a:p>
          <a:p>
            <a:pPr lvl="1"/>
            <a:r>
              <a:rPr lang="en-US" sz="1600" dirty="0" smtClean="0"/>
              <a:t>Set and store what the current date is</a:t>
            </a:r>
          </a:p>
          <a:p>
            <a:pPr lvl="1"/>
            <a:r>
              <a:rPr lang="en-US" sz="1600" dirty="0" smtClean="0"/>
              <a:t>Chose 1 day, 1 week, 1 month, and 1 year display</a:t>
            </a:r>
          </a:p>
          <a:p>
            <a:pPr lvl="2"/>
            <a:r>
              <a:rPr lang="en-US" sz="1400" dirty="0" smtClean="0"/>
              <a:t>1 day displays a single date and any details that have been added to that day</a:t>
            </a:r>
          </a:p>
          <a:p>
            <a:pPr lvl="2"/>
            <a:r>
              <a:rPr lang="en-US" sz="1400" dirty="0" smtClean="0"/>
              <a:t>1 week displays Sunday to Saturday dates surrounding whatever the current date is</a:t>
            </a:r>
          </a:p>
          <a:p>
            <a:pPr lvl="1"/>
            <a:r>
              <a:rPr lang="en-US" sz="1600" dirty="0" smtClean="0"/>
              <a:t>Be able to add details to a particular date</a:t>
            </a:r>
          </a:p>
          <a:p>
            <a:pPr lvl="2"/>
            <a:r>
              <a:rPr lang="en-US" sz="1400" dirty="0" smtClean="0"/>
              <a:t>Details are visible in the 1 day display</a:t>
            </a:r>
          </a:p>
          <a:p>
            <a:pPr lvl="1"/>
            <a:r>
              <a:rPr lang="en-US" sz="1600" dirty="0" smtClean="0"/>
              <a:t>Be able to remove details from a particular date</a:t>
            </a:r>
          </a:p>
        </p:txBody>
      </p:sp>
      <p:sp>
        <p:nvSpPr>
          <p:cNvPr id="8" name="Text Placeholder 7"/>
          <p:cNvSpPr>
            <a:spLocks noGrp="1"/>
          </p:cNvSpPr>
          <p:nvPr>
            <p:ph type="body" sz="quarter" idx="3"/>
          </p:nvPr>
        </p:nvSpPr>
        <p:spPr>
          <a:xfrm>
            <a:off x="6400808" y="618694"/>
            <a:ext cx="4646602" cy="823912"/>
          </a:xfrm>
        </p:spPr>
        <p:txBody>
          <a:bodyPr/>
          <a:lstStyle/>
          <a:p>
            <a:pPr algn="ctr"/>
            <a:r>
              <a:rPr lang="en-US" dirty="0" smtClean="0"/>
              <a:t>Final Product</a:t>
            </a:r>
            <a:endParaRPr lang="en-US" dirty="0"/>
          </a:p>
        </p:txBody>
      </p:sp>
      <p:sp>
        <p:nvSpPr>
          <p:cNvPr id="9" name="Content Placeholder 8"/>
          <p:cNvSpPr>
            <a:spLocks noGrp="1"/>
          </p:cNvSpPr>
          <p:nvPr>
            <p:ph sz="quarter" idx="4"/>
          </p:nvPr>
        </p:nvSpPr>
        <p:spPr>
          <a:xfrm>
            <a:off x="6172200" y="1567543"/>
            <a:ext cx="4875210" cy="4676503"/>
          </a:xfrm>
        </p:spPr>
        <p:txBody>
          <a:bodyPr>
            <a:normAutofit lnSpcReduction="10000"/>
          </a:bodyPr>
          <a:lstStyle/>
          <a:p>
            <a:r>
              <a:rPr lang="en-US" sz="1800" dirty="0" smtClean="0"/>
              <a:t>The user is able to do the following</a:t>
            </a:r>
          </a:p>
          <a:p>
            <a:pPr lvl="1"/>
            <a:r>
              <a:rPr lang="en-US" sz="1600" dirty="0" smtClean="0"/>
              <a:t>Set and store the current date</a:t>
            </a:r>
          </a:p>
          <a:p>
            <a:pPr lvl="1"/>
            <a:r>
              <a:rPr lang="en-US" sz="1600" dirty="0" smtClean="0"/>
              <a:t>Choose a day, week, month and year view</a:t>
            </a:r>
          </a:p>
          <a:p>
            <a:pPr lvl="2"/>
            <a:r>
              <a:rPr lang="en-US" sz="1400" dirty="0" smtClean="0"/>
              <a:t>Day view displays the current date, any events added to that day</a:t>
            </a:r>
          </a:p>
          <a:p>
            <a:pPr lvl="2"/>
            <a:r>
              <a:rPr lang="en-US" sz="1400" dirty="0" smtClean="0"/>
              <a:t>Day view allows the user to add and remove events</a:t>
            </a:r>
          </a:p>
          <a:p>
            <a:pPr lvl="2"/>
            <a:r>
              <a:rPr lang="en-US" sz="1400" dirty="0" smtClean="0"/>
              <a:t>Week view displays events for each day, and allows the user to see the previous or next </a:t>
            </a:r>
            <a:r>
              <a:rPr lang="en-US" sz="1400" dirty="0" smtClean="0"/>
              <a:t>week and also view a day when selected</a:t>
            </a:r>
            <a:endParaRPr lang="en-US" sz="1400" dirty="0"/>
          </a:p>
          <a:p>
            <a:pPr lvl="2"/>
            <a:r>
              <a:rPr lang="en-US" sz="1400" dirty="0" smtClean="0"/>
              <a:t>Month view displays all days in the month, allows the user to see the previous or next month, and allows the user to click on any day and takes the user to the specified day in the week view </a:t>
            </a:r>
          </a:p>
          <a:p>
            <a:pPr lvl="2"/>
            <a:r>
              <a:rPr lang="en-US" sz="1400" dirty="0" smtClean="0"/>
              <a:t>Year view displays buttons for each month in the academic year that take the user to the month tab and displays the chosen month</a:t>
            </a:r>
            <a:endParaRPr lang="en-US" sz="1400" dirty="0"/>
          </a:p>
        </p:txBody>
      </p:sp>
    </p:spTree>
    <p:extLst>
      <p:ext uri="{BB962C8B-B14F-4D97-AF65-F5344CB8AC3E}">
        <p14:creationId xmlns:p14="http://schemas.microsoft.com/office/powerpoint/2010/main" val="358600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41412" y="270176"/>
            <a:ext cx="9905998" cy="504888"/>
          </a:xfrm>
        </p:spPr>
        <p:txBody>
          <a:bodyPr>
            <a:normAutofit fontScale="90000"/>
          </a:bodyPr>
          <a:lstStyle/>
          <a:p>
            <a:pPr algn="ctr"/>
            <a:r>
              <a:rPr lang="en-US" dirty="0" smtClean="0"/>
              <a:t>Features</a:t>
            </a:r>
            <a:endParaRPr lang="en-US" dirty="0"/>
          </a:p>
        </p:txBody>
      </p:sp>
      <p:sp>
        <p:nvSpPr>
          <p:cNvPr id="8" name="Content Placeholder 7"/>
          <p:cNvSpPr>
            <a:spLocks noGrp="1"/>
          </p:cNvSpPr>
          <p:nvPr>
            <p:ph idx="1"/>
          </p:nvPr>
        </p:nvSpPr>
        <p:spPr>
          <a:xfrm>
            <a:off x="1141412" y="1027610"/>
            <a:ext cx="9905999" cy="5601789"/>
          </a:xfrm>
        </p:spPr>
        <p:txBody>
          <a:bodyPr>
            <a:normAutofit fontScale="70000" lnSpcReduction="20000"/>
          </a:bodyPr>
          <a:lstStyle/>
          <a:p>
            <a:r>
              <a:rPr lang="en-US" dirty="0" smtClean="0"/>
              <a:t>Feature Branches not included in the final product</a:t>
            </a:r>
          </a:p>
          <a:p>
            <a:pPr lvl="1"/>
            <a:r>
              <a:rPr lang="en-US" dirty="0" smtClean="0"/>
              <a:t>InfiniteYearFeature branch</a:t>
            </a:r>
          </a:p>
          <a:p>
            <a:pPr lvl="2"/>
            <a:r>
              <a:rPr lang="en-US" dirty="0" smtClean="0"/>
              <a:t>Define the year class as a calendar year (Jan-Dec) instead of an academic year (Aug-May)</a:t>
            </a:r>
          </a:p>
          <a:p>
            <a:pPr lvl="3"/>
            <a:r>
              <a:rPr lang="en-US" dirty="0" smtClean="0"/>
              <a:t>the year class would only be defined as one year (2016) instead of a list of months contained in two different years (2016/2017)</a:t>
            </a:r>
          </a:p>
          <a:p>
            <a:pPr lvl="2"/>
            <a:r>
              <a:rPr lang="en-US" dirty="0" smtClean="0"/>
              <a:t>The user would be able to dynamically add years to the view and therefore would also be able to add subsequent months and days to the Calendar</a:t>
            </a:r>
          </a:p>
          <a:p>
            <a:pPr lvl="2"/>
            <a:r>
              <a:rPr lang="en-US" dirty="0" smtClean="0"/>
              <a:t>The Calendar Driver would include an array of years, and create all years, months, and days in its constructor</a:t>
            </a:r>
          </a:p>
          <a:p>
            <a:pPr lvl="2"/>
            <a:r>
              <a:rPr lang="en-US" dirty="0" smtClean="0"/>
              <a:t>The software would store years that contained days with events, and would not store any years without events</a:t>
            </a:r>
          </a:p>
          <a:p>
            <a:pPr lvl="2"/>
            <a:r>
              <a:rPr lang="en-US" dirty="0" smtClean="0"/>
              <a:t>The JFrame class would be able to add a new year automatically if the user tried to access a day/week/month/year that is not currently displayed</a:t>
            </a:r>
          </a:p>
          <a:p>
            <a:pPr lvl="2"/>
            <a:r>
              <a:rPr lang="en-US" dirty="0" smtClean="0"/>
              <a:t>The year view would allow the user to select a year from a combo box, or click previous/next year buttons</a:t>
            </a:r>
          </a:p>
          <a:p>
            <a:pPr lvl="2"/>
            <a:r>
              <a:rPr lang="en-US" dirty="0" smtClean="0"/>
              <a:t>The year view would contain a list of month buttons (Jan-Dec) that would take the user to the month view of the selected </a:t>
            </a:r>
            <a:r>
              <a:rPr lang="en-US" dirty="0" smtClean="0"/>
              <a:t>year</a:t>
            </a:r>
            <a:endParaRPr lang="en-US" dirty="0" smtClean="0"/>
          </a:p>
          <a:p>
            <a:pPr lvl="1"/>
            <a:r>
              <a:rPr lang="en-US" dirty="0" smtClean="0"/>
              <a:t>Problems</a:t>
            </a:r>
          </a:p>
          <a:p>
            <a:pPr lvl="2"/>
            <a:r>
              <a:rPr lang="en-US" dirty="0" smtClean="0"/>
              <a:t>Did not have enough time to update the JFrame class, or the Driver class</a:t>
            </a:r>
          </a:p>
          <a:p>
            <a:pPr lvl="2"/>
            <a:r>
              <a:rPr lang="en-US" dirty="0" smtClean="0"/>
              <a:t>The branch is very behind the master </a:t>
            </a:r>
            <a:r>
              <a:rPr lang="en-US" dirty="0" smtClean="0"/>
              <a:t>branch</a:t>
            </a:r>
          </a:p>
          <a:p>
            <a:pPr lvl="1"/>
            <a:r>
              <a:rPr lang="en-US" dirty="0" smtClean="0"/>
              <a:t>Event Search</a:t>
            </a:r>
          </a:p>
          <a:p>
            <a:pPr lvl="2"/>
            <a:r>
              <a:rPr lang="en-US" dirty="0" smtClean="0"/>
              <a:t>Be able to type in a word and display all events and dates that include that word.</a:t>
            </a:r>
          </a:p>
          <a:p>
            <a:pPr lvl="1"/>
            <a:r>
              <a:rPr lang="en-US" dirty="0" smtClean="0"/>
              <a:t>Problems</a:t>
            </a:r>
          </a:p>
          <a:p>
            <a:pPr lvl="2"/>
            <a:r>
              <a:rPr lang="en-US" dirty="0" smtClean="0"/>
              <a:t>Did not have enough time to implement feature</a:t>
            </a:r>
          </a:p>
          <a:p>
            <a:pPr lvl="2"/>
            <a:r>
              <a:rPr lang="en-US" dirty="0" smtClean="0"/>
              <a:t>Would’ve required a significantly larger amount of file I/O that we were not able to implement</a:t>
            </a:r>
          </a:p>
        </p:txBody>
      </p:sp>
    </p:spTree>
    <p:extLst>
      <p:ext uri="{BB962C8B-B14F-4D97-AF65-F5344CB8AC3E}">
        <p14:creationId xmlns:p14="http://schemas.microsoft.com/office/powerpoint/2010/main" val="3245400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7924"/>
            <a:ext cx="9905998" cy="696476"/>
          </a:xfrm>
        </p:spPr>
        <p:txBody>
          <a:bodyPr/>
          <a:lstStyle/>
          <a:p>
            <a:pPr algn="ctr"/>
            <a:r>
              <a:rPr lang="en-US" dirty="0" smtClean="0"/>
              <a:t>Project retrospect</a:t>
            </a:r>
            <a:endParaRPr lang="en-US" dirty="0"/>
          </a:p>
        </p:txBody>
      </p:sp>
      <p:sp>
        <p:nvSpPr>
          <p:cNvPr id="3" name="Content Placeholder 2"/>
          <p:cNvSpPr>
            <a:spLocks noGrp="1"/>
          </p:cNvSpPr>
          <p:nvPr>
            <p:ph idx="1"/>
          </p:nvPr>
        </p:nvSpPr>
        <p:spPr>
          <a:xfrm>
            <a:off x="1141412" y="975360"/>
            <a:ext cx="9905999" cy="4815841"/>
          </a:xfrm>
        </p:spPr>
        <p:txBody>
          <a:bodyPr/>
          <a:lstStyle/>
          <a:p>
            <a:r>
              <a:rPr lang="en-US" dirty="0" smtClean="0"/>
              <a:t>Learning </a:t>
            </a:r>
            <a:r>
              <a:rPr lang="en-US" dirty="0" err="1" smtClean="0"/>
              <a:t>JFrame</a:t>
            </a:r>
            <a:r>
              <a:rPr lang="en-US" dirty="0" smtClean="0"/>
              <a:t> and utilizing it effectively was challenging as none of us were familiar with the swing framework before the project</a:t>
            </a:r>
          </a:p>
          <a:p>
            <a:pPr lvl="1"/>
            <a:r>
              <a:rPr lang="en-US" dirty="0" smtClean="0"/>
              <a:t>Separate main panel into more distinct classes for readability purposes</a:t>
            </a:r>
          </a:p>
          <a:p>
            <a:r>
              <a:rPr lang="en-US" dirty="0" smtClean="0"/>
              <a:t>The way we handled file I/O created difficulties that prevented us from creating a properly functional executable</a:t>
            </a:r>
          </a:p>
          <a:p>
            <a:r>
              <a:rPr lang="en-US" dirty="0" smtClean="0"/>
              <a:t>Adapted the project to infinite years from the beginning</a:t>
            </a:r>
          </a:p>
          <a:p>
            <a:pPr lvl="1"/>
            <a:r>
              <a:rPr lang="en-US" dirty="0" smtClean="0"/>
              <a:t>Make year class January – December instead of August - May</a:t>
            </a:r>
          </a:p>
        </p:txBody>
      </p:sp>
    </p:spTree>
    <p:extLst>
      <p:ext uri="{BB962C8B-B14F-4D97-AF65-F5344CB8AC3E}">
        <p14:creationId xmlns:p14="http://schemas.microsoft.com/office/powerpoint/2010/main" val="4009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44050"/>
            <a:ext cx="9905998" cy="679059"/>
          </a:xfrm>
        </p:spPr>
        <p:txBody>
          <a:bodyPr/>
          <a:lstStyle/>
          <a:p>
            <a:pPr algn="ctr"/>
            <a:r>
              <a:rPr lang="en-US" dirty="0" smtClean="0"/>
              <a:t>Work cited</a:t>
            </a:r>
            <a:endParaRPr lang="en-US" dirty="0"/>
          </a:p>
        </p:txBody>
      </p:sp>
      <p:sp>
        <p:nvSpPr>
          <p:cNvPr id="3" name="Content Placeholder 2"/>
          <p:cNvSpPr>
            <a:spLocks noGrp="1"/>
          </p:cNvSpPr>
          <p:nvPr>
            <p:ph idx="1"/>
          </p:nvPr>
        </p:nvSpPr>
        <p:spPr>
          <a:xfrm>
            <a:off x="1141412" y="923109"/>
            <a:ext cx="9905999" cy="5556068"/>
          </a:xfrm>
        </p:spPr>
        <p:txBody>
          <a:bodyPr/>
          <a:lstStyle/>
          <a:p>
            <a:r>
              <a:rPr lang="en-US" dirty="0" err="1"/>
              <a:t>Mazzy</a:t>
            </a:r>
            <a:r>
              <a:rPr lang="en-US" dirty="0"/>
              <a:t>, "add space between </a:t>
            </a:r>
            <a:r>
              <a:rPr lang="en-US" dirty="0" err="1"/>
              <a:t>JFrame</a:t>
            </a:r>
            <a:r>
              <a:rPr lang="en-US" dirty="0"/>
              <a:t> and </a:t>
            </a:r>
            <a:r>
              <a:rPr lang="en-US" dirty="0" err="1"/>
              <a:t>JPanel</a:t>
            </a:r>
            <a:r>
              <a:rPr lang="en-US" dirty="0"/>
              <a:t>", URL (version: 2012-01-14): 	</a:t>
            </a:r>
            <a:r>
              <a:rPr lang="en-US" dirty="0" smtClean="0"/>
              <a:t>http</a:t>
            </a:r>
            <a:r>
              <a:rPr lang="en-US" dirty="0"/>
              <a:t>://</a:t>
            </a:r>
            <a:r>
              <a:rPr lang="en-US" dirty="0" smtClean="0"/>
              <a:t>stackoverflow.com/questions/8863062/add-space-between-	</a:t>
            </a:r>
            <a:r>
              <a:rPr lang="en-US" dirty="0" err="1" smtClean="0"/>
              <a:t>jframe</a:t>
            </a:r>
            <a:r>
              <a:rPr lang="en-US" dirty="0" smtClean="0"/>
              <a:t>-and-</a:t>
            </a:r>
            <a:r>
              <a:rPr lang="en-US" dirty="0" err="1" smtClean="0"/>
              <a:t>jpanel</a:t>
            </a:r>
            <a:endParaRPr lang="en-US" dirty="0"/>
          </a:p>
          <a:p>
            <a:endParaRPr lang="en-US" dirty="0"/>
          </a:p>
          <a:p>
            <a:r>
              <a:rPr lang="en-US" dirty="0" err="1"/>
              <a:t>dododedodonl</a:t>
            </a:r>
            <a:r>
              <a:rPr lang="en-US" dirty="0"/>
              <a:t>, "</a:t>
            </a:r>
            <a:r>
              <a:rPr lang="en-US" dirty="0" err="1"/>
              <a:t>JTextArea</a:t>
            </a:r>
            <a:r>
              <a:rPr lang="en-US" dirty="0"/>
              <a:t> new line on shift + enter", URL (version </a:t>
            </a:r>
            <a:r>
              <a:rPr lang="en-US" dirty="0" smtClean="0"/>
              <a:t>2010-01-	29): http</a:t>
            </a:r>
            <a:r>
              <a:rPr lang="en-US" dirty="0"/>
              <a:t>://</a:t>
            </a:r>
            <a:r>
              <a:rPr lang="en-US" dirty="0" smtClean="0"/>
              <a:t>stackoverflow.com/questions/2162170/jtextarea-new-line-	on-shift-enter</a:t>
            </a:r>
            <a:endParaRPr lang="en-US" dirty="0"/>
          </a:p>
          <a:p>
            <a:endParaRPr lang="en-US" dirty="0"/>
          </a:p>
          <a:p>
            <a:r>
              <a:rPr lang="en-US" dirty="0" err="1"/>
              <a:t>Venkat</a:t>
            </a:r>
            <a:r>
              <a:rPr lang="en-US" dirty="0"/>
              <a:t>, "Align the values of the cells in </a:t>
            </a:r>
            <a:r>
              <a:rPr lang="en-US" dirty="0" err="1"/>
              <a:t>JTable</a:t>
            </a:r>
            <a:r>
              <a:rPr lang="en-US" dirty="0"/>
              <a:t>?", URL (version: 2010-03-09): 	</a:t>
            </a:r>
            <a:r>
              <a:rPr lang="en-US" dirty="0" smtClean="0"/>
              <a:t>http</a:t>
            </a:r>
            <a:r>
              <a:rPr lang="en-US" dirty="0"/>
              <a:t>://</a:t>
            </a:r>
            <a:r>
              <a:rPr lang="en-US" dirty="0" smtClean="0"/>
              <a:t>stackoverflow.com/questions/2408541/align-the-values-of-the-	cells-in-</a:t>
            </a:r>
            <a:r>
              <a:rPr lang="en-US" dirty="0" err="1" smtClean="0"/>
              <a:t>jtable</a:t>
            </a:r>
            <a:endParaRPr lang="en-US" dirty="0"/>
          </a:p>
        </p:txBody>
      </p:sp>
    </p:spTree>
    <p:extLst>
      <p:ext uri="{BB962C8B-B14F-4D97-AF65-F5344CB8AC3E}">
        <p14:creationId xmlns:p14="http://schemas.microsoft.com/office/powerpoint/2010/main" val="4107986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349</TotalTime>
  <Words>939</Words>
  <Application>Microsoft Office PowerPoint</Application>
  <PresentationFormat>Custom</PresentationFormat>
  <Paragraphs>115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Circuit</vt:lpstr>
      <vt:lpstr>EECS 448 Software engineering Project 1 “Calendar”</vt:lpstr>
      <vt:lpstr>Contents</vt:lpstr>
      <vt:lpstr>Product layout</vt:lpstr>
      <vt:lpstr>Division of labor</vt:lpstr>
      <vt:lpstr>Features</vt:lpstr>
      <vt:lpstr>Features</vt:lpstr>
      <vt:lpstr>Project retrospect</vt:lpstr>
      <vt:lpstr>Work cited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448 Software engineering Project 1 “Calendar”</dc:title>
  <dc:creator>Rebekah Manweiler</dc:creator>
  <cp:lastModifiedBy>Stephen</cp:lastModifiedBy>
  <cp:revision>24</cp:revision>
  <dcterms:created xsi:type="dcterms:W3CDTF">2016-09-17T16:50:12Z</dcterms:created>
  <dcterms:modified xsi:type="dcterms:W3CDTF">2016-09-19T01:06:43Z</dcterms:modified>
</cp:coreProperties>
</file>