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9" r:id="rId3"/>
    <p:sldId id="296" r:id="rId4"/>
    <p:sldId id="297" r:id="rId5"/>
    <p:sldId id="298" r:id="rId6"/>
    <p:sldId id="304" r:id="rId7"/>
    <p:sldId id="303" r:id="rId8"/>
    <p:sldId id="302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 Reddy" userId="908232a7ec8e8e09" providerId="LiveId" clId="{105FDA3A-60C9-43B6-AB82-20AF30A0C036}"/>
    <pc:docChg chg="custSel modSld">
      <pc:chgData name="Desi Reddy" userId="908232a7ec8e8e09" providerId="LiveId" clId="{105FDA3A-60C9-43B6-AB82-20AF30A0C036}" dt="2022-12-07T22:26:41.645" v="28" actId="1076"/>
      <pc:docMkLst>
        <pc:docMk/>
      </pc:docMkLst>
      <pc:sldChg chg="delSp modSp mod">
        <pc:chgData name="Desi Reddy" userId="908232a7ec8e8e09" providerId="LiveId" clId="{105FDA3A-60C9-43B6-AB82-20AF30A0C036}" dt="2022-12-07T22:26:41.645" v="28" actId="1076"/>
        <pc:sldMkLst>
          <pc:docMk/>
          <pc:sldMk cId="2093074912" sldId="301"/>
        </pc:sldMkLst>
        <pc:spChg chg="mod">
          <ac:chgData name="Desi Reddy" userId="908232a7ec8e8e09" providerId="LiveId" clId="{105FDA3A-60C9-43B6-AB82-20AF30A0C036}" dt="2022-12-07T22:26:41.645" v="28" actId="1076"/>
          <ac:spMkLst>
            <pc:docMk/>
            <pc:sldMk cId="2093074912" sldId="301"/>
            <ac:spMk id="2" creationId="{5A3C1667-C814-D46B-9883-40992790A232}"/>
          </ac:spMkLst>
        </pc:spChg>
        <pc:spChg chg="del">
          <ac:chgData name="Desi Reddy" userId="908232a7ec8e8e09" providerId="LiveId" clId="{105FDA3A-60C9-43B6-AB82-20AF30A0C036}" dt="2022-12-07T22:26:21.696" v="0" actId="21"/>
          <ac:spMkLst>
            <pc:docMk/>
            <pc:sldMk cId="2093074912" sldId="301"/>
            <ac:spMk id="5" creationId="{E6B18340-BFD7-A1B8-BFF1-A0DF1BABDD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8F0B-38EF-4F2A-88ED-079B7B563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6EA4A-7180-4BAC-B798-0252C6181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6BDE-77A4-4EBB-888C-F7D8ED67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DF40B-6EC7-4A2F-8D84-1E18422A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DF219-6436-476B-BB06-4D100A53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46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DB2D-4F56-491A-8AD3-DED63E4D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EF4E2-49A3-406A-8E7D-0E33B9DE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985C8-42F7-40C9-9402-0D185B23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785C-3648-4654-BB0E-CD2C36D6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C0DE-319F-4450-AF1C-702D5E6C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34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04B6E-1D31-4772-99A7-75F973D28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3FF29-0B1A-4DA7-A552-6720AC87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C31E-FCC6-4AD8-92D1-6FC28EB6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A85B-5978-4172-9353-BC33D48D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BCA-9BEB-4396-8C3F-BB7A29C2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0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9708-35EB-4D5F-A03C-A6A42543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B03A-7F04-4791-B619-FDAE17D45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0471-5346-4F61-BB90-BD4CF522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5B1C-173B-4186-8D6E-79E0FDFE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69D34-2B75-4868-BF06-7D9F0E9E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2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CB66-EA9F-4D0D-A847-9283F41D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860D-A8A0-4983-91FD-79D69B08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9806E-0336-4005-839E-A35E788E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98F7-8255-453C-9F3E-6AC27E8B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CA4B-DA0E-484E-A88B-916125A4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37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528B-381F-4319-8147-6719A765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2653-D8BF-4E9F-B7D4-E0D36202C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9F36-31FC-41D2-AE8F-DCE3365C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47A99-2318-47CC-A6C3-2EE525EA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AFE6B-6A4D-4C38-B9AA-FAC4CA86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B2441-94D8-4B86-9124-0A0DBEE4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17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5DB3-D669-4C56-B29A-6E31BB7C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FD8D-0C6F-46BC-B55F-95441991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0D205-1C7D-487B-B03A-8E8AA01F3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FBE0B-D5A6-4B9F-B8C5-384012755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893E9-9910-4266-A3C0-A9C9A305F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D1D6D-3977-47AF-A49F-E827D706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BFCFF-108F-48CA-9530-97A87A71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E4D5E-0556-4CE1-958B-7125256F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74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0D0C-C73D-4839-8BB5-1D9D21F7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B7D74-5958-44D1-937F-B516C9B0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885C6-F4A5-43DB-9FB2-626FE5B5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E0998-F721-4EFB-8EB8-02FA3CA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9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7E60E-A52E-4253-8F4E-7C373124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25ED7-EFC5-407A-8EF9-4AE29CF6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897A-C9DB-4C0C-B083-14BFB5DE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2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9712-1AB5-48A8-97BF-D6FF7B76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9225-E878-4B03-BD68-F711C36D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65FD-6BA1-417E-8C8E-4EA1A6152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EA29A-43E0-4D3A-A7A7-389CD02D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A7BD6-582A-4D88-8347-A57A5426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83500-D978-4516-8C40-86C7443F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1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1695-D5DD-43AA-BF2E-814E2721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C2B7B-36EC-4B6F-8C9A-E88142256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48325-B663-494B-95BE-6D4E2EBB1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6EB40-D579-46C8-B489-1C358082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173BF-F61C-4612-8837-92294DA2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703A2-B4CC-400E-820C-20077395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D02CD-8082-44C7-AAC0-53DC2B4D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5E688-CFB9-4090-9FE9-3F391A9FF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3525-FDF2-41D5-BE50-442E79261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868E-64F5-44E4-971A-8CF723BC9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0D2D-29DE-4F55-87DF-66BD78034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5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1C242AD-9194-42F7-A443-DF9C2AE32FDB}"/>
              </a:ext>
            </a:extLst>
          </p:cNvPr>
          <p:cNvSpPr/>
          <p:nvPr/>
        </p:nvSpPr>
        <p:spPr>
          <a:xfrm rot="5400000">
            <a:off x="7630256" y="1495162"/>
            <a:ext cx="4343400" cy="2591037"/>
          </a:xfrm>
          <a:custGeom>
            <a:avLst/>
            <a:gdLst>
              <a:gd name="connsiteX0" fmla="*/ 0 w 4343400"/>
              <a:gd name="connsiteY0" fmla="*/ 2591036 h 2591037"/>
              <a:gd name="connsiteX1" fmla="*/ 0 w 4343400"/>
              <a:gd name="connsiteY1" fmla="*/ 1767115 h 2591037"/>
              <a:gd name="connsiteX2" fmla="*/ 1767115 w 4343400"/>
              <a:gd name="connsiteY2" fmla="*/ 0 h 2591037"/>
              <a:gd name="connsiteX3" fmla="*/ 4343400 w 4343400"/>
              <a:gd name="connsiteY3" fmla="*/ 2576286 h 2591037"/>
              <a:gd name="connsiteX4" fmla="*/ 4328649 w 4343400"/>
              <a:gd name="connsiteY4" fmla="*/ 2591037 h 2591037"/>
              <a:gd name="connsiteX5" fmla="*/ 0 w 4343400"/>
              <a:gd name="connsiteY5" fmla="*/ 2591036 h 259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3400" h="2591037">
                <a:moveTo>
                  <a:pt x="0" y="2591036"/>
                </a:moveTo>
                <a:lnTo>
                  <a:pt x="0" y="1767115"/>
                </a:lnTo>
                <a:lnTo>
                  <a:pt x="1767115" y="0"/>
                </a:lnTo>
                <a:lnTo>
                  <a:pt x="4343400" y="2576286"/>
                </a:lnTo>
                <a:lnTo>
                  <a:pt x="4328649" y="2591037"/>
                </a:lnTo>
                <a:lnTo>
                  <a:pt x="0" y="2591036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50C79B35-407D-4358-AC48-594F10509B15}"/>
              </a:ext>
            </a:extLst>
          </p:cNvPr>
          <p:cNvSpPr/>
          <p:nvPr/>
        </p:nvSpPr>
        <p:spPr>
          <a:xfrm rot="5400000">
            <a:off x="7084905" y="-819532"/>
            <a:ext cx="1645384" cy="3290769"/>
          </a:xfrm>
          <a:custGeom>
            <a:avLst/>
            <a:gdLst>
              <a:gd name="connsiteX0" fmla="*/ 0 w 1645384"/>
              <a:gd name="connsiteY0" fmla="*/ 3290769 h 3290769"/>
              <a:gd name="connsiteX1" fmla="*/ 0 w 1645384"/>
              <a:gd name="connsiteY1" fmla="*/ 2092636 h 3290769"/>
              <a:gd name="connsiteX2" fmla="*/ 0 w 1645384"/>
              <a:gd name="connsiteY2" fmla="*/ 0 h 3290769"/>
              <a:gd name="connsiteX3" fmla="*/ 1645384 w 1645384"/>
              <a:gd name="connsiteY3" fmla="*/ 1645384 h 3290769"/>
              <a:gd name="connsiteX4" fmla="*/ 786300 w 1645384"/>
              <a:gd name="connsiteY4" fmla="*/ 2504468 h 3290769"/>
              <a:gd name="connsiteX5" fmla="*/ 0 w 1645384"/>
              <a:gd name="connsiteY5" fmla="*/ 3290769 h 329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5384" h="3290769">
                <a:moveTo>
                  <a:pt x="0" y="3290769"/>
                </a:moveTo>
                <a:lnTo>
                  <a:pt x="0" y="2092636"/>
                </a:lnTo>
                <a:lnTo>
                  <a:pt x="0" y="0"/>
                </a:lnTo>
                <a:lnTo>
                  <a:pt x="1645384" y="1645384"/>
                </a:lnTo>
                <a:lnTo>
                  <a:pt x="786300" y="2504468"/>
                </a:lnTo>
                <a:lnTo>
                  <a:pt x="0" y="3290769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2939EDF-7D67-4AB6-8F18-CAB52ED5A858}"/>
              </a:ext>
            </a:extLst>
          </p:cNvPr>
          <p:cNvSpPr/>
          <p:nvPr/>
        </p:nvSpPr>
        <p:spPr>
          <a:xfrm rot="5400000">
            <a:off x="-7377" y="4400871"/>
            <a:ext cx="2462279" cy="2477028"/>
          </a:xfrm>
          <a:custGeom>
            <a:avLst/>
            <a:gdLst>
              <a:gd name="connsiteX0" fmla="*/ 0 w 2462279"/>
              <a:gd name="connsiteY0" fmla="*/ 2462278 h 2477028"/>
              <a:gd name="connsiteX1" fmla="*/ 2462279 w 2462279"/>
              <a:gd name="connsiteY1" fmla="*/ 0 h 2477028"/>
              <a:gd name="connsiteX2" fmla="*/ 2462279 w 2462279"/>
              <a:gd name="connsiteY2" fmla="*/ 2477028 h 2477028"/>
              <a:gd name="connsiteX3" fmla="*/ 14750 w 2462279"/>
              <a:gd name="connsiteY3" fmla="*/ 2477028 h 2477028"/>
              <a:gd name="connsiteX4" fmla="*/ 0 w 2462279"/>
              <a:gd name="connsiteY4" fmla="*/ 2462278 h 247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2279" h="2477028">
                <a:moveTo>
                  <a:pt x="0" y="2462278"/>
                </a:moveTo>
                <a:lnTo>
                  <a:pt x="2462279" y="0"/>
                </a:lnTo>
                <a:lnTo>
                  <a:pt x="2462279" y="2477028"/>
                </a:lnTo>
                <a:lnTo>
                  <a:pt x="14750" y="2477028"/>
                </a:lnTo>
                <a:lnTo>
                  <a:pt x="0" y="246227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59CD46-379B-CEA4-2CCF-25B4B959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52" y="-6308"/>
            <a:ext cx="12263698" cy="68838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D2065D-9CB0-286A-C4B6-ECC29EB345CD}"/>
              </a:ext>
            </a:extLst>
          </p:cNvPr>
          <p:cNvSpPr txBox="1"/>
          <p:nvPr/>
        </p:nvSpPr>
        <p:spPr>
          <a:xfrm>
            <a:off x="4465555" y="5885344"/>
            <a:ext cx="330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Man Vs Machine</a:t>
            </a:r>
          </a:p>
        </p:txBody>
      </p:sp>
    </p:spTree>
    <p:extLst>
      <p:ext uri="{BB962C8B-B14F-4D97-AF65-F5344CB8AC3E}">
        <p14:creationId xmlns:p14="http://schemas.microsoft.com/office/powerpoint/2010/main" val="65577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EF76-DFA0-597D-900E-8754E46D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Research Objective</a:t>
            </a:r>
            <a:endParaRPr lang="en-ZA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23B14-B952-9544-15FD-EF009D707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674" y="162684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Analyze if a Random Forest (machine learning) model or an Artificial Neural Network can establish better trading rules (using various statistical and technical indicators) than the traditional algorithms current used in the market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endParaRPr lang="en-Z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6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DFA1-9A8C-E6B1-6577-4E9CC89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Asset Classes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6687-2CE5-A960-A271-5BA117AC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Stocks Indices – Russel2000 and S&amp;P500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Commodity – Oil and Gold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Exchange – EUR/USD and GBP/JPY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Crypto – BTC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Ethereum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2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DFA1-9A8C-E6B1-6577-4E9CC89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Traditional Trading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6687-2CE5-A960-A271-5BA117AC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MACD (Trend)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Impulse System 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RSI (Oscillator) 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Bollinger Bands (Volatility)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1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DFA1-9A8C-E6B1-6577-4E9CC89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ML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6687-2CE5-A960-A271-5BA117AC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Random Forest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Raw Indicators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30 day rolling z-score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Normalized Indicators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Artificial Neural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DFA1-9A8C-E6B1-6577-4E9CC89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ANN Accuracy and Loss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E05C0-2C02-8D47-4086-4D5DA984A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823" y="2026335"/>
            <a:ext cx="5058481" cy="3277057"/>
          </a:xfrm>
        </p:spPr>
      </p:pic>
    </p:spTree>
    <p:extLst>
      <p:ext uri="{BB962C8B-B14F-4D97-AF65-F5344CB8AC3E}">
        <p14:creationId xmlns:p14="http://schemas.microsoft.com/office/powerpoint/2010/main" val="72631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1667-C814-D46B-9883-40992790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Research Output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DC1A920-460B-209D-C5B6-CDD829EE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1432706"/>
            <a:ext cx="8464296" cy="199629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5E712D4-002F-2471-6737-04DC62F38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3598187"/>
            <a:ext cx="8464296" cy="208983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7B5463E-35DF-D209-D347-B7947730C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192" y="2535936"/>
            <a:ext cx="2816352" cy="23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8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DFA1-9A8C-E6B1-6577-4E9CC89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6687-2CE5-A960-A271-5BA117AC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 to enhance the ML/A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 model returns by incorporating probability of signals into the strategy.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Incorporate risk limits (such as trade stop/loss) into the system to hopefully reduce volatility and increase Sharpe Ratio.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Endless possibilities and we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hope to have set the foundation for further research in this topic!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8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1667-C814-D46B-9883-40992790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432" y="1217029"/>
            <a:ext cx="10515600" cy="3737526"/>
          </a:xfrm>
        </p:spPr>
        <p:txBody>
          <a:bodyPr>
            <a:noAutofit/>
          </a:bodyPr>
          <a:lstStyle/>
          <a:p>
            <a:r>
              <a:rPr lang="en-US" sz="17900" b="1" dirty="0">
                <a:solidFill>
                  <a:schemeClr val="accent5">
                    <a:lumMod val="75000"/>
                  </a:schemeClr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9307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173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PowerPoint Presentation</vt:lpstr>
      <vt:lpstr>Research Objective</vt:lpstr>
      <vt:lpstr>Asset Classes Used</vt:lpstr>
      <vt:lpstr>Traditional Trading Strategies</vt:lpstr>
      <vt:lpstr>ML Strategies</vt:lpstr>
      <vt:lpstr>ANN Accuracy and Loss Scores</vt:lpstr>
      <vt:lpstr>Research Output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Desi Reddy</cp:lastModifiedBy>
  <cp:revision>568</cp:revision>
  <dcterms:created xsi:type="dcterms:W3CDTF">2019-12-30T10:19:01Z</dcterms:created>
  <dcterms:modified xsi:type="dcterms:W3CDTF">2022-12-08T22:38:21Z</dcterms:modified>
</cp:coreProperties>
</file>