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Canva Sans" panose="020B0503030501040103" pitchFamily="34" charset="0"/>
      <p:regular r:id="rId28"/>
    </p:embeddedFont>
    <p:embeddedFont>
      <p:font typeface="Canva Sans Bold" panose="020B0803030501040103" pitchFamily="34" charset="0"/>
      <p:regular r:id="rId29"/>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autoAdjust="0"/>
    <p:restoredTop sz="94609" autoAdjust="0"/>
  </p:normalViewPr>
  <p:slideViewPr>
    <p:cSldViewPr>
      <p:cViewPr varScale="1">
        <p:scale>
          <a:sx n="101" d="100"/>
          <a:sy n="101" d="100"/>
        </p:scale>
        <p:origin x="90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E6CF4-9A93-594D-B24C-A2D2264D8DE6}" type="datetimeFigureOut">
              <a:rPr lang="en-US" smtClean="0"/>
              <a:t>3/7/25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521C4-BA6F-CA4C-802D-8D12B5CC1DB6}" type="slidenum">
              <a:rPr lang="en-US" smtClean="0"/>
              <a:t>‹#›</a:t>
            </a:fld>
            <a:endParaRPr lang="en-US"/>
          </a:p>
        </p:txBody>
      </p:sp>
    </p:spTree>
    <p:extLst>
      <p:ext uri="{BB962C8B-B14F-4D97-AF65-F5344CB8AC3E}">
        <p14:creationId xmlns:p14="http://schemas.microsoft.com/office/powerpoint/2010/main" val="3664223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8521C4-BA6F-CA4C-802D-8D12B5CC1DB6}" type="slidenum">
              <a:rPr lang="en-US" smtClean="0"/>
              <a:t>3</a:t>
            </a:fld>
            <a:endParaRPr lang="en-US"/>
          </a:p>
        </p:txBody>
      </p:sp>
    </p:spTree>
    <p:extLst>
      <p:ext uri="{BB962C8B-B14F-4D97-AF65-F5344CB8AC3E}">
        <p14:creationId xmlns:p14="http://schemas.microsoft.com/office/powerpoint/2010/main" val="78914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332876" y="2244515"/>
            <a:ext cx="16926424" cy="5523126"/>
          </a:xfrm>
          <a:custGeom>
            <a:avLst/>
            <a:gdLst/>
            <a:ahLst/>
            <a:cxnLst/>
            <a:rect l="l" t="t" r="r" b="b"/>
            <a:pathLst>
              <a:path w="16926424" h="5523126">
                <a:moveTo>
                  <a:pt x="0" y="0"/>
                </a:moveTo>
                <a:lnTo>
                  <a:pt x="16926424" y="0"/>
                </a:lnTo>
                <a:lnTo>
                  <a:pt x="16926424" y="5523126"/>
                </a:lnTo>
                <a:lnTo>
                  <a:pt x="0" y="5523126"/>
                </a:lnTo>
                <a:lnTo>
                  <a:pt x="0" y="0"/>
                </a:lnTo>
                <a:close/>
              </a:path>
            </a:pathLst>
          </a:custGeom>
          <a:blipFill>
            <a:blip r:embed="rId2"/>
            <a:stretch>
              <a:fillRect l="-5979" r="-10038"/>
            </a:stretch>
          </a:blipFill>
        </p:spPr>
        <p:txBody>
          <a:bodyPr/>
          <a:lstStyle/>
          <a:p>
            <a:endParaRPr lang="en-US"/>
          </a:p>
        </p:txBody>
      </p:sp>
      <p:sp>
        <p:nvSpPr>
          <p:cNvPr id="3" name="TextBox 3"/>
          <p:cNvSpPr txBox="1"/>
          <p:nvPr/>
        </p:nvSpPr>
        <p:spPr>
          <a:xfrm>
            <a:off x="3423767" y="3439534"/>
            <a:ext cx="16926424" cy="1566544"/>
          </a:xfrm>
          <a:prstGeom prst="rect">
            <a:avLst/>
          </a:prstGeom>
        </p:spPr>
        <p:txBody>
          <a:bodyPr lIns="0" tIns="0" rIns="0" bIns="0" rtlCol="0" anchor="t">
            <a:spAutoFit/>
          </a:bodyPr>
          <a:lstStyle/>
          <a:p>
            <a:pPr algn="ctr">
              <a:lnSpc>
                <a:spcPts val="12880"/>
              </a:lnSpc>
            </a:pPr>
            <a:r>
              <a:rPr lang="en-US" sz="9200" b="1">
                <a:solidFill>
                  <a:srgbClr val="FBAC28"/>
                </a:solidFill>
                <a:latin typeface="Canva Sans Bold"/>
                <a:ea typeface="Canva Sans Bold"/>
                <a:cs typeface="Canva Sans Bold"/>
                <a:sym typeface="Canva Sans Bold"/>
              </a:rPr>
              <a:t>Fixed Income Fund</a:t>
            </a:r>
          </a:p>
        </p:txBody>
      </p:sp>
      <p:sp>
        <p:nvSpPr>
          <p:cNvPr id="4" name="TextBox 4"/>
          <p:cNvSpPr txBox="1"/>
          <p:nvPr/>
        </p:nvSpPr>
        <p:spPr>
          <a:xfrm>
            <a:off x="-117790" y="5218429"/>
            <a:ext cx="16926424" cy="887095"/>
          </a:xfrm>
          <a:prstGeom prst="rect">
            <a:avLst/>
          </a:prstGeom>
        </p:spPr>
        <p:txBody>
          <a:bodyPr lIns="0" tIns="0" rIns="0" bIns="0" rtlCol="0" anchor="t">
            <a:spAutoFit/>
          </a:bodyPr>
          <a:lstStyle/>
          <a:p>
            <a:pPr algn="ctr">
              <a:lnSpc>
                <a:spcPts val="7279"/>
              </a:lnSpc>
            </a:pPr>
            <a:r>
              <a:rPr lang="en-US" sz="5199" b="1">
                <a:solidFill>
                  <a:srgbClr val="FBAC28"/>
                </a:solidFill>
                <a:latin typeface="Canva Sans Bold"/>
                <a:ea typeface="Canva Sans Bold"/>
                <a:cs typeface="Canva Sans Bold"/>
                <a:sym typeface="Canva Sans Bold"/>
              </a:rPr>
              <a:t>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China</a:t>
            </a:r>
          </a:p>
        </p:txBody>
      </p:sp>
      <p:sp>
        <p:nvSpPr>
          <p:cNvPr id="4" name="TextBox 4"/>
          <p:cNvSpPr txBox="1"/>
          <p:nvPr/>
        </p:nvSpPr>
        <p:spPr>
          <a:xfrm>
            <a:off x="1418472" y="2069202"/>
            <a:ext cx="15643835" cy="10294810"/>
          </a:xfrm>
          <a:prstGeom prst="rect">
            <a:avLst/>
          </a:prstGeom>
        </p:spPr>
        <p:txBody>
          <a:bodyPr lIns="0" tIns="0" rIns="0" bIns="0" rtlCol="0" anchor="t">
            <a:spAutoFit/>
          </a:bodyPr>
          <a:lstStyle/>
          <a:p>
            <a:pPr algn="l">
              <a:lnSpc>
                <a:spcPts val="4294"/>
              </a:lnSpc>
            </a:pPr>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China achieved its GDP growth target of 5% mainly due to the production side of the economy. This despite ongoing challenges, including a property market slump and weak domestic consumer demand</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This is reflected in the subdued inflation numbers which averaged 0.2% in 2024, unchanged from 2023 and well below PBoC’s target of 3%</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Heavy reliance on government to stimulate consumption in the economy</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Escalating trade tensions with the U.S. as well as  currency concerns pose a major threat to the growth prospects</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Given these risks, </a:t>
            </a:r>
            <a:r>
              <a:rPr lang="en-US" sz="3067" b="1">
                <a:solidFill>
                  <a:srgbClr val="FBAA28"/>
                </a:solidFill>
                <a:latin typeface="Canva Sans Bold"/>
                <a:ea typeface="Canva Sans Bold"/>
                <a:cs typeface="Canva Sans Bold"/>
                <a:sym typeface="Canva Sans Bold"/>
              </a:rPr>
              <a:t>GDP is expected to slow to 4.5% </a:t>
            </a:r>
            <a:r>
              <a:rPr lang="en-US" sz="3067">
                <a:solidFill>
                  <a:srgbClr val="FFFFFF"/>
                </a:solidFill>
                <a:latin typeface="Canva Sans"/>
                <a:ea typeface="Canva Sans"/>
                <a:cs typeface="Canva Sans"/>
                <a:sym typeface="Canva Sans"/>
              </a:rPr>
              <a:t>in 2025 and 4.1% in 2026</a:t>
            </a: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1583408" y="2662686"/>
            <a:ext cx="7569038" cy="4122024"/>
          </a:xfrm>
          <a:custGeom>
            <a:avLst/>
            <a:gdLst/>
            <a:ahLst/>
            <a:cxnLst/>
            <a:rect l="l" t="t" r="r" b="b"/>
            <a:pathLst>
              <a:path w="7569038" h="4122024">
                <a:moveTo>
                  <a:pt x="0" y="0"/>
                </a:moveTo>
                <a:lnTo>
                  <a:pt x="7569038" y="0"/>
                </a:lnTo>
                <a:lnTo>
                  <a:pt x="7569038" y="4122024"/>
                </a:lnTo>
                <a:lnTo>
                  <a:pt x="0" y="4122024"/>
                </a:lnTo>
                <a:lnTo>
                  <a:pt x="0" y="0"/>
                </a:lnTo>
                <a:close/>
              </a:path>
            </a:pathLst>
          </a:custGeom>
          <a:blipFill>
            <a:blip r:embed="rId3"/>
            <a:stretch>
              <a:fillRect l="-77" r="-77"/>
            </a:stretch>
          </a:blipFill>
        </p:spPr>
        <p:txBody>
          <a:bodyPr/>
          <a:lstStyle/>
          <a:p>
            <a:endParaRPr lang="en-US"/>
          </a:p>
        </p:txBody>
      </p:sp>
      <p:sp>
        <p:nvSpPr>
          <p:cNvPr id="4" name="Freeform 4"/>
          <p:cNvSpPr/>
          <p:nvPr/>
        </p:nvSpPr>
        <p:spPr>
          <a:xfrm>
            <a:off x="10538954" y="2662686"/>
            <a:ext cx="5920321" cy="4122024"/>
          </a:xfrm>
          <a:custGeom>
            <a:avLst/>
            <a:gdLst/>
            <a:ahLst/>
            <a:cxnLst/>
            <a:rect l="l" t="t" r="r" b="b"/>
            <a:pathLst>
              <a:path w="5920321" h="4122024">
                <a:moveTo>
                  <a:pt x="0" y="0"/>
                </a:moveTo>
                <a:lnTo>
                  <a:pt x="5920321" y="0"/>
                </a:lnTo>
                <a:lnTo>
                  <a:pt x="5920321" y="4122024"/>
                </a:lnTo>
                <a:lnTo>
                  <a:pt x="0" y="4122024"/>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Tariff Impact</a:t>
            </a:r>
          </a:p>
        </p:txBody>
      </p:sp>
      <p:sp>
        <p:nvSpPr>
          <p:cNvPr id="6" name="TextBox 6"/>
          <p:cNvSpPr txBox="1"/>
          <p:nvPr/>
        </p:nvSpPr>
        <p:spPr>
          <a:xfrm>
            <a:off x="1028700" y="7472328"/>
            <a:ext cx="16620372" cy="2546848"/>
          </a:xfrm>
          <a:prstGeom prst="rect">
            <a:avLst/>
          </a:prstGeom>
        </p:spPr>
        <p:txBody>
          <a:bodyPr lIns="0" tIns="0" rIns="0" bIns="0" rtlCol="0" anchor="t">
            <a:spAutoFit/>
          </a:bodyPr>
          <a:lstStyle/>
          <a:p>
            <a:pPr marL="522537" lvl="1" indent="-261268" algn="l">
              <a:lnSpc>
                <a:spcPts val="3388"/>
              </a:lnSpc>
              <a:buFont typeface="Arial"/>
              <a:buChar char="•"/>
            </a:pPr>
            <a:r>
              <a:rPr lang="en-US" sz="2420">
                <a:solidFill>
                  <a:srgbClr val="FFFFFF"/>
                </a:solidFill>
                <a:latin typeface="Canva Sans"/>
                <a:ea typeface="Canva Sans"/>
                <a:cs typeface="Canva Sans"/>
                <a:sym typeface="Canva Sans"/>
              </a:rPr>
              <a:t>Scenario assumes 10% tariffs on imports from China and 25% from Mexico and Canada starting in Q1 2025</a:t>
            </a:r>
          </a:p>
          <a:p>
            <a:pPr algn="l">
              <a:lnSpc>
                <a:spcPts val="3388"/>
              </a:lnSpc>
            </a:pPr>
            <a:endParaRPr lang="en-US" sz="2420">
              <a:solidFill>
                <a:srgbClr val="FFFFFF"/>
              </a:solidFill>
              <a:latin typeface="Canva Sans"/>
              <a:ea typeface="Canva Sans"/>
              <a:cs typeface="Canva Sans"/>
              <a:sym typeface="Canva Sans"/>
            </a:endParaRPr>
          </a:p>
          <a:p>
            <a:pPr marL="522537" lvl="1" indent="-261268" algn="l">
              <a:lnSpc>
                <a:spcPts val="3388"/>
              </a:lnSpc>
              <a:buFont typeface="Arial"/>
              <a:buChar char="•"/>
            </a:pPr>
            <a:r>
              <a:rPr lang="en-US" sz="2420">
                <a:solidFill>
                  <a:srgbClr val="FFFFFF"/>
                </a:solidFill>
                <a:latin typeface="Canva Sans"/>
                <a:ea typeface="Canva Sans"/>
                <a:cs typeface="Canva Sans"/>
                <a:sym typeface="Canva Sans"/>
              </a:rPr>
              <a:t>Significant impact with U.S. real GDP reduced by 1.5% in 2025 and 2.1% in 2026. Increased import costs would lift CPI by 0.4% in 2025 and with the upward pressure to inflation, a more hawkish FED would be disinflationary</a:t>
            </a:r>
          </a:p>
          <a:p>
            <a:pPr algn="l">
              <a:lnSpc>
                <a:spcPts val="3388"/>
              </a:lnSpc>
            </a:pPr>
            <a:endParaRPr lang="en-US" sz="2420">
              <a:solidFill>
                <a:srgbClr val="FFFFFF"/>
              </a:solidFill>
              <a:latin typeface="Canva Sans"/>
              <a:ea typeface="Canva Sans"/>
              <a:cs typeface="Canva Sans"/>
              <a:sym typeface="Canva Sans"/>
            </a:endParaRPr>
          </a:p>
        </p:txBody>
      </p:sp>
      <p:sp>
        <p:nvSpPr>
          <p:cNvPr id="7" name="TextBox 7"/>
          <p:cNvSpPr txBox="1"/>
          <p:nvPr/>
        </p:nvSpPr>
        <p:spPr>
          <a:xfrm>
            <a:off x="1583408" y="6730013"/>
            <a:ext cx="1947788" cy="514350"/>
          </a:xfrm>
          <a:prstGeom prst="rect">
            <a:avLst/>
          </a:prstGeom>
        </p:spPr>
        <p:txBody>
          <a:bodyPr lIns="0" tIns="0" rIns="0" bIns="0" rtlCol="0" anchor="t">
            <a:spAutoFit/>
          </a:bodyPr>
          <a:lstStyle/>
          <a:p>
            <a:pPr algn="ctr">
              <a:lnSpc>
                <a:spcPts val="4200"/>
              </a:lnSpc>
            </a:pPr>
            <a:r>
              <a:rPr lang="en-US" sz="3000">
                <a:solidFill>
                  <a:srgbClr val="FFFFFF"/>
                </a:solidFill>
                <a:latin typeface="Canva Sans"/>
                <a:ea typeface="Canva Sans"/>
                <a:cs typeface="Canva Sans"/>
                <a:sym typeface="Canva Sans"/>
              </a:rPr>
              <a:t>Source: EY</a:t>
            </a:r>
          </a:p>
        </p:txBody>
      </p:sp>
      <p:sp>
        <p:nvSpPr>
          <p:cNvPr id="8" name="TextBox 8"/>
          <p:cNvSpPr txBox="1"/>
          <p:nvPr/>
        </p:nvSpPr>
        <p:spPr>
          <a:xfrm>
            <a:off x="1583408" y="1949461"/>
            <a:ext cx="4431581"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GDP Relative to Base</a:t>
            </a:r>
          </a:p>
        </p:txBody>
      </p:sp>
      <p:sp>
        <p:nvSpPr>
          <p:cNvPr id="9" name="TextBox 9"/>
          <p:cNvSpPr txBox="1"/>
          <p:nvPr/>
        </p:nvSpPr>
        <p:spPr>
          <a:xfrm>
            <a:off x="10634241" y="1949461"/>
            <a:ext cx="4224114"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CPI Relative to Base</a:t>
            </a:r>
          </a:p>
        </p:txBody>
      </p:sp>
      <p:sp>
        <p:nvSpPr>
          <p:cNvPr id="10" name="TextBox 10"/>
          <p:cNvSpPr txBox="1"/>
          <p:nvPr/>
        </p:nvSpPr>
        <p:spPr>
          <a:xfrm>
            <a:off x="10538954" y="6730013"/>
            <a:ext cx="1947788" cy="514350"/>
          </a:xfrm>
          <a:prstGeom prst="rect">
            <a:avLst/>
          </a:prstGeom>
        </p:spPr>
        <p:txBody>
          <a:bodyPr lIns="0" tIns="0" rIns="0" bIns="0" rtlCol="0" anchor="t">
            <a:spAutoFit/>
          </a:bodyPr>
          <a:lstStyle/>
          <a:p>
            <a:pPr algn="ctr">
              <a:lnSpc>
                <a:spcPts val="4200"/>
              </a:lnSpc>
            </a:pPr>
            <a:r>
              <a:rPr lang="en-US" sz="3000">
                <a:solidFill>
                  <a:srgbClr val="FFFFFF"/>
                </a:solidFill>
                <a:latin typeface="Canva Sans"/>
                <a:ea typeface="Canva Sans"/>
                <a:cs typeface="Canva Sans"/>
                <a:sym typeface="Canva Sans"/>
              </a:rPr>
              <a:t>Source: 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Key Takeaways</a:t>
            </a:r>
          </a:p>
        </p:txBody>
      </p:sp>
      <p:sp>
        <p:nvSpPr>
          <p:cNvPr id="4" name="TextBox 4"/>
          <p:cNvSpPr txBox="1"/>
          <p:nvPr/>
        </p:nvSpPr>
        <p:spPr>
          <a:xfrm>
            <a:off x="1418472" y="1976526"/>
            <a:ext cx="15643835" cy="10837736"/>
          </a:xfrm>
          <a:prstGeom prst="rect">
            <a:avLst/>
          </a:prstGeom>
        </p:spPr>
        <p:txBody>
          <a:bodyPr lIns="0" tIns="0" rIns="0" bIns="0" rtlCol="0" anchor="t">
            <a:spAutoFit/>
          </a:bodyPr>
          <a:lstStyle/>
          <a:p>
            <a:pPr algn="l">
              <a:lnSpc>
                <a:spcPts val="4294"/>
              </a:lnSpc>
            </a:pPr>
            <a:endParaRPr/>
          </a:p>
          <a:p>
            <a:pPr marL="662273" lvl="1" indent="-331137" algn="l">
              <a:lnSpc>
                <a:spcPts val="4294"/>
              </a:lnSpc>
              <a:buFont typeface="Arial"/>
              <a:buChar char="•"/>
            </a:pPr>
            <a:r>
              <a:rPr lang="en-US" sz="3067" b="1">
                <a:solidFill>
                  <a:srgbClr val="FBAA28"/>
                </a:solidFill>
                <a:latin typeface="Canva Sans Bold"/>
                <a:ea typeface="Canva Sans Bold"/>
                <a:cs typeface="Canva Sans Bold"/>
                <a:sym typeface="Canva Sans Bold"/>
              </a:rPr>
              <a:t>Global Trade War:</a:t>
            </a:r>
            <a:r>
              <a:rPr lang="en-US" sz="3067">
                <a:solidFill>
                  <a:srgbClr val="FFFFFF"/>
                </a:solidFill>
                <a:latin typeface="Canva Sans"/>
                <a:ea typeface="Canva Sans"/>
                <a:cs typeface="Canva Sans"/>
                <a:sym typeface="Canva Sans"/>
              </a:rPr>
              <a:t> The biggest threat is a potential global trade war, primarily initiated by US policies, which could significantly undermine economic fundamentals worldwide</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b="1">
                <a:solidFill>
                  <a:srgbClr val="FBAA28"/>
                </a:solidFill>
                <a:latin typeface="Canva Sans Bold"/>
                <a:ea typeface="Canva Sans Bold"/>
                <a:cs typeface="Canva Sans Bold"/>
                <a:sym typeface="Canva Sans Bold"/>
              </a:rPr>
              <a:t>US Policy</a:t>
            </a:r>
            <a:r>
              <a:rPr lang="en-US" sz="3067">
                <a:solidFill>
                  <a:srgbClr val="FFFFFF"/>
                </a:solidFill>
                <a:latin typeface="Canva Sans"/>
                <a:ea typeface="Canva Sans"/>
                <a:cs typeface="Canva Sans"/>
                <a:sym typeface="Canva Sans"/>
              </a:rPr>
              <a:t>: The uncertainty surrounding President Trump's economic policies, particularly trade protectionism and fiscal policy, is a major source of risk</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b="1">
                <a:solidFill>
                  <a:srgbClr val="FBAA28"/>
                </a:solidFill>
                <a:latin typeface="Canva Sans Bold"/>
                <a:ea typeface="Canva Sans Bold"/>
                <a:cs typeface="Canva Sans Bold"/>
                <a:sym typeface="Canva Sans Bold"/>
              </a:rPr>
              <a:t>Geopolitical Tensions</a:t>
            </a:r>
            <a:r>
              <a:rPr lang="en-US" sz="3067">
                <a:solidFill>
                  <a:srgbClr val="FFFFFF"/>
                </a:solidFill>
                <a:latin typeface="Canva Sans"/>
                <a:ea typeface="Canva Sans"/>
                <a:cs typeface="Canva Sans"/>
                <a:sym typeface="Canva Sans"/>
              </a:rPr>
              <a:t>: Ongoing geopolitical tensions, including those in the Middle East and the Russia/Ukraine conflict, continue to pose a threat to economic stability</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b="1">
                <a:solidFill>
                  <a:srgbClr val="FBAA28"/>
                </a:solidFill>
                <a:latin typeface="Canva Sans Bold"/>
                <a:ea typeface="Canva Sans Bold"/>
                <a:cs typeface="Canva Sans Bold"/>
                <a:sym typeface="Canva Sans Bold"/>
              </a:rPr>
              <a:t>China's Deflation</a:t>
            </a:r>
            <a:r>
              <a:rPr lang="en-US" sz="3067">
                <a:solidFill>
                  <a:srgbClr val="FFFFFF"/>
                </a:solidFill>
                <a:latin typeface="Canva Sans"/>
                <a:ea typeface="Canva Sans"/>
                <a:cs typeface="Canva Sans"/>
                <a:sym typeface="Canva Sans"/>
              </a:rPr>
              <a:t>: China's potential deflationary pressures and uneven growth remain a concern</a:t>
            </a: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1418472" y="3252886"/>
            <a:ext cx="7171176" cy="4691323"/>
          </a:xfrm>
          <a:custGeom>
            <a:avLst/>
            <a:gdLst/>
            <a:ahLst/>
            <a:cxnLst/>
            <a:rect l="l" t="t" r="r" b="b"/>
            <a:pathLst>
              <a:path w="7171176" h="4691323">
                <a:moveTo>
                  <a:pt x="0" y="0"/>
                </a:moveTo>
                <a:lnTo>
                  <a:pt x="7171175" y="0"/>
                </a:lnTo>
                <a:lnTo>
                  <a:pt x="7171175" y="4691323"/>
                </a:lnTo>
                <a:lnTo>
                  <a:pt x="0" y="4691323"/>
                </a:lnTo>
                <a:lnTo>
                  <a:pt x="0" y="0"/>
                </a:lnTo>
                <a:close/>
              </a:path>
            </a:pathLst>
          </a:custGeom>
          <a:blipFill>
            <a:blip r:embed="rId3"/>
            <a:stretch>
              <a:fillRect/>
            </a:stretch>
          </a:blipFill>
        </p:spPr>
        <p:txBody>
          <a:bodyPr/>
          <a:lstStyle/>
          <a:p>
            <a:endParaRPr lang="en-US"/>
          </a:p>
        </p:txBody>
      </p:sp>
      <p:sp>
        <p:nvSpPr>
          <p:cNvPr id="4" name="Freeform 4"/>
          <p:cNvSpPr/>
          <p:nvPr/>
        </p:nvSpPr>
        <p:spPr>
          <a:xfrm>
            <a:off x="10371961" y="3252886"/>
            <a:ext cx="7322716" cy="4719393"/>
          </a:xfrm>
          <a:custGeom>
            <a:avLst/>
            <a:gdLst/>
            <a:ahLst/>
            <a:cxnLst/>
            <a:rect l="l" t="t" r="r" b="b"/>
            <a:pathLst>
              <a:path w="7322716" h="4719393">
                <a:moveTo>
                  <a:pt x="0" y="0"/>
                </a:moveTo>
                <a:lnTo>
                  <a:pt x="7322716" y="0"/>
                </a:lnTo>
                <a:lnTo>
                  <a:pt x="7322716" y="4719393"/>
                </a:lnTo>
                <a:lnTo>
                  <a:pt x="0" y="4719393"/>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South Africa</a:t>
            </a:r>
          </a:p>
        </p:txBody>
      </p:sp>
      <p:sp>
        <p:nvSpPr>
          <p:cNvPr id="6" name="TextBox 6"/>
          <p:cNvSpPr txBox="1"/>
          <p:nvPr/>
        </p:nvSpPr>
        <p:spPr>
          <a:xfrm>
            <a:off x="1418472" y="7877534"/>
            <a:ext cx="2604343"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PwC</a:t>
            </a:r>
          </a:p>
        </p:txBody>
      </p:sp>
      <p:sp>
        <p:nvSpPr>
          <p:cNvPr id="7" name="TextBox 7"/>
          <p:cNvSpPr txBox="1"/>
          <p:nvPr/>
        </p:nvSpPr>
        <p:spPr>
          <a:xfrm>
            <a:off x="10371961" y="7905604"/>
            <a:ext cx="2604343"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PwC</a:t>
            </a:r>
          </a:p>
        </p:txBody>
      </p:sp>
      <p:sp>
        <p:nvSpPr>
          <p:cNvPr id="8" name="TextBox 8"/>
          <p:cNvSpPr txBox="1"/>
          <p:nvPr/>
        </p:nvSpPr>
        <p:spPr>
          <a:xfrm>
            <a:off x="1418472" y="2415480"/>
            <a:ext cx="5558879"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Macroeconomic Forecasts</a:t>
            </a:r>
          </a:p>
        </p:txBody>
      </p:sp>
      <p:sp>
        <p:nvSpPr>
          <p:cNvPr id="9" name="TextBox 9"/>
          <p:cNvSpPr txBox="1"/>
          <p:nvPr/>
        </p:nvSpPr>
        <p:spPr>
          <a:xfrm>
            <a:off x="10371961" y="2415480"/>
            <a:ext cx="5701382"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SARB Repo Rate Scenario’s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South Africa</a:t>
            </a:r>
          </a:p>
        </p:txBody>
      </p:sp>
      <p:sp>
        <p:nvSpPr>
          <p:cNvPr id="4" name="TextBox 4"/>
          <p:cNvSpPr txBox="1"/>
          <p:nvPr/>
        </p:nvSpPr>
        <p:spPr>
          <a:xfrm>
            <a:off x="1028700" y="1502252"/>
            <a:ext cx="15643835" cy="9751886"/>
          </a:xfrm>
          <a:prstGeom prst="rect">
            <a:avLst/>
          </a:prstGeom>
        </p:spPr>
        <p:txBody>
          <a:bodyPr lIns="0" tIns="0" rIns="0" bIns="0" rtlCol="0" anchor="t">
            <a:spAutoFit/>
          </a:bodyPr>
          <a:lstStyle/>
          <a:p>
            <a:pPr algn="l">
              <a:lnSpc>
                <a:spcPts val="4294"/>
              </a:lnSpc>
            </a:pPr>
            <a:endParaRPr/>
          </a:p>
          <a:p>
            <a:pPr marL="662273" lvl="1" indent="-331137" algn="l">
              <a:lnSpc>
                <a:spcPts val="4294"/>
              </a:lnSpc>
              <a:buFont typeface="Arial"/>
              <a:buChar char="•"/>
            </a:pPr>
            <a:r>
              <a:rPr lang="en-US" sz="3067" b="1">
                <a:solidFill>
                  <a:srgbClr val="FBAA28"/>
                </a:solidFill>
                <a:latin typeface="Canva Sans Bold"/>
                <a:ea typeface="Canva Sans Bold"/>
                <a:cs typeface="Canva Sans Bold"/>
                <a:sym typeface="Canva Sans Bold"/>
              </a:rPr>
              <a:t>GDP Growth</a:t>
            </a:r>
            <a:r>
              <a:rPr lang="en-US" sz="3067">
                <a:solidFill>
                  <a:srgbClr val="FFFFFF"/>
                </a:solidFill>
                <a:latin typeface="Canva Sans"/>
                <a:ea typeface="Canva Sans"/>
                <a:cs typeface="Canva Sans"/>
                <a:sym typeface="Canva Sans"/>
              </a:rPr>
              <a:t> expected to average 0.5% for 2024 (Actual 0.6%) with a moderate improvement to </a:t>
            </a:r>
            <a:r>
              <a:rPr lang="en-US" sz="3067" b="1">
                <a:solidFill>
                  <a:srgbClr val="FBAA28"/>
                </a:solidFill>
                <a:latin typeface="Canva Sans Bold"/>
                <a:ea typeface="Canva Sans Bold"/>
                <a:cs typeface="Canva Sans Bold"/>
                <a:sym typeface="Canva Sans Bold"/>
              </a:rPr>
              <a:t>0.8%</a:t>
            </a:r>
            <a:r>
              <a:rPr lang="en-US" sz="3067">
                <a:solidFill>
                  <a:srgbClr val="FFFFFF"/>
                </a:solidFill>
                <a:latin typeface="Canva Sans"/>
                <a:ea typeface="Canva Sans"/>
                <a:cs typeface="Canva Sans"/>
                <a:sym typeface="Canva Sans"/>
              </a:rPr>
              <a:t> forecast for 2025 (1.5% IMF) and 1.3% for 2026 (1.6% IMF)</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b="1">
                <a:solidFill>
                  <a:srgbClr val="FBAA28"/>
                </a:solidFill>
                <a:latin typeface="Canva Sans Bold"/>
                <a:ea typeface="Canva Sans Bold"/>
                <a:cs typeface="Canva Sans Bold"/>
                <a:sym typeface="Canva Sans Bold"/>
              </a:rPr>
              <a:t>Inflation</a:t>
            </a:r>
            <a:r>
              <a:rPr lang="en-US" sz="3067">
                <a:solidFill>
                  <a:srgbClr val="FFFFFF"/>
                </a:solidFill>
                <a:latin typeface="Canva Sans"/>
                <a:ea typeface="Canva Sans"/>
                <a:cs typeface="Canva Sans"/>
                <a:sym typeface="Canva Sans"/>
              </a:rPr>
              <a:t> is expected average 4.4% in 2024. Initial forecasts were for CPI to slow below 4% in 2025, however with increased upside risks to the cost of food, electricity, water, insurance and wages forecasts have been revised upwards </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Unemployment remains a challenge due to slow economic growth</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Increased unpredictability of the rand due to economic and global risks</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Given these risks, inflation is expected to be 4.5% in 2025 and 4.6% in 2026</a:t>
            </a: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a:p>
            <a:pPr algn="l">
              <a:lnSpc>
                <a:spcPts val="4294"/>
              </a:lnSpc>
            </a:pPr>
            <a:endParaRPr lang="en-US" sz="3067">
              <a:solidFill>
                <a:srgbClr val="FFFFFF"/>
              </a:solidFill>
              <a:latin typeface="Canva Sans"/>
              <a:ea typeface="Canva Sans"/>
              <a:cs typeface="Canva Sans"/>
              <a:sym typeface="Canv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9553928" y="3182279"/>
            <a:ext cx="8191069" cy="5534882"/>
          </a:xfrm>
          <a:custGeom>
            <a:avLst/>
            <a:gdLst/>
            <a:ahLst/>
            <a:cxnLst/>
            <a:rect l="l" t="t" r="r" b="b"/>
            <a:pathLst>
              <a:path w="8191069" h="5534882">
                <a:moveTo>
                  <a:pt x="0" y="0"/>
                </a:moveTo>
                <a:lnTo>
                  <a:pt x="8191068" y="0"/>
                </a:lnTo>
                <a:lnTo>
                  <a:pt x="8191068" y="5534882"/>
                </a:lnTo>
                <a:lnTo>
                  <a:pt x="0" y="5534882"/>
                </a:lnTo>
                <a:lnTo>
                  <a:pt x="0" y="0"/>
                </a:lnTo>
                <a:close/>
              </a:path>
            </a:pathLst>
          </a:custGeom>
          <a:blipFill>
            <a:blip r:embed="rId3"/>
            <a:stretch>
              <a:fillRect/>
            </a:stretch>
          </a:blipFill>
        </p:spPr>
        <p:txBody>
          <a:bodyPr/>
          <a:lstStyle/>
          <a:p>
            <a:endParaRPr lang="en-US"/>
          </a:p>
        </p:txBody>
      </p:sp>
      <p:sp>
        <p:nvSpPr>
          <p:cNvPr id="4" name="Freeform 4"/>
          <p:cNvSpPr/>
          <p:nvPr/>
        </p:nvSpPr>
        <p:spPr>
          <a:xfrm>
            <a:off x="638928" y="3182279"/>
            <a:ext cx="8423820" cy="5534882"/>
          </a:xfrm>
          <a:custGeom>
            <a:avLst/>
            <a:gdLst/>
            <a:ahLst/>
            <a:cxnLst/>
            <a:rect l="l" t="t" r="r" b="b"/>
            <a:pathLst>
              <a:path w="8423820" h="5534882">
                <a:moveTo>
                  <a:pt x="0" y="0"/>
                </a:moveTo>
                <a:lnTo>
                  <a:pt x="8423820" y="0"/>
                </a:lnTo>
                <a:lnTo>
                  <a:pt x="8423820" y="5534882"/>
                </a:lnTo>
                <a:lnTo>
                  <a:pt x="0" y="5534882"/>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South Africa</a:t>
            </a:r>
          </a:p>
        </p:txBody>
      </p:sp>
      <p:sp>
        <p:nvSpPr>
          <p:cNvPr id="6" name="TextBox 6"/>
          <p:cNvSpPr txBox="1"/>
          <p:nvPr/>
        </p:nvSpPr>
        <p:spPr>
          <a:xfrm>
            <a:off x="9553928" y="8677910"/>
            <a:ext cx="3978473"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Bloomberg</a:t>
            </a:r>
          </a:p>
        </p:txBody>
      </p:sp>
      <p:sp>
        <p:nvSpPr>
          <p:cNvPr id="7" name="TextBox 7"/>
          <p:cNvSpPr txBox="1"/>
          <p:nvPr/>
        </p:nvSpPr>
        <p:spPr>
          <a:xfrm>
            <a:off x="9553928" y="2285030"/>
            <a:ext cx="3158803"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Bonds vs. Cash</a:t>
            </a:r>
          </a:p>
        </p:txBody>
      </p:sp>
      <p:sp>
        <p:nvSpPr>
          <p:cNvPr id="8" name="TextBox 8"/>
          <p:cNvSpPr txBox="1"/>
          <p:nvPr/>
        </p:nvSpPr>
        <p:spPr>
          <a:xfrm>
            <a:off x="727258" y="2285030"/>
            <a:ext cx="4123581"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SA 10Yr vs. US 10Yr</a:t>
            </a:r>
          </a:p>
        </p:txBody>
      </p:sp>
      <p:sp>
        <p:nvSpPr>
          <p:cNvPr id="9" name="TextBox 9"/>
          <p:cNvSpPr txBox="1"/>
          <p:nvPr/>
        </p:nvSpPr>
        <p:spPr>
          <a:xfrm>
            <a:off x="579583" y="8677910"/>
            <a:ext cx="3978473"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Bloomberg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1028700" y="3002526"/>
            <a:ext cx="7767708" cy="4281949"/>
          </a:xfrm>
          <a:custGeom>
            <a:avLst/>
            <a:gdLst/>
            <a:ahLst/>
            <a:cxnLst/>
            <a:rect l="l" t="t" r="r" b="b"/>
            <a:pathLst>
              <a:path w="7767708" h="4281949">
                <a:moveTo>
                  <a:pt x="0" y="0"/>
                </a:moveTo>
                <a:lnTo>
                  <a:pt x="7767708" y="0"/>
                </a:lnTo>
                <a:lnTo>
                  <a:pt x="7767708" y="4281948"/>
                </a:lnTo>
                <a:lnTo>
                  <a:pt x="0" y="4281948"/>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South Africa</a:t>
            </a:r>
          </a:p>
        </p:txBody>
      </p:sp>
      <p:sp>
        <p:nvSpPr>
          <p:cNvPr id="5" name="TextBox 5"/>
          <p:cNvSpPr txBox="1"/>
          <p:nvPr/>
        </p:nvSpPr>
        <p:spPr>
          <a:xfrm>
            <a:off x="9144000" y="2517068"/>
            <a:ext cx="8776313" cy="5527446"/>
          </a:xfrm>
          <a:prstGeom prst="rect">
            <a:avLst/>
          </a:prstGeom>
        </p:spPr>
        <p:txBody>
          <a:bodyPr lIns="0" tIns="0" rIns="0" bIns="0" rtlCol="0" anchor="t">
            <a:spAutoFit/>
          </a:bodyPr>
          <a:lstStyle/>
          <a:p>
            <a:pPr marL="482404" lvl="1" indent="-241202" algn="l">
              <a:lnSpc>
                <a:spcPts val="3128"/>
              </a:lnSpc>
              <a:buFont typeface="Arial"/>
              <a:buChar char="•"/>
            </a:pPr>
            <a:r>
              <a:rPr lang="en-US" sz="2234">
                <a:solidFill>
                  <a:srgbClr val="FFFFFF"/>
                </a:solidFill>
                <a:latin typeface="Canva Sans"/>
                <a:ea typeface="Canva Sans"/>
                <a:cs typeface="Canva Sans"/>
                <a:sym typeface="Canva Sans"/>
              </a:rPr>
              <a:t>Due to the notable upside risks to inflation as well geopolitical and economic uncertainties, it is likely that the SARB will adopt a more cautious approach to interest rate decisions</a:t>
            </a:r>
          </a:p>
          <a:p>
            <a:pPr algn="l">
              <a:lnSpc>
                <a:spcPts val="3128"/>
              </a:lnSpc>
            </a:pPr>
            <a:endParaRPr lang="en-US" sz="2234">
              <a:solidFill>
                <a:srgbClr val="FFFFFF"/>
              </a:solidFill>
              <a:latin typeface="Canva Sans"/>
              <a:ea typeface="Canva Sans"/>
              <a:cs typeface="Canva Sans"/>
              <a:sym typeface="Canva Sans"/>
            </a:endParaRPr>
          </a:p>
          <a:p>
            <a:pPr marL="482404" lvl="1" indent="-241202" algn="l">
              <a:lnSpc>
                <a:spcPts val="3128"/>
              </a:lnSpc>
              <a:buFont typeface="Arial"/>
              <a:buChar char="•"/>
            </a:pPr>
            <a:r>
              <a:rPr lang="en-US" sz="2234">
                <a:solidFill>
                  <a:srgbClr val="FFFFFF"/>
                </a:solidFill>
                <a:latin typeface="Canva Sans"/>
                <a:ea typeface="Canva Sans"/>
                <a:cs typeface="Canva Sans"/>
                <a:sym typeface="Canva Sans"/>
              </a:rPr>
              <a:t>My view is that they puase for the next few meetings before deciding on the next move</a:t>
            </a:r>
          </a:p>
          <a:p>
            <a:pPr algn="l">
              <a:lnSpc>
                <a:spcPts val="3128"/>
              </a:lnSpc>
            </a:pPr>
            <a:endParaRPr lang="en-US" sz="2234">
              <a:solidFill>
                <a:srgbClr val="FFFFFF"/>
              </a:solidFill>
              <a:latin typeface="Canva Sans"/>
              <a:ea typeface="Canva Sans"/>
              <a:cs typeface="Canva Sans"/>
              <a:sym typeface="Canva Sans"/>
            </a:endParaRPr>
          </a:p>
          <a:p>
            <a:pPr marL="482404" lvl="1" indent="-241202" algn="l">
              <a:lnSpc>
                <a:spcPts val="3128"/>
              </a:lnSpc>
              <a:buFont typeface="Arial"/>
              <a:buChar char="•"/>
            </a:pPr>
            <a:r>
              <a:rPr lang="en-US" sz="2234">
                <a:solidFill>
                  <a:srgbClr val="FFFFFF"/>
                </a:solidFill>
                <a:latin typeface="Canva Sans"/>
                <a:ea typeface="Canva Sans"/>
                <a:cs typeface="Canva Sans"/>
                <a:sym typeface="Canva Sans"/>
              </a:rPr>
              <a:t>Even though yields are high and offer value, the risk premium (bonds vs. cash and SA 10yr vs. US 10Yr) has come off a bit and I think it would be prudent to have a more defensively positioned portfolio with neutral duration and assets focused in the short-medium end of the curve</a:t>
            </a:r>
          </a:p>
          <a:p>
            <a:pPr algn="l">
              <a:lnSpc>
                <a:spcPts val="3128"/>
              </a:lnSpc>
            </a:pPr>
            <a:endParaRPr lang="en-US" sz="2234">
              <a:solidFill>
                <a:srgbClr val="FFFFFF"/>
              </a:solidFill>
              <a:latin typeface="Canva Sans"/>
              <a:ea typeface="Canva Sans"/>
              <a:cs typeface="Canva Sans"/>
              <a:sym typeface="Canva Sans"/>
            </a:endParaRPr>
          </a:p>
        </p:txBody>
      </p:sp>
      <p:sp>
        <p:nvSpPr>
          <p:cNvPr id="6" name="TextBox 6"/>
          <p:cNvSpPr txBox="1"/>
          <p:nvPr/>
        </p:nvSpPr>
        <p:spPr>
          <a:xfrm>
            <a:off x="1052771" y="7398774"/>
            <a:ext cx="3859783"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CFA Notes</a:t>
            </a:r>
          </a:p>
        </p:txBody>
      </p:sp>
      <p:sp>
        <p:nvSpPr>
          <p:cNvPr id="7" name="TextBox 7"/>
          <p:cNvSpPr txBox="1"/>
          <p:nvPr/>
        </p:nvSpPr>
        <p:spPr>
          <a:xfrm>
            <a:off x="1028700" y="2241161"/>
            <a:ext cx="3088853"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Inflation Cycle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04140"/>
        </a:solidFill>
        <a:effectLst/>
      </p:bgPr>
    </p:bg>
    <p:spTree>
      <p:nvGrpSpPr>
        <p:cNvPr id="1" name=""/>
        <p:cNvGrpSpPr/>
        <p:nvPr/>
      </p:nvGrpSpPr>
      <p:grpSpPr>
        <a:xfrm>
          <a:off x="0" y="0"/>
          <a:ext cx="0" cy="0"/>
          <a:chOff x="0" y="0"/>
          <a:chExt cx="0" cy="0"/>
        </a:xfrm>
      </p:grpSpPr>
      <p:sp>
        <p:nvSpPr>
          <p:cNvPr id="3" name="TextBox 3"/>
          <p:cNvSpPr txBox="1"/>
          <p:nvPr/>
        </p:nvSpPr>
        <p:spPr>
          <a:xfrm>
            <a:off x="3446936" y="3371890"/>
            <a:ext cx="16926424" cy="1566544"/>
          </a:xfrm>
          <a:prstGeom prst="rect">
            <a:avLst/>
          </a:prstGeom>
        </p:spPr>
        <p:txBody>
          <a:bodyPr lIns="0" tIns="0" rIns="0" bIns="0" rtlCol="0" anchor="t">
            <a:spAutoFit/>
          </a:bodyPr>
          <a:lstStyle/>
          <a:p>
            <a:pPr algn="ctr">
              <a:lnSpc>
                <a:spcPts val="12880"/>
              </a:lnSpc>
            </a:pPr>
            <a:r>
              <a:rPr lang="en-US" sz="9200" b="1">
                <a:solidFill>
                  <a:srgbClr val="F8AC96"/>
                </a:solidFill>
                <a:latin typeface="Canva Sans Bold"/>
                <a:ea typeface="Canva Sans Bold"/>
                <a:cs typeface="Canva Sans Bold"/>
                <a:sym typeface="Canva Sans Bold"/>
              </a:rPr>
              <a:t>FI Fund Analysis</a:t>
            </a:r>
          </a:p>
        </p:txBody>
      </p:sp>
      <p:pic>
        <p:nvPicPr>
          <p:cNvPr id="4" name="Picture 3">
            <a:extLst>
              <a:ext uri="{FF2B5EF4-FFF2-40B4-BE49-F238E27FC236}">
                <a16:creationId xmlns:a16="http://schemas.microsoft.com/office/drawing/2014/main" id="{77F470ED-CB8F-0C22-F753-22042998BE54}"/>
              </a:ext>
            </a:extLst>
          </p:cNvPr>
          <p:cNvPicPr>
            <a:picLocks noChangeAspect="1"/>
          </p:cNvPicPr>
          <p:nvPr/>
        </p:nvPicPr>
        <p:blipFill>
          <a:blip r:embed="rId2"/>
          <a:stretch>
            <a:fillRect/>
          </a:stretch>
        </p:blipFill>
        <p:spPr>
          <a:xfrm>
            <a:off x="1676400" y="3238500"/>
            <a:ext cx="4648200" cy="25233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9451348" y="3252976"/>
            <a:ext cx="7432245" cy="3530316"/>
          </a:xfrm>
          <a:custGeom>
            <a:avLst/>
            <a:gdLst/>
            <a:ahLst/>
            <a:cxnLst/>
            <a:rect l="l" t="t" r="r" b="b"/>
            <a:pathLst>
              <a:path w="7432245" h="3530316">
                <a:moveTo>
                  <a:pt x="0" y="0"/>
                </a:moveTo>
                <a:lnTo>
                  <a:pt x="7432245" y="0"/>
                </a:lnTo>
                <a:lnTo>
                  <a:pt x="7432245" y="3530317"/>
                </a:lnTo>
                <a:lnTo>
                  <a:pt x="0" y="3530317"/>
                </a:lnTo>
                <a:lnTo>
                  <a:pt x="0" y="0"/>
                </a:lnTo>
                <a:close/>
              </a:path>
            </a:pathLst>
          </a:custGeom>
          <a:blipFill>
            <a:blip r:embed="rId3"/>
            <a:stretch>
              <a:fillRect/>
            </a:stretch>
          </a:blipFill>
        </p:spPr>
        <p:txBody>
          <a:bodyPr/>
          <a:lstStyle/>
          <a:p>
            <a:endParaRPr lang="en-US"/>
          </a:p>
        </p:txBody>
      </p:sp>
      <p:sp>
        <p:nvSpPr>
          <p:cNvPr id="4" name="Freeform 4"/>
          <p:cNvSpPr/>
          <p:nvPr/>
        </p:nvSpPr>
        <p:spPr>
          <a:xfrm>
            <a:off x="1418472" y="3213386"/>
            <a:ext cx="6898371" cy="3569907"/>
          </a:xfrm>
          <a:custGeom>
            <a:avLst/>
            <a:gdLst/>
            <a:ahLst/>
            <a:cxnLst/>
            <a:rect l="l" t="t" r="r" b="b"/>
            <a:pathLst>
              <a:path w="6898371" h="3569907">
                <a:moveTo>
                  <a:pt x="0" y="0"/>
                </a:moveTo>
                <a:lnTo>
                  <a:pt x="6898371" y="0"/>
                </a:lnTo>
                <a:lnTo>
                  <a:pt x="6898371" y="3569907"/>
                </a:lnTo>
                <a:lnTo>
                  <a:pt x="0" y="3569907"/>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Time Series Analysis</a:t>
            </a:r>
          </a:p>
        </p:txBody>
      </p:sp>
      <p:sp>
        <p:nvSpPr>
          <p:cNvPr id="6" name="TextBox 6"/>
          <p:cNvSpPr txBox="1"/>
          <p:nvPr/>
        </p:nvSpPr>
        <p:spPr>
          <a:xfrm>
            <a:off x="-2534220" y="2515205"/>
            <a:ext cx="9308888"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SA CPI</a:t>
            </a:r>
          </a:p>
        </p:txBody>
      </p:sp>
      <p:sp>
        <p:nvSpPr>
          <p:cNvPr id="7" name="TextBox 7"/>
          <p:cNvSpPr txBox="1"/>
          <p:nvPr/>
        </p:nvSpPr>
        <p:spPr>
          <a:xfrm>
            <a:off x="9467486" y="2515205"/>
            <a:ext cx="2158454" cy="580390"/>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Canva Sans Bold"/>
                <a:ea typeface="Canva Sans Bold"/>
                <a:cs typeface="Canva Sans Bold"/>
                <a:sym typeface="Canva Sans Bold"/>
              </a:rPr>
              <a:t>Repo Rate</a:t>
            </a:r>
          </a:p>
        </p:txBody>
      </p:sp>
      <p:sp>
        <p:nvSpPr>
          <p:cNvPr id="8" name="TextBox 8"/>
          <p:cNvSpPr txBox="1"/>
          <p:nvPr/>
        </p:nvSpPr>
        <p:spPr>
          <a:xfrm>
            <a:off x="1452052" y="6754283"/>
            <a:ext cx="341560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Stats SA</a:t>
            </a:r>
          </a:p>
        </p:txBody>
      </p:sp>
      <p:sp>
        <p:nvSpPr>
          <p:cNvPr id="9" name="TextBox 9"/>
          <p:cNvSpPr txBox="1"/>
          <p:nvPr/>
        </p:nvSpPr>
        <p:spPr>
          <a:xfrm>
            <a:off x="9340917" y="6754283"/>
            <a:ext cx="2817912"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SARB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1028700" y="3487033"/>
            <a:ext cx="9153379" cy="4187671"/>
          </a:xfrm>
          <a:custGeom>
            <a:avLst/>
            <a:gdLst/>
            <a:ahLst/>
            <a:cxnLst/>
            <a:rect l="l" t="t" r="r" b="b"/>
            <a:pathLst>
              <a:path w="9153379" h="4187671">
                <a:moveTo>
                  <a:pt x="0" y="0"/>
                </a:moveTo>
                <a:lnTo>
                  <a:pt x="9153379" y="0"/>
                </a:lnTo>
                <a:lnTo>
                  <a:pt x="9153379" y="4187671"/>
                </a:lnTo>
                <a:lnTo>
                  <a:pt x="0" y="4187671"/>
                </a:lnTo>
                <a:lnTo>
                  <a:pt x="0" y="0"/>
                </a:lnTo>
                <a:close/>
              </a:path>
            </a:pathLst>
          </a:custGeom>
          <a:blipFill>
            <a:blip r:embed="rId3"/>
            <a:stretch>
              <a:fillRect/>
            </a:stretch>
          </a:blipFill>
        </p:spPr>
        <p:txBody>
          <a:bodyPr/>
          <a:lstStyle/>
          <a:p>
            <a:endParaRPr lang="en-US"/>
          </a:p>
        </p:txBody>
      </p:sp>
      <p:sp>
        <p:nvSpPr>
          <p:cNvPr id="4" name="Freeform 4"/>
          <p:cNvSpPr/>
          <p:nvPr/>
        </p:nvSpPr>
        <p:spPr>
          <a:xfrm>
            <a:off x="11232418" y="2829132"/>
            <a:ext cx="6724111" cy="5595589"/>
          </a:xfrm>
          <a:custGeom>
            <a:avLst/>
            <a:gdLst/>
            <a:ahLst/>
            <a:cxnLst/>
            <a:rect l="l" t="t" r="r" b="b"/>
            <a:pathLst>
              <a:path w="6724111" h="5595589">
                <a:moveTo>
                  <a:pt x="0" y="0"/>
                </a:moveTo>
                <a:lnTo>
                  <a:pt x="6724111" y="0"/>
                </a:lnTo>
                <a:lnTo>
                  <a:pt x="6724111" y="5595589"/>
                </a:lnTo>
                <a:lnTo>
                  <a:pt x="0" y="5595589"/>
                </a:lnTo>
                <a:lnTo>
                  <a:pt x="0" y="0"/>
                </a:lnTo>
                <a:close/>
              </a:path>
            </a:pathLst>
          </a:custGeom>
          <a:blipFill>
            <a:blip r:embed="rId4"/>
            <a:stretch>
              <a:fillRect/>
            </a:stretch>
          </a:blipFill>
        </p:spPr>
        <p:txBody>
          <a:bodyPr/>
          <a:lstStyle/>
          <a:p>
            <a:endParaRPr lang="en-US"/>
          </a:p>
        </p:txBody>
      </p:sp>
      <p:sp>
        <p:nvSpPr>
          <p:cNvPr id="5" name="Freeform 5"/>
          <p:cNvSpPr/>
          <p:nvPr/>
        </p:nvSpPr>
        <p:spPr>
          <a:xfrm rot="-5287167">
            <a:off x="8338058" y="4446620"/>
            <a:ext cx="2844407" cy="1393759"/>
          </a:xfrm>
          <a:custGeom>
            <a:avLst/>
            <a:gdLst/>
            <a:ahLst/>
            <a:cxnLst/>
            <a:rect l="l" t="t" r="r" b="b"/>
            <a:pathLst>
              <a:path w="2844407" h="1393759">
                <a:moveTo>
                  <a:pt x="0" y="0"/>
                </a:moveTo>
                <a:lnTo>
                  <a:pt x="2844407" y="0"/>
                </a:lnTo>
                <a:lnTo>
                  <a:pt x="2844407" y="1393760"/>
                </a:lnTo>
                <a:lnTo>
                  <a:pt x="0" y="139376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6" name="Freeform 6"/>
          <p:cNvSpPr/>
          <p:nvPr/>
        </p:nvSpPr>
        <p:spPr>
          <a:xfrm flipH="1">
            <a:off x="10403692" y="6263588"/>
            <a:ext cx="607114" cy="1839741"/>
          </a:xfrm>
          <a:custGeom>
            <a:avLst/>
            <a:gdLst/>
            <a:ahLst/>
            <a:cxnLst/>
            <a:rect l="l" t="t" r="r" b="b"/>
            <a:pathLst>
              <a:path w="607114" h="1839741">
                <a:moveTo>
                  <a:pt x="607114" y="0"/>
                </a:moveTo>
                <a:lnTo>
                  <a:pt x="0" y="0"/>
                </a:lnTo>
                <a:lnTo>
                  <a:pt x="0" y="1839741"/>
                </a:lnTo>
                <a:lnTo>
                  <a:pt x="607114" y="1839741"/>
                </a:lnTo>
                <a:lnTo>
                  <a:pt x="60711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TextBox 7"/>
          <p:cNvSpPr txBox="1"/>
          <p:nvPr/>
        </p:nvSpPr>
        <p:spPr>
          <a:xfrm>
            <a:off x="2077599" y="320248"/>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Time Series Analysis</a:t>
            </a:r>
          </a:p>
        </p:txBody>
      </p:sp>
      <p:sp>
        <p:nvSpPr>
          <p:cNvPr id="8" name="TextBox 8"/>
          <p:cNvSpPr txBox="1"/>
          <p:nvPr/>
        </p:nvSpPr>
        <p:spPr>
          <a:xfrm>
            <a:off x="0" y="2248742"/>
            <a:ext cx="9308888"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Tracking Error vs. Spread Duration</a:t>
            </a:r>
          </a:p>
        </p:txBody>
      </p:sp>
      <p:sp>
        <p:nvSpPr>
          <p:cNvPr id="9" name="TextBox 9"/>
          <p:cNvSpPr txBox="1"/>
          <p:nvPr/>
        </p:nvSpPr>
        <p:spPr>
          <a:xfrm>
            <a:off x="12836900" y="2248742"/>
            <a:ext cx="3874368" cy="580390"/>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Canva Sans Bold"/>
                <a:ea typeface="Canva Sans Bold"/>
                <a:cs typeface="Canva Sans Bold"/>
                <a:sym typeface="Canva Sans Bold"/>
              </a:rPr>
              <a:t>Correlation Matrix</a:t>
            </a:r>
          </a:p>
        </p:txBody>
      </p:sp>
      <p:sp>
        <p:nvSpPr>
          <p:cNvPr id="10" name="TextBox 10"/>
          <p:cNvSpPr txBox="1"/>
          <p:nvPr/>
        </p:nvSpPr>
        <p:spPr>
          <a:xfrm>
            <a:off x="6576139" y="8065229"/>
            <a:ext cx="5465497" cy="1003775"/>
          </a:xfrm>
          <a:prstGeom prst="rect">
            <a:avLst/>
          </a:prstGeom>
        </p:spPr>
        <p:txBody>
          <a:bodyPr lIns="0" tIns="0" rIns="0" bIns="0" rtlCol="0" anchor="t">
            <a:spAutoFit/>
          </a:bodyPr>
          <a:lstStyle/>
          <a:p>
            <a:pPr marL="412378" lvl="1" indent="-206189" algn="l">
              <a:lnSpc>
                <a:spcPts val="2674"/>
              </a:lnSpc>
              <a:buFont typeface="Arial"/>
              <a:buChar char="•"/>
            </a:pPr>
            <a:r>
              <a:rPr lang="en-US" sz="1910">
                <a:solidFill>
                  <a:srgbClr val="FFFFFF"/>
                </a:solidFill>
                <a:latin typeface="Canva Sans"/>
                <a:ea typeface="Canva Sans"/>
                <a:cs typeface="Canva Sans"/>
                <a:sym typeface="Canva Sans"/>
              </a:rPr>
              <a:t>Portfolio looks to have increased duration around May-2024</a:t>
            </a:r>
          </a:p>
          <a:p>
            <a:pPr algn="l">
              <a:lnSpc>
                <a:spcPts val="2674"/>
              </a:lnSpc>
            </a:pPr>
            <a:endParaRPr lang="en-US" sz="1910">
              <a:solidFill>
                <a:srgbClr val="FFFFFF"/>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298928" y="316756"/>
            <a:ext cx="4306193" cy="1566544"/>
          </a:xfrm>
          <a:prstGeom prst="rect">
            <a:avLst/>
          </a:prstGeom>
        </p:spPr>
        <p:txBody>
          <a:bodyPr lIns="0" tIns="0" rIns="0" bIns="0" rtlCol="0" anchor="t">
            <a:spAutoFit/>
          </a:bodyPr>
          <a:lstStyle/>
          <a:p>
            <a:pPr algn="ctr">
              <a:lnSpc>
                <a:spcPts val="12880"/>
              </a:lnSpc>
            </a:pPr>
            <a:r>
              <a:rPr lang="en-US" sz="9200" b="1">
                <a:solidFill>
                  <a:srgbClr val="FFFFFF"/>
                </a:solidFill>
                <a:latin typeface="Canva Sans Bold"/>
                <a:ea typeface="Canva Sans Bold"/>
                <a:cs typeface="Canva Sans Bold"/>
                <a:sym typeface="Canva Sans Bold"/>
              </a:rPr>
              <a:t>Agenda</a:t>
            </a:r>
          </a:p>
        </p:txBody>
      </p:sp>
      <p:sp>
        <p:nvSpPr>
          <p:cNvPr id="4" name="TextBox 4"/>
          <p:cNvSpPr txBox="1"/>
          <p:nvPr/>
        </p:nvSpPr>
        <p:spPr>
          <a:xfrm>
            <a:off x="1854267" y="3023672"/>
            <a:ext cx="6373416" cy="298069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FFFFFF"/>
                </a:solidFill>
                <a:latin typeface="Canva Sans"/>
                <a:ea typeface="Canva Sans"/>
                <a:cs typeface="Canva Sans"/>
                <a:sym typeface="Canva Sans"/>
              </a:rPr>
              <a:t>Macroeconomics Overview</a:t>
            </a:r>
          </a:p>
          <a:p>
            <a:pPr algn="ctr">
              <a:lnSpc>
                <a:spcPts val="4759"/>
              </a:lnSpc>
            </a:pPr>
            <a:endParaRPr lang="en-US" sz="3399">
              <a:solidFill>
                <a:srgbClr val="FFFFFF"/>
              </a:solidFill>
              <a:latin typeface="Canva Sans"/>
              <a:ea typeface="Canva Sans"/>
              <a:cs typeface="Canva Sans"/>
              <a:sym typeface="Canva Sans"/>
            </a:endParaRPr>
          </a:p>
          <a:p>
            <a:pPr marL="734059" lvl="1" indent="-367030" algn="ctr">
              <a:lnSpc>
                <a:spcPts val="4759"/>
              </a:lnSpc>
              <a:buFont typeface="Arial"/>
              <a:buChar char="•"/>
            </a:pPr>
            <a:r>
              <a:rPr lang="en-US" sz="3399">
                <a:solidFill>
                  <a:srgbClr val="FFFFFF"/>
                </a:solidFill>
                <a:latin typeface="Canva Sans"/>
                <a:ea typeface="Canva Sans"/>
                <a:cs typeface="Canva Sans"/>
                <a:sym typeface="Canva Sans"/>
              </a:rPr>
              <a:t>Fixed Income Fund Anaysis</a:t>
            </a:r>
          </a:p>
          <a:p>
            <a:pPr algn="ctr">
              <a:lnSpc>
                <a:spcPts val="4759"/>
              </a:lnSpc>
            </a:pPr>
            <a:endParaRPr lang="en-US" sz="3399">
              <a:solidFill>
                <a:srgbClr val="FFFFFF"/>
              </a:solidFill>
              <a:latin typeface="Canva Sans"/>
              <a:ea typeface="Canva Sans"/>
              <a:cs typeface="Canva Sans"/>
              <a:sym typeface="Canva Sans"/>
            </a:endParaRPr>
          </a:p>
          <a:p>
            <a:pPr marL="734059" lvl="1" indent="-367030" algn="l">
              <a:lnSpc>
                <a:spcPts val="4759"/>
              </a:lnSpc>
              <a:buFont typeface="Arial"/>
              <a:buChar char="•"/>
            </a:pPr>
            <a:r>
              <a:rPr lang="en-US" sz="3399">
                <a:solidFill>
                  <a:srgbClr val="FFFFFF"/>
                </a:solidFill>
                <a:latin typeface="Canva Sans"/>
                <a:ea typeface="Canva Sans"/>
                <a:cs typeface="Canva Sans"/>
                <a:sym typeface="Canva Sans"/>
              </a:rPr>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Time Series Analysis</a:t>
            </a:r>
          </a:p>
        </p:txBody>
      </p:sp>
      <p:sp>
        <p:nvSpPr>
          <p:cNvPr id="4" name="TextBox 4"/>
          <p:cNvSpPr txBox="1"/>
          <p:nvPr/>
        </p:nvSpPr>
        <p:spPr>
          <a:xfrm>
            <a:off x="1322082" y="1502252"/>
            <a:ext cx="15937218" cy="11039913"/>
          </a:xfrm>
          <a:prstGeom prst="rect">
            <a:avLst/>
          </a:prstGeom>
        </p:spPr>
        <p:txBody>
          <a:bodyPr lIns="0" tIns="0" rIns="0" bIns="0" rtlCol="0" anchor="t">
            <a:spAutoFit/>
          </a:bodyPr>
          <a:lstStyle/>
          <a:p>
            <a:pPr algn="l">
              <a:lnSpc>
                <a:spcPts val="4375"/>
              </a:lnSpc>
            </a:pPr>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Looking at the historical CPI and Repo rates graphs above, we note that in an effort to combat high inflation, the SARB began hiking rates in Oct-21. The cycle continued through 2022 and was paused in July-2023</a:t>
            </a:r>
          </a:p>
          <a:p>
            <a:pPr algn="l">
              <a:lnSpc>
                <a:spcPts val="4375"/>
              </a:lnSpc>
            </a:pPr>
            <a:endParaRPr lang="en-US" sz="3125">
              <a:solidFill>
                <a:srgbClr val="FFFFFF"/>
              </a:solidFill>
              <a:latin typeface="Canva Sans"/>
              <a:ea typeface="Canva Sans"/>
              <a:cs typeface="Canva Sans"/>
              <a:sym typeface="Canva Sans"/>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The aggressive hiking policy taken by the SARB over this period saw the repo rate increase by a cumulative 475bps from 3.5% to 8.25% </a:t>
            </a:r>
          </a:p>
          <a:p>
            <a:pPr algn="l">
              <a:lnSpc>
                <a:spcPts val="4375"/>
              </a:lnSpc>
            </a:pPr>
            <a:endParaRPr lang="en-US" sz="3125">
              <a:solidFill>
                <a:srgbClr val="FFFFFF"/>
              </a:solidFill>
              <a:latin typeface="Canva Sans"/>
              <a:ea typeface="Canva Sans"/>
              <a:cs typeface="Canva Sans"/>
              <a:sym typeface="Canva Sans"/>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Afterwards inflation began to decline but picked up again somewhat leading up to the May-24 elections </a:t>
            </a:r>
          </a:p>
          <a:p>
            <a:pPr algn="l">
              <a:lnSpc>
                <a:spcPts val="4375"/>
              </a:lnSpc>
            </a:pPr>
            <a:endParaRPr lang="en-US" sz="3125">
              <a:solidFill>
                <a:srgbClr val="FFFFFF"/>
              </a:solidFill>
              <a:latin typeface="Canva Sans"/>
              <a:ea typeface="Canva Sans"/>
              <a:cs typeface="Canva Sans"/>
              <a:sym typeface="Canva Sans"/>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Following the relatively smooth elections and a further falling inflation rate which saw the rate print below 3% in Jul-24, the SARB began it’s rate cutting cycle in September of last year</a:t>
            </a: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Time Series Analysis</a:t>
            </a:r>
          </a:p>
        </p:txBody>
      </p:sp>
      <p:sp>
        <p:nvSpPr>
          <p:cNvPr id="4" name="TextBox 4"/>
          <p:cNvSpPr txBox="1"/>
          <p:nvPr/>
        </p:nvSpPr>
        <p:spPr>
          <a:xfrm>
            <a:off x="1322082" y="1502252"/>
            <a:ext cx="15937218" cy="11039913"/>
          </a:xfrm>
          <a:prstGeom prst="rect">
            <a:avLst/>
          </a:prstGeom>
        </p:spPr>
        <p:txBody>
          <a:bodyPr lIns="0" tIns="0" rIns="0" bIns="0" rtlCol="0" anchor="t">
            <a:spAutoFit/>
          </a:bodyPr>
          <a:lstStyle/>
          <a:p>
            <a:pPr algn="l">
              <a:lnSpc>
                <a:spcPts val="4375"/>
              </a:lnSpc>
            </a:pPr>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Looking at the numbers for the Tracking Error (T/E) vs. Spread Duration (Interest Rate sensitivity), we note that the fund was relatively defensively positioned during the hiking period</a:t>
            </a:r>
          </a:p>
          <a:p>
            <a:pPr algn="l">
              <a:lnSpc>
                <a:spcPts val="4375"/>
              </a:lnSpc>
            </a:pPr>
            <a:endParaRPr lang="en-US" sz="3125">
              <a:solidFill>
                <a:srgbClr val="FFFFFF"/>
              </a:solidFill>
              <a:latin typeface="Canva Sans"/>
              <a:ea typeface="Canva Sans"/>
              <a:cs typeface="Canva Sans"/>
              <a:sym typeface="Canva Sans"/>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T/E and Spread Duration appeared fairly correlated with each other and given the lower duration figures (&lt; 1), suggests that the fund was below the benchmark duration</a:t>
            </a:r>
          </a:p>
          <a:p>
            <a:pPr algn="l">
              <a:lnSpc>
                <a:spcPts val="4375"/>
              </a:lnSpc>
            </a:pPr>
            <a:endParaRPr lang="en-US" sz="3125">
              <a:solidFill>
                <a:srgbClr val="FFFFFF"/>
              </a:solidFill>
              <a:latin typeface="Canva Sans"/>
              <a:ea typeface="Canva Sans"/>
              <a:cs typeface="Canva Sans"/>
              <a:sym typeface="Canva Sans"/>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Following the successful elections last year and again with the falling inflation, the portfolio Spread Duration was increased in May-24. This mostly likely in anticipation of impending rate cuts that would come through from the SARB</a:t>
            </a:r>
          </a:p>
          <a:p>
            <a:pPr algn="l">
              <a:lnSpc>
                <a:spcPts val="4375"/>
              </a:lnSpc>
            </a:pPr>
            <a:endParaRPr lang="en-US" sz="3125">
              <a:solidFill>
                <a:srgbClr val="FFFFFF"/>
              </a:solidFill>
              <a:latin typeface="Canva Sans"/>
              <a:ea typeface="Canva Sans"/>
              <a:cs typeface="Canva Sans"/>
              <a:sym typeface="Canva Sans"/>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The timing of this was nearly perfect as the SARB began cutting rates in Sep-24</a:t>
            </a: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544705" y="3149367"/>
            <a:ext cx="17198589" cy="3461216"/>
          </a:xfrm>
          <a:custGeom>
            <a:avLst/>
            <a:gdLst/>
            <a:ahLst/>
            <a:cxnLst/>
            <a:rect l="l" t="t" r="r" b="b"/>
            <a:pathLst>
              <a:path w="17198589" h="3461216">
                <a:moveTo>
                  <a:pt x="0" y="0"/>
                </a:moveTo>
                <a:lnTo>
                  <a:pt x="17198590" y="0"/>
                </a:lnTo>
                <a:lnTo>
                  <a:pt x="17198590" y="3461216"/>
                </a:lnTo>
                <a:lnTo>
                  <a:pt x="0" y="346121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Time Period Comparison</a:t>
            </a:r>
          </a:p>
        </p:txBody>
      </p:sp>
      <p:sp>
        <p:nvSpPr>
          <p:cNvPr id="5" name="TextBox 5"/>
          <p:cNvSpPr txBox="1"/>
          <p:nvPr/>
        </p:nvSpPr>
        <p:spPr>
          <a:xfrm>
            <a:off x="-776405" y="2324564"/>
            <a:ext cx="9308888"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Portfolio Change - Weight (%)</a:t>
            </a:r>
          </a:p>
        </p:txBody>
      </p:sp>
      <p:sp>
        <p:nvSpPr>
          <p:cNvPr id="6" name="TextBox 6"/>
          <p:cNvSpPr txBox="1"/>
          <p:nvPr/>
        </p:nvSpPr>
        <p:spPr>
          <a:xfrm>
            <a:off x="544705" y="6233727"/>
            <a:ext cx="17104366" cy="3849523"/>
          </a:xfrm>
          <a:prstGeom prst="rect">
            <a:avLst/>
          </a:prstGeom>
        </p:spPr>
        <p:txBody>
          <a:bodyPr lIns="0" tIns="0" rIns="0" bIns="0" rtlCol="0" anchor="t">
            <a:spAutoFit/>
          </a:bodyPr>
          <a:lstStyle/>
          <a:p>
            <a:pPr algn="l">
              <a:lnSpc>
                <a:spcPts val="4375"/>
              </a:lnSpc>
            </a:pPr>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The insights drawn from the time series analysis above is further supported when comparing the portfolio between March-24 and June-24. Considering the time bucket exposure, we note that portfolio weights were increased by around 3% in each of the 3-7 years and 7-12 years buckets with a marginal increase of just over 1% in 12+ years </a:t>
            </a: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The decrease in the 0-3 years was mainly drawn from cash   </a:t>
            </a:r>
          </a:p>
          <a:p>
            <a:pPr algn="l">
              <a:lnSpc>
                <a:spcPts val="4375"/>
              </a:lnSpc>
            </a:pPr>
            <a:endParaRPr lang="en-US" sz="3125">
              <a:solidFill>
                <a:srgbClr val="FFFFFF"/>
              </a:solidFill>
              <a:latin typeface="Canva Sans"/>
              <a:ea typeface="Canva Sans"/>
              <a:cs typeface="Canva Sans"/>
              <a:sym typeface="Canv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2120223" y="3149075"/>
            <a:ext cx="5148873" cy="3988850"/>
          </a:xfrm>
          <a:custGeom>
            <a:avLst/>
            <a:gdLst/>
            <a:ahLst/>
            <a:cxnLst/>
            <a:rect l="l" t="t" r="r" b="b"/>
            <a:pathLst>
              <a:path w="5148873" h="3988850">
                <a:moveTo>
                  <a:pt x="0" y="0"/>
                </a:moveTo>
                <a:lnTo>
                  <a:pt x="5148873" y="0"/>
                </a:lnTo>
                <a:lnTo>
                  <a:pt x="5148873" y="3988850"/>
                </a:lnTo>
                <a:lnTo>
                  <a:pt x="0" y="3988850"/>
                </a:lnTo>
                <a:lnTo>
                  <a:pt x="0" y="0"/>
                </a:lnTo>
                <a:close/>
              </a:path>
            </a:pathLst>
          </a:custGeom>
          <a:blipFill>
            <a:blip r:embed="rId3"/>
            <a:stretch>
              <a:fillRect/>
            </a:stretch>
          </a:blipFill>
        </p:spPr>
        <p:txBody>
          <a:bodyPr/>
          <a:lstStyle/>
          <a:p>
            <a:endParaRPr lang="en-US"/>
          </a:p>
        </p:txBody>
      </p:sp>
      <p:sp>
        <p:nvSpPr>
          <p:cNvPr id="4" name="Freeform 4"/>
          <p:cNvSpPr/>
          <p:nvPr/>
        </p:nvSpPr>
        <p:spPr>
          <a:xfrm>
            <a:off x="9856250" y="3073562"/>
            <a:ext cx="5556205" cy="4041846"/>
          </a:xfrm>
          <a:custGeom>
            <a:avLst/>
            <a:gdLst/>
            <a:ahLst/>
            <a:cxnLst/>
            <a:rect l="l" t="t" r="r" b="b"/>
            <a:pathLst>
              <a:path w="5556205" h="4041846">
                <a:moveTo>
                  <a:pt x="0" y="0"/>
                </a:moveTo>
                <a:lnTo>
                  <a:pt x="5556205" y="0"/>
                </a:lnTo>
                <a:lnTo>
                  <a:pt x="5556205" y="4041846"/>
                </a:lnTo>
                <a:lnTo>
                  <a:pt x="0" y="4041846"/>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Time Period Comparison</a:t>
            </a:r>
          </a:p>
        </p:txBody>
      </p:sp>
      <p:sp>
        <p:nvSpPr>
          <p:cNvPr id="6" name="TextBox 6"/>
          <p:cNvSpPr txBox="1"/>
          <p:nvPr/>
        </p:nvSpPr>
        <p:spPr>
          <a:xfrm>
            <a:off x="-732014" y="2568685"/>
            <a:ext cx="9308888"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FI Data (31 March 2024)</a:t>
            </a:r>
          </a:p>
        </p:txBody>
      </p:sp>
      <p:sp>
        <p:nvSpPr>
          <p:cNvPr id="7" name="TextBox 7"/>
          <p:cNvSpPr txBox="1"/>
          <p:nvPr/>
        </p:nvSpPr>
        <p:spPr>
          <a:xfrm>
            <a:off x="1675337" y="7080775"/>
            <a:ext cx="14498396" cy="2743309"/>
          </a:xfrm>
          <a:prstGeom prst="rect">
            <a:avLst/>
          </a:prstGeom>
        </p:spPr>
        <p:txBody>
          <a:bodyPr lIns="0" tIns="0" rIns="0" bIns="0" rtlCol="0" anchor="t">
            <a:spAutoFit/>
          </a:bodyPr>
          <a:lstStyle/>
          <a:p>
            <a:pPr algn="l">
              <a:lnSpc>
                <a:spcPts val="4375"/>
              </a:lnSpc>
            </a:pPr>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The same conclusion can be drawn when looking at the ative risk between the time periods. The fund most likely added to duartion by reallocating funds towards the belly (middle) of the curve </a:t>
            </a:r>
          </a:p>
          <a:p>
            <a:pPr algn="l">
              <a:lnSpc>
                <a:spcPts val="4375"/>
              </a:lnSpc>
            </a:pPr>
            <a:endParaRPr lang="en-US" sz="3125">
              <a:solidFill>
                <a:srgbClr val="FFFFFF"/>
              </a:solidFill>
              <a:latin typeface="Canva Sans"/>
              <a:ea typeface="Canva Sans"/>
              <a:cs typeface="Canva Sans"/>
              <a:sym typeface="Canva Sans"/>
            </a:endParaRPr>
          </a:p>
        </p:txBody>
      </p:sp>
      <p:sp>
        <p:nvSpPr>
          <p:cNvPr id="8" name="TextBox 8"/>
          <p:cNvSpPr txBox="1"/>
          <p:nvPr/>
        </p:nvSpPr>
        <p:spPr>
          <a:xfrm>
            <a:off x="7069810" y="2474122"/>
            <a:ext cx="9308888"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FI Data (30 June 2024)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1028700" y="3154565"/>
            <a:ext cx="11535503" cy="4760655"/>
          </a:xfrm>
          <a:custGeom>
            <a:avLst/>
            <a:gdLst/>
            <a:ahLst/>
            <a:cxnLst/>
            <a:rect l="l" t="t" r="r" b="b"/>
            <a:pathLst>
              <a:path w="11535503" h="4760655">
                <a:moveTo>
                  <a:pt x="0" y="0"/>
                </a:moveTo>
                <a:lnTo>
                  <a:pt x="11535503" y="0"/>
                </a:lnTo>
                <a:lnTo>
                  <a:pt x="11535503" y="4760655"/>
                </a:lnTo>
                <a:lnTo>
                  <a:pt x="0" y="4760655"/>
                </a:lnTo>
                <a:lnTo>
                  <a:pt x="0" y="0"/>
                </a:lnTo>
                <a:close/>
              </a:path>
            </a:pathLst>
          </a:custGeom>
          <a:blipFill>
            <a:blip r:embed="rId3"/>
            <a:stretch>
              <a:fillRect t="-1036" b="-1036"/>
            </a:stretch>
          </a:blipFill>
        </p:spPr>
        <p:txBody>
          <a:bodyPr/>
          <a:lstStyle/>
          <a:p>
            <a:endParaRPr lang="en-US"/>
          </a:p>
        </p:txBody>
      </p:sp>
      <p:sp>
        <p:nvSpPr>
          <p:cNvPr id="4" name="Freeform 4"/>
          <p:cNvSpPr/>
          <p:nvPr/>
        </p:nvSpPr>
        <p:spPr>
          <a:xfrm rot="4906261">
            <a:off x="4508918" y="362867"/>
            <a:ext cx="2838030" cy="8589246"/>
          </a:xfrm>
          <a:custGeom>
            <a:avLst/>
            <a:gdLst/>
            <a:ahLst/>
            <a:cxnLst/>
            <a:rect l="l" t="t" r="r" b="b"/>
            <a:pathLst>
              <a:path w="2838030" h="8589246">
                <a:moveTo>
                  <a:pt x="0" y="0"/>
                </a:moveTo>
                <a:lnTo>
                  <a:pt x="2838030" y="0"/>
                </a:lnTo>
                <a:lnTo>
                  <a:pt x="2838030" y="8589246"/>
                </a:lnTo>
                <a:lnTo>
                  <a:pt x="0" y="85892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Time Period Comparison</a:t>
            </a:r>
          </a:p>
        </p:txBody>
      </p:sp>
      <p:sp>
        <p:nvSpPr>
          <p:cNvPr id="6" name="TextBox 6"/>
          <p:cNvSpPr txBox="1"/>
          <p:nvPr/>
        </p:nvSpPr>
        <p:spPr>
          <a:xfrm>
            <a:off x="-418334" y="2383125"/>
            <a:ext cx="9308888"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Portfolio Change - Weight (%)</a:t>
            </a:r>
          </a:p>
        </p:txBody>
      </p:sp>
      <p:sp>
        <p:nvSpPr>
          <p:cNvPr id="7" name="TextBox 7"/>
          <p:cNvSpPr txBox="1"/>
          <p:nvPr/>
        </p:nvSpPr>
        <p:spPr>
          <a:xfrm>
            <a:off x="338370" y="7445805"/>
            <a:ext cx="17104366" cy="4402630"/>
          </a:xfrm>
          <a:prstGeom prst="rect">
            <a:avLst/>
          </a:prstGeom>
        </p:spPr>
        <p:txBody>
          <a:bodyPr lIns="0" tIns="0" rIns="0" bIns="0" rtlCol="0" anchor="t">
            <a:spAutoFit/>
          </a:bodyPr>
          <a:lstStyle/>
          <a:p>
            <a:pPr algn="l">
              <a:lnSpc>
                <a:spcPts val="4375"/>
              </a:lnSpc>
            </a:pPr>
            <a:endParaRP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The Sector breakdown reveals that 4.6% of cash was moved into government bonds</a:t>
            </a:r>
          </a:p>
          <a:p>
            <a:pPr marL="674693" lvl="1" indent="-337347" algn="l">
              <a:lnSpc>
                <a:spcPts val="4375"/>
              </a:lnSpc>
              <a:buFont typeface="Arial"/>
              <a:buChar char="•"/>
            </a:pPr>
            <a:r>
              <a:rPr lang="en-US" sz="3125">
                <a:solidFill>
                  <a:srgbClr val="FFFFFF"/>
                </a:solidFill>
                <a:latin typeface="Canva Sans"/>
                <a:ea typeface="Canva Sans"/>
                <a:cs typeface="Canva Sans"/>
                <a:sym typeface="Canva Sans"/>
              </a:rPr>
              <a:t>Other noteworthy insights were the Asset Swap holdings in the fund which seemed to increase over the two periods</a:t>
            </a: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a:p>
            <a:pPr algn="l">
              <a:lnSpc>
                <a:spcPts val="4375"/>
              </a:lnSpc>
            </a:pPr>
            <a:endParaRPr lang="en-US" sz="3125">
              <a:solidFill>
                <a:srgbClr val="FFFFFF"/>
              </a:solidFill>
              <a:latin typeface="Canva Sans"/>
              <a:ea typeface="Canva Sans"/>
              <a:cs typeface="Canva Sans"/>
              <a:sym typeface="Canv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04140"/>
        </a:solidFill>
        <a:effectLst/>
      </p:bgPr>
    </p:bg>
    <p:spTree>
      <p:nvGrpSpPr>
        <p:cNvPr id="1" name=""/>
        <p:cNvGrpSpPr/>
        <p:nvPr/>
      </p:nvGrpSpPr>
      <p:grpSpPr>
        <a:xfrm>
          <a:off x="0" y="0"/>
          <a:ext cx="0" cy="0"/>
          <a:chOff x="0" y="0"/>
          <a:chExt cx="0" cy="0"/>
        </a:xfrm>
      </p:grpSpPr>
      <p:sp>
        <p:nvSpPr>
          <p:cNvPr id="3" name="TextBox 3"/>
          <p:cNvSpPr txBox="1"/>
          <p:nvPr/>
        </p:nvSpPr>
        <p:spPr>
          <a:xfrm>
            <a:off x="3446936" y="3371890"/>
            <a:ext cx="16926424" cy="1566544"/>
          </a:xfrm>
          <a:prstGeom prst="rect">
            <a:avLst/>
          </a:prstGeom>
        </p:spPr>
        <p:txBody>
          <a:bodyPr lIns="0" tIns="0" rIns="0" bIns="0" rtlCol="0" anchor="t">
            <a:spAutoFit/>
          </a:bodyPr>
          <a:lstStyle/>
          <a:p>
            <a:pPr algn="ctr">
              <a:lnSpc>
                <a:spcPts val="12880"/>
              </a:lnSpc>
            </a:pPr>
            <a:r>
              <a:rPr lang="en-US" sz="9200" b="1">
                <a:solidFill>
                  <a:srgbClr val="F8AC96"/>
                </a:solidFill>
                <a:latin typeface="Canva Sans Bold"/>
                <a:ea typeface="Canva Sans Bold"/>
                <a:cs typeface="Canva Sans Bold"/>
                <a:sym typeface="Canva Sans Bold"/>
              </a:rPr>
              <a:t>THANK YOU</a:t>
            </a:r>
          </a:p>
        </p:txBody>
      </p:sp>
      <p:sp>
        <p:nvSpPr>
          <p:cNvPr id="4" name="TextBox 4"/>
          <p:cNvSpPr txBox="1"/>
          <p:nvPr/>
        </p:nvSpPr>
        <p:spPr>
          <a:xfrm>
            <a:off x="1828412" y="4843184"/>
            <a:ext cx="16926424" cy="887095"/>
          </a:xfrm>
          <a:prstGeom prst="rect">
            <a:avLst/>
          </a:prstGeom>
        </p:spPr>
        <p:txBody>
          <a:bodyPr lIns="0" tIns="0" rIns="0" bIns="0" rtlCol="0" anchor="t">
            <a:spAutoFit/>
          </a:bodyPr>
          <a:lstStyle/>
          <a:p>
            <a:pPr algn="ctr">
              <a:lnSpc>
                <a:spcPts val="7279"/>
              </a:lnSpc>
            </a:pPr>
            <a:r>
              <a:rPr lang="en-US" sz="5199" b="1" dirty="0">
                <a:solidFill>
                  <a:srgbClr val="F8AC96"/>
                </a:solidFill>
                <a:latin typeface="Canva Sans Bold"/>
                <a:ea typeface="Canva Sans Bold"/>
                <a:cs typeface="Canva Sans Bold"/>
                <a:sym typeface="Canva Sans Bold"/>
              </a:rPr>
              <a:t>Questions?</a:t>
            </a:r>
          </a:p>
        </p:txBody>
      </p:sp>
      <p:pic>
        <p:nvPicPr>
          <p:cNvPr id="5" name="Picture 4">
            <a:extLst>
              <a:ext uri="{FF2B5EF4-FFF2-40B4-BE49-F238E27FC236}">
                <a16:creationId xmlns:a16="http://schemas.microsoft.com/office/drawing/2014/main" id="{1CB42290-7A7E-98BA-76DD-995E5D33C0DB}"/>
              </a:ext>
            </a:extLst>
          </p:cNvPr>
          <p:cNvPicPr>
            <a:picLocks noChangeAspect="1"/>
          </p:cNvPicPr>
          <p:nvPr/>
        </p:nvPicPr>
        <p:blipFill>
          <a:blip r:embed="rId2"/>
          <a:stretch>
            <a:fillRect/>
          </a:stretch>
        </p:blipFill>
        <p:spPr>
          <a:xfrm>
            <a:off x="2133600" y="3371890"/>
            <a:ext cx="4648200" cy="25233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4140"/>
        </a:solidFill>
        <a:effectLst/>
      </p:bgPr>
    </p:bg>
    <p:spTree>
      <p:nvGrpSpPr>
        <p:cNvPr id="1" name=""/>
        <p:cNvGrpSpPr/>
        <p:nvPr/>
      </p:nvGrpSpPr>
      <p:grpSpPr>
        <a:xfrm>
          <a:off x="0" y="0"/>
          <a:ext cx="0" cy="0"/>
          <a:chOff x="0" y="0"/>
          <a:chExt cx="0" cy="0"/>
        </a:xfrm>
      </p:grpSpPr>
      <p:sp>
        <p:nvSpPr>
          <p:cNvPr id="3" name="TextBox 3"/>
          <p:cNvSpPr txBox="1"/>
          <p:nvPr/>
        </p:nvSpPr>
        <p:spPr>
          <a:xfrm>
            <a:off x="3446936" y="3371890"/>
            <a:ext cx="16926424" cy="1566544"/>
          </a:xfrm>
          <a:prstGeom prst="rect">
            <a:avLst/>
          </a:prstGeom>
        </p:spPr>
        <p:txBody>
          <a:bodyPr lIns="0" tIns="0" rIns="0" bIns="0" rtlCol="0" anchor="t">
            <a:spAutoFit/>
          </a:bodyPr>
          <a:lstStyle/>
          <a:p>
            <a:pPr algn="ctr">
              <a:lnSpc>
                <a:spcPts val="12880"/>
              </a:lnSpc>
            </a:pPr>
            <a:r>
              <a:rPr lang="en-US" sz="9200" b="1" dirty="0">
                <a:solidFill>
                  <a:srgbClr val="F8AC96"/>
                </a:solidFill>
                <a:latin typeface="Canva Sans Bold"/>
                <a:ea typeface="Canva Sans Bold"/>
                <a:cs typeface="Canva Sans Bold"/>
                <a:sym typeface="Canva Sans Bold"/>
              </a:rPr>
              <a:t>Macro Overview</a:t>
            </a:r>
          </a:p>
        </p:txBody>
      </p:sp>
      <p:pic>
        <p:nvPicPr>
          <p:cNvPr id="4" name="Picture 3">
            <a:extLst>
              <a:ext uri="{FF2B5EF4-FFF2-40B4-BE49-F238E27FC236}">
                <a16:creationId xmlns:a16="http://schemas.microsoft.com/office/drawing/2014/main" id="{851373C0-C0C3-3306-7813-D00151DD2144}"/>
              </a:ext>
            </a:extLst>
          </p:cNvPr>
          <p:cNvPicPr>
            <a:picLocks noChangeAspect="1"/>
          </p:cNvPicPr>
          <p:nvPr/>
        </p:nvPicPr>
        <p:blipFill>
          <a:blip r:embed="rId3"/>
          <a:stretch>
            <a:fillRect/>
          </a:stretch>
        </p:blipFill>
        <p:spPr>
          <a:xfrm>
            <a:off x="1447800" y="3162300"/>
            <a:ext cx="4648200" cy="25233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2010742" y="2801053"/>
            <a:ext cx="5036163" cy="6824624"/>
          </a:xfrm>
          <a:custGeom>
            <a:avLst/>
            <a:gdLst/>
            <a:ahLst/>
            <a:cxnLst/>
            <a:rect l="l" t="t" r="r" b="b"/>
            <a:pathLst>
              <a:path w="5036163" h="6824624">
                <a:moveTo>
                  <a:pt x="0" y="0"/>
                </a:moveTo>
                <a:lnTo>
                  <a:pt x="5036164" y="0"/>
                </a:lnTo>
                <a:lnTo>
                  <a:pt x="5036164" y="6824624"/>
                </a:lnTo>
                <a:lnTo>
                  <a:pt x="0" y="6824624"/>
                </a:lnTo>
                <a:lnTo>
                  <a:pt x="0" y="0"/>
                </a:lnTo>
                <a:close/>
              </a:path>
            </a:pathLst>
          </a:custGeom>
          <a:blipFill>
            <a:blip r:embed="rId3"/>
            <a:stretch>
              <a:fillRect/>
            </a:stretch>
          </a:blipFill>
        </p:spPr>
        <p:txBody>
          <a:bodyPr/>
          <a:lstStyle/>
          <a:p>
            <a:endParaRPr lang="en-US"/>
          </a:p>
        </p:txBody>
      </p:sp>
      <p:sp>
        <p:nvSpPr>
          <p:cNvPr id="4" name="Freeform 4"/>
          <p:cNvSpPr/>
          <p:nvPr/>
        </p:nvSpPr>
        <p:spPr>
          <a:xfrm>
            <a:off x="9979509" y="2680101"/>
            <a:ext cx="4625458" cy="3472788"/>
          </a:xfrm>
          <a:custGeom>
            <a:avLst/>
            <a:gdLst/>
            <a:ahLst/>
            <a:cxnLst/>
            <a:rect l="l" t="t" r="r" b="b"/>
            <a:pathLst>
              <a:path w="4625458" h="3472788">
                <a:moveTo>
                  <a:pt x="0" y="0"/>
                </a:moveTo>
                <a:lnTo>
                  <a:pt x="4625458" y="0"/>
                </a:lnTo>
                <a:lnTo>
                  <a:pt x="4625458" y="3472788"/>
                </a:lnTo>
                <a:lnTo>
                  <a:pt x="0" y="3472788"/>
                </a:lnTo>
                <a:lnTo>
                  <a:pt x="0" y="0"/>
                </a:lnTo>
                <a:close/>
              </a:path>
            </a:pathLst>
          </a:custGeom>
          <a:blipFill>
            <a:blip r:embed="rId4"/>
            <a:stretch>
              <a:fillRect r="-958"/>
            </a:stretch>
          </a:blipFill>
        </p:spPr>
        <p:txBody>
          <a:bodyPr/>
          <a:lstStyle/>
          <a:p>
            <a:endParaRPr lang="en-US"/>
          </a:p>
        </p:txBody>
      </p:sp>
      <p:sp>
        <p:nvSpPr>
          <p:cNvPr id="5" name="Freeform 5"/>
          <p:cNvSpPr/>
          <p:nvPr/>
        </p:nvSpPr>
        <p:spPr>
          <a:xfrm>
            <a:off x="9979509" y="6152889"/>
            <a:ext cx="4625458" cy="3472788"/>
          </a:xfrm>
          <a:custGeom>
            <a:avLst/>
            <a:gdLst/>
            <a:ahLst/>
            <a:cxnLst/>
            <a:rect l="l" t="t" r="r" b="b"/>
            <a:pathLst>
              <a:path w="4625458" h="3472788">
                <a:moveTo>
                  <a:pt x="0" y="0"/>
                </a:moveTo>
                <a:lnTo>
                  <a:pt x="4625458" y="0"/>
                </a:lnTo>
                <a:lnTo>
                  <a:pt x="4625458" y="3472788"/>
                </a:lnTo>
                <a:lnTo>
                  <a:pt x="0" y="3472788"/>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4750871" y="316756"/>
            <a:ext cx="17259300" cy="1566544"/>
          </a:xfrm>
          <a:prstGeom prst="rect">
            <a:avLst/>
          </a:prstGeom>
        </p:spPr>
        <p:txBody>
          <a:bodyPr lIns="0" tIns="0" rIns="0" bIns="0" rtlCol="0" anchor="t">
            <a:spAutoFit/>
          </a:bodyPr>
          <a:lstStyle/>
          <a:p>
            <a:pPr algn="ctr">
              <a:lnSpc>
                <a:spcPts val="12880"/>
              </a:lnSpc>
            </a:pPr>
            <a:r>
              <a:rPr lang="en-US" sz="9200" b="1">
                <a:solidFill>
                  <a:srgbClr val="FFFFFF"/>
                </a:solidFill>
                <a:latin typeface="Canva Sans Bold"/>
                <a:ea typeface="Canva Sans Bold"/>
                <a:cs typeface="Canva Sans Bold"/>
                <a:sym typeface="Canva Sans Bold"/>
              </a:rPr>
              <a:t>Global</a:t>
            </a:r>
          </a:p>
        </p:txBody>
      </p:sp>
      <p:sp>
        <p:nvSpPr>
          <p:cNvPr id="7" name="TextBox 7"/>
          <p:cNvSpPr txBox="1"/>
          <p:nvPr/>
        </p:nvSpPr>
        <p:spPr>
          <a:xfrm>
            <a:off x="1993032" y="2099711"/>
            <a:ext cx="4538216"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GDP Growth Forecast</a:t>
            </a:r>
          </a:p>
        </p:txBody>
      </p:sp>
      <p:sp>
        <p:nvSpPr>
          <p:cNvPr id="8" name="TextBox 8"/>
          <p:cNvSpPr txBox="1"/>
          <p:nvPr/>
        </p:nvSpPr>
        <p:spPr>
          <a:xfrm>
            <a:off x="9940069" y="1958168"/>
            <a:ext cx="4664348"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Headline CPI Forecast</a:t>
            </a:r>
          </a:p>
        </p:txBody>
      </p:sp>
      <p:sp>
        <p:nvSpPr>
          <p:cNvPr id="9" name="TextBox 9"/>
          <p:cNvSpPr txBox="1"/>
          <p:nvPr/>
        </p:nvSpPr>
        <p:spPr>
          <a:xfrm>
            <a:off x="2010742" y="9559002"/>
            <a:ext cx="2446213"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IMF</a:t>
            </a:r>
          </a:p>
        </p:txBody>
      </p:sp>
      <p:sp>
        <p:nvSpPr>
          <p:cNvPr id="10" name="TextBox 10"/>
          <p:cNvSpPr txBox="1"/>
          <p:nvPr/>
        </p:nvSpPr>
        <p:spPr>
          <a:xfrm>
            <a:off x="9979509" y="9559002"/>
            <a:ext cx="4062189"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World Bank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750871" y="316756"/>
            <a:ext cx="17259300" cy="1566544"/>
          </a:xfrm>
          <a:prstGeom prst="rect">
            <a:avLst/>
          </a:prstGeom>
        </p:spPr>
        <p:txBody>
          <a:bodyPr lIns="0" tIns="0" rIns="0" bIns="0" rtlCol="0" anchor="t">
            <a:spAutoFit/>
          </a:bodyPr>
          <a:lstStyle/>
          <a:p>
            <a:pPr algn="ctr">
              <a:lnSpc>
                <a:spcPts val="12880"/>
              </a:lnSpc>
            </a:pPr>
            <a:r>
              <a:rPr lang="en-US" sz="9200" b="1">
                <a:solidFill>
                  <a:srgbClr val="FFFFFF"/>
                </a:solidFill>
                <a:latin typeface="Canva Sans Bold"/>
                <a:ea typeface="Canva Sans Bold"/>
                <a:cs typeface="Canva Sans Bold"/>
                <a:sym typeface="Canva Sans Bold"/>
              </a:rPr>
              <a:t>Global</a:t>
            </a:r>
          </a:p>
        </p:txBody>
      </p:sp>
      <p:sp>
        <p:nvSpPr>
          <p:cNvPr id="4" name="TextBox 4"/>
          <p:cNvSpPr txBox="1"/>
          <p:nvPr/>
        </p:nvSpPr>
        <p:spPr>
          <a:xfrm>
            <a:off x="1418472" y="2512952"/>
            <a:ext cx="15388975" cy="5951410"/>
          </a:xfrm>
          <a:prstGeom prst="rect">
            <a:avLst/>
          </a:prstGeom>
        </p:spPr>
        <p:txBody>
          <a:bodyPr lIns="0" tIns="0" rIns="0" bIns="0" rtlCol="0" anchor="t">
            <a:spAutoFit/>
          </a:bodyPr>
          <a:lstStyle/>
          <a:p>
            <a:pPr marL="662273" lvl="1" indent="-331137" algn="l">
              <a:lnSpc>
                <a:spcPts val="4294"/>
              </a:lnSpc>
              <a:buFont typeface="Arial"/>
              <a:buChar char="•"/>
            </a:pPr>
            <a:r>
              <a:rPr lang="en-US" sz="3067" b="1">
                <a:solidFill>
                  <a:srgbClr val="FBAA28"/>
                </a:solidFill>
                <a:latin typeface="Canva Sans Bold"/>
                <a:ea typeface="Canva Sans Bold"/>
                <a:cs typeface="Canva Sans Bold"/>
                <a:sym typeface="Canva Sans Bold"/>
              </a:rPr>
              <a:t>Global growth</a:t>
            </a:r>
            <a:r>
              <a:rPr lang="en-US" sz="3067">
                <a:solidFill>
                  <a:srgbClr val="FFFFFF"/>
                </a:solidFill>
                <a:latin typeface="Canva Sans"/>
                <a:ea typeface="Canva Sans"/>
                <a:cs typeface="Canva Sans"/>
                <a:sym typeface="Canva Sans"/>
              </a:rPr>
              <a:t> projected at </a:t>
            </a:r>
            <a:r>
              <a:rPr lang="en-US" sz="3067" b="1">
                <a:solidFill>
                  <a:srgbClr val="FBAA28"/>
                </a:solidFill>
                <a:latin typeface="Canva Sans Bold"/>
                <a:ea typeface="Canva Sans Bold"/>
                <a:cs typeface="Canva Sans Bold"/>
                <a:sym typeface="Canva Sans Bold"/>
              </a:rPr>
              <a:t>3.3%</a:t>
            </a:r>
            <a:r>
              <a:rPr lang="en-US" sz="3067">
                <a:solidFill>
                  <a:srgbClr val="FFFFFF"/>
                </a:solidFill>
                <a:latin typeface="Canva Sans"/>
                <a:ea typeface="Canva Sans"/>
                <a:cs typeface="Canva Sans"/>
                <a:sym typeface="Canva Sans"/>
              </a:rPr>
              <a:t> in both 2025 and 2026, up from 2024's average of 3.2% (IMF)</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b="1">
                <a:solidFill>
                  <a:srgbClr val="FBAA28"/>
                </a:solidFill>
                <a:latin typeface="Canva Sans Bold"/>
                <a:ea typeface="Canva Sans Bold"/>
                <a:cs typeface="Canva Sans Bold"/>
                <a:sym typeface="Canva Sans Bold"/>
              </a:rPr>
              <a:t>Global headline inflation</a:t>
            </a:r>
            <a:r>
              <a:rPr lang="en-US" sz="3067">
                <a:solidFill>
                  <a:srgbClr val="FFFFFF"/>
                </a:solidFill>
                <a:latin typeface="Canva Sans"/>
                <a:ea typeface="Canva Sans"/>
                <a:cs typeface="Canva Sans"/>
                <a:sym typeface="Canva Sans"/>
              </a:rPr>
              <a:t> is slowing and is expected to reach </a:t>
            </a:r>
            <a:r>
              <a:rPr lang="en-US" sz="3067" b="1">
                <a:solidFill>
                  <a:srgbClr val="FBAA28"/>
                </a:solidFill>
                <a:latin typeface="Canva Sans Bold"/>
                <a:ea typeface="Canva Sans Bold"/>
                <a:cs typeface="Canva Sans Bold"/>
                <a:sym typeface="Canva Sans Bold"/>
              </a:rPr>
              <a:t>2.7%</a:t>
            </a:r>
            <a:r>
              <a:rPr lang="en-US" sz="3067">
                <a:solidFill>
                  <a:srgbClr val="FFFFFF"/>
                </a:solidFill>
                <a:latin typeface="Canva Sans"/>
                <a:ea typeface="Canva Sans"/>
                <a:cs typeface="Canva Sans"/>
                <a:sym typeface="Canva Sans"/>
              </a:rPr>
              <a:t> in 2025 and 2.5% in 2026, down from 2024's average of 3% (World Bank)</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Economic policy uncertainty has increased sharply in recent months, mostly with the imposition of trade tarrifs by the U.S. Geopolitical tensions in the Middle East and around the Russia/Ukraine conflict which has caused Central Banks to adopt a more cautious approach to easing monetary policy</a:t>
            </a:r>
          </a:p>
          <a:p>
            <a:pPr algn="l">
              <a:lnSpc>
                <a:spcPts val="4294"/>
              </a:lnSpc>
            </a:pPr>
            <a:endParaRPr lang="en-US" sz="3067">
              <a:solidFill>
                <a:srgbClr val="FFFFFF"/>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10522613" y="3892046"/>
            <a:ext cx="6913859" cy="3923615"/>
          </a:xfrm>
          <a:custGeom>
            <a:avLst/>
            <a:gdLst/>
            <a:ahLst/>
            <a:cxnLst/>
            <a:rect l="l" t="t" r="r" b="b"/>
            <a:pathLst>
              <a:path w="6913859" h="3923615">
                <a:moveTo>
                  <a:pt x="0" y="0"/>
                </a:moveTo>
                <a:lnTo>
                  <a:pt x="6913859" y="0"/>
                </a:lnTo>
                <a:lnTo>
                  <a:pt x="6913859" y="3923615"/>
                </a:lnTo>
                <a:lnTo>
                  <a:pt x="0" y="3923615"/>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United States</a:t>
            </a:r>
          </a:p>
        </p:txBody>
      </p:sp>
      <p:sp>
        <p:nvSpPr>
          <p:cNvPr id="5" name="TextBox 5"/>
          <p:cNvSpPr txBox="1"/>
          <p:nvPr/>
        </p:nvSpPr>
        <p:spPr>
          <a:xfrm>
            <a:off x="1028700" y="7811252"/>
            <a:ext cx="7133258"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Euromonitor International</a:t>
            </a:r>
          </a:p>
        </p:txBody>
      </p:sp>
      <p:sp>
        <p:nvSpPr>
          <p:cNvPr id="6" name="TextBox 6"/>
          <p:cNvSpPr txBox="1"/>
          <p:nvPr/>
        </p:nvSpPr>
        <p:spPr>
          <a:xfrm>
            <a:off x="10522613" y="7811252"/>
            <a:ext cx="3123381"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PIMCO</a:t>
            </a:r>
          </a:p>
        </p:txBody>
      </p:sp>
      <p:sp>
        <p:nvSpPr>
          <p:cNvPr id="7" name="TextBox 7"/>
          <p:cNvSpPr txBox="1"/>
          <p:nvPr/>
        </p:nvSpPr>
        <p:spPr>
          <a:xfrm>
            <a:off x="1010989" y="2929195"/>
            <a:ext cx="4538216"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GDP Growth Forecast</a:t>
            </a:r>
          </a:p>
        </p:txBody>
      </p:sp>
      <p:sp>
        <p:nvSpPr>
          <p:cNvPr id="8" name="TextBox 8"/>
          <p:cNvSpPr txBox="1"/>
          <p:nvPr/>
        </p:nvSpPr>
        <p:spPr>
          <a:xfrm>
            <a:off x="10522613" y="2929195"/>
            <a:ext cx="6701284"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FED Funds Rate vs. DEC Futures</a:t>
            </a:r>
          </a:p>
        </p:txBody>
      </p:sp>
      <p:sp>
        <p:nvSpPr>
          <p:cNvPr id="9" name="Freeform 9"/>
          <p:cNvSpPr/>
          <p:nvPr/>
        </p:nvSpPr>
        <p:spPr>
          <a:xfrm>
            <a:off x="1114685" y="3892046"/>
            <a:ext cx="8325974" cy="3923615"/>
          </a:xfrm>
          <a:custGeom>
            <a:avLst/>
            <a:gdLst/>
            <a:ahLst/>
            <a:cxnLst/>
            <a:rect l="l" t="t" r="r" b="b"/>
            <a:pathLst>
              <a:path w="8325974" h="3923615">
                <a:moveTo>
                  <a:pt x="0" y="0"/>
                </a:moveTo>
                <a:lnTo>
                  <a:pt x="8325974" y="0"/>
                </a:lnTo>
                <a:lnTo>
                  <a:pt x="8325974" y="3923615"/>
                </a:lnTo>
                <a:lnTo>
                  <a:pt x="0" y="3923615"/>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United States</a:t>
            </a:r>
          </a:p>
        </p:txBody>
      </p:sp>
      <p:sp>
        <p:nvSpPr>
          <p:cNvPr id="4" name="TextBox 4"/>
          <p:cNvSpPr txBox="1"/>
          <p:nvPr/>
        </p:nvSpPr>
        <p:spPr>
          <a:xfrm>
            <a:off x="1222155" y="2532584"/>
            <a:ext cx="15840152" cy="7037260"/>
          </a:xfrm>
          <a:prstGeom prst="rect">
            <a:avLst/>
          </a:prstGeom>
        </p:spPr>
        <p:txBody>
          <a:bodyPr lIns="0" tIns="0" rIns="0" bIns="0" rtlCol="0" anchor="t">
            <a:spAutoFit/>
          </a:bodyPr>
          <a:lstStyle/>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U.S. </a:t>
            </a:r>
            <a:r>
              <a:rPr lang="en-US" sz="3067" b="1">
                <a:solidFill>
                  <a:srgbClr val="FBAA28"/>
                </a:solidFill>
                <a:latin typeface="Canva Sans Bold"/>
                <a:ea typeface="Canva Sans Bold"/>
                <a:cs typeface="Canva Sans Bold"/>
                <a:sym typeface="Canva Sans Bold"/>
              </a:rPr>
              <a:t>GDP growth</a:t>
            </a:r>
            <a:r>
              <a:rPr lang="en-US" sz="3067">
                <a:solidFill>
                  <a:srgbClr val="FFFFFF"/>
                </a:solidFill>
                <a:latin typeface="Canva Sans"/>
                <a:ea typeface="Canva Sans"/>
                <a:cs typeface="Canva Sans"/>
                <a:sym typeface="Canva Sans"/>
              </a:rPr>
              <a:t> for 2025 revised up from 2.1% to </a:t>
            </a:r>
            <a:r>
              <a:rPr lang="en-US" sz="3067" b="1">
                <a:solidFill>
                  <a:srgbClr val="FBAA28"/>
                </a:solidFill>
                <a:latin typeface="Canva Sans Bold"/>
                <a:ea typeface="Canva Sans Bold"/>
                <a:cs typeface="Canva Sans Bold"/>
                <a:sym typeface="Canva Sans Bold"/>
              </a:rPr>
              <a:t>2.7%</a:t>
            </a:r>
            <a:r>
              <a:rPr lang="en-US" sz="3067">
                <a:solidFill>
                  <a:srgbClr val="FFFFFF"/>
                </a:solidFill>
                <a:latin typeface="Canva Sans"/>
                <a:ea typeface="Canva Sans"/>
                <a:cs typeface="Canva Sans"/>
                <a:sym typeface="Canva Sans"/>
              </a:rPr>
              <a:t> </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Economy remains robust with </a:t>
            </a:r>
            <a:r>
              <a:rPr lang="en-US" sz="3067" b="1">
                <a:solidFill>
                  <a:srgbClr val="FBAA28"/>
                </a:solidFill>
                <a:latin typeface="Canva Sans Bold"/>
                <a:ea typeface="Canva Sans Bold"/>
                <a:cs typeface="Canva Sans Bold"/>
                <a:sym typeface="Canva Sans Bold"/>
              </a:rPr>
              <a:t>inflation</a:t>
            </a:r>
            <a:r>
              <a:rPr lang="en-US" sz="3067">
                <a:solidFill>
                  <a:srgbClr val="FFFFFF"/>
                </a:solidFill>
                <a:latin typeface="Canva Sans"/>
                <a:ea typeface="Canva Sans"/>
                <a:cs typeface="Canva Sans"/>
                <a:sym typeface="Canva Sans"/>
              </a:rPr>
              <a:t> struggling to move below </a:t>
            </a:r>
            <a:r>
              <a:rPr lang="en-US" sz="3067" b="1">
                <a:solidFill>
                  <a:srgbClr val="FBAA28"/>
                </a:solidFill>
                <a:latin typeface="Canva Sans Bold"/>
                <a:ea typeface="Canva Sans Bold"/>
                <a:cs typeface="Canva Sans Bold"/>
                <a:sym typeface="Canva Sans Bold"/>
              </a:rPr>
              <a:t>2.5%</a:t>
            </a:r>
          </a:p>
          <a:p>
            <a:pPr algn="l">
              <a:lnSpc>
                <a:spcPts val="4294"/>
              </a:lnSpc>
            </a:pPr>
            <a:endParaRPr lang="en-US" sz="3067" b="1">
              <a:solidFill>
                <a:srgbClr val="FBAA28"/>
              </a:solidFill>
              <a:latin typeface="Canva Sans Bold"/>
              <a:ea typeface="Canva Sans Bold"/>
              <a:cs typeface="Canva Sans Bold"/>
              <a:sym typeface="Canva Sans Bold"/>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Supported by a mix of strong wealth effects, less restrictive monetary policy, supportive financial conditions and an ongoing increase in employment</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Risks include a global trade war due to tarrif impositions and excessive tax cuts that could cause a surge in gvt debt weakening their fiscal position</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FOMC have highlighted upside risks and have commented that inflation “remains somewhat elevated” which may prompt the FED to PAUSE on further rate cuts</a:t>
            </a:r>
          </a:p>
          <a:p>
            <a:pPr algn="l">
              <a:lnSpc>
                <a:spcPts val="4294"/>
              </a:lnSpc>
            </a:pPr>
            <a:endParaRPr lang="en-US" sz="3067">
              <a:solidFill>
                <a:srgbClr val="FFFFFF"/>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2057297" y="3151257"/>
            <a:ext cx="4429187" cy="5549825"/>
          </a:xfrm>
          <a:custGeom>
            <a:avLst/>
            <a:gdLst/>
            <a:ahLst/>
            <a:cxnLst/>
            <a:rect l="l" t="t" r="r" b="b"/>
            <a:pathLst>
              <a:path w="4429187" h="5549825">
                <a:moveTo>
                  <a:pt x="0" y="0"/>
                </a:moveTo>
                <a:lnTo>
                  <a:pt x="4429187" y="0"/>
                </a:lnTo>
                <a:lnTo>
                  <a:pt x="4429187" y="5549825"/>
                </a:lnTo>
                <a:lnTo>
                  <a:pt x="0" y="5549825"/>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Eurozone</a:t>
            </a:r>
          </a:p>
        </p:txBody>
      </p:sp>
      <p:sp>
        <p:nvSpPr>
          <p:cNvPr id="5" name="TextBox 5"/>
          <p:cNvSpPr txBox="1"/>
          <p:nvPr/>
        </p:nvSpPr>
        <p:spPr>
          <a:xfrm>
            <a:off x="7960355" y="2650427"/>
            <a:ext cx="9689384" cy="6494336"/>
          </a:xfrm>
          <a:prstGeom prst="rect">
            <a:avLst/>
          </a:prstGeom>
        </p:spPr>
        <p:txBody>
          <a:bodyPr lIns="0" tIns="0" rIns="0" bIns="0" rtlCol="0" anchor="t">
            <a:spAutoFit/>
          </a:bodyPr>
          <a:lstStyle/>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EU </a:t>
            </a:r>
            <a:r>
              <a:rPr lang="en-US" sz="3067" b="1">
                <a:solidFill>
                  <a:srgbClr val="FBAA28"/>
                </a:solidFill>
                <a:latin typeface="Canva Sans Bold"/>
                <a:ea typeface="Canva Sans Bold"/>
                <a:cs typeface="Canva Sans Bold"/>
                <a:sym typeface="Canva Sans Bold"/>
              </a:rPr>
              <a:t>GDP growth</a:t>
            </a:r>
            <a:r>
              <a:rPr lang="en-US" sz="3067">
                <a:solidFill>
                  <a:srgbClr val="FFFFFF"/>
                </a:solidFill>
                <a:latin typeface="Canva Sans"/>
                <a:ea typeface="Canva Sans"/>
                <a:cs typeface="Canva Sans"/>
                <a:sym typeface="Canva Sans"/>
              </a:rPr>
              <a:t> forecast to be to </a:t>
            </a:r>
            <a:r>
              <a:rPr lang="en-US" sz="3067" b="1">
                <a:solidFill>
                  <a:srgbClr val="FBAA28"/>
                </a:solidFill>
                <a:latin typeface="Canva Sans Bold"/>
                <a:ea typeface="Canva Sans Bold"/>
                <a:cs typeface="Canva Sans Bold"/>
                <a:sym typeface="Canva Sans Bold"/>
              </a:rPr>
              <a:t>1.2%</a:t>
            </a:r>
            <a:r>
              <a:rPr lang="en-US" sz="3067">
                <a:solidFill>
                  <a:srgbClr val="FFFFFF"/>
                </a:solidFill>
                <a:latin typeface="Canva Sans"/>
                <a:ea typeface="Canva Sans"/>
                <a:cs typeface="Canva Sans"/>
                <a:sym typeface="Canva Sans"/>
              </a:rPr>
              <a:t> for 2025 representing a mild recovery from 2024's 0.8%  </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Inflation briefly fell below ECB’s 2% target in Sep-24 but has since accelerated in each of the last 3 months due to higher energy prices</a:t>
            </a:r>
          </a:p>
          <a:p>
            <a:pPr algn="l">
              <a:lnSpc>
                <a:spcPts val="4294"/>
              </a:lnSpc>
            </a:pPr>
            <a:endParaRPr lang="en-US" sz="3067">
              <a:solidFill>
                <a:srgbClr val="FFFFFF"/>
              </a:solidFill>
              <a:latin typeface="Canva Sans"/>
              <a:ea typeface="Canva Sans"/>
              <a:cs typeface="Canva Sans"/>
              <a:sym typeface="Canva Sans"/>
            </a:endParaRPr>
          </a:p>
          <a:p>
            <a:pPr marL="662273" lvl="1" indent="-331137" algn="l">
              <a:lnSpc>
                <a:spcPts val="4294"/>
              </a:lnSpc>
              <a:buFont typeface="Arial"/>
              <a:buChar char="•"/>
            </a:pPr>
            <a:r>
              <a:rPr lang="en-US" sz="3067">
                <a:solidFill>
                  <a:srgbClr val="FFFFFF"/>
                </a:solidFill>
                <a:latin typeface="Canva Sans"/>
                <a:ea typeface="Canva Sans"/>
                <a:cs typeface="Canva Sans"/>
                <a:sym typeface="Canva Sans"/>
              </a:rPr>
              <a:t>Sticky inflation along with recent deveopments in the Russia/Ukraine conflict may cause the ECB to take more careful approach to further rate cuts in the short to medium term</a:t>
            </a:r>
          </a:p>
          <a:p>
            <a:pPr algn="l">
              <a:lnSpc>
                <a:spcPts val="4294"/>
              </a:lnSpc>
            </a:pPr>
            <a:endParaRPr lang="en-US" sz="3067">
              <a:solidFill>
                <a:srgbClr val="FFFFFF"/>
              </a:solidFill>
              <a:latin typeface="Canva Sans"/>
              <a:ea typeface="Canva Sans"/>
              <a:cs typeface="Canva Sans"/>
              <a:sym typeface="Canva Sans"/>
            </a:endParaRPr>
          </a:p>
        </p:txBody>
      </p:sp>
      <p:sp>
        <p:nvSpPr>
          <p:cNvPr id="6" name="TextBox 6"/>
          <p:cNvSpPr txBox="1"/>
          <p:nvPr/>
        </p:nvSpPr>
        <p:spPr>
          <a:xfrm>
            <a:off x="2064546" y="8821230"/>
            <a:ext cx="2207344"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EY</a:t>
            </a:r>
          </a:p>
        </p:txBody>
      </p:sp>
      <p:sp>
        <p:nvSpPr>
          <p:cNvPr id="7" name="TextBox 7"/>
          <p:cNvSpPr txBox="1"/>
          <p:nvPr/>
        </p:nvSpPr>
        <p:spPr>
          <a:xfrm>
            <a:off x="2057297" y="2384044"/>
            <a:ext cx="2727871"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Headline CPI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834"/>
        </a:solidFill>
        <a:effectLst/>
      </p:bgPr>
    </p:bg>
    <p:spTree>
      <p:nvGrpSpPr>
        <p:cNvPr id="1" name=""/>
        <p:cNvGrpSpPr/>
        <p:nvPr/>
      </p:nvGrpSpPr>
      <p:grpSpPr>
        <a:xfrm>
          <a:off x="0" y="0"/>
          <a:ext cx="0" cy="0"/>
          <a:chOff x="0" y="0"/>
          <a:chExt cx="0" cy="0"/>
        </a:xfrm>
      </p:grpSpPr>
      <p:sp>
        <p:nvSpPr>
          <p:cNvPr id="2" name="Freeform 2"/>
          <p:cNvSpPr/>
          <p:nvPr/>
        </p:nvSpPr>
        <p:spPr>
          <a:xfrm>
            <a:off x="638928" y="563132"/>
            <a:ext cx="779543" cy="1245244"/>
          </a:xfrm>
          <a:custGeom>
            <a:avLst/>
            <a:gdLst/>
            <a:ahLst/>
            <a:cxnLst/>
            <a:rect l="l" t="t" r="r" b="b"/>
            <a:pathLst>
              <a:path w="779543" h="1245244">
                <a:moveTo>
                  <a:pt x="0" y="0"/>
                </a:moveTo>
                <a:lnTo>
                  <a:pt x="779544" y="0"/>
                </a:lnTo>
                <a:lnTo>
                  <a:pt x="779544" y="1245244"/>
                </a:lnTo>
                <a:lnTo>
                  <a:pt x="0" y="1245244"/>
                </a:lnTo>
                <a:lnTo>
                  <a:pt x="0" y="0"/>
                </a:lnTo>
                <a:close/>
              </a:path>
            </a:pathLst>
          </a:custGeom>
          <a:blipFill>
            <a:blip r:embed="rId2"/>
            <a:stretch>
              <a:fillRect/>
            </a:stretch>
          </a:blipFill>
        </p:spPr>
        <p:txBody>
          <a:bodyPr/>
          <a:lstStyle/>
          <a:p>
            <a:endParaRPr lang="en-US"/>
          </a:p>
        </p:txBody>
      </p:sp>
      <p:sp>
        <p:nvSpPr>
          <p:cNvPr id="3" name="Freeform 3"/>
          <p:cNvSpPr/>
          <p:nvPr/>
        </p:nvSpPr>
        <p:spPr>
          <a:xfrm>
            <a:off x="13627268" y="3675131"/>
            <a:ext cx="2180869" cy="5071789"/>
          </a:xfrm>
          <a:custGeom>
            <a:avLst/>
            <a:gdLst/>
            <a:ahLst/>
            <a:cxnLst/>
            <a:rect l="l" t="t" r="r" b="b"/>
            <a:pathLst>
              <a:path w="2180869" h="5071789">
                <a:moveTo>
                  <a:pt x="0" y="0"/>
                </a:moveTo>
                <a:lnTo>
                  <a:pt x="2180870" y="0"/>
                </a:lnTo>
                <a:lnTo>
                  <a:pt x="2180870" y="5071789"/>
                </a:lnTo>
                <a:lnTo>
                  <a:pt x="0" y="5071789"/>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20223" y="316756"/>
            <a:ext cx="17259300" cy="1566544"/>
          </a:xfrm>
          <a:prstGeom prst="rect">
            <a:avLst/>
          </a:prstGeom>
        </p:spPr>
        <p:txBody>
          <a:bodyPr lIns="0" tIns="0" rIns="0" bIns="0" rtlCol="0" anchor="t">
            <a:spAutoFit/>
          </a:bodyPr>
          <a:lstStyle/>
          <a:p>
            <a:pPr algn="l">
              <a:lnSpc>
                <a:spcPts val="12880"/>
              </a:lnSpc>
            </a:pPr>
            <a:r>
              <a:rPr lang="en-US" sz="9200" b="1">
                <a:solidFill>
                  <a:srgbClr val="FFFFFF"/>
                </a:solidFill>
                <a:latin typeface="Canva Sans Bold"/>
                <a:ea typeface="Canva Sans Bold"/>
                <a:cs typeface="Canva Sans Bold"/>
                <a:sym typeface="Canva Sans Bold"/>
              </a:rPr>
              <a:t>China</a:t>
            </a:r>
          </a:p>
        </p:txBody>
      </p:sp>
      <p:sp>
        <p:nvSpPr>
          <p:cNvPr id="5" name="TextBox 5"/>
          <p:cNvSpPr txBox="1"/>
          <p:nvPr/>
        </p:nvSpPr>
        <p:spPr>
          <a:xfrm>
            <a:off x="1114685" y="8837726"/>
            <a:ext cx="7133258"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Euromonitor International</a:t>
            </a:r>
          </a:p>
        </p:txBody>
      </p:sp>
      <p:sp>
        <p:nvSpPr>
          <p:cNvPr id="6" name="TextBox 6"/>
          <p:cNvSpPr txBox="1"/>
          <p:nvPr/>
        </p:nvSpPr>
        <p:spPr>
          <a:xfrm>
            <a:off x="13627268" y="8680245"/>
            <a:ext cx="2207344"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Source: EY</a:t>
            </a:r>
          </a:p>
        </p:txBody>
      </p:sp>
      <p:sp>
        <p:nvSpPr>
          <p:cNvPr id="7" name="TextBox 7"/>
          <p:cNvSpPr txBox="1"/>
          <p:nvPr/>
        </p:nvSpPr>
        <p:spPr>
          <a:xfrm>
            <a:off x="1114685" y="2929195"/>
            <a:ext cx="4330824"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CPI Growth Forecast</a:t>
            </a:r>
          </a:p>
        </p:txBody>
      </p:sp>
      <p:sp>
        <p:nvSpPr>
          <p:cNvPr id="8" name="TextBox 8"/>
          <p:cNvSpPr txBox="1"/>
          <p:nvPr/>
        </p:nvSpPr>
        <p:spPr>
          <a:xfrm>
            <a:off x="13627268" y="2929195"/>
            <a:ext cx="2601813"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GDP Growth</a:t>
            </a:r>
          </a:p>
        </p:txBody>
      </p:sp>
      <p:sp>
        <p:nvSpPr>
          <p:cNvPr id="9" name="Freeform 9"/>
          <p:cNvSpPr/>
          <p:nvPr/>
        </p:nvSpPr>
        <p:spPr>
          <a:xfrm>
            <a:off x="1114685" y="3670687"/>
            <a:ext cx="11239422" cy="5071789"/>
          </a:xfrm>
          <a:custGeom>
            <a:avLst/>
            <a:gdLst/>
            <a:ahLst/>
            <a:cxnLst/>
            <a:rect l="l" t="t" r="r" b="b"/>
            <a:pathLst>
              <a:path w="11239422" h="5071789">
                <a:moveTo>
                  <a:pt x="0" y="0"/>
                </a:moveTo>
                <a:lnTo>
                  <a:pt x="11239422" y="0"/>
                </a:lnTo>
                <a:lnTo>
                  <a:pt x="11239422" y="5071789"/>
                </a:lnTo>
                <a:lnTo>
                  <a:pt x="0" y="5071789"/>
                </a:lnTo>
                <a:lnTo>
                  <a:pt x="0" y="0"/>
                </a:lnTo>
                <a:close/>
              </a:path>
            </a:pathLst>
          </a:custGeom>
          <a:blipFill>
            <a:blip r:embed="rId4"/>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1364</Words>
  <Application>Microsoft Macintosh PowerPoint</Application>
  <PresentationFormat>Custom</PresentationFormat>
  <Paragraphs>171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Canva Sans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 Fund</dc:title>
  <cp:lastModifiedBy>Desi Reddy</cp:lastModifiedBy>
  <cp:revision>2</cp:revision>
  <dcterms:created xsi:type="dcterms:W3CDTF">2006-08-16T00:00:00Z</dcterms:created>
  <dcterms:modified xsi:type="dcterms:W3CDTF">2025-03-07T09:46:08Z</dcterms:modified>
  <dc:identifier>DAGg4KKKrrE</dc:identifier>
</cp:coreProperties>
</file>