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8" r:id="rId3"/>
    <p:sldId id="275" r:id="rId4"/>
    <p:sldId id="279" r:id="rId5"/>
    <p:sldId id="292" r:id="rId6"/>
    <p:sldId id="294" r:id="rId7"/>
    <p:sldId id="295" r:id="rId8"/>
    <p:sldId id="296" r:id="rId9"/>
    <p:sldId id="280" r:id="rId10"/>
    <p:sldId id="285" r:id="rId11"/>
    <p:sldId id="287" r:id="rId12"/>
    <p:sldId id="289" r:id="rId13"/>
    <p:sldId id="283" r:id="rId14"/>
    <p:sldId id="297" r:id="rId15"/>
    <p:sldId id="299" r:id="rId16"/>
    <p:sldId id="2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55" autoAdjust="0"/>
    <p:restoredTop sz="94660"/>
  </p:normalViewPr>
  <p:slideViewPr>
    <p:cSldViewPr snapToGrid="0">
      <p:cViewPr varScale="1">
        <p:scale>
          <a:sx n="115" d="100"/>
          <a:sy n="115" d="100"/>
        </p:scale>
        <p:origin x="8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51729B-3BB6-4DB7-8715-AFCE4EC011BB}" type="doc">
      <dgm:prSet loTypeId="urn:microsoft.com/office/officeart/2005/8/layout/hList7" loCatId="picture" qsTypeId="urn:microsoft.com/office/officeart/2005/8/quickstyle/simple1" qsCatId="simple" csTypeId="urn:microsoft.com/office/officeart/2005/8/colors/accent1_2" csCatId="accent1" phldr="1"/>
      <dgm:spPr/>
      <dgm:t>
        <a:bodyPr/>
        <a:lstStyle/>
        <a:p>
          <a:endParaRPr lang="en-ZA"/>
        </a:p>
      </dgm:t>
    </dgm:pt>
    <dgm:pt modelId="{10E2270A-EB4C-4A64-A7D7-F63663C716CD}">
      <dgm:prSet phldrT="[Text]"/>
      <dgm:spPr>
        <a:solidFill>
          <a:srgbClr val="7030A0"/>
        </a:solidFill>
      </dgm:spPr>
      <dgm:t>
        <a:bodyPr/>
        <a:lstStyle/>
        <a:p>
          <a:r>
            <a:rPr lang="en-US" b="1" dirty="0"/>
            <a:t>Chris Ringwood</a:t>
          </a:r>
        </a:p>
        <a:p>
          <a:r>
            <a:rPr lang="en-US" dirty="0"/>
            <a:t>Enterprise Solutions and Technology</a:t>
          </a:r>
          <a:endParaRPr lang="en-ZA" dirty="0"/>
        </a:p>
      </dgm:t>
    </dgm:pt>
    <dgm:pt modelId="{975626E9-909F-48FA-A157-23981380D764}" type="parTrans" cxnId="{17CF4DC3-130B-468E-AB49-B34E04E3DDBB}">
      <dgm:prSet/>
      <dgm:spPr/>
      <dgm:t>
        <a:bodyPr/>
        <a:lstStyle/>
        <a:p>
          <a:endParaRPr lang="en-ZA"/>
        </a:p>
      </dgm:t>
    </dgm:pt>
    <dgm:pt modelId="{EC5FC707-A5A6-4BD0-913F-A07AE1384407}" type="sibTrans" cxnId="{17CF4DC3-130B-468E-AB49-B34E04E3DDBB}">
      <dgm:prSet/>
      <dgm:spPr/>
      <dgm:t>
        <a:bodyPr/>
        <a:lstStyle/>
        <a:p>
          <a:endParaRPr lang="en-ZA"/>
        </a:p>
      </dgm:t>
    </dgm:pt>
    <dgm:pt modelId="{48A9DBDE-ECC8-49C3-9715-6A54F76330D6}">
      <dgm:prSet phldrT="[Text]"/>
      <dgm:spPr>
        <a:solidFill>
          <a:srgbClr val="7030A0"/>
        </a:solidFill>
      </dgm:spPr>
      <dgm:t>
        <a:bodyPr/>
        <a:lstStyle/>
        <a:p>
          <a:r>
            <a:rPr lang="en-US" b="1" dirty="0" err="1"/>
            <a:t>Abuzar</a:t>
          </a:r>
          <a:r>
            <a:rPr lang="en-US" b="1" dirty="0"/>
            <a:t> Fakhruddin</a:t>
          </a:r>
        </a:p>
        <a:p>
          <a:r>
            <a:rPr lang="en-US" dirty="0"/>
            <a:t>Trading and Portfolio </a:t>
          </a:r>
          <a:r>
            <a:rPr lang="en-US" dirty="0" err="1"/>
            <a:t>Mgmnt</a:t>
          </a:r>
          <a:endParaRPr lang="en-ZA" dirty="0"/>
        </a:p>
      </dgm:t>
    </dgm:pt>
    <dgm:pt modelId="{1F4C0898-A09C-4313-B3D3-215DE00C4D7F}" type="parTrans" cxnId="{80A921C5-4CB6-4BEB-99E6-BA6F15F5C29C}">
      <dgm:prSet/>
      <dgm:spPr/>
      <dgm:t>
        <a:bodyPr/>
        <a:lstStyle/>
        <a:p>
          <a:endParaRPr lang="en-ZA"/>
        </a:p>
      </dgm:t>
    </dgm:pt>
    <dgm:pt modelId="{4582D9E9-D07B-4F68-BF8F-31CFA0810111}" type="sibTrans" cxnId="{80A921C5-4CB6-4BEB-99E6-BA6F15F5C29C}">
      <dgm:prSet/>
      <dgm:spPr/>
      <dgm:t>
        <a:bodyPr/>
        <a:lstStyle/>
        <a:p>
          <a:endParaRPr lang="en-ZA"/>
        </a:p>
      </dgm:t>
    </dgm:pt>
    <dgm:pt modelId="{34CA8B63-730D-4389-9477-66B109328300}">
      <dgm:prSet phldrT="[Text]"/>
      <dgm:spPr>
        <a:solidFill>
          <a:srgbClr val="7030A0"/>
        </a:solidFill>
        <a:ln>
          <a:solidFill>
            <a:srgbClr val="7030A0"/>
          </a:solidFill>
        </a:ln>
      </dgm:spPr>
      <dgm:t>
        <a:bodyPr/>
        <a:lstStyle/>
        <a:p>
          <a:r>
            <a:rPr lang="en-US" b="1" dirty="0" err="1"/>
            <a:t>Saibal</a:t>
          </a:r>
          <a:r>
            <a:rPr lang="en-US" b="1" dirty="0"/>
            <a:t> </a:t>
          </a:r>
          <a:r>
            <a:rPr lang="en-US" b="1" dirty="0" err="1"/>
            <a:t>Saha</a:t>
          </a:r>
          <a:r>
            <a:rPr lang="en-US" b="1" dirty="0"/>
            <a:t> </a:t>
          </a:r>
        </a:p>
        <a:p>
          <a:r>
            <a:rPr lang="en-US" dirty="0"/>
            <a:t>Research and Quant Development </a:t>
          </a:r>
          <a:endParaRPr lang="en-ZA" dirty="0"/>
        </a:p>
      </dgm:t>
    </dgm:pt>
    <dgm:pt modelId="{87629BA8-3B21-449F-A55B-67A822A97FC4}" type="parTrans" cxnId="{7589C3FC-6BEB-4D7C-8D4B-7CEF3B0242F2}">
      <dgm:prSet/>
      <dgm:spPr/>
      <dgm:t>
        <a:bodyPr/>
        <a:lstStyle/>
        <a:p>
          <a:endParaRPr lang="en-ZA"/>
        </a:p>
      </dgm:t>
    </dgm:pt>
    <dgm:pt modelId="{CF825CB3-8525-4336-95C4-DE876E5EED25}" type="sibTrans" cxnId="{7589C3FC-6BEB-4D7C-8D4B-7CEF3B0242F2}">
      <dgm:prSet/>
      <dgm:spPr/>
      <dgm:t>
        <a:bodyPr/>
        <a:lstStyle/>
        <a:p>
          <a:endParaRPr lang="en-ZA"/>
        </a:p>
      </dgm:t>
    </dgm:pt>
    <dgm:pt modelId="{2175A24E-D2BD-4EE0-9B64-6F448EA869E4}">
      <dgm:prSet/>
      <dgm:spPr>
        <a:solidFill>
          <a:srgbClr val="7030A0"/>
        </a:solidFill>
      </dgm:spPr>
      <dgm:t>
        <a:bodyPr/>
        <a:lstStyle/>
        <a:p>
          <a:r>
            <a:rPr lang="en-US" b="1" dirty="0"/>
            <a:t>Desi Reddy </a:t>
          </a:r>
        </a:p>
        <a:p>
          <a:r>
            <a:rPr lang="en-US" dirty="0"/>
            <a:t>Risk and Compliance</a:t>
          </a:r>
          <a:endParaRPr lang="en-ZA" dirty="0"/>
        </a:p>
      </dgm:t>
    </dgm:pt>
    <dgm:pt modelId="{85FA7B78-B67A-4E34-A218-34BBC281A272}" type="parTrans" cxnId="{3373FCBA-224C-4549-911C-22B8C3506B33}">
      <dgm:prSet/>
      <dgm:spPr/>
      <dgm:t>
        <a:bodyPr/>
        <a:lstStyle/>
        <a:p>
          <a:endParaRPr lang="en-ZA"/>
        </a:p>
      </dgm:t>
    </dgm:pt>
    <dgm:pt modelId="{254C76AF-2824-4F2E-81D1-EBD811FAF8E5}" type="sibTrans" cxnId="{3373FCBA-224C-4549-911C-22B8C3506B33}">
      <dgm:prSet/>
      <dgm:spPr/>
      <dgm:t>
        <a:bodyPr/>
        <a:lstStyle/>
        <a:p>
          <a:endParaRPr lang="en-ZA"/>
        </a:p>
      </dgm:t>
    </dgm:pt>
    <dgm:pt modelId="{3D861824-0BFB-49B6-8C33-50145D6D3B0D}">
      <dgm:prSet/>
      <dgm:spPr>
        <a:solidFill>
          <a:srgbClr val="7030A0"/>
        </a:solidFill>
      </dgm:spPr>
      <dgm:t>
        <a:bodyPr/>
        <a:lstStyle/>
        <a:p>
          <a:r>
            <a:rPr lang="en-US" b="1" dirty="0" err="1"/>
            <a:t>Aizhen</a:t>
          </a:r>
          <a:r>
            <a:rPr lang="en-US" b="1" dirty="0"/>
            <a:t> Dong</a:t>
          </a:r>
        </a:p>
        <a:p>
          <a:r>
            <a:rPr lang="en-US" dirty="0"/>
            <a:t>CEO and Investments</a:t>
          </a:r>
          <a:endParaRPr lang="en-ZA" dirty="0"/>
        </a:p>
      </dgm:t>
    </dgm:pt>
    <dgm:pt modelId="{0B251065-F8D3-4DB9-8297-40BC94617787}" type="parTrans" cxnId="{B56C0FBE-0F20-4EEE-840A-AD489070EF52}">
      <dgm:prSet/>
      <dgm:spPr/>
      <dgm:t>
        <a:bodyPr/>
        <a:lstStyle/>
        <a:p>
          <a:endParaRPr lang="en-ZA"/>
        </a:p>
      </dgm:t>
    </dgm:pt>
    <dgm:pt modelId="{8A600548-2D80-421D-89DB-C1F0BF8F5AF1}" type="sibTrans" cxnId="{B56C0FBE-0F20-4EEE-840A-AD489070EF52}">
      <dgm:prSet/>
      <dgm:spPr/>
      <dgm:t>
        <a:bodyPr/>
        <a:lstStyle/>
        <a:p>
          <a:endParaRPr lang="en-ZA"/>
        </a:p>
      </dgm:t>
    </dgm:pt>
    <dgm:pt modelId="{E44F812B-4852-405E-897B-E47AF3C4175E}" type="pres">
      <dgm:prSet presAssocID="{6951729B-3BB6-4DB7-8715-AFCE4EC011BB}" presName="Name0" presStyleCnt="0">
        <dgm:presLayoutVars>
          <dgm:dir/>
          <dgm:resizeHandles val="exact"/>
        </dgm:presLayoutVars>
      </dgm:prSet>
      <dgm:spPr/>
    </dgm:pt>
    <dgm:pt modelId="{7017A70C-3D57-4968-A233-D2F5D63D4B1E}" type="pres">
      <dgm:prSet presAssocID="{6951729B-3BB6-4DB7-8715-AFCE4EC011BB}" presName="fgShape" presStyleLbl="fgShp" presStyleIdx="0" presStyleCnt="1"/>
      <dgm:spPr/>
    </dgm:pt>
    <dgm:pt modelId="{1348F487-B547-4F47-A5B2-8F2758FCDCDE}" type="pres">
      <dgm:prSet presAssocID="{6951729B-3BB6-4DB7-8715-AFCE4EC011BB}" presName="linComp" presStyleCnt="0"/>
      <dgm:spPr/>
    </dgm:pt>
    <dgm:pt modelId="{BF419E71-3C88-44B9-B9CD-1125C891C0F8}" type="pres">
      <dgm:prSet presAssocID="{10E2270A-EB4C-4A64-A7D7-F63663C716CD}" presName="compNode" presStyleCnt="0"/>
      <dgm:spPr/>
    </dgm:pt>
    <dgm:pt modelId="{D438752A-A63C-47B4-AF50-2B22D784DE04}" type="pres">
      <dgm:prSet presAssocID="{10E2270A-EB4C-4A64-A7D7-F63663C716CD}" presName="bkgdShape" presStyleLbl="node1" presStyleIdx="0" presStyleCnt="5"/>
      <dgm:spPr/>
    </dgm:pt>
    <dgm:pt modelId="{1623DE9E-7D95-4638-B00A-9DE57D163B69}" type="pres">
      <dgm:prSet presAssocID="{10E2270A-EB4C-4A64-A7D7-F63663C716CD}" presName="nodeTx" presStyleLbl="node1" presStyleIdx="0" presStyleCnt="5">
        <dgm:presLayoutVars>
          <dgm:bulletEnabled val="1"/>
        </dgm:presLayoutVars>
      </dgm:prSet>
      <dgm:spPr/>
    </dgm:pt>
    <dgm:pt modelId="{F215C162-3620-4D09-B87E-E83404AEBDD1}" type="pres">
      <dgm:prSet presAssocID="{10E2270A-EB4C-4A64-A7D7-F63663C716CD}" presName="invisiNode" presStyleLbl="node1" presStyleIdx="0" presStyleCnt="5"/>
      <dgm:spPr/>
    </dgm:pt>
    <dgm:pt modelId="{5CC68EA4-E616-433D-B3BE-F84ED0DF80CF}" type="pres">
      <dgm:prSet presAssocID="{10E2270A-EB4C-4A64-A7D7-F63663C716CD}" presName="imagNode" presStyleLbl="fgImgPlace1" presStyleIdx="0" presStyleCnt="5"/>
      <dgm:spPr>
        <a:blipFill>
          <a:blip xmlns:r="http://schemas.openxmlformats.org/officeDocument/2006/relationships" r:embed="rId1"/>
          <a:srcRect/>
          <a:stretch>
            <a:fillRect l="-1000" r="-1000"/>
          </a:stretch>
        </a:blipFill>
      </dgm:spPr>
    </dgm:pt>
    <dgm:pt modelId="{237B9283-CDF5-4BDC-B6FF-B5EA235B7469}" type="pres">
      <dgm:prSet presAssocID="{EC5FC707-A5A6-4BD0-913F-A07AE1384407}" presName="sibTrans" presStyleLbl="sibTrans2D1" presStyleIdx="0" presStyleCnt="0"/>
      <dgm:spPr/>
    </dgm:pt>
    <dgm:pt modelId="{551743D4-4489-4B59-932B-812B95839A37}" type="pres">
      <dgm:prSet presAssocID="{48A9DBDE-ECC8-49C3-9715-6A54F76330D6}" presName="compNode" presStyleCnt="0"/>
      <dgm:spPr/>
    </dgm:pt>
    <dgm:pt modelId="{3B66746B-0E24-42A2-B7CB-14E4260910DD}" type="pres">
      <dgm:prSet presAssocID="{48A9DBDE-ECC8-49C3-9715-6A54F76330D6}" presName="bkgdShape" presStyleLbl="node1" presStyleIdx="1" presStyleCnt="5"/>
      <dgm:spPr/>
    </dgm:pt>
    <dgm:pt modelId="{71CB6B70-156E-4CFC-AA89-DC0578C0B00B}" type="pres">
      <dgm:prSet presAssocID="{48A9DBDE-ECC8-49C3-9715-6A54F76330D6}" presName="nodeTx" presStyleLbl="node1" presStyleIdx="1" presStyleCnt="5">
        <dgm:presLayoutVars>
          <dgm:bulletEnabled val="1"/>
        </dgm:presLayoutVars>
      </dgm:prSet>
      <dgm:spPr/>
    </dgm:pt>
    <dgm:pt modelId="{6580DE49-5193-4B58-BA31-EE11F18CF9FF}" type="pres">
      <dgm:prSet presAssocID="{48A9DBDE-ECC8-49C3-9715-6A54F76330D6}" presName="invisiNode" presStyleLbl="node1" presStyleIdx="1" presStyleCnt="5"/>
      <dgm:spPr/>
    </dgm:pt>
    <dgm:pt modelId="{1C77D725-B07D-43E6-8EEA-AB20F87E91F9}" type="pres">
      <dgm:prSet presAssocID="{48A9DBDE-ECC8-49C3-9715-6A54F76330D6}" presName="imagNode" presStyleLbl="fgImgPlace1" presStyleIdx="1" presStyleCnt="5"/>
      <dgm:spPr>
        <a:blipFill>
          <a:blip xmlns:r="http://schemas.openxmlformats.org/officeDocument/2006/relationships" r:embed="rId2"/>
          <a:srcRect/>
          <a:stretch>
            <a:fillRect l="-1000" r="-1000"/>
          </a:stretch>
        </a:blipFill>
      </dgm:spPr>
    </dgm:pt>
    <dgm:pt modelId="{78A2D495-E2AF-4681-B864-EF49C90E71BA}" type="pres">
      <dgm:prSet presAssocID="{4582D9E9-D07B-4F68-BF8F-31CFA0810111}" presName="sibTrans" presStyleLbl="sibTrans2D1" presStyleIdx="0" presStyleCnt="0"/>
      <dgm:spPr/>
    </dgm:pt>
    <dgm:pt modelId="{7ED7B4D3-4982-4082-B5DA-6CB4BEF45A13}" type="pres">
      <dgm:prSet presAssocID="{34CA8B63-730D-4389-9477-66B109328300}" presName="compNode" presStyleCnt="0"/>
      <dgm:spPr/>
    </dgm:pt>
    <dgm:pt modelId="{15746D41-598A-4A11-BA77-5EE9367BC9F5}" type="pres">
      <dgm:prSet presAssocID="{34CA8B63-730D-4389-9477-66B109328300}" presName="bkgdShape" presStyleLbl="node1" presStyleIdx="2" presStyleCnt="5"/>
      <dgm:spPr/>
    </dgm:pt>
    <dgm:pt modelId="{EDA5A8E7-2DB4-4109-8724-2AAA9A1945FC}" type="pres">
      <dgm:prSet presAssocID="{34CA8B63-730D-4389-9477-66B109328300}" presName="nodeTx" presStyleLbl="node1" presStyleIdx="2" presStyleCnt="5">
        <dgm:presLayoutVars>
          <dgm:bulletEnabled val="1"/>
        </dgm:presLayoutVars>
      </dgm:prSet>
      <dgm:spPr/>
    </dgm:pt>
    <dgm:pt modelId="{C8B134C2-B5E2-4ACB-8D67-AFE708C7EFE7}" type="pres">
      <dgm:prSet presAssocID="{34CA8B63-730D-4389-9477-66B109328300}" presName="invisiNode" presStyleLbl="node1" presStyleIdx="2" presStyleCnt="5"/>
      <dgm:spPr/>
    </dgm:pt>
    <dgm:pt modelId="{F5528582-45B9-4585-96BD-47F73FC9B4F0}" type="pres">
      <dgm:prSet presAssocID="{34CA8B63-730D-4389-9477-66B109328300}" presName="imagNode" presStyleLbl="fgImgPlace1" presStyleIdx="2" presStyleCnt="5"/>
      <dgm:spPr>
        <a:blipFill>
          <a:blip xmlns:r="http://schemas.openxmlformats.org/officeDocument/2006/relationships" r:embed="rId3"/>
          <a:srcRect/>
          <a:stretch>
            <a:fillRect l="-1000" r="-1000"/>
          </a:stretch>
        </a:blipFill>
      </dgm:spPr>
    </dgm:pt>
    <dgm:pt modelId="{6F14846C-35CA-4FB1-92B8-295F1B554EBD}" type="pres">
      <dgm:prSet presAssocID="{CF825CB3-8525-4336-95C4-DE876E5EED25}" presName="sibTrans" presStyleLbl="sibTrans2D1" presStyleIdx="0" presStyleCnt="0"/>
      <dgm:spPr/>
    </dgm:pt>
    <dgm:pt modelId="{6CE359DF-1ED7-44E0-8205-B06805D09C88}" type="pres">
      <dgm:prSet presAssocID="{2175A24E-D2BD-4EE0-9B64-6F448EA869E4}" presName="compNode" presStyleCnt="0"/>
      <dgm:spPr/>
    </dgm:pt>
    <dgm:pt modelId="{3EF7CA1F-6D36-45D6-AF1B-F0142331B001}" type="pres">
      <dgm:prSet presAssocID="{2175A24E-D2BD-4EE0-9B64-6F448EA869E4}" presName="bkgdShape" presStyleLbl="node1" presStyleIdx="3" presStyleCnt="5"/>
      <dgm:spPr/>
    </dgm:pt>
    <dgm:pt modelId="{96358F8D-0BBC-4B65-AF21-8F978DE4A23B}" type="pres">
      <dgm:prSet presAssocID="{2175A24E-D2BD-4EE0-9B64-6F448EA869E4}" presName="nodeTx" presStyleLbl="node1" presStyleIdx="3" presStyleCnt="5">
        <dgm:presLayoutVars>
          <dgm:bulletEnabled val="1"/>
        </dgm:presLayoutVars>
      </dgm:prSet>
      <dgm:spPr/>
    </dgm:pt>
    <dgm:pt modelId="{D9E65BF2-67D3-44BE-8F9E-686F4161CFE4}" type="pres">
      <dgm:prSet presAssocID="{2175A24E-D2BD-4EE0-9B64-6F448EA869E4}" presName="invisiNode" presStyleLbl="node1" presStyleIdx="3" presStyleCnt="5"/>
      <dgm:spPr/>
    </dgm:pt>
    <dgm:pt modelId="{16FD23F9-DEC9-4BD8-B6D6-0766F397F083}" type="pres">
      <dgm:prSet presAssocID="{2175A24E-D2BD-4EE0-9B64-6F448EA869E4}" presName="imagNode" presStyleLbl="fgImgPlace1" presStyleIdx="3" presStyleCnt="5"/>
      <dgm:spPr>
        <a:blipFill>
          <a:blip xmlns:r="http://schemas.openxmlformats.org/officeDocument/2006/relationships" r:embed="rId4"/>
          <a:srcRect/>
          <a:stretch>
            <a:fillRect l="-1000" r="-1000"/>
          </a:stretch>
        </a:blipFill>
      </dgm:spPr>
    </dgm:pt>
    <dgm:pt modelId="{19D3EBF9-46B3-4DB9-8110-1E6C31B12B21}" type="pres">
      <dgm:prSet presAssocID="{254C76AF-2824-4F2E-81D1-EBD811FAF8E5}" presName="sibTrans" presStyleLbl="sibTrans2D1" presStyleIdx="0" presStyleCnt="0"/>
      <dgm:spPr/>
    </dgm:pt>
    <dgm:pt modelId="{6D3B8E81-5922-4BEC-AD3D-1A2C8B0E286C}" type="pres">
      <dgm:prSet presAssocID="{3D861824-0BFB-49B6-8C33-50145D6D3B0D}" presName="compNode" presStyleCnt="0"/>
      <dgm:spPr/>
    </dgm:pt>
    <dgm:pt modelId="{64CBC69D-807B-4747-AA5D-F367F2215FC3}" type="pres">
      <dgm:prSet presAssocID="{3D861824-0BFB-49B6-8C33-50145D6D3B0D}" presName="bkgdShape" presStyleLbl="node1" presStyleIdx="4" presStyleCnt="5"/>
      <dgm:spPr/>
    </dgm:pt>
    <dgm:pt modelId="{41FB3035-3E7F-4ECB-BAE0-6220EF20C3CE}" type="pres">
      <dgm:prSet presAssocID="{3D861824-0BFB-49B6-8C33-50145D6D3B0D}" presName="nodeTx" presStyleLbl="node1" presStyleIdx="4" presStyleCnt="5">
        <dgm:presLayoutVars>
          <dgm:bulletEnabled val="1"/>
        </dgm:presLayoutVars>
      </dgm:prSet>
      <dgm:spPr/>
    </dgm:pt>
    <dgm:pt modelId="{E9195BB6-9DAC-4E96-8CFB-AC3AE429D778}" type="pres">
      <dgm:prSet presAssocID="{3D861824-0BFB-49B6-8C33-50145D6D3B0D}" presName="invisiNode" presStyleLbl="node1" presStyleIdx="4" presStyleCnt="5"/>
      <dgm:spPr/>
    </dgm:pt>
    <dgm:pt modelId="{2E1EC518-1ADB-4ABD-A5FE-0CA6CC7E1E93}" type="pres">
      <dgm:prSet presAssocID="{3D861824-0BFB-49B6-8C33-50145D6D3B0D}" presName="imagNode" presStyleLbl="fgImgPlace1" presStyleIdx="4" presStyleCnt="5"/>
      <dgm:spPr>
        <a:blipFill>
          <a:blip xmlns:r="http://schemas.openxmlformats.org/officeDocument/2006/relationships" r:embed="rId5"/>
          <a:srcRect/>
          <a:stretch>
            <a:fillRect/>
          </a:stretch>
        </a:blipFill>
      </dgm:spPr>
    </dgm:pt>
  </dgm:ptLst>
  <dgm:cxnLst>
    <dgm:cxn modelId="{B1D96A16-50EF-47CA-AFBB-91B24B074F7D}" type="presOf" srcId="{CF825CB3-8525-4336-95C4-DE876E5EED25}" destId="{6F14846C-35CA-4FB1-92B8-295F1B554EBD}" srcOrd="0" destOrd="0" presId="urn:microsoft.com/office/officeart/2005/8/layout/hList7"/>
    <dgm:cxn modelId="{5F85D517-19C5-4868-A145-056744D5A56E}" type="presOf" srcId="{2175A24E-D2BD-4EE0-9B64-6F448EA869E4}" destId="{3EF7CA1F-6D36-45D6-AF1B-F0142331B001}" srcOrd="0" destOrd="0" presId="urn:microsoft.com/office/officeart/2005/8/layout/hList7"/>
    <dgm:cxn modelId="{1B35151F-6FD4-467D-A018-29D940CFAE2D}" type="presOf" srcId="{48A9DBDE-ECC8-49C3-9715-6A54F76330D6}" destId="{3B66746B-0E24-42A2-B7CB-14E4260910DD}" srcOrd="0" destOrd="0" presId="urn:microsoft.com/office/officeart/2005/8/layout/hList7"/>
    <dgm:cxn modelId="{12DD3345-27D7-4872-A30A-D694676409E9}" type="presOf" srcId="{34CA8B63-730D-4389-9477-66B109328300}" destId="{EDA5A8E7-2DB4-4109-8724-2AAA9A1945FC}" srcOrd="1" destOrd="0" presId="urn:microsoft.com/office/officeart/2005/8/layout/hList7"/>
    <dgm:cxn modelId="{98C99849-A9B9-447C-84BC-CD9CF066514C}" type="presOf" srcId="{10E2270A-EB4C-4A64-A7D7-F63663C716CD}" destId="{1623DE9E-7D95-4638-B00A-9DE57D163B69}" srcOrd="1" destOrd="0" presId="urn:microsoft.com/office/officeart/2005/8/layout/hList7"/>
    <dgm:cxn modelId="{83AFE65E-3755-4310-80DD-3AAA3E3B110D}" type="presOf" srcId="{34CA8B63-730D-4389-9477-66B109328300}" destId="{15746D41-598A-4A11-BA77-5EE9367BC9F5}" srcOrd="0" destOrd="0" presId="urn:microsoft.com/office/officeart/2005/8/layout/hList7"/>
    <dgm:cxn modelId="{A8B08F65-AE6F-4FC8-86DA-F0B07CB80FB7}" type="presOf" srcId="{4582D9E9-D07B-4F68-BF8F-31CFA0810111}" destId="{78A2D495-E2AF-4681-B864-EF49C90E71BA}" srcOrd="0" destOrd="0" presId="urn:microsoft.com/office/officeart/2005/8/layout/hList7"/>
    <dgm:cxn modelId="{B28B6C6D-5260-443D-898D-DA843364FC44}" type="presOf" srcId="{254C76AF-2824-4F2E-81D1-EBD811FAF8E5}" destId="{19D3EBF9-46B3-4DB9-8110-1E6C31B12B21}" srcOrd="0" destOrd="0" presId="urn:microsoft.com/office/officeart/2005/8/layout/hList7"/>
    <dgm:cxn modelId="{1125357B-31D9-4336-9E13-D659CB3E00AE}" type="presOf" srcId="{EC5FC707-A5A6-4BD0-913F-A07AE1384407}" destId="{237B9283-CDF5-4BDC-B6FF-B5EA235B7469}" srcOrd="0" destOrd="0" presId="urn:microsoft.com/office/officeart/2005/8/layout/hList7"/>
    <dgm:cxn modelId="{2460A383-BC4C-465D-9B7A-EA920F1CBCC1}" type="presOf" srcId="{10E2270A-EB4C-4A64-A7D7-F63663C716CD}" destId="{D438752A-A63C-47B4-AF50-2B22D784DE04}" srcOrd="0" destOrd="0" presId="urn:microsoft.com/office/officeart/2005/8/layout/hList7"/>
    <dgm:cxn modelId="{94F23AA2-F543-45AD-8EBC-36C6D25EA38A}" type="presOf" srcId="{2175A24E-D2BD-4EE0-9B64-6F448EA869E4}" destId="{96358F8D-0BBC-4B65-AF21-8F978DE4A23B}" srcOrd="1" destOrd="0" presId="urn:microsoft.com/office/officeart/2005/8/layout/hList7"/>
    <dgm:cxn modelId="{FE9CFCA4-8702-434B-90A1-275A3C028023}" type="presOf" srcId="{48A9DBDE-ECC8-49C3-9715-6A54F76330D6}" destId="{71CB6B70-156E-4CFC-AA89-DC0578C0B00B}" srcOrd="1" destOrd="0" presId="urn:microsoft.com/office/officeart/2005/8/layout/hList7"/>
    <dgm:cxn modelId="{3373FCBA-224C-4549-911C-22B8C3506B33}" srcId="{6951729B-3BB6-4DB7-8715-AFCE4EC011BB}" destId="{2175A24E-D2BD-4EE0-9B64-6F448EA869E4}" srcOrd="3" destOrd="0" parTransId="{85FA7B78-B67A-4E34-A218-34BBC281A272}" sibTransId="{254C76AF-2824-4F2E-81D1-EBD811FAF8E5}"/>
    <dgm:cxn modelId="{B56C0FBE-0F20-4EEE-840A-AD489070EF52}" srcId="{6951729B-3BB6-4DB7-8715-AFCE4EC011BB}" destId="{3D861824-0BFB-49B6-8C33-50145D6D3B0D}" srcOrd="4" destOrd="0" parTransId="{0B251065-F8D3-4DB9-8297-40BC94617787}" sibTransId="{8A600548-2D80-421D-89DB-C1F0BF8F5AF1}"/>
    <dgm:cxn modelId="{7B32F4C1-DCFA-46D0-A69F-157391930DC7}" type="presOf" srcId="{6951729B-3BB6-4DB7-8715-AFCE4EC011BB}" destId="{E44F812B-4852-405E-897B-E47AF3C4175E}" srcOrd="0" destOrd="0" presId="urn:microsoft.com/office/officeart/2005/8/layout/hList7"/>
    <dgm:cxn modelId="{17CF4DC3-130B-468E-AB49-B34E04E3DDBB}" srcId="{6951729B-3BB6-4DB7-8715-AFCE4EC011BB}" destId="{10E2270A-EB4C-4A64-A7D7-F63663C716CD}" srcOrd="0" destOrd="0" parTransId="{975626E9-909F-48FA-A157-23981380D764}" sibTransId="{EC5FC707-A5A6-4BD0-913F-A07AE1384407}"/>
    <dgm:cxn modelId="{80A921C5-4CB6-4BEB-99E6-BA6F15F5C29C}" srcId="{6951729B-3BB6-4DB7-8715-AFCE4EC011BB}" destId="{48A9DBDE-ECC8-49C3-9715-6A54F76330D6}" srcOrd="1" destOrd="0" parTransId="{1F4C0898-A09C-4313-B3D3-215DE00C4D7F}" sibTransId="{4582D9E9-D07B-4F68-BF8F-31CFA0810111}"/>
    <dgm:cxn modelId="{86E775F9-5C95-48EE-B7B8-DD2CDF53B6DC}" type="presOf" srcId="{3D861824-0BFB-49B6-8C33-50145D6D3B0D}" destId="{41FB3035-3E7F-4ECB-BAE0-6220EF20C3CE}" srcOrd="1" destOrd="0" presId="urn:microsoft.com/office/officeart/2005/8/layout/hList7"/>
    <dgm:cxn modelId="{EF1C19FB-BF61-4BD8-A9E8-3C24EBFDA27B}" type="presOf" srcId="{3D861824-0BFB-49B6-8C33-50145D6D3B0D}" destId="{64CBC69D-807B-4747-AA5D-F367F2215FC3}" srcOrd="0" destOrd="0" presId="urn:microsoft.com/office/officeart/2005/8/layout/hList7"/>
    <dgm:cxn modelId="{7589C3FC-6BEB-4D7C-8D4B-7CEF3B0242F2}" srcId="{6951729B-3BB6-4DB7-8715-AFCE4EC011BB}" destId="{34CA8B63-730D-4389-9477-66B109328300}" srcOrd="2" destOrd="0" parTransId="{87629BA8-3B21-449F-A55B-67A822A97FC4}" sibTransId="{CF825CB3-8525-4336-95C4-DE876E5EED25}"/>
    <dgm:cxn modelId="{AF60F212-EDBB-4F90-BF17-7FAB7FCC39C4}" type="presParOf" srcId="{E44F812B-4852-405E-897B-E47AF3C4175E}" destId="{7017A70C-3D57-4968-A233-D2F5D63D4B1E}" srcOrd="0" destOrd="0" presId="urn:microsoft.com/office/officeart/2005/8/layout/hList7"/>
    <dgm:cxn modelId="{678C352F-7203-4717-B66C-384C33884E49}" type="presParOf" srcId="{E44F812B-4852-405E-897B-E47AF3C4175E}" destId="{1348F487-B547-4F47-A5B2-8F2758FCDCDE}" srcOrd="1" destOrd="0" presId="urn:microsoft.com/office/officeart/2005/8/layout/hList7"/>
    <dgm:cxn modelId="{88489D46-4893-4F5A-B664-1FAE3FC25316}" type="presParOf" srcId="{1348F487-B547-4F47-A5B2-8F2758FCDCDE}" destId="{BF419E71-3C88-44B9-B9CD-1125C891C0F8}" srcOrd="0" destOrd="0" presId="urn:microsoft.com/office/officeart/2005/8/layout/hList7"/>
    <dgm:cxn modelId="{3B3DB329-1FA0-4438-AAC7-F1CD0D531754}" type="presParOf" srcId="{BF419E71-3C88-44B9-B9CD-1125C891C0F8}" destId="{D438752A-A63C-47B4-AF50-2B22D784DE04}" srcOrd="0" destOrd="0" presId="urn:microsoft.com/office/officeart/2005/8/layout/hList7"/>
    <dgm:cxn modelId="{7A7042A5-C34B-4D32-A039-5DBF0A638413}" type="presParOf" srcId="{BF419E71-3C88-44B9-B9CD-1125C891C0F8}" destId="{1623DE9E-7D95-4638-B00A-9DE57D163B69}" srcOrd="1" destOrd="0" presId="urn:microsoft.com/office/officeart/2005/8/layout/hList7"/>
    <dgm:cxn modelId="{7A78F185-86F6-407C-9657-CAB0F8D0ACD0}" type="presParOf" srcId="{BF419E71-3C88-44B9-B9CD-1125C891C0F8}" destId="{F215C162-3620-4D09-B87E-E83404AEBDD1}" srcOrd="2" destOrd="0" presId="urn:microsoft.com/office/officeart/2005/8/layout/hList7"/>
    <dgm:cxn modelId="{598D98C5-2532-4080-A638-2BC6E5F639BB}" type="presParOf" srcId="{BF419E71-3C88-44B9-B9CD-1125C891C0F8}" destId="{5CC68EA4-E616-433D-B3BE-F84ED0DF80CF}" srcOrd="3" destOrd="0" presId="urn:microsoft.com/office/officeart/2005/8/layout/hList7"/>
    <dgm:cxn modelId="{C1FC7101-97B1-47D9-86F9-6AF3DB859B27}" type="presParOf" srcId="{1348F487-B547-4F47-A5B2-8F2758FCDCDE}" destId="{237B9283-CDF5-4BDC-B6FF-B5EA235B7469}" srcOrd="1" destOrd="0" presId="urn:microsoft.com/office/officeart/2005/8/layout/hList7"/>
    <dgm:cxn modelId="{32AB2607-5B9D-49EA-952D-04B92A44E27D}" type="presParOf" srcId="{1348F487-B547-4F47-A5B2-8F2758FCDCDE}" destId="{551743D4-4489-4B59-932B-812B95839A37}" srcOrd="2" destOrd="0" presId="urn:microsoft.com/office/officeart/2005/8/layout/hList7"/>
    <dgm:cxn modelId="{EABADA2E-B289-4B13-8A47-7110736C9195}" type="presParOf" srcId="{551743D4-4489-4B59-932B-812B95839A37}" destId="{3B66746B-0E24-42A2-B7CB-14E4260910DD}" srcOrd="0" destOrd="0" presId="urn:microsoft.com/office/officeart/2005/8/layout/hList7"/>
    <dgm:cxn modelId="{55D1D697-D233-40C0-893F-C97675755EF3}" type="presParOf" srcId="{551743D4-4489-4B59-932B-812B95839A37}" destId="{71CB6B70-156E-4CFC-AA89-DC0578C0B00B}" srcOrd="1" destOrd="0" presId="urn:microsoft.com/office/officeart/2005/8/layout/hList7"/>
    <dgm:cxn modelId="{0D1B8BEA-05FC-498A-B5DC-D29297AAA98C}" type="presParOf" srcId="{551743D4-4489-4B59-932B-812B95839A37}" destId="{6580DE49-5193-4B58-BA31-EE11F18CF9FF}" srcOrd="2" destOrd="0" presId="urn:microsoft.com/office/officeart/2005/8/layout/hList7"/>
    <dgm:cxn modelId="{76CCABBD-C547-4E34-BF86-78032E4EE6DD}" type="presParOf" srcId="{551743D4-4489-4B59-932B-812B95839A37}" destId="{1C77D725-B07D-43E6-8EEA-AB20F87E91F9}" srcOrd="3" destOrd="0" presId="urn:microsoft.com/office/officeart/2005/8/layout/hList7"/>
    <dgm:cxn modelId="{52A168D2-C756-4010-AE89-BD731CE4D5AA}" type="presParOf" srcId="{1348F487-B547-4F47-A5B2-8F2758FCDCDE}" destId="{78A2D495-E2AF-4681-B864-EF49C90E71BA}" srcOrd="3" destOrd="0" presId="urn:microsoft.com/office/officeart/2005/8/layout/hList7"/>
    <dgm:cxn modelId="{EE1F0C6C-830B-4816-BB48-0A5FD7831C93}" type="presParOf" srcId="{1348F487-B547-4F47-A5B2-8F2758FCDCDE}" destId="{7ED7B4D3-4982-4082-B5DA-6CB4BEF45A13}" srcOrd="4" destOrd="0" presId="urn:microsoft.com/office/officeart/2005/8/layout/hList7"/>
    <dgm:cxn modelId="{FE47E656-AF09-4B80-B5D0-F00B876E0FDF}" type="presParOf" srcId="{7ED7B4D3-4982-4082-B5DA-6CB4BEF45A13}" destId="{15746D41-598A-4A11-BA77-5EE9367BC9F5}" srcOrd="0" destOrd="0" presId="urn:microsoft.com/office/officeart/2005/8/layout/hList7"/>
    <dgm:cxn modelId="{ED69956F-6BF1-4F27-9083-C26558BEDF3D}" type="presParOf" srcId="{7ED7B4D3-4982-4082-B5DA-6CB4BEF45A13}" destId="{EDA5A8E7-2DB4-4109-8724-2AAA9A1945FC}" srcOrd="1" destOrd="0" presId="urn:microsoft.com/office/officeart/2005/8/layout/hList7"/>
    <dgm:cxn modelId="{C2C875F6-F4AF-456D-8EA4-AE88A6F1716C}" type="presParOf" srcId="{7ED7B4D3-4982-4082-B5DA-6CB4BEF45A13}" destId="{C8B134C2-B5E2-4ACB-8D67-AFE708C7EFE7}" srcOrd="2" destOrd="0" presId="urn:microsoft.com/office/officeart/2005/8/layout/hList7"/>
    <dgm:cxn modelId="{B18FE219-3561-47C9-B741-595D681695E3}" type="presParOf" srcId="{7ED7B4D3-4982-4082-B5DA-6CB4BEF45A13}" destId="{F5528582-45B9-4585-96BD-47F73FC9B4F0}" srcOrd="3" destOrd="0" presId="urn:microsoft.com/office/officeart/2005/8/layout/hList7"/>
    <dgm:cxn modelId="{BB708164-2EDF-445C-B355-E80D365D0061}" type="presParOf" srcId="{1348F487-B547-4F47-A5B2-8F2758FCDCDE}" destId="{6F14846C-35CA-4FB1-92B8-295F1B554EBD}" srcOrd="5" destOrd="0" presId="urn:microsoft.com/office/officeart/2005/8/layout/hList7"/>
    <dgm:cxn modelId="{DE0087C7-6656-4924-8402-1ED37667DB0D}" type="presParOf" srcId="{1348F487-B547-4F47-A5B2-8F2758FCDCDE}" destId="{6CE359DF-1ED7-44E0-8205-B06805D09C88}" srcOrd="6" destOrd="0" presId="urn:microsoft.com/office/officeart/2005/8/layout/hList7"/>
    <dgm:cxn modelId="{FC2AD3D9-3FBD-4DC8-8E5C-36E2B11CEE97}" type="presParOf" srcId="{6CE359DF-1ED7-44E0-8205-B06805D09C88}" destId="{3EF7CA1F-6D36-45D6-AF1B-F0142331B001}" srcOrd="0" destOrd="0" presId="urn:microsoft.com/office/officeart/2005/8/layout/hList7"/>
    <dgm:cxn modelId="{B3BFC07A-81FA-45F3-A021-67F939C6AD26}" type="presParOf" srcId="{6CE359DF-1ED7-44E0-8205-B06805D09C88}" destId="{96358F8D-0BBC-4B65-AF21-8F978DE4A23B}" srcOrd="1" destOrd="0" presId="urn:microsoft.com/office/officeart/2005/8/layout/hList7"/>
    <dgm:cxn modelId="{C6C74E5D-8103-4076-BDF1-38DCDA5D7F80}" type="presParOf" srcId="{6CE359DF-1ED7-44E0-8205-B06805D09C88}" destId="{D9E65BF2-67D3-44BE-8F9E-686F4161CFE4}" srcOrd="2" destOrd="0" presId="urn:microsoft.com/office/officeart/2005/8/layout/hList7"/>
    <dgm:cxn modelId="{63A85273-C959-4086-BA0C-2422A546771C}" type="presParOf" srcId="{6CE359DF-1ED7-44E0-8205-B06805D09C88}" destId="{16FD23F9-DEC9-4BD8-B6D6-0766F397F083}" srcOrd="3" destOrd="0" presId="urn:microsoft.com/office/officeart/2005/8/layout/hList7"/>
    <dgm:cxn modelId="{731FA666-177C-481D-A2EA-19FDC8A0256A}" type="presParOf" srcId="{1348F487-B547-4F47-A5B2-8F2758FCDCDE}" destId="{19D3EBF9-46B3-4DB9-8110-1E6C31B12B21}" srcOrd="7" destOrd="0" presId="urn:microsoft.com/office/officeart/2005/8/layout/hList7"/>
    <dgm:cxn modelId="{43C6D8F1-B5B4-4F0E-9C11-52D46EFD0091}" type="presParOf" srcId="{1348F487-B547-4F47-A5B2-8F2758FCDCDE}" destId="{6D3B8E81-5922-4BEC-AD3D-1A2C8B0E286C}" srcOrd="8" destOrd="0" presId="urn:microsoft.com/office/officeart/2005/8/layout/hList7"/>
    <dgm:cxn modelId="{47E91B5D-5150-454A-97B9-B689B72275AB}" type="presParOf" srcId="{6D3B8E81-5922-4BEC-AD3D-1A2C8B0E286C}" destId="{64CBC69D-807B-4747-AA5D-F367F2215FC3}" srcOrd="0" destOrd="0" presId="urn:microsoft.com/office/officeart/2005/8/layout/hList7"/>
    <dgm:cxn modelId="{B20F1DDB-4381-4BE5-8503-EC1572D4F9BE}" type="presParOf" srcId="{6D3B8E81-5922-4BEC-AD3D-1A2C8B0E286C}" destId="{41FB3035-3E7F-4ECB-BAE0-6220EF20C3CE}" srcOrd="1" destOrd="0" presId="urn:microsoft.com/office/officeart/2005/8/layout/hList7"/>
    <dgm:cxn modelId="{302D0953-5F4A-4C75-940F-E75315A0DE4C}" type="presParOf" srcId="{6D3B8E81-5922-4BEC-AD3D-1A2C8B0E286C}" destId="{E9195BB6-9DAC-4E96-8CFB-AC3AE429D778}" srcOrd="2" destOrd="0" presId="urn:microsoft.com/office/officeart/2005/8/layout/hList7"/>
    <dgm:cxn modelId="{8B10C71C-D8E2-4689-A9A1-67F5F7402247}" type="presParOf" srcId="{6D3B8E81-5922-4BEC-AD3D-1A2C8B0E286C}" destId="{2E1EC518-1ADB-4ABD-A5FE-0CA6CC7E1E93}"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28D2FB-071A-4484-8C40-E65C2BB53BC5}" type="doc">
      <dgm:prSet loTypeId="urn:microsoft.com/office/officeart/2005/8/layout/bProcess3" loCatId="process" qsTypeId="urn:microsoft.com/office/officeart/2005/8/quickstyle/simple3" qsCatId="simple" csTypeId="urn:microsoft.com/office/officeart/2005/8/colors/accent0_1" csCatId="mainScheme" phldr="1"/>
      <dgm:spPr/>
      <dgm:t>
        <a:bodyPr/>
        <a:lstStyle/>
        <a:p>
          <a:endParaRPr lang="en-US"/>
        </a:p>
      </dgm:t>
    </dgm:pt>
    <dgm:pt modelId="{8F2CE924-6DA3-491F-B535-A53201799950}">
      <dgm:prSet phldr="0"/>
      <dgm:spPr/>
      <dgm:t>
        <a:bodyPr/>
        <a:lstStyle/>
        <a:p>
          <a:r>
            <a:rPr lang="en-US" dirty="0">
              <a:solidFill>
                <a:srgbClr val="7030A0"/>
              </a:solidFill>
            </a:rPr>
            <a:t>Financial data was pulled from Yahoo API. </a:t>
          </a:r>
        </a:p>
      </dgm:t>
    </dgm:pt>
    <dgm:pt modelId="{8A450F0A-A9B1-4E96-9766-89F86E41EA36}" type="parTrans" cxnId="{6C5046B1-C4E1-4B4A-A632-A368E4C2E9F6}">
      <dgm:prSet/>
      <dgm:spPr/>
    </dgm:pt>
    <dgm:pt modelId="{59C17644-A85A-4860-9B45-802B6E9316CE}" type="sibTrans" cxnId="{6C5046B1-C4E1-4B4A-A632-A368E4C2E9F6}">
      <dgm:prSet/>
      <dgm:spPr/>
      <dgm:t>
        <a:bodyPr/>
        <a:lstStyle/>
        <a:p>
          <a:endParaRPr lang="en-US"/>
        </a:p>
      </dgm:t>
    </dgm:pt>
    <dgm:pt modelId="{E53BB539-F403-42B8-87AB-A86FA864224A}">
      <dgm:prSet phldr="0"/>
      <dgm:spPr/>
      <dgm:t>
        <a:bodyPr/>
        <a:lstStyle/>
        <a:p>
          <a:pPr rtl="0"/>
          <a:r>
            <a:rPr lang="en-US" dirty="0">
              <a:solidFill>
                <a:srgbClr val="7030A0"/>
              </a:solidFill>
              <a:latin typeface="Calibri Light"/>
              <a:cs typeface="Calibri"/>
            </a:rPr>
            <a:t>Set import libraries &amp; user defined variables (i.e. sorted stock list, </a:t>
          </a:r>
          <a:r>
            <a:rPr lang="en-US" dirty="0" err="1">
              <a:solidFill>
                <a:srgbClr val="7030A0"/>
              </a:solidFill>
              <a:latin typeface="Calibri Light"/>
              <a:cs typeface="Calibri"/>
            </a:rPr>
            <a:t>start_date</a:t>
          </a:r>
          <a:r>
            <a:rPr lang="en-US" dirty="0">
              <a:solidFill>
                <a:srgbClr val="7030A0"/>
              </a:solidFill>
              <a:latin typeface="Calibri Light"/>
              <a:cs typeface="Calibri"/>
            </a:rPr>
            <a:t>, </a:t>
          </a:r>
          <a:r>
            <a:rPr lang="en-US" dirty="0" err="1">
              <a:solidFill>
                <a:srgbClr val="7030A0"/>
              </a:solidFill>
              <a:latin typeface="Calibri Light"/>
              <a:cs typeface="Calibri"/>
            </a:rPr>
            <a:t>end_date</a:t>
          </a:r>
          <a:r>
            <a:rPr lang="en-US" dirty="0">
              <a:solidFill>
                <a:srgbClr val="7030A0"/>
              </a:solidFill>
              <a:latin typeface="Calibri Light"/>
              <a:cs typeface="Calibri"/>
            </a:rPr>
            <a:t>, </a:t>
          </a:r>
          <a:r>
            <a:rPr lang="en-US" dirty="0" err="1">
              <a:solidFill>
                <a:srgbClr val="7030A0"/>
              </a:solidFill>
              <a:latin typeface="Calibri Light"/>
              <a:cs typeface="Calibri"/>
            </a:rPr>
            <a:t>number_opt_portfolios</a:t>
          </a:r>
          <a:r>
            <a:rPr lang="en-US" dirty="0">
              <a:solidFill>
                <a:srgbClr val="7030A0"/>
              </a:solidFill>
              <a:latin typeface="Calibri Light"/>
              <a:cs typeface="Calibri"/>
            </a:rPr>
            <a:t>, MC simulation variables, etc.).</a:t>
          </a:r>
        </a:p>
      </dgm:t>
    </dgm:pt>
    <dgm:pt modelId="{7F812A66-3057-4D7A-B4EA-042F2D03829C}" type="parTrans" cxnId="{FC98747E-A1FC-4ED2-92D1-FF11B2B3B907}">
      <dgm:prSet/>
      <dgm:spPr/>
    </dgm:pt>
    <dgm:pt modelId="{E5845949-C594-4897-98E4-39DE8CF81416}" type="sibTrans" cxnId="{FC98747E-A1FC-4ED2-92D1-FF11B2B3B907}">
      <dgm:prSet/>
      <dgm:spPr/>
      <dgm:t>
        <a:bodyPr/>
        <a:lstStyle/>
        <a:p>
          <a:endParaRPr lang="en-US"/>
        </a:p>
      </dgm:t>
    </dgm:pt>
    <dgm:pt modelId="{076737EA-557C-4BEF-A97C-7AD69C2CB3DE}">
      <dgm:prSet phldr="0"/>
      <dgm:spPr/>
      <dgm:t>
        <a:bodyPr/>
        <a:lstStyle/>
        <a:p>
          <a:pPr rtl="0"/>
          <a:r>
            <a:rPr lang="en-US" dirty="0">
              <a:solidFill>
                <a:srgbClr val="7030A0"/>
              </a:solidFill>
            </a:rPr>
            <a:t>Created a dataframe of closing stock prices for top 5 high mcap DJI stocks</a:t>
          </a:r>
          <a:r>
            <a:rPr lang="en-US" dirty="0">
              <a:solidFill>
                <a:srgbClr val="7030A0"/>
              </a:solidFill>
              <a:latin typeface="Calibri Light" panose="020F0302020204030204"/>
            </a:rPr>
            <a:t> plus the DJI benchmark index. </a:t>
          </a:r>
          <a:r>
            <a:rPr lang="en-US" dirty="0">
              <a:solidFill>
                <a:srgbClr val="7030A0"/>
              </a:solidFill>
            </a:rPr>
            <a:t>Used </a:t>
          </a:r>
          <a:r>
            <a:rPr lang="en-US" dirty="0" err="1">
              <a:solidFill>
                <a:srgbClr val="7030A0"/>
              </a:solidFill>
            </a:rPr>
            <a:t>pct_change</a:t>
          </a:r>
          <a:r>
            <a:rPr lang="en-US" dirty="0">
              <a:solidFill>
                <a:srgbClr val="7030A0"/>
              </a:solidFill>
            </a:rPr>
            <a:t> formula to calculate </a:t>
          </a:r>
          <a:r>
            <a:rPr lang="en-US" dirty="0">
              <a:solidFill>
                <a:srgbClr val="7030A0"/>
              </a:solidFill>
              <a:latin typeface="Calibri Light" panose="020F0302020204030204"/>
            </a:rPr>
            <a:t>daily stock</a:t>
          </a:r>
          <a:r>
            <a:rPr lang="en-US" dirty="0">
              <a:solidFill>
                <a:srgbClr val="7030A0"/>
              </a:solidFill>
            </a:rPr>
            <a:t> </a:t>
          </a:r>
          <a:r>
            <a:rPr lang="en-US" dirty="0">
              <a:solidFill>
                <a:srgbClr val="7030A0"/>
              </a:solidFill>
              <a:latin typeface="Calibri Light" panose="020F0302020204030204"/>
            </a:rPr>
            <a:t>returns in a stored dataframe. </a:t>
          </a:r>
          <a:endParaRPr lang="en-US" dirty="0">
            <a:solidFill>
              <a:srgbClr val="7030A0"/>
            </a:solidFill>
          </a:endParaRPr>
        </a:p>
      </dgm:t>
    </dgm:pt>
    <dgm:pt modelId="{E957B92B-177F-4E8D-9E02-47F1FFCE1870}" type="parTrans" cxnId="{B21D227B-87C4-416C-9676-7861543ACB8F}">
      <dgm:prSet/>
      <dgm:spPr/>
    </dgm:pt>
    <dgm:pt modelId="{A92F1DA7-1B71-41CD-96C7-98DCCDD06FFB}" type="sibTrans" cxnId="{B21D227B-87C4-416C-9676-7861543ACB8F}">
      <dgm:prSet/>
      <dgm:spPr/>
      <dgm:t>
        <a:bodyPr/>
        <a:lstStyle/>
        <a:p>
          <a:endParaRPr lang="en-US"/>
        </a:p>
      </dgm:t>
    </dgm:pt>
    <dgm:pt modelId="{2E463ADF-8382-40FB-83C4-60E220AF5769}">
      <dgm:prSet phldr="0"/>
      <dgm:spPr/>
      <dgm:t>
        <a:bodyPr/>
        <a:lstStyle/>
        <a:p>
          <a:pPr rtl="0"/>
          <a:r>
            <a:rPr lang="en-US" dirty="0">
              <a:solidFill>
                <a:srgbClr val="7030A0"/>
              </a:solidFill>
              <a:latin typeface="Calibri Light" panose="020F0302020204030204"/>
            </a:rPr>
            <a:t>Generated daily returns , cumulative returns, box, and a distribution plot using </a:t>
          </a:r>
          <a:r>
            <a:rPr lang="en-US" dirty="0" err="1">
              <a:solidFill>
                <a:srgbClr val="7030A0"/>
              </a:solidFill>
              <a:latin typeface="Calibri Light" panose="020F0302020204030204"/>
            </a:rPr>
            <a:t>Plotly</a:t>
          </a:r>
          <a:r>
            <a:rPr lang="en-US" dirty="0">
              <a:solidFill>
                <a:srgbClr val="7030A0"/>
              </a:solidFill>
              <a:latin typeface="Calibri Light" panose="020F0302020204030204"/>
            </a:rPr>
            <a:t> library for all 5 stocks + the DJI benchmark index.</a:t>
          </a:r>
        </a:p>
      </dgm:t>
    </dgm:pt>
    <dgm:pt modelId="{86900FC6-AC22-46E8-88D4-CB9E0AED3594}" type="parTrans" cxnId="{9B2A6C23-306E-4B2D-8F07-B3C1E37473F4}">
      <dgm:prSet/>
      <dgm:spPr/>
    </dgm:pt>
    <dgm:pt modelId="{3DED23AC-13A6-4845-B32B-7AFAC47D9D27}" type="sibTrans" cxnId="{9B2A6C23-306E-4B2D-8F07-B3C1E37473F4}">
      <dgm:prSet/>
      <dgm:spPr/>
      <dgm:t>
        <a:bodyPr/>
        <a:lstStyle/>
        <a:p>
          <a:endParaRPr lang="en-US"/>
        </a:p>
      </dgm:t>
    </dgm:pt>
    <dgm:pt modelId="{7506DC57-BAB1-45B3-93FE-C2307838BAEA}" type="pres">
      <dgm:prSet presAssocID="{C328D2FB-071A-4484-8C40-E65C2BB53BC5}" presName="Name0" presStyleCnt="0">
        <dgm:presLayoutVars>
          <dgm:dir/>
          <dgm:resizeHandles val="exact"/>
        </dgm:presLayoutVars>
      </dgm:prSet>
      <dgm:spPr/>
    </dgm:pt>
    <dgm:pt modelId="{8A2B470B-7FAC-44AD-BCF3-F77677897133}" type="pres">
      <dgm:prSet presAssocID="{E53BB539-F403-42B8-87AB-A86FA864224A}" presName="node" presStyleLbl="node1" presStyleIdx="0" presStyleCnt="4">
        <dgm:presLayoutVars>
          <dgm:bulletEnabled val="1"/>
        </dgm:presLayoutVars>
      </dgm:prSet>
      <dgm:spPr/>
    </dgm:pt>
    <dgm:pt modelId="{B3523CE6-A72A-45A9-A85F-0BEF7DF9AF81}" type="pres">
      <dgm:prSet presAssocID="{E5845949-C594-4897-98E4-39DE8CF81416}" presName="sibTrans" presStyleLbl="sibTrans1D1" presStyleIdx="0" presStyleCnt="3"/>
      <dgm:spPr/>
    </dgm:pt>
    <dgm:pt modelId="{2C09949F-F079-4019-814B-977D3CA93574}" type="pres">
      <dgm:prSet presAssocID="{E5845949-C594-4897-98E4-39DE8CF81416}" presName="connectorText" presStyleLbl="sibTrans1D1" presStyleIdx="0" presStyleCnt="3"/>
      <dgm:spPr/>
    </dgm:pt>
    <dgm:pt modelId="{3617F10F-EB98-40E6-AF73-4662AD3059BD}" type="pres">
      <dgm:prSet presAssocID="{8F2CE924-6DA3-491F-B535-A53201799950}" presName="node" presStyleLbl="node1" presStyleIdx="1" presStyleCnt="4">
        <dgm:presLayoutVars>
          <dgm:bulletEnabled val="1"/>
        </dgm:presLayoutVars>
      </dgm:prSet>
      <dgm:spPr/>
    </dgm:pt>
    <dgm:pt modelId="{7F7FA84A-A6E0-4C32-9396-54CCD775B46B}" type="pres">
      <dgm:prSet presAssocID="{59C17644-A85A-4860-9B45-802B6E9316CE}" presName="sibTrans" presStyleLbl="sibTrans1D1" presStyleIdx="1" presStyleCnt="3"/>
      <dgm:spPr/>
    </dgm:pt>
    <dgm:pt modelId="{9BAFA92F-5F29-4E61-8891-427BC3B35FC1}" type="pres">
      <dgm:prSet presAssocID="{59C17644-A85A-4860-9B45-802B6E9316CE}" presName="connectorText" presStyleLbl="sibTrans1D1" presStyleIdx="1" presStyleCnt="3"/>
      <dgm:spPr/>
    </dgm:pt>
    <dgm:pt modelId="{93C63C68-DB6C-415C-ADD8-E8F90D5A4FA9}" type="pres">
      <dgm:prSet presAssocID="{076737EA-557C-4BEF-A97C-7AD69C2CB3DE}" presName="node" presStyleLbl="node1" presStyleIdx="2" presStyleCnt="4">
        <dgm:presLayoutVars>
          <dgm:bulletEnabled val="1"/>
        </dgm:presLayoutVars>
      </dgm:prSet>
      <dgm:spPr/>
    </dgm:pt>
    <dgm:pt modelId="{2886B361-A12B-40E7-8019-AC07665229E4}" type="pres">
      <dgm:prSet presAssocID="{A92F1DA7-1B71-41CD-96C7-98DCCDD06FFB}" presName="sibTrans" presStyleLbl="sibTrans1D1" presStyleIdx="2" presStyleCnt="3"/>
      <dgm:spPr/>
    </dgm:pt>
    <dgm:pt modelId="{19A68E36-1647-4E7D-BB81-3648311CA2A9}" type="pres">
      <dgm:prSet presAssocID="{A92F1DA7-1B71-41CD-96C7-98DCCDD06FFB}" presName="connectorText" presStyleLbl="sibTrans1D1" presStyleIdx="2" presStyleCnt="3"/>
      <dgm:spPr/>
    </dgm:pt>
    <dgm:pt modelId="{B929136E-0F00-4E3D-BC20-B5BCE5F9DA13}" type="pres">
      <dgm:prSet presAssocID="{2E463ADF-8382-40FB-83C4-60E220AF5769}" presName="node" presStyleLbl="node1" presStyleIdx="3" presStyleCnt="4">
        <dgm:presLayoutVars>
          <dgm:bulletEnabled val="1"/>
        </dgm:presLayoutVars>
      </dgm:prSet>
      <dgm:spPr/>
    </dgm:pt>
  </dgm:ptLst>
  <dgm:cxnLst>
    <dgm:cxn modelId="{09A4A203-2D8F-4CE1-A85A-CE791ACBADEF}" type="presOf" srcId="{59C17644-A85A-4860-9B45-802B6E9316CE}" destId="{7F7FA84A-A6E0-4C32-9396-54CCD775B46B}" srcOrd="0" destOrd="0" presId="urn:microsoft.com/office/officeart/2005/8/layout/bProcess3"/>
    <dgm:cxn modelId="{9B2A6C23-306E-4B2D-8F07-B3C1E37473F4}" srcId="{C328D2FB-071A-4484-8C40-E65C2BB53BC5}" destId="{2E463ADF-8382-40FB-83C4-60E220AF5769}" srcOrd="3" destOrd="0" parTransId="{86900FC6-AC22-46E8-88D4-CB9E0AED3594}" sibTransId="{3DED23AC-13A6-4845-B32B-7AFAC47D9D27}"/>
    <dgm:cxn modelId="{7D70B531-D026-4C53-A755-90661CD7ED0A}" type="presOf" srcId="{E5845949-C594-4897-98E4-39DE8CF81416}" destId="{B3523CE6-A72A-45A9-A85F-0BEF7DF9AF81}" srcOrd="0" destOrd="0" presId="urn:microsoft.com/office/officeart/2005/8/layout/bProcess3"/>
    <dgm:cxn modelId="{BC23894D-0A9E-42BA-B85B-A97E1A02BD5A}" type="presOf" srcId="{A92F1DA7-1B71-41CD-96C7-98DCCDD06FFB}" destId="{2886B361-A12B-40E7-8019-AC07665229E4}" srcOrd="0" destOrd="0" presId="urn:microsoft.com/office/officeart/2005/8/layout/bProcess3"/>
    <dgm:cxn modelId="{0FA2A85C-ED7F-4BF1-AE1A-54121023B9F5}" type="presOf" srcId="{E5845949-C594-4897-98E4-39DE8CF81416}" destId="{2C09949F-F079-4019-814B-977D3CA93574}" srcOrd="1" destOrd="0" presId="urn:microsoft.com/office/officeart/2005/8/layout/bProcess3"/>
    <dgm:cxn modelId="{55512C70-71EC-45DF-9FC9-C2CFB40B3CBC}" type="presOf" srcId="{076737EA-557C-4BEF-A97C-7AD69C2CB3DE}" destId="{93C63C68-DB6C-415C-ADD8-E8F90D5A4FA9}" srcOrd="0" destOrd="0" presId="urn:microsoft.com/office/officeart/2005/8/layout/bProcess3"/>
    <dgm:cxn modelId="{FB7ADC72-22F7-4CF2-A475-6027120FA99A}" type="presOf" srcId="{C328D2FB-071A-4484-8C40-E65C2BB53BC5}" destId="{7506DC57-BAB1-45B3-93FE-C2307838BAEA}" srcOrd="0" destOrd="0" presId="urn:microsoft.com/office/officeart/2005/8/layout/bProcess3"/>
    <dgm:cxn modelId="{77C60573-CBE0-457B-966D-6D54B723D06C}" type="presOf" srcId="{A92F1DA7-1B71-41CD-96C7-98DCCDD06FFB}" destId="{19A68E36-1647-4E7D-BB81-3648311CA2A9}" srcOrd="1" destOrd="0" presId="urn:microsoft.com/office/officeart/2005/8/layout/bProcess3"/>
    <dgm:cxn modelId="{60E52075-F4A4-4C12-B334-E4305EFD2DAE}" type="presOf" srcId="{59C17644-A85A-4860-9B45-802B6E9316CE}" destId="{9BAFA92F-5F29-4E61-8891-427BC3B35FC1}" srcOrd="1" destOrd="0" presId="urn:microsoft.com/office/officeart/2005/8/layout/bProcess3"/>
    <dgm:cxn modelId="{B21D227B-87C4-416C-9676-7861543ACB8F}" srcId="{C328D2FB-071A-4484-8C40-E65C2BB53BC5}" destId="{076737EA-557C-4BEF-A97C-7AD69C2CB3DE}" srcOrd="2" destOrd="0" parTransId="{E957B92B-177F-4E8D-9E02-47F1FFCE1870}" sibTransId="{A92F1DA7-1B71-41CD-96C7-98DCCDD06FFB}"/>
    <dgm:cxn modelId="{FC98747E-A1FC-4ED2-92D1-FF11B2B3B907}" srcId="{C328D2FB-071A-4484-8C40-E65C2BB53BC5}" destId="{E53BB539-F403-42B8-87AB-A86FA864224A}" srcOrd="0" destOrd="0" parTransId="{7F812A66-3057-4D7A-B4EA-042F2D03829C}" sibTransId="{E5845949-C594-4897-98E4-39DE8CF81416}"/>
    <dgm:cxn modelId="{6C5046B1-C4E1-4B4A-A632-A368E4C2E9F6}" srcId="{C328D2FB-071A-4484-8C40-E65C2BB53BC5}" destId="{8F2CE924-6DA3-491F-B535-A53201799950}" srcOrd="1" destOrd="0" parTransId="{8A450F0A-A9B1-4E96-9766-89F86E41EA36}" sibTransId="{59C17644-A85A-4860-9B45-802B6E9316CE}"/>
    <dgm:cxn modelId="{369DC0DC-C341-4A9B-9443-E40FA90907A4}" type="presOf" srcId="{2E463ADF-8382-40FB-83C4-60E220AF5769}" destId="{B929136E-0F00-4E3D-BC20-B5BCE5F9DA13}" srcOrd="0" destOrd="0" presId="urn:microsoft.com/office/officeart/2005/8/layout/bProcess3"/>
    <dgm:cxn modelId="{A08422F5-763B-4D43-8641-A97E9389D160}" type="presOf" srcId="{E53BB539-F403-42B8-87AB-A86FA864224A}" destId="{8A2B470B-7FAC-44AD-BCF3-F77677897133}" srcOrd="0" destOrd="0" presId="urn:microsoft.com/office/officeart/2005/8/layout/bProcess3"/>
    <dgm:cxn modelId="{7A3CF1FA-C936-4AB0-9FCD-C19D9AEE3957}" type="presOf" srcId="{8F2CE924-6DA3-491F-B535-A53201799950}" destId="{3617F10F-EB98-40E6-AF73-4662AD3059BD}" srcOrd="0" destOrd="0" presId="urn:microsoft.com/office/officeart/2005/8/layout/bProcess3"/>
    <dgm:cxn modelId="{4801D95F-7560-4003-A4FC-500C61DBE658}" type="presParOf" srcId="{7506DC57-BAB1-45B3-93FE-C2307838BAEA}" destId="{8A2B470B-7FAC-44AD-BCF3-F77677897133}" srcOrd="0" destOrd="0" presId="urn:microsoft.com/office/officeart/2005/8/layout/bProcess3"/>
    <dgm:cxn modelId="{CABC9B5D-F40F-4BBE-A46D-C2B9600BC66F}" type="presParOf" srcId="{7506DC57-BAB1-45B3-93FE-C2307838BAEA}" destId="{B3523CE6-A72A-45A9-A85F-0BEF7DF9AF81}" srcOrd="1" destOrd="0" presId="urn:microsoft.com/office/officeart/2005/8/layout/bProcess3"/>
    <dgm:cxn modelId="{6E669EEA-24AE-4095-96BC-A52547A4B6B1}" type="presParOf" srcId="{B3523CE6-A72A-45A9-A85F-0BEF7DF9AF81}" destId="{2C09949F-F079-4019-814B-977D3CA93574}" srcOrd="0" destOrd="0" presId="urn:microsoft.com/office/officeart/2005/8/layout/bProcess3"/>
    <dgm:cxn modelId="{C8AE1028-BBCC-4E8E-9B09-36C400455440}" type="presParOf" srcId="{7506DC57-BAB1-45B3-93FE-C2307838BAEA}" destId="{3617F10F-EB98-40E6-AF73-4662AD3059BD}" srcOrd="2" destOrd="0" presId="urn:microsoft.com/office/officeart/2005/8/layout/bProcess3"/>
    <dgm:cxn modelId="{7E6D179A-5B02-426F-B465-6A43750E326F}" type="presParOf" srcId="{7506DC57-BAB1-45B3-93FE-C2307838BAEA}" destId="{7F7FA84A-A6E0-4C32-9396-54CCD775B46B}" srcOrd="3" destOrd="0" presId="urn:microsoft.com/office/officeart/2005/8/layout/bProcess3"/>
    <dgm:cxn modelId="{B461B20B-3BB3-447C-ADD1-6F370A73AA4A}" type="presParOf" srcId="{7F7FA84A-A6E0-4C32-9396-54CCD775B46B}" destId="{9BAFA92F-5F29-4E61-8891-427BC3B35FC1}" srcOrd="0" destOrd="0" presId="urn:microsoft.com/office/officeart/2005/8/layout/bProcess3"/>
    <dgm:cxn modelId="{C477CF51-EF7C-4B05-A539-79C48CB0E62E}" type="presParOf" srcId="{7506DC57-BAB1-45B3-93FE-C2307838BAEA}" destId="{93C63C68-DB6C-415C-ADD8-E8F90D5A4FA9}" srcOrd="4" destOrd="0" presId="urn:microsoft.com/office/officeart/2005/8/layout/bProcess3"/>
    <dgm:cxn modelId="{1D5CE4F1-6E14-4E79-85C1-9033111CD868}" type="presParOf" srcId="{7506DC57-BAB1-45B3-93FE-C2307838BAEA}" destId="{2886B361-A12B-40E7-8019-AC07665229E4}" srcOrd="5" destOrd="0" presId="urn:microsoft.com/office/officeart/2005/8/layout/bProcess3"/>
    <dgm:cxn modelId="{822D9303-1086-49E8-8BF4-ECDEFCA6F84F}" type="presParOf" srcId="{2886B361-A12B-40E7-8019-AC07665229E4}" destId="{19A68E36-1647-4E7D-BB81-3648311CA2A9}" srcOrd="0" destOrd="0" presId="urn:microsoft.com/office/officeart/2005/8/layout/bProcess3"/>
    <dgm:cxn modelId="{27600CBE-3C08-4F93-B03F-3EB660AD16C6}" type="presParOf" srcId="{7506DC57-BAB1-45B3-93FE-C2307838BAEA}" destId="{B929136E-0F00-4E3D-BC20-B5BCE5F9DA13}" srcOrd="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28D2FB-071A-4484-8C40-E65C2BB53BC5}" type="doc">
      <dgm:prSet loTypeId="urn:microsoft.com/office/officeart/2005/8/layout/bProcess3" loCatId="process" qsTypeId="urn:microsoft.com/office/officeart/2005/8/quickstyle/simple3" qsCatId="simple" csTypeId="urn:microsoft.com/office/officeart/2005/8/colors/accent0_1" csCatId="mainScheme" phldr="1"/>
      <dgm:spPr/>
      <dgm:t>
        <a:bodyPr/>
        <a:lstStyle/>
        <a:p>
          <a:endParaRPr lang="en-US"/>
        </a:p>
      </dgm:t>
    </dgm:pt>
    <dgm:pt modelId="{E53BB539-F403-42B8-87AB-A86FA864224A}">
      <dgm:prSet phldr="0"/>
      <dgm:spPr/>
      <dgm:t>
        <a:bodyPr/>
        <a:lstStyle/>
        <a:p>
          <a:pPr rtl="0"/>
          <a:r>
            <a:rPr lang="en-US" dirty="0">
              <a:solidFill>
                <a:srgbClr val="7030A0"/>
              </a:solidFill>
              <a:latin typeface="Calibri Light" panose="020F0302020204030204"/>
            </a:rPr>
            <a:t>Created</a:t>
          </a:r>
          <a:r>
            <a:rPr lang="en-US" dirty="0">
              <a:solidFill>
                <a:srgbClr val="7030A0"/>
              </a:solidFill>
            </a:rPr>
            <a:t> covariance </a:t>
          </a:r>
          <a:r>
            <a:rPr lang="en-US" dirty="0">
              <a:solidFill>
                <a:srgbClr val="7030A0"/>
              </a:solidFill>
              <a:latin typeface="Calibri Light" panose="020F0302020204030204"/>
            </a:rPr>
            <a:t>&amp; </a:t>
          </a:r>
          <a:r>
            <a:rPr lang="en-US" dirty="0">
              <a:solidFill>
                <a:srgbClr val="7030A0"/>
              </a:solidFill>
            </a:rPr>
            <a:t>correlation matrices from the original dataframes. </a:t>
          </a:r>
          <a:r>
            <a:rPr lang="en-US" dirty="0">
              <a:solidFill>
                <a:srgbClr val="7030A0"/>
              </a:solidFill>
              <a:latin typeface="Calibri Light" panose="020F0302020204030204"/>
            </a:rPr>
            <a:t>Converted</a:t>
          </a:r>
          <a:r>
            <a:rPr lang="en-US" dirty="0">
              <a:solidFill>
                <a:srgbClr val="7030A0"/>
              </a:solidFill>
            </a:rPr>
            <a:t> the benchmark and 5 hi-cap returns into normalized annual returns using the CAGR (compound annual growth rate) function</a:t>
          </a:r>
          <a:r>
            <a:rPr lang="en-US" dirty="0">
              <a:solidFill>
                <a:srgbClr val="7030A0"/>
              </a:solidFill>
              <a:latin typeface="Calibri Light" panose="020F0302020204030204"/>
            </a:rPr>
            <a:t>.</a:t>
          </a:r>
          <a:r>
            <a:rPr lang="en-US" dirty="0">
              <a:solidFill>
                <a:srgbClr val="7030A0"/>
              </a:solidFill>
            </a:rPr>
            <a:t> The </a:t>
          </a:r>
          <a:r>
            <a:rPr lang="en-US" dirty="0">
              <a:solidFill>
                <a:srgbClr val="7030A0"/>
              </a:solidFill>
              <a:latin typeface="Calibri Light" panose="020F0302020204030204"/>
            </a:rPr>
            <a:t>volatility (annual</a:t>
          </a:r>
          <a:r>
            <a:rPr lang="en-US" dirty="0">
              <a:solidFill>
                <a:srgbClr val="7030A0"/>
              </a:solidFill>
            </a:rPr>
            <a:t> </a:t>
          </a:r>
          <a:r>
            <a:rPr lang="en-US" dirty="0">
              <a:solidFill>
                <a:srgbClr val="7030A0"/>
              </a:solidFill>
              <a:latin typeface="Calibri Light" panose="020F0302020204030204"/>
            </a:rPr>
            <a:t>std dev) </a:t>
          </a:r>
          <a:r>
            <a:rPr lang="en-US" dirty="0">
              <a:solidFill>
                <a:srgbClr val="7030A0"/>
              </a:solidFill>
            </a:rPr>
            <a:t>was then calculated</a:t>
          </a:r>
          <a:r>
            <a:rPr lang="en-US" dirty="0">
              <a:solidFill>
                <a:srgbClr val="010000"/>
              </a:solidFill>
              <a:latin typeface="Calibri Light" panose="020F0302020204030204"/>
            </a:rPr>
            <a:t>.</a:t>
          </a:r>
          <a:br>
            <a:rPr lang="en-US" dirty="0">
              <a:solidFill>
                <a:srgbClr val="7030A0"/>
              </a:solidFill>
            </a:rPr>
          </a:br>
          <a:br>
            <a:rPr lang="en-US" dirty="0">
              <a:solidFill>
                <a:srgbClr val="7030A0"/>
              </a:solidFill>
            </a:rPr>
          </a:br>
          <a:r>
            <a:rPr lang="en-US" dirty="0">
              <a:solidFill>
                <a:srgbClr val="7030A0"/>
              </a:solidFill>
            </a:rPr>
            <a:t>Both annualized returns and volatility were concatenated into their own two column dataframe. Empty lists instantiated to hold p_ret[] (portfolio returns values), p_vol[] (portfolio volatility values), and finally a list to hold soon to be a series of p_weights[]</a:t>
          </a:r>
          <a:endParaRPr lang="en-US" i="0" dirty="0"/>
        </a:p>
      </dgm:t>
    </dgm:pt>
    <dgm:pt modelId="{7F812A66-3057-4D7A-B4EA-042F2D03829C}" type="parTrans" cxnId="{FC98747E-A1FC-4ED2-92D1-FF11B2B3B907}">
      <dgm:prSet/>
      <dgm:spPr/>
    </dgm:pt>
    <dgm:pt modelId="{E5845949-C594-4897-98E4-39DE8CF81416}" type="sibTrans" cxnId="{FC98747E-A1FC-4ED2-92D1-FF11B2B3B907}">
      <dgm:prSet/>
      <dgm:spPr/>
      <dgm:t>
        <a:bodyPr/>
        <a:lstStyle/>
        <a:p>
          <a:endParaRPr lang="en-US"/>
        </a:p>
      </dgm:t>
    </dgm:pt>
    <dgm:pt modelId="{2E463ADF-8382-40FB-83C4-60E220AF5769}">
      <dgm:prSet phldr="0"/>
      <dgm:spPr/>
      <dgm:t>
        <a:bodyPr/>
        <a:lstStyle/>
        <a:p>
          <a:pPr rtl="0"/>
          <a:r>
            <a:rPr lang="en-US" dirty="0">
              <a:solidFill>
                <a:srgbClr val="7030A0"/>
              </a:solidFill>
              <a:latin typeface="Calibri Light" panose="020F0302020204030204"/>
            </a:rPr>
            <a:t>'For-each</a:t>
          </a:r>
          <a:r>
            <a:rPr lang="en-US" dirty="0">
              <a:solidFill>
                <a:srgbClr val="7030A0"/>
              </a:solidFill>
            </a:rPr>
            <a:t>' loop initiated to iterate through the set number of</a:t>
          </a:r>
          <a:r>
            <a:rPr lang="en-US" dirty="0">
              <a:solidFill>
                <a:srgbClr val="7030A0"/>
              </a:solidFill>
              <a:latin typeface="Calibri Light" panose="020F0302020204030204"/>
            </a:rPr>
            <a:t> simulated portfolios</a:t>
          </a:r>
          <a:r>
            <a:rPr lang="en-US" dirty="0">
              <a:solidFill>
                <a:srgbClr val="7030A0"/>
              </a:solidFill>
            </a:rPr>
            <a:t> with variable randomized weighting:(weights = </a:t>
          </a:r>
          <a:r>
            <a:rPr lang="en-US" dirty="0" err="1">
              <a:solidFill>
                <a:srgbClr val="7030A0"/>
              </a:solidFill>
            </a:rPr>
            <a:t>np.random.random</a:t>
          </a:r>
          <a:r>
            <a:rPr lang="en-US" dirty="0">
              <a:solidFill>
                <a:srgbClr val="7030A0"/>
              </a:solidFill>
            </a:rPr>
            <a:t>(</a:t>
          </a:r>
          <a:r>
            <a:rPr lang="en-US" dirty="0" err="1">
              <a:solidFill>
                <a:srgbClr val="7030A0"/>
              </a:solidFill>
            </a:rPr>
            <a:t>num_assets</a:t>
          </a:r>
          <a:r>
            <a:rPr lang="en-US" dirty="0">
              <a:solidFill>
                <a:srgbClr val="7030A0"/>
              </a:solidFill>
              <a:latin typeface="Calibri Light" panose="020F0302020204030204"/>
            </a:rPr>
            <a:t>)).</a:t>
          </a:r>
          <a:br>
            <a:rPr lang="en-US" dirty="0">
              <a:solidFill>
                <a:srgbClr val="010000"/>
              </a:solidFill>
              <a:latin typeface="Calibri Light" panose="020F0302020204030204"/>
            </a:rPr>
          </a:br>
          <a:br>
            <a:rPr lang="en-US" dirty="0">
              <a:solidFill>
                <a:srgbClr val="7030A0"/>
              </a:solidFill>
              <a:latin typeface="Calibri Light" panose="020F0302020204030204"/>
            </a:rPr>
          </a:br>
          <a:r>
            <a:rPr lang="en-US" dirty="0">
              <a:solidFill>
                <a:srgbClr val="7030A0"/>
              </a:solidFill>
            </a:rPr>
            <a:t>Next, </a:t>
          </a:r>
          <a:r>
            <a:rPr lang="en-US" dirty="0">
              <a:solidFill>
                <a:srgbClr val="7030A0"/>
              </a:solidFill>
              <a:latin typeface="Calibri Light" panose="020F0302020204030204"/>
            </a:rPr>
            <a:t>created a</a:t>
          </a:r>
          <a:r>
            <a:rPr lang="en-US" dirty="0">
              <a:solidFill>
                <a:srgbClr val="7030A0"/>
              </a:solidFill>
            </a:rPr>
            <a:t> normalized list of weights corresponding to the equivalent number of assets in a set portfolio (in this case 5).</a:t>
          </a:r>
          <a:br>
            <a:rPr lang="en-US" dirty="0">
              <a:solidFill>
                <a:srgbClr val="010000"/>
              </a:solidFill>
            </a:rPr>
          </a:br>
          <a:br>
            <a:rPr lang="en-US" dirty="0">
              <a:latin typeface="Calibri Light" panose="020F0302020204030204"/>
            </a:rPr>
          </a:br>
          <a:r>
            <a:rPr lang="en-US" dirty="0">
              <a:solidFill>
                <a:srgbClr val="7030A0"/>
              </a:solidFill>
            </a:rPr>
            <a:t>The dot product of the weights array and annualized return for each iteration is then appended into the p_ret[] list (weighted returns list).</a:t>
          </a:r>
          <a:br>
            <a:rPr lang="en-US" dirty="0">
              <a:solidFill>
                <a:srgbClr val="7030A0"/>
              </a:solidFill>
            </a:rPr>
          </a:br>
          <a:r>
            <a:rPr lang="en-US" dirty="0">
              <a:solidFill>
                <a:srgbClr val="7030A0"/>
              </a:solidFill>
            </a:rPr>
            <a:t>Initial </a:t>
          </a:r>
          <a:r>
            <a:rPr lang="en-US" dirty="0" err="1">
              <a:solidFill>
                <a:srgbClr val="7030A0"/>
              </a:solidFill>
            </a:rPr>
            <a:t>cov_matrix</a:t>
          </a:r>
          <a:r>
            <a:rPr lang="en-US" dirty="0">
              <a:solidFill>
                <a:srgbClr val="7030A0"/>
              </a:solidFill>
            </a:rPr>
            <a:t> is used to calculate variance for each iteration &amp; </a:t>
          </a:r>
          <a:r>
            <a:rPr lang="en-US" dirty="0">
              <a:solidFill>
                <a:srgbClr val="7030A0"/>
              </a:solidFill>
              <a:latin typeface="Calibri Light" panose="020F0302020204030204"/>
            </a:rPr>
            <a:t>converted to</a:t>
          </a:r>
          <a:r>
            <a:rPr lang="en-US" dirty="0">
              <a:solidFill>
                <a:srgbClr val="7030A0"/>
              </a:solidFill>
            </a:rPr>
            <a:t> 'volatility</a:t>
          </a:r>
          <a:r>
            <a:rPr lang="en-US" dirty="0">
              <a:solidFill>
                <a:srgbClr val="7030A0"/>
              </a:solidFill>
              <a:latin typeface="Calibri Light" panose="020F0302020204030204"/>
            </a:rPr>
            <a:t>'. </a:t>
          </a:r>
          <a:endParaRPr lang="en-US" dirty="0">
            <a:solidFill>
              <a:srgbClr val="7030A0"/>
            </a:solidFill>
          </a:endParaRPr>
        </a:p>
      </dgm:t>
    </dgm:pt>
    <dgm:pt modelId="{86900FC6-AC22-46E8-88D4-CB9E0AED3594}" type="parTrans" cxnId="{9B2A6C23-306E-4B2D-8F07-B3C1E37473F4}">
      <dgm:prSet/>
      <dgm:spPr/>
    </dgm:pt>
    <dgm:pt modelId="{3DED23AC-13A6-4845-B32B-7AFAC47D9D27}" type="sibTrans" cxnId="{9B2A6C23-306E-4B2D-8F07-B3C1E37473F4}">
      <dgm:prSet/>
      <dgm:spPr/>
      <dgm:t>
        <a:bodyPr/>
        <a:lstStyle/>
        <a:p>
          <a:endParaRPr lang="en-US"/>
        </a:p>
      </dgm:t>
    </dgm:pt>
    <dgm:pt modelId="{6FD009B7-5E8E-4373-A7BA-554783FFE81C}">
      <dgm:prSet phldr="0"/>
      <dgm:spPr/>
      <dgm:t>
        <a:bodyPr/>
        <a:lstStyle/>
        <a:p>
          <a:pPr rtl="0"/>
          <a:r>
            <a:rPr lang="en-US" dirty="0">
              <a:latin typeface="Calibri Light" panose="020F0302020204030204"/>
            </a:rPr>
            <a:t> </a:t>
          </a:r>
          <a:r>
            <a:rPr lang="en-US" dirty="0">
              <a:solidFill>
                <a:srgbClr val="7030A0"/>
              </a:solidFill>
            </a:rPr>
            <a:t>Finally, a </a:t>
          </a:r>
          <a:r>
            <a:rPr lang="en-US" dirty="0" err="1">
              <a:solidFill>
                <a:srgbClr val="7030A0"/>
              </a:solidFill>
            </a:rPr>
            <a:t>dataframe</a:t>
          </a:r>
          <a:r>
            <a:rPr lang="en-US" dirty="0">
              <a:solidFill>
                <a:srgbClr val="7030A0"/>
              </a:solidFill>
            </a:rPr>
            <a:t> is created where each hypothetical test portfolio is indexed with </a:t>
          </a:r>
          <a:r>
            <a:rPr lang="en-US" dirty="0" err="1">
              <a:solidFill>
                <a:srgbClr val="7030A0"/>
              </a:solidFill>
            </a:rPr>
            <a:t>p_ret</a:t>
          </a:r>
          <a:r>
            <a:rPr lang="en-US" dirty="0">
              <a:solidFill>
                <a:srgbClr val="7030A0"/>
              </a:solidFill>
            </a:rPr>
            <a:t>[] (portfolio returns value), </a:t>
          </a:r>
          <a:r>
            <a:rPr lang="en-US" dirty="0" err="1">
              <a:solidFill>
                <a:srgbClr val="7030A0"/>
              </a:solidFill>
            </a:rPr>
            <a:t>p_vol</a:t>
          </a:r>
          <a:r>
            <a:rPr lang="en-US" dirty="0">
              <a:solidFill>
                <a:srgbClr val="7030A0"/>
              </a:solidFill>
            </a:rPr>
            <a:t>[] (portfolio volatility value) &amp; 5 individual hi-cap stock weights as column headers. </a:t>
          </a:r>
          <a:r>
            <a:rPr lang="en-US" dirty="0">
              <a:solidFill>
                <a:srgbClr val="7030A0"/>
              </a:solidFill>
              <a:latin typeface="Calibri Light" panose="020F0302020204030204"/>
            </a:rPr>
            <a:t>Additionally,</a:t>
          </a:r>
          <a:r>
            <a:rPr lang="en-US" dirty="0">
              <a:solidFill>
                <a:srgbClr val="7030A0"/>
              </a:solidFill>
            </a:rPr>
            <a:t> </a:t>
          </a:r>
          <a:r>
            <a:rPr lang="en-US" dirty="0">
              <a:solidFill>
                <a:srgbClr val="7030A0"/>
              </a:solidFill>
              <a:latin typeface="Calibri Light" panose="020F0302020204030204"/>
            </a:rPr>
            <a:t>a </a:t>
          </a:r>
          <a:r>
            <a:rPr lang="en-US" dirty="0">
              <a:solidFill>
                <a:srgbClr val="7030A0"/>
              </a:solidFill>
            </a:rPr>
            <a:t>final column includes an appended Sharpe's Ratio calculated </a:t>
          </a:r>
          <a:r>
            <a:rPr lang="en-US" dirty="0">
              <a:solidFill>
                <a:srgbClr val="7030A0"/>
              </a:solidFill>
              <a:latin typeface="Calibri Light" panose="020F0302020204030204"/>
            </a:rPr>
            <a:t>upon each</a:t>
          </a:r>
          <a:r>
            <a:rPr lang="en-US" dirty="0">
              <a:solidFill>
                <a:srgbClr val="7030A0"/>
              </a:solidFill>
            </a:rPr>
            <a:t> iteration.</a:t>
          </a:r>
        </a:p>
      </dgm:t>
    </dgm:pt>
    <dgm:pt modelId="{DA69DB6A-9437-4183-8002-BF90A4590D20}" type="parTrans" cxnId="{C8012346-08AA-41EE-B566-2D3D88E631BF}">
      <dgm:prSet/>
      <dgm:spPr/>
    </dgm:pt>
    <dgm:pt modelId="{81A9F9A6-60FD-47E2-B1C2-8F5B29432C36}" type="sibTrans" cxnId="{C8012346-08AA-41EE-B566-2D3D88E631BF}">
      <dgm:prSet/>
      <dgm:spPr/>
      <dgm:t>
        <a:bodyPr/>
        <a:lstStyle/>
        <a:p>
          <a:endParaRPr lang="en-US"/>
        </a:p>
      </dgm:t>
    </dgm:pt>
    <dgm:pt modelId="{7506DC57-BAB1-45B3-93FE-C2307838BAEA}" type="pres">
      <dgm:prSet presAssocID="{C328D2FB-071A-4484-8C40-E65C2BB53BC5}" presName="Name0" presStyleCnt="0">
        <dgm:presLayoutVars>
          <dgm:dir/>
          <dgm:resizeHandles val="exact"/>
        </dgm:presLayoutVars>
      </dgm:prSet>
      <dgm:spPr/>
    </dgm:pt>
    <dgm:pt modelId="{8A2B470B-7FAC-44AD-BCF3-F77677897133}" type="pres">
      <dgm:prSet presAssocID="{E53BB539-F403-42B8-87AB-A86FA864224A}" presName="node" presStyleLbl="node1" presStyleIdx="0" presStyleCnt="3">
        <dgm:presLayoutVars>
          <dgm:bulletEnabled val="1"/>
        </dgm:presLayoutVars>
      </dgm:prSet>
      <dgm:spPr/>
    </dgm:pt>
    <dgm:pt modelId="{B3523CE6-A72A-45A9-A85F-0BEF7DF9AF81}" type="pres">
      <dgm:prSet presAssocID="{E5845949-C594-4897-98E4-39DE8CF81416}" presName="sibTrans" presStyleLbl="sibTrans1D1" presStyleIdx="0" presStyleCnt="2"/>
      <dgm:spPr/>
    </dgm:pt>
    <dgm:pt modelId="{2C09949F-F079-4019-814B-977D3CA93574}" type="pres">
      <dgm:prSet presAssocID="{E5845949-C594-4897-98E4-39DE8CF81416}" presName="connectorText" presStyleLbl="sibTrans1D1" presStyleIdx="0" presStyleCnt="2"/>
      <dgm:spPr/>
    </dgm:pt>
    <dgm:pt modelId="{B929136E-0F00-4E3D-BC20-B5BCE5F9DA13}" type="pres">
      <dgm:prSet presAssocID="{2E463ADF-8382-40FB-83C4-60E220AF5769}" presName="node" presStyleLbl="node1" presStyleIdx="1" presStyleCnt="3">
        <dgm:presLayoutVars>
          <dgm:bulletEnabled val="1"/>
        </dgm:presLayoutVars>
      </dgm:prSet>
      <dgm:spPr/>
    </dgm:pt>
    <dgm:pt modelId="{4424C641-8135-4095-860A-A089317914D7}" type="pres">
      <dgm:prSet presAssocID="{3DED23AC-13A6-4845-B32B-7AFAC47D9D27}" presName="sibTrans" presStyleLbl="sibTrans1D1" presStyleIdx="1" presStyleCnt="2"/>
      <dgm:spPr/>
    </dgm:pt>
    <dgm:pt modelId="{89BC91E8-08D1-4BF0-BC60-30E187FEC32F}" type="pres">
      <dgm:prSet presAssocID="{3DED23AC-13A6-4845-B32B-7AFAC47D9D27}" presName="connectorText" presStyleLbl="sibTrans1D1" presStyleIdx="1" presStyleCnt="2"/>
      <dgm:spPr/>
    </dgm:pt>
    <dgm:pt modelId="{722FAFFA-51E3-41D9-A41B-1056CC42E091}" type="pres">
      <dgm:prSet presAssocID="{6FD009B7-5E8E-4373-A7BA-554783FFE81C}" presName="node" presStyleLbl="node1" presStyleIdx="2" presStyleCnt="3">
        <dgm:presLayoutVars>
          <dgm:bulletEnabled val="1"/>
        </dgm:presLayoutVars>
      </dgm:prSet>
      <dgm:spPr/>
    </dgm:pt>
  </dgm:ptLst>
  <dgm:cxnLst>
    <dgm:cxn modelId="{9B2A6C23-306E-4B2D-8F07-B3C1E37473F4}" srcId="{C328D2FB-071A-4484-8C40-E65C2BB53BC5}" destId="{2E463ADF-8382-40FB-83C4-60E220AF5769}" srcOrd="1" destOrd="0" parTransId="{86900FC6-AC22-46E8-88D4-CB9E0AED3594}" sibTransId="{3DED23AC-13A6-4845-B32B-7AFAC47D9D27}"/>
    <dgm:cxn modelId="{0F4BB92C-F8A7-49B7-920F-B96D4EBFD79C}" type="presOf" srcId="{2E463ADF-8382-40FB-83C4-60E220AF5769}" destId="{B929136E-0F00-4E3D-BC20-B5BCE5F9DA13}" srcOrd="0" destOrd="0" presId="urn:microsoft.com/office/officeart/2005/8/layout/bProcess3"/>
    <dgm:cxn modelId="{1907F72E-4F12-47AA-9C8E-6781FB16219F}" type="presOf" srcId="{E5845949-C594-4897-98E4-39DE8CF81416}" destId="{2C09949F-F079-4019-814B-977D3CA93574}" srcOrd="1" destOrd="0" presId="urn:microsoft.com/office/officeart/2005/8/layout/bProcess3"/>
    <dgm:cxn modelId="{C8012346-08AA-41EE-B566-2D3D88E631BF}" srcId="{C328D2FB-071A-4484-8C40-E65C2BB53BC5}" destId="{6FD009B7-5E8E-4373-A7BA-554783FFE81C}" srcOrd="2" destOrd="0" parTransId="{DA69DB6A-9437-4183-8002-BF90A4590D20}" sibTransId="{81A9F9A6-60FD-47E2-B1C2-8F5B29432C36}"/>
    <dgm:cxn modelId="{0B0DC647-60DE-4AFD-8DED-A7FFE544E4B4}" type="presOf" srcId="{E5845949-C594-4897-98E4-39DE8CF81416}" destId="{B3523CE6-A72A-45A9-A85F-0BEF7DF9AF81}" srcOrd="0" destOrd="0" presId="urn:microsoft.com/office/officeart/2005/8/layout/bProcess3"/>
    <dgm:cxn modelId="{618DA859-8C25-4946-ABB7-86271A126652}" type="presOf" srcId="{6FD009B7-5E8E-4373-A7BA-554783FFE81C}" destId="{722FAFFA-51E3-41D9-A41B-1056CC42E091}" srcOrd="0" destOrd="0" presId="urn:microsoft.com/office/officeart/2005/8/layout/bProcess3"/>
    <dgm:cxn modelId="{FB7ADC72-22F7-4CF2-A475-6027120FA99A}" type="presOf" srcId="{C328D2FB-071A-4484-8C40-E65C2BB53BC5}" destId="{7506DC57-BAB1-45B3-93FE-C2307838BAEA}" srcOrd="0" destOrd="0" presId="urn:microsoft.com/office/officeart/2005/8/layout/bProcess3"/>
    <dgm:cxn modelId="{FC98747E-A1FC-4ED2-92D1-FF11B2B3B907}" srcId="{C328D2FB-071A-4484-8C40-E65C2BB53BC5}" destId="{E53BB539-F403-42B8-87AB-A86FA864224A}" srcOrd="0" destOrd="0" parTransId="{7F812A66-3057-4D7A-B4EA-042F2D03829C}" sibTransId="{E5845949-C594-4897-98E4-39DE8CF81416}"/>
    <dgm:cxn modelId="{231688EC-C8BA-474B-825B-73D12CE2F655}" type="presOf" srcId="{3DED23AC-13A6-4845-B32B-7AFAC47D9D27}" destId="{89BC91E8-08D1-4BF0-BC60-30E187FEC32F}" srcOrd="1" destOrd="0" presId="urn:microsoft.com/office/officeart/2005/8/layout/bProcess3"/>
    <dgm:cxn modelId="{8F85B2F6-A4E2-4B4B-AAB9-3252ED5F5EC2}" type="presOf" srcId="{3DED23AC-13A6-4845-B32B-7AFAC47D9D27}" destId="{4424C641-8135-4095-860A-A089317914D7}" srcOrd="0" destOrd="0" presId="urn:microsoft.com/office/officeart/2005/8/layout/bProcess3"/>
    <dgm:cxn modelId="{5047C0F6-6054-4A92-8CF4-5F2C3AEF56D7}" type="presOf" srcId="{E53BB539-F403-42B8-87AB-A86FA864224A}" destId="{8A2B470B-7FAC-44AD-BCF3-F77677897133}" srcOrd="0" destOrd="0" presId="urn:microsoft.com/office/officeart/2005/8/layout/bProcess3"/>
    <dgm:cxn modelId="{2E3EFC03-EF79-4B9C-B2B2-B5E96DE074C0}" type="presParOf" srcId="{7506DC57-BAB1-45B3-93FE-C2307838BAEA}" destId="{8A2B470B-7FAC-44AD-BCF3-F77677897133}" srcOrd="0" destOrd="0" presId="urn:microsoft.com/office/officeart/2005/8/layout/bProcess3"/>
    <dgm:cxn modelId="{9F3D6D70-8476-4A44-9000-13346C495BA9}" type="presParOf" srcId="{7506DC57-BAB1-45B3-93FE-C2307838BAEA}" destId="{B3523CE6-A72A-45A9-A85F-0BEF7DF9AF81}" srcOrd="1" destOrd="0" presId="urn:microsoft.com/office/officeart/2005/8/layout/bProcess3"/>
    <dgm:cxn modelId="{38E638B1-6D02-4715-833B-533570A4AC63}" type="presParOf" srcId="{B3523CE6-A72A-45A9-A85F-0BEF7DF9AF81}" destId="{2C09949F-F079-4019-814B-977D3CA93574}" srcOrd="0" destOrd="0" presId="urn:microsoft.com/office/officeart/2005/8/layout/bProcess3"/>
    <dgm:cxn modelId="{F7A4FFAC-78AE-4E53-B00D-22033FAA0365}" type="presParOf" srcId="{7506DC57-BAB1-45B3-93FE-C2307838BAEA}" destId="{B929136E-0F00-4E3D-BC20-B5BCE5F9DA13}" srcOrd="2" destOrd="0" presId="urn:microsoft.com/office/officeart/2005/8/layout/bProcess3"/>
    <dgm:cxn modelId="{8002019F-8EB3-49D4-B506-7B87D81FA3F4}" type="presParOf" srcId="{7506DC57-BAB1-45B3-93FE-C2307838BAEA}" destId="{4424C641-8135-4095-860A-A089317914D7}" srcOrd="3" destOrd="0" presId="urn:microsoft.com/office/officeart/2005/8/layout/bProcess3"/>
    <dgm:cxn modelId="{BE1FE546-F766-4ADD-9E2F-0617F283E7C5}" type="presParOf" srcId="{4424C641-8135-4095-860A-A089317914D7}" destId="{89BC91E8-08D1-4BF0-BC60-30E187FEC32F}" srcOrd="0" destOrd="0" presId="urn:microsoft.com/office/officeart/2005/8/layout/bProcess3"/>
    <dgm:cxn modelId="{4F3D46CD-DD9C-4097-AF40-746856F71D7D}" type="presParOf" srcId="{7506DC57-BAB1-45B3-93FE-C2307838BAEA}" destId="{722FAFFA-51E3-41D9-A41B-1056CC42E091}" srcOrd="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28D2FB-071A-4484-8C40-E65C2BB53BC5}" type="doc">
      <dgm:prSet loTypeId="urn:microsoft.com/office/officeart/2005/8/layout/bProcess3" loCatId="process" qsTypeId="urn:microsoft.com/office/officeart/2005/8/quickstyle/simple3" qsCatId="simple" csTypeId="urn:microsoft.com/office/officeart/2005/8/colors/accent0_1" csCatId="mainScheme" phldr="1"/>
      <dgm:spPr/>
      <dgm:t>
        <a:bodyPr/>
        <a:lstStyle/>
        <a:p>
          <a:endParaRPr lang="en-US"/>
        </a:p>
      </dgm:t>
    </dgm:pt>
    <dgm:pt modelId="{E53BB539-F403-42B8-87AB-A86FA864224A}">
      <dgm:prSet phldr="0"/>
      <dgm:spPr/>
      <dgm:t>
        <a:bodyPr/>
        <a:lstStyle/>
        <a:p>
          <a:pPr rtl="0"/>
          <a:r>
            <a:rPr lang="en-US" dirty="0" err="1">
              <a:solidFill>
                <a:srgbClr val="7030A0"/>
              </a:solidFill>
              <a:latin typeface="Calibri Light" panose="020F0302020204030204"/>
            </a:rPr>
            <a:t>Utilized.idmax</a:t>
          </a:r>
          <a:r>
            <a:rPr lang="en-US" dirty="0">
              <a:solidFill>
                <a:srgbClr val="7030A0"/>
              </a:solidFill>
              <a:latin typeface="Calibri Light" panose="020F0302020204030204"/>
            </a:rPr>
            <a:t> to</a:t>
          </a:r>
          <a:r>
            <a:rPr lang="en-US" i="0" dirty="0">
              <a:solidFill>
                <a:srgbClr val="7030A0"/>
              </a:solidFill>
              <a:latin typeface="Calibri Light" panose="020F0302020204030204"/>
            </a:rPr>
            <a:t> locate maximum Sharpe Ratio value &amp; index, and hence optimal portfolio for maximum returns with acceptable risk</a:t>
          </a:r>
          <a:r>
            <a:rPr lang="en-US" dirty="0">
              <a:solidFill>
                <a:srgbClr val="7030A0"/>
              </a:solidFill>
              <a:latin typeface="Calibri Light" panose="020F0302020204030204"/>
            </a:rPr>
            <a:t>. </a:t>
          </a:r>
          <a:br>
            <a:rPr lang="en-US" dirty="0">
              <a:solidFill>
                <a:srgbClr val="7030A0"/>
              </a:solidFill>
              <a:latin typeface="Calibri Light" panose="020F0302020204030204"/>
            </a:rPr>
          </a:br>
          <a:br>
            <a:rPr lang="en-US" dirty="0">
              <a:solidFill>
                <a:srgbClr val="7030A0"/>
              </a:solidFill>
              <a:latin typeface="Calibri Light" panose="020F0302020204030204"/>
            </a:rPr>
          </a:br>
          <a:r>
            <a:rPr lang="en-US" dirty="0">
              <a:solidFill>
                <a:srgbClr val="7030A0"/>
              </a:solidFill>
              <a:latin typeface="Calibri Light" panose="020F0302020204030204"/>
            </a:rPr>
            <a:t>Then, generated a scatter plot for the entire hi-cap dataframe data to visualize all hypothetical simulated portfolio returns &amp; the efficient frontier.</a:t>
          </a:r>
          <a:endParaRPr lang="en-US" i="0" dirty="0">
            <a:solidFill>
              <a:srgbClr val="7030A0"/>
            </a:solidFill>
          </a:endParaRPr>
        </a:p>
      </dgm:t>
    </dgm:pt>
    <dgm:pt modelId="{7F812A66-3057-4D7A-B4EA-042F2D03829C}" type="parTrans" cxnId="{FC98747E-A1FC-4ED2-92D1-FF11B2B3B907}">
      <dgm:prSet/>
      <dgm:spPr/>
    </dgm:pt>
    <dgm:pt modelId="{E5845949-C594-4897-98E4-39DE8CF81416}" type="sibTrans" cxnId="{FC98747E-A1FC-4ED2-92D1-FF11B2B3B907}">
      <dgm:prSet/>
      <dgm:spPr/>
      <dgm:t>
        <a:bodyPr/>
        <a:lstStyle/>
        <a:p>
          <a:endParaRPr lang="en-US"/>
        </a:p>
      </dgm:t>
    </dgm:pt>
    <dgm:pt modelId="{7506DC57-BAB1-45B3-93FE-C2307838BAEA}" type="pres">
      <dgm:prSet presAssocID="{C328D2FB-071A-4484-8C40-E65C2BB53BC5}" presName="Name0" presStyleCnt="0">
        <dgm:presLayoutVars>
          <dgm:dir/>
          <dgm:resizeHandles val="exact"/>
        </dgm:presLayoutVars>
      </dgm:prSet>
      <dgm:spPr/>
    </dgm:pt>
    <dgm:pt modelId="{8A2B470B-7FAC-44AD-BCF3-F77677897133}" type="pres">
      <dgm:prSet presAssocID="{E53BB539-F403-42B8-87AB-A86FA864224A}" presName="node" presStyleLbl="node1" presStyleIdx="0" presStyleCnt="1">
        <dgm:presLayoutVars>
          <dgm:bulletEnabled val="1"/>
        </dgm:presLayoutVars>
      </dgm:prSet>
      <dgm:spPr/>
    </dgm:pt>
  </dgm:ptLst>
  <dgm:cxnLst>
    <dgm:cxn modelId="{FB7ADC72-22F7-4CF2-A475-6027120FA99A}" type="presOf" srcId="{C328D2FB-071A-4484-8C40-E65C2BB53BC5}" destId="{7506DC57-BAB1-45B3-93FE-C2307838BAEA}" srcOrd="0" destOrd="0" presId="urn:microsoft.com/office/officeart/2005/8/layout/bProcess3"/>
    <dgm:cxn modelId="{FC98747E-A1FC-4ED2-92D1-FF11B2B3B907}" srcId="{C328D2FB-071A-4484-8C40-E65C2BB53BC5}" destId="{E53BB539-F403-42B8-87AB-A86FA864224A}" srcOrd="0" destOrd="0" parTransId="{7F812A66-3057-4D7A-B4EA-042F2D03829C}" sibTransId="{E5845949-C594-4897-98E4-39DE8CF81416}"/>
    <dgm:cxn modelId="{5047C0F6-6054-4A92-8CF4-5F2C3AEF56D7}" type="presOf" srcId="{E53BB539-F403-42B8-87AB-A86FA864224A}" destId="{8A2B470B-7FAC-44AD-BCF3-F77677897133}" srcOrd="0" destOrd="0" presId="urn:microsoft.com/office/officeart/2005/8/layout/bProcess3"/>
    <dgm:cxn modelId="{2E3EFC03-EF79-4B9C-B2B2-B5E96DE074C0}" type="presParOf" srcId="{7506DC57-BAB1-45B3-93FE-C2307838BAEA}" destId="{8A2B470B-7FAC-44AD-BCF3-F77677897133}" srcOrd="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28D2FB-071A-4484-8C40-E65C2BB53BC5}" type="doc">
      <dgm:prSet loTypeId="urn:microsoft.com/office/officeart/2005/8/layout/process2" loCatId="process" qsTypeId="urn:microsoft.com/office/officeart/2005/8/quickstyle/simple3" qsCatId="simple" csTypeId="urn:microsoft.com/office/officeart/2005/8/colors/accent0_1" csCatId="mainScheme" phldr="1"/>
      <dgm:spPr/>
      <dgm:t>
        <a:bodyPr/>
        <a:lstStyle/>
        <a:p>
          <a:endParaRPr lang="en-US"/>
        </a:p>
      </dgm:t>
    </dgm:pt>
    <dgm:pt modelId="{E53BB539-F403-42B8-87AB-A86FA864224A}">
      <dgm:prSet phldr="0"/>
      <dgm:spPr/>
      <dgm:t>
        <a:bodyPr/>
        <a:lstStyle/>
        <a:p>
          <a:pPr rtl="0"/>
          <a:r>
            <a:rPr lang="en-US" i="0" dirty="0">
              <a:solidFill>
                <a:srgbClr val="7030A0"/>
              </a:solidFill>
              <a:latin typeface="Calibri Light" panose="020F0302020204030204"/>
            </a:rPr>
            <a:t>Now that we had calculated the optimal portfolio weighting, we historically tested the results by creating a daily returns portfolio for optimal weighting &amp; plotted the cumulative portfolio returns (from 2008-Present).</a:t>
          </a:r>
          <a:endParaRPr lang="en-US" i="0" dirty="0">
            <a:solidFill>
              <a:srgbClr val="7030A0"/>
            </a:solidFill>
          </a:endParaRPr>
        </a:p>
      </dgm:t>
    </dgm:pt>
    <dgm:pt modelId="{7F812A66-3057-4D7A-B4EA-042F2D03829C}" type="parTrans" cxnId="{FC98747E-A1FC-4ED2-92D1-FF11B2B3B907}">
      <dgm:prSet/>
      <dgm:spPr/>
      <dgm:t>
        <a:bodyPr/>
        <a:lstStyle/>
        <a:p>
          <a:endParaRPr lang="en-US"/>
        </a:p>
      </dgm:t>
    </dgm:pt>
    <dgm:pt modelId="{E5845949-C594-4897-98E4-39DE8CF81416}" type="sibTrans" cxnId="{FC98747E-A1FC-4ED2-92D1-FF11B2B3B907}">
      <dgm:prSet/>
      <dgm:spPr/>
      <dgm:t>
        <a:bodyPr/>
        <a:lstStyle/>
        <a:p>
          <a:endParaRPr lang="en-US"/>
        </a:p>
      </dgm:t>
    </dgm:pt>
    <dgm:pt modelId="{5E90B59A-E88D-4DDA-9553-8AAC6DC0E15E}">
      <dgm:prSet phldr="0"/>
      <dgm:spPr/>
      <dgm:t>
        <a:bodyPr/>
        <a:lstStyle/>
        <a:p>
          <a:pPr rtl="0"/>
          <a:r>
            <a:rPr lang="en-US" i="0" dirty="0">
              <a:solidFill>
                <a:srgbClr val="7030A0"/>
              </a:solidFill>
              <a:latin typeface="Calibri Light" panose="020F0302020204030204"/>
            </a:rPr>
            <a:t>Calculated a full descriptive data statistics table on the historical data and ran</a:t>
          </a:r>
          <a:r>
            <a:rPr lang="en-US" i="0" dirty="0">
              <a:solidFill>
                <a:srgbClr val="7030A0"/>
              </a:solidFill>
            </a:rPr>
            <a:t> a Monte Carlo Sim on the results 5 years out.</a:t>
          </a:r>
          <a:endParaRPr lang="en-US" i="0" dirty="0">
            <a:solidFill>
              <a:srgbClr val="7030A0"/>
            </a:solidFill>
            <a:latin typeface="Calibri Light" panose="020F0302020204030204"/>
          </a:endParaRPr>
        </a:p>
      </dgm:t>
    </dgm:pt>
    <dgm:pt modelId="{424ECA28-011E-4EEE-9A0A-F914B35F0FA8}" type="parTrans" cxnId="{B80C673A-5D0A-41E5-8FBB-274FE1C11E92}">
      <dgm:prSet/>
      <dgm:spPr/>
      <dgm:t>
        <a:bodyPr/>
        <a:lstStyle/>
        <a:p>
          <a:endParaRPr lang="en-US"/>
        </a:p>
      </dgm:t>
    </dgm:pt>
    <dgm:pt modelId="{AB967783-69AD-4F0D-AC0B-4139D1FB8057}" type="sibTrans" cxnId="{B80C673A-5D0A-41E5-8FBB-274FE1C11E92}">
      <dgm:prSet/>
      <dgm:spPr/>
      <dgm:t>
        <a:bodyPr/>
        <a:lstStyle/>
        <a:p>
          <a:endParaRPr lang="en-US"/>
        </a:p>
      </dgm:t>
    </dgm:pt>
    <dgm:pt modelId="{0D04EB0C-FE05-4A9A-A306-1BFBB228341C}">
      <dgm:prSet phldr="0"/>
      <dgm:spPr/>
      <dgm:t>
        <a:bodyPr/>
        <a:lstStyle/>
        <a:p>
          <a:pPr rtl="0"/>
          <a:r>
            <a:rPr lang="en-US" i="0" dirty="0">
              <a:solidFill>
                <a:srgbClr val="7030A0"/>
              </a:solidFill>
              <a:latin typeface="Calibri Light" panose="020F0302020204030204"/>
            </a:rPr>
            <a:t>Moreover, as an experiment, we created an optimal portfolio weighting based on historical data - excluding the last 252 trading days. We then ran this as an 'out of sample' data model against the benchmark DJI to see how it performed for the past year</a:t>
          </a:r>
          <a:r>
            <a:rPr lang="en-US" i="0" dirty="0">
              <a:latin typeface="Calibri Light" panose="020F0302020204030204"/>
            </a:rPr>
            <a:t>.</a:t>
          </a:r>
          <a:endParaRPr lang="en-US" dirty="0"/>
        </a:p>
      </dgm:t>
    </dgm:pt>
    <dgm:pt modelId="{A3D788D6-B0F3-4A7D-B833-9FC2BF23FC9F}" type="parTrans" cxnId="{15B6B8B6-C39E-4341-A895-8F94FBF092EA}">
      <dgm:prSet/>
      <dgm:spPr/>
      <dgm:t>
        <a:bodyPr/>
        <a:lstStyle/>
        <a:p>
          <a:endParaRPr lang="en-US"/>
        </a:p>
      </dgm:t>
    </dgm:pt>
    <dgm:pt modelId="{A9D7E568-6317-4CA1-823B-BEFFB8C2872F}" type="sibTrans" cxnId="{15B6B8B6-C39E-4341-A895-8F94FBF092EA}">
      <dgm:prSet/>
      <dgm:spPr/>
      <dgm:t>
        <a:bodyPr/>
        <a:lstStyle/>
        <a:p>
          <a:endParaRPr lang="en-US"/>
        </a:p>
      </dgm:t>
    </dgm:pt>
    <dgm:pt modelId="{E4A6BF6F-1F04-4A03-B1CD-2A4FCBFA8BCC}" type="pres">
      <dgm:prSet presAssocID="{C328D2FB-071A-4484-8C40-E65C2BB53BC5}" presName="linearFlow" presStyleCnt="0">
        <dgm:presLayoutVars>
          <dgm:resizeHandles val="exact"/>
        </dgm:presLayoutVars>
      </dgm:prSet>
      <dgm:spPr/>
    </dgm:pt>
    <dgm:pt modelId="{EB1B2086-0F52-456D-B895-485A37FFF5CB}" type="pres">
      <dgm:prSet presAssocID="{E53BB539-F403-42B8-87AB-A86FA864224A}" presName="node" presStyleLbl="node1" presStyleIdx="0" presStyleCnt="3">
        <dgm:presLayoutVars>
          <dgm:bulletEnabled val="1"/>
        </dgm:presLayoutVars>
      </dgm:prSet>
      <dgm:spPr/>
    </dgm:pt>
    <dgm:pt modelId="{4C1565EC-F9C1-4B5D-9536-5C4A3FFBF8BD}" type="pres">
      <dgm:prSet presAssocID="{E5845949-C594-4897-98E4-39DE8CF81416}" presName="sibTrans" presStyleLbl="sibTrans2D1" presStyleIdx="0" presStyleCnt="2"/>
      <dgm:spPr/>
    </dgm:pt>
    <dgm:pt modelId="{3BBA03F8-5B69-45C4-B45A-9AED716D6D34}" type="pres">
      <dgm:prSet presAssocID="{E5845949-C594-4897-98E4-39DE8CF81416}" presName="connectorText" presStyleLbl="sibTrans2D1" presStyleIdx="0" presStyleCnt="2"/>
      <dgm:spPr/>
    </dgm:pt>
    <dgm:pt modelId="{909EA272-9845-4178-8CDA-8383B951BBC9}" type="pres">
      <dgm:prSet presAssocID="{5E90B59A-E88D-4DDA-9553-8AAC6DC0E15E}" presName="node" presStyleLbl="node1" presStyleIdx="1" presStyleCnt="3">
        <dgm:presLayoutVars>
          <dgm:bulletEnabled val="1"/>
        </dgm:presLayoutVars>
      </dgm:prSet>
      <dgm:spPr/>
    </dgm:pt>
    <dgm:pt modelId="{AE5CEE2F-EF11-4DF8-9835-BD6E00033309}" type="pres">
      <dgm:prSet presAssocID="{AB967783-69AD-4F0D-AC0B-4139D1FB8057}" presName="sibTrans" presStyleLbl="sibTrans2D1" presStyleIdx="1" presStyleCnt="2"/>
      <dgm:spPr/>
    </dgm:pt>
    <dgm:pt modelId="{E0375C23-D70F-4660-B203-7ECA7A812718}" type="pres">
      <dgm:prSet presAssocID="{AB967783-69AD-4F0D-AC0B-4139D1FB8057}" presName="connectorText" presStyleLbl="sibTrans2D1" presStyleIdx="1" presStyleCnt="2"/>
      <dgm:spPr/>
    </dgm:pt>
    <dgm:pt modelId="{1928A29A-3BF4-46D9-9D6B-0FEF5532E60F}" type="pres">
      <dgm:prSet presAssocID="{0D04EB0C-FE05-4A9A-A306-1BFBB228341C}" presName="node" presStyleLbl="node1" presStyleIdx="2" presStyleCnt="3">
        <dgm:presLayoutVars>
          <dgm:bulletEnabled val="1"/>
        </dgm:presLayoutVars>
      </dgm:prSet>
      <dgm:spPr/>
    </dgm:pt>
  </dgm:ptLst>
  <dgm:cxnLst>
    <dgm:cxn modelId="{B80C673A-5D0A-41E5-8FBB-274FE1C11E92}" srcId="{C328D2FB-071A-4484-8C40-E65C2BB53BC5}" destId="{5E90B59A-E88D-4DDA-9553-8AAC6DC0E15E}" srcOrd="1" destOrd="0" parTransId="{424ECA28-011E-4EEE-9A0A-F914B35F0FA8}" sibTransId="{AB967783-69AD-4F0D-AC0B-4139D1FB8057}"/>
    <dgm:cxn modelId="{B41F5B65-6C2C-42ED-A5CA-E479F19B52C8}" type="presOf" srcId="{E5845949-C594-4897-98E4-39DE8CF81416}" destId="{3BBA03F8-5B69-45C4-B45A-9AED716D6D34}" srcOrd="1" destOrd="0" presId="urn:microsoft.com/office/officeart/2005/8/layout/process2"/>
    <dgm:cxn modelId="{A33F2E7B-747C-4D6C-B42D-B6A5E89AD2EA}" type="presOf" srcId="{0D04EB0C-FE05-4A9A-A306-1BFBB228341C}" destId="{1928A29A-3BF4-46D9-9D6B-0FEF5532E60F}" srcOrd="0" destOrd="0" presId="urn:microsoft.com/office/officeart/2005/8/layout/process2"/>
    <dgm:cxn modelId="{FC98747E-A1FC-4ED2-92D1-FF11B2B3B907}" srcId="{C328D2FB-071A-4484-8C40-E65C2BB53BC5}" destId="{E53BB539-F403-42B8-87AB-A86FA864224A}" srcOrd="0" destOrd="0" parTransId="{7F812A66-3057-4D7A-B4EA-042F2D03829C}" sibTransId="{E5845949-C594-4897-98E4-39DE8CF81416}"/>
    <dgm:cxn modelId="{489710AB-6263-49AE-8C78-D0EC5B53FD23}" type="presOf" srcId="{AB967783-69AD-4F0D-AC0B-4139D1FB8057}" destId="{AE5CEE2F-EF11-4DF8-9835-BD6E00033309}" srcOrd="0" destOrd="0" presId="urn:microsoft.com/office/officeart/2005/8/layout/process2"/>
    <dgm:cxn modelId="{15B6B8B6-C39E-4341-A895-8F94FBF092EA}" srcId="{C328D2FB-071A-4484-8C40-E65C2BB53BC5}" destId="{0D04EB0C-FE05-4A9A-A306-1BFBB228341C}" srcOrd="2" destOrd="0" parTransId="{A3D788D6-B0F3-4A7D-B833-9FC2BF23FC9F}" sibTransId="{A9D7E568-6317-4CA1-823B-BEFFB8C2872F}"/>
    <dgm:cxn modelId="{0C7F4AB8-1558-479E-A1D2-E58322923798}" type="presOf" srcId="{5E90B59A-E88D-4DDA-9553-8AAC6DC0E15E}" destId="{909EA272-9845-4178-8CDA-8383B951BBC9}" srcOrd="0" destOrd="0" presId="urn:microsoft.com/office/officeart/2005/8/layout/process2"/>
    <dgm:cxn modelId="{615998E1-7BF6-4B7E-9BC8-386223611D98}" type="presOf" srcId="{E5845949-C594-4897-98E4-39DE8CF81416}" destId="{4C1565EC-F9C1-4B5D-9536-5C4A3FFBF8BD}" srcOrd="0" destOrd="0" presId="urn:microsoft.com/office/officeart/2005/8/layout/process2"/>
    <dgm:cxn modelId="{C34ACDE7-B285-49E7-B0AE-EAC06477C24A}" type="presOf" srcId="{AB967783-69AD-4F0D-AC0B-4139D1FB8057}" destId="{E0375C23-D70F-4660-B203-7ECA7A812718}" srcOrd="1" destOrd="0" presId="urn:microsoft.com/office/officeart/2005/8/layout/process2"/>
    <dgm:cxn modelId="{8A51C2E8-14D5-4737-925E-80D02FC8570A}" type="presOf" srcId="{E53BB539-F403-42B8-87AB-A86FA864224A}" destId="{EB1B2086-0F52-456D-B895-485A37FFF5CB}" srcOrd="0" destOrd="0" presId="urn:microsoft.com/office/officeart/2005/8/layout/process2"/>
    <dgm:cxn modelId="{5CDD78FF-80B9-434A-BEAC-E1FEB933A697}" type="presOf" srcId="{C328D2FB-071A-4484-8C40-E65C2BB53BC5}" destId="{E4A6BF6F-1F04-4A03-B1CD-2A4FCBFA8BCC}" srcOrd="0" destOrd="0" presId="urn:microsoft.com/office/officeart/2005/8/layout/process2"/>
    <dgm:cxn modelId="{60306435-0A1F-489B-829C-4B8DECFF181F}" type="presParOf" srcId="{E4A6BF6F-1F04-4A03-B1CD-2A4FCBFA8BCC}" destId="{EB1B2086-0F52-456D-B895-485A37FFF5CB}" srcOrd="0" destOrd="0" presId="urn:microsoft.com/office/officeart/2005/8/layout/process2"/>
    <dgm:cxn modelId="{582A03E4-952A-49EB-957F-3BCF301EC4E2}" type="presParOf" srcId="{E4A6BF6F-1F04-4A03-B1CD-2A4FCBFA8BCC}" destId="{4C1565EC-F9C1-4B5D-9536-5C4A3FFBF8BD}" srcOrd="1" destOrd="0" presId="urn:microsoft.com/office/officeart/2005/8/layout/process2"/>
    <dgm:cxn modelId="{F2E2A02B-275B-4A58-A547-3154F9C19908}" type="presParOf" srcId="{4C1565EC-F9C1-4B5D-9536-5C4A3FFBF8BD}" destId="{3BBA03F8-5B69-45C4-B45A-9AED716D6D34}" srcOrd="0" destOrd="0" presId="urn:microsoft.com/office/officeart/2005/8/layout/process2"/>
    <dgm:cxn modelId="{99806BDC-D546-41AD-83AF-CA3794AC71DA}" type="presParOf" srcId="{E4A6BF6F-1F04-4A03-B1CD-2A4FCBFA8BCC}" destId="{909EA272-9845-4178-8CDA-8383B951BBC9}" srcOrd="2" destOrd="0" presId="urn:microsoft.com/office/officeart/2005/8/layout/process2"/>
    <dgm:cxn modelId="{12D47C9F-9222-4F42-87CF-CA05EACE6576}" type="presParOf" srcId="{E4A6BF6F-1F04-4A03-B1CD-2A4FCBFA8BCC}" destId="{AE5CEE2F-EF11-4DF8-9835-BD6E00033309}" srcOrd="3" destOrd="0" presId="urn:microsoft.com/office/officeart/2005/8/layout/process2"/>
    <dgm:cxn modelId="{321FC47C-E6B5-4E09-9A21-F752CA2C8ECD}" type="presParOf" srcId="{AE5CEE2F-EF11-4DF8-9835-BD6E00033309}" destId="{E0375C23-D70F-4660-B203-7ECA7A812718}" srcOrd="0" destOrd="0" presId="urn:microsoft.com/office/officeart/2005/8/layout/process2"/>
    <dgm:cxn modelId="{73534BFC-E0DE-4BE5-BB6F-4BCA0F0682DA}" type="presParOf" srcId="{E4A6BF6F-1F04-4A03-B1CD-2A4FCBFA8BCC}" destId="{1928A29A-3BF4-46D9-9D6B-0FEF5532E60F}" srcOrd="4"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328D2FB-071A-4484-8C40-E65C2BB53BC5}" type="doc">
      <dgm:prSet loTypeId="urn:microsoft.com/office/officeart/2005/8/layout/process2" loCatId="process" qsTypeId="urn:microsoft.com/office/officeart/2005/8/quickstyle/simple3" qsCatId="simple" csTypeId="urn:microsoft.com/office/officeart/2005/8/colors/accent0_1" csCatId="mainScheme" phldr="1"/>
      <dgm:spPr/>
      <dgm:t>
        <a:bodyPr/>
        <a:lstStyle/>
        <a:p>
          <a:endParaRPr lang="en-US"/>
        </a:p>
      </dgm:t>
    </dgm:pt>
    <dgm:pt modelId="{E53BB539-F403-42B8-87AB-A86FA864224A}">
      <dgm:prSet phldr="0"/>
      <dgm:spPr/>
      <dgm:t>
        <a:bodyPr/>
        <a:lstStyle/>
        <a:p>
          <a:pPr rtl="0"/>
          <a:r>
            <a:rPr lang="en-US" i="0" dirty="0">
              <a:solidFill>
                <a:srgbClr val="7030A0"/>
              </a:solidFill>
              <a:latin typeface="Calibri Light" panose="020F0302020204030204"/>
            </a:rPr>
            <a:t>Finally, we repeated all the previous steps to calculate the optimal portfolios based on the lowest market cap stocks included in the DJI indices (again, all stocks were chosen from unique 'industry groups' within the index itself). This was to see how a low-cap optimal portfolio performed against the initial hi-cap experiment.</a:t>
          </a:r>
          <a:endParaRPr lang="en-US" i="0" dirty="0">
            <a:solidFill>
              <a:srgbClr val="7030A0"/>
            </a:solidFill>
          </a:endParaRPr>
        </a:p>
      </dgm:t>
    </dgm:pt>
    <dgm:pt modelId="{7F812A66-3057-4D7A-B4EA-042F2D03829C}" type="parTrans" cxnId="{FC98747E-A1FC-4ED2-92D1-FF11B2B3B907}">
      <dgm:prSet/>
      <dgm:spPr/>
    </dgm:pt>
    <dgm:pt modelId="{E5845949-C594-4897-98E4-39DE8CF81416}" type="sibTrans" cxnId="{FC98747E-A1FC-4ED2-92D1-FF11B2B3B907}">
      <dgm:prSet/>
      <dgm:spPr/>
      <dgm:t>
        <a:bodyPr/>
        <a:lstStyle/>
        <a:p>
          <a:endParaRPr lang="en-US"/>
        </a:p>
      </dgm:t>
    </dgm:pt>
    <dgm:pt modelId="{E4A6BF6F-1F04-4A03-B1CD-2A4FCBFA8BCC}" type="pres">
      <dgm:prSet presAssocID="{C328D2FB-071A-4484-8C40-E65C2BB53BC5}" presName="linearFlow" presStyleCnt="0">
        <dgm:presLayoutVars>
          <dgm:resizeHandles val="exact"/>
        </dgm:presLayoutVars>
      </dgm:prSet>
      <dgm:spPr/>
    </dgm:pt>
    <dgm:pt modelId="{EB1B2086-0F52-456D-B895-485A37FFF5CB}" type="pres">
      <dgm:prSet presAssocID="{E53BB539-F403-42B8-87AB-A86FA864224A}" presName="node" presStyleLbl="node1" presStyleIdx="0" presStyleCnt="1">
        <dgm:presLayoutVars>
          <dgm:bulletEnabled val="1"/>
        </dgm:presLayoutVars>
      </dgm:prSet>
      <dgm:spPr/>
    </dgm:pt>
  </dgm:ptLst>
  <dgm:cxnLst>
    <dgm:cxn modelId="{FC98747E-A1FC-4ED2-92D1-FF11B2B3B907}" srcId="{C328D2FB-071A-4484-8C40-E65C2BB53BC5}" destId="{E53BB539-F403-42B8-87AB-A86FA864224A}" srcOrd="0" destOrd="0" parTransId="{7F812A66-3057-4D7A-B4EA-042F2D03829C}" sibTransId="{E5845949-C594-4897-98E4-39DE8CF81416}"/>
    <dgm:cxn modelId="{379937F6-B34C-4D04-BE8F-11534E5E901F}" type="presOf" srcId="{E53BB539-F403-42B8-87AB-A86FA864224A}" destId="{EB1B2086-0F52-456D-B895-485A37FFF5CB}" srcOrd="0" destOrd="0" presId="urn:microsoft.com/office/officeart/2005/8/layout/process2"/>
    <dgm:cxn modelId="{5CDD78FF-80B9-434A-BEAC-E1FEB933A697}" type="presOf" srcId="{C328D2FB-071A-4484-8C40-E65C2BB53BC5}" destId="{E4A6BF6F-1F04-4A03-B1CD-2A4FCBFA8BCC}" srcOrd="0" destOrd="0" presId="urn:microsoft.com/office/officeart/2005/8/layout/process2"/>
    <dgm:cxn modelId="{2581B10B-32F9-4BCA-9545-1E30DE57B8B7}" type="presParOf" srcId="{E4A6BF6F-1F04-4A03-B1CD-2A4FCBFA8BCC}" destId="{EB1B2086-0F52-456D-B895-485A37FFF5CB}" srcOrd="0" destOrd="0" presId="urn:microsoft.com/office/officeart/2005/8/layout/process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38752A-A63C-47B4-AF50-2B22D784DE04}">
      <dsp:nvSpPr>
        <dsp:cNvPr id="0" name=""/>
        <dsp:cNvSpPr/>
      </dsp:nvSpPr>
      <dsp:spPr>
        <a:xfrm>
          <a:off x="0" y="0"/>
          <a:ext cx="2021126" cy="5383763"/>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t>Chris Ringwood</a:t>
          </a:r>
        </a:p>
        <a:p>
          <a:pPr marL="0" lvl="0" indent="0" algn="ctr" defTabSz="1066800">
            <a:lnSpc>
              <a:spcPct val="90000"/>
            </a:lnSpc>
            <a:spcBef>
              <a:spcPct val="0"/>
            </a:spcBef>
            <a:spcAft>
              <a:spcPct val="35000"/>
            </a:spcAft>
            <a:buNone/>
          </a:pPr>
          <a:r>
            <a:rPr lang="en-US" sz="2400" kern="1200" dirty="0"/>
            <a:t>Enterprise Solutions and Technology</a:t>
          </a:r>
          <a:endParaRPr lang="en-ZA" sz="2400" kern="1200" dirty="0"/>
        </a:p>
      </dsp:txBody>
      <dsp:txXfrm>
        <a:off x="0" y="2153505"/>
        <a:ext cx="2021126" cy="2153505"/>
      </dsp:txXfrm>
    </dsp:sp>
    <dsp:sp modelId="{5CC68EA4-E616-433D-B3BE-F84ED0DF80CF}">
      <dsp:nvSpPr>
        <dsp:cNvPr id="0" name=""/>
        <dsp:cNvSpPr/>
      </dsp:nvSpPr>
      <dsp:spPr>
        <a:xfrm>
          <a:off x="114166" y="323025"/>
          <a:ext cx="1792793" cy="1792793"/>
        </a:xfrm>
        <a:prstGeom prst="ellipse">
          <a:avLst/>
        </a:prstGeom>
        <a:blipFill>
          <a:blip xmlns:r="http://schemas.openxmlformats.org/officeDocument/2006/relationships" r:embed="rId1"/>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66746B-0E24-42A2-B7CB-14E4260910DD}">
      <dsp:nvSpPr>
        <dsp:cNvPr id="0" name=""/>
        <dsp:cNvSpPr/>
      </dsp:nvSpPr>
      <dsp:spPr>
        <a:xfrm>
          <a:off x="2081760" y="0"/>
          <a:ext cx="2021126" cy="5383763"/>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err="1"/>
            <a:t>Abuzar</a:t>
          </a:r>
          <a:r>
            <a:rPr lang="en-US" sz="2400" b="1" kern="1200" dirty="0"/>
            <a:t> Fakhruddin</a:t>
          </a:r>
        </a:p>
        <a:p>
          <a:pPr marL="0" lvl="0" indent="0" algn="ctr" defTabSz="1066800">
            <a:lnSpc>
              <a:spcPct val="90000"/>
            </a:lnSpc>
            <a:spcBef>
              <a:spcPct val="0"/>
            </a:spcBef>
            <a:spcAft>
              <a:spcPct val="35000"/>
            </a:spcAft>
            <a:buNone/>
          </a:pPr>
          <a:r>
            <a:rPr lang="en-US" sz="2400" kern="1200" dirty="0"/>
            <a:t>Trading and Portfolio </a:t>
          </a:r>
          <a:r>
            <a:rPr lang="en-US" sz="2400" kern="1200" dirty="0" err="1"/>
            <a:t>Mgmnt</a:t>
          </a:r>
          <a:endParaRPr lang="en-ZA" sz="2400" kern="1200" dirty="0"/>
        </a:p>
      </dsp:txBody>
      <dsp:txXfrm>
        <a:off x="2081760" y="2153505"/>
        <a:ext cx="2021126" cy="2153505"/>
      </dsp:txXfrm>
    </dsp:sp>
    <dsp:sp modelId="{1C77D725-B07D-43E6-8EEA-AB20F87E91F9}">
      <dsp:nvSpPr>
        <dsp:cNvPr id="0" name=""/>
        <dsp:cNvSpPr/>
      </dsp:nvSpPr>
      <dsp:spPr>
        <a:xfrm>
          <a:off x="2195927" y="323025"/>
          <a:ext cx="1792793" cy="1792793"/>
        </a:xfrm>
        <a:prstGeom prst="ellipse">
          <a:avLst/>
        </a:prstGeom>
        <a:blipFill>
          <a:blip xmlns:r="http://schemas.openxmlformats.org/officeDocument/2006/relationships" r:embed="rId2"/>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746D41-598A-4A11-BA77-5EE9367BC9F5}">
      <dsp:nvSpPr>
        <dsp:cNvPr id="0" name=""/>
        <dsp:cNvSpPr/>
      </dsp:nvSpPr>
      <dsp:spPr>
        <a:xfrm>
          <a:off x="4163520" y="0"/>
          <a:ext cx="2021126" cy="5383763"/>
        </a:xfrm>
        <a:prstGeom prst="roundRect">
          <a:avLst>
            <a:gd name="adj" fmla="val 10000"/>
          </a:avLst>
        </a:prstGeom>
        <a:solidFill>
          <a:srgbClr val="7030A0"/>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err="1"/>
            <a:t>Saibal</a:t>
          </a:r>
          <a:r>
            <a:rPr lang="en-US" sz="2400" b="1" kern="1200" dirty="0"/>
            <a:t> </a:t>
          </a:r>
          <a:r>
            <a:rPr lang="en-US" sz="2400" b="1" kern="1200" dirty="0" err="1"/>
            <a:t>Saha</a:t>
          </a:r>
          <a:r>
            <a:rPr lang="en-US" sz="2400" b="1" kern="1200" dirty="0"/>
            <a:t> </a:t>
          </a:r>
        </a:p>
        <a:p>
          <a:pPr marL="0" lvl="0" indent="0" algn="ctr" defTabSz="1066800">
            <a:lnSpc>
              <a:spcPct val="90000"/>
            </a:lnSpc>
            <a:spcBef>
              <a:spcPct val="0"/>
            </a:spcBef>
            <a:spcAft>
              <a:spcPct val="35000"/>
            </a:spcAft>
            <a:buNone/>
          </a:pPr>
          <a:r>
            <a:rPr lang="en-US" sz="2400" kern="1200" dirty="0"/>
            <a:t>Research and Quant Development </a:t>
          </a:r>
          <a:endParaRPr lang="en-ZA" sz="2400" kern="1200" dirty="0"/>
        </a:p>
      </dsp:txBody>
      <dsp:txXfrm>
        <a:off x="4163520" y="2153505"/>
        <a:ext cx="2021126" cy="2153505"/>
      </dsp:txXfrm>
    </dsp:sp>
    <dsp:sp modelId="{F5528582-45B9-4585-96BD-47F73FC9B4F0}">
      <dsp:nvSpPr>
        <dsp:cNvPr id="0" name=""/>
        <dsp:cNvSpPr/>
      </dsp:nvSpPr>
      <dsp:spPr>
        <a:xfrm>
          <a:off x="4277687" y="323025"/>
          <a:ext cx="1792793" cy="1792793"/>
        </a:xfrm>
        <a:prstGeom prst="ellipse">
          <a:avLst/>
        </a:prstGeom>
        <a:blipFill>
          <a:blip xmlns:r="http://schemas.openxmlformats.org/officeDocument/2006/relationships" r:embed="rId3"/>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F7CA1F-6D36-45D6-AF1B-F0142331B001}">
      <dsp:nvSpPr>
        <dsp:cNvPr id="0" name=""/>
        <dsp:cNvSpPr/>
      </dsp:nvSpPr>
      <dsp:spPr>
        <a:xfrm>
          <a:off x="6245281" y="0"/>
          <a:ext cx="2021126" cy="5383763"/>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t>Desi Reddy </a:t>
          </a:r>
        </a:p>
        <a:p>
          <a:pPr marL="0" lvl="0" indent="0" algn="ctr" defTabSz="1066800">
            <a:lnSpc>
              <a:spcPct val="90000"/>
            </a:lnSpc>
            <a:spcBef>
              <a:spcPct val="0"/>
            </a:spcBef>
            <a:spcAft>
              <a:spcPct val="35000"/>
            </a:spcAft>
            <a:buNone/>
          </a:pPr>
          <a:r>
            <a:rPr lang="en-US" sz="2400" kern="1200" dirty="0"/>
            <a:t>Risk and Compliance</a:t>
          </a:r>
          <a:endParaRPr lang="en-ZA" sz="2400" kern="1200" dirty="0"/>
        </a:p>
      </dsp:txBody>
      <dsp:txXfrm>
        <a:off x="6245281" y="2153505"/>
        <a:ext cx="2021126" cy="2153505"/>
      </dsp:txXfrm>
    </dsp:sp>
    <dsp:sp modelId="{16FD23F9-DEC9-4BD8-B6D6-0766F397F083}">
      <dsp:nvSpPr>
        <dsp:cNvPr id="0" name=""/>
        <dsp:cNvSpPr/>
      </dsp:nvSpPr>
      <dsp:spPr>
        <a:xfrm>
          <a:off x="6359447" y="323025"/>
          <a:ext cx="1792793" cy="1792793"/>
        </a:xfrm>
        <a:prstGeom prst="ellipse">
          <a:avLst/>
        </a:prstGeom>
        <a:blipFill>
          <a:blip xmlns:r="http://schemas.openxmlformats.org/officeDocument/2006/relationships" r:embed="rId4"/>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CBC69D-807B-4747-AA5D-F367F2215FC3}">
      <dsp:nvSpPr>
        <dsp:cNvPr id="0" name=""/>
        <dsp:cNvSpPr/>
      </dsp:nvSpPr>
      <dsp:spPr>
        <a:xfrm>
          <a:off x="8327041" y="0"/>
          <a:ext cx="2021126" cy="5383763"/>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err="1"/>
            <a:t>Aizhen</a:t>
          </a:r>
          <a:r>
            <a:rPr lang="en-US" sz="2400" b="1" kern="1200" dirty="0"/>
            <a:t> Dong</a:t>
          </a:r>
        </a:p>
        <a:p>
          <a:pPr marL="0" lvl="0" indent="0" algn="ctr" defTabSz="1066800">
            <a:lnSpc>
              <a:spcPct val="90000"/>
            </a:lnSpc>
            <a:spcBef>
              <a:spcPct val="0"/>
            </a:spcBef>
            <a:spcAft>
              <a:spcPct val="35000"/>
            </a:spcAft>
            <a:buNone/>
          </a:pPr>
          <a:r>
            <a:rPr lang="en-US" sz="2400" kern="1200" dirty="0"/>
            <a:t>CEO and Investments</a:t>
          </a:r>
          <a:endParaRPr lang="en-ZA" sz="2400" kern="1200" dirty="0"/>
        </a:p>
      </dsp:txBody>
      <dsp:txXfrm>
        <a:off x="8327041" y="2153505"/>
        <a:ext cx="2021126" cy="2153505"/>
      </dsp:txXfrm>
    </dsp:sp>
    <dsp:sp modelId="{2E1EC518-1ADB-4ABD-A5FE-0CA6CC7E1E93}">
      <dsp:nvSpPr>
        <dsp:cNvPr id="0" name=""/>
        <dsp:cNvSpPr/>
      </dsp:nvSpPr>
      <dsp:spPr>
        <a:xfrm>
          <a:off x="8441208" y="323025"/>
          <a:ext cx="1792793" cy="1792793"/>
        </a:xfrm>
        <a:prstGeom prst="ellipse">
          <a:avLst/>
        </a:prstGeom>
        <a:blipFill>
          <a:blip xmlns:r="http://schemas.openxmlformats.org/officeDocument/2006/relationships" r:embed="rId5"/>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17A70C-3D57-4968-A233-D2F5D63D4B1E}">
      <dsp:nvSpPr>
        <dsp:cNvPr id="0" name=""/>
        <dsp:cNvSpPr/>
      </dsp:nvSpPr>
      <dsp:spPr>
        <a:xfrm>
          <a:off x="413926" y="4307010"/>
          <a:ext cx="9520314" cy="807564"/>
        </a:xfrm>
        <a:prstGeom prst="leftRight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23CE6-A72A-45A9-A85F-0BEF7DF9AF81}">
      <dsp:nvSpPr>
        <dsp:cNvPr id="0" name=""/>
        <dsp:cNvSpPr/>
      </dsp:nvSpPr>
      <dsp:spPr>
        <a:xfrm>
          <a:off x="3341202" y="1100368"/>
          <a:ext cx="737930" cy="91440"/>
        </a:xfrm>
        <a:custGeom>
          <a:avLst/>
          <a:gdLst/>
          <a:ahLst/>
          <a:cxnLst/>
          <a:rect l="0" t="0" r="0" b="0"/>
          <a:pathLst>
            <a:path>
              <a:moveTo>
                <a:pt x="0" y="45720"/>
              </a:moveTo>
              <a:lnTo>
                <a:pt x="737930" y="45720"/>
              </a:lnTo>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90954" y="1142245"/>
        <a:ext cx="38426" cy="7685"/>
      </dsp:txXfrm>
    </dsp:sp>
    <dsp:sp modelId="{8A2B470B-7FAC-44AD-BCF3-F77677897133}">
      <dsp:nvSpPr>
        <dsp:cNvPr id="0" name=""/>
        <dsp:cNvSpPr/>
      </dsp:nvSpPr>
      <dsp:spPr>
        <a:xfrm>
          <a:off x="1565" y="143657"/>
          <a:ext cx="3341437" cy="200486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rgbClr val="7030A0"/>
              </a:solidFill>
              <a:latin typeface="Calibri Light"/>
              <a:cs typeface="Calibri"/>
            </a:rPr>
            <a:t>Set import libraries &amp; user defined variables (i.e. sorted stock list, </a:t>
          </a:r>
          <a:r>
            <a:rPr lang="en-US" sz="1800" kern="1200" dirty="0" err="1">
              <a:solidFill>
                <a:srgbClr val="7030A0"/>
              </a:solidFill>
              <a:latin typeface="Calibri Light"/>
              <a:cs typeface="Calibri"/>
            </a:rPr>
            <a:t>start_date</a:t>
          </a:r>
          <a:r>
            <a:rPr lang="en-US" sz="1800" kern="1200" dirty="0">
              <a:solidFill>
                <a:srgbClr val="7030A0"/>
              </a:solidFill>
              <a:latin typeface="Calibri Light"/>
              <a:cs typeface="Calibri"/>
            </a:rPr>
            <a:t>, </a:t>
          </a:r>
          <a:r>
            <a:rPr lang="en-US" sz="1800" kern="1200" dirty="0" err="1">
              <a:solidFill>
                <a:srgbClr val="7030A0"/>
              </a:solidFill>
              <a:latin typeface="Calibri Light"/>
              <a:cs typeface="Calibri"/>
            </a:rPr>
            <a:t>end_date</a:t>
          </a:r>
          <a:r>
            <a:rPr lang="en-US" sz="1800" kern="1200" dirty="0">
              <a:solidFill>
                <a:srgbClr val="7030A0"/>
              </a:solidFill>
              <a:latin typeface="Calibri Light"/>
              <a:cs typeface="Calibri"/>
            </a:rPr>
            <a:t>, </a:t>
          </a:r>
          <a:r>
            <a:rPr lang="en-US" sz="1800" kern="1200" dirty="0" err="1">
              <a:solidFill>
                <a:srgbClr val="7030A0"/>
              </a:solidFill>
              <a:latin typeface="Calibri Light"/>
              <a:cs typeface="Calibri"/>
            </a:rPr>
            <a:t>number_opt_portfolios</a:t>
          </a:r>
          <a:r>
            <a:rPr lang="en-US" sz="1800" kern="1200" dirty="0">
              <a:solidFill>
                <a:srgbClr val="7030A0"/>
              </a:solidFill>
              <a:latin typeface="Calibri Light"/>
              <a:cs typeface="Calibri"/>
            </a:rPr>
            <a:t>, MC simulation variables, etc.).</a:t>
          </a:r>
        </a:p>
      </dsp:txBody>
      <dsp:txXfrm>
        <a:off x="1565" y="143657"/>
        <a:ext cx="3341437" cy="2004862"/>
      </dsp:txXfrm>
    </dsp:sp>
    <dsp:sp modelId="{7F7FA84A-A6E0-4C32-9396-54CCD775B46B}">
      <dsp:nvSpPr>
        <dsp:cNvPr id="0" name=""/>
        <dsp:cNvSpPr/>
      </dsp:nvSpPr>
      <dsp:spPr>
        <a:xfrm>
          <a:off x="1672283" y="2146719"/>
          <a:ext cx="4109968" cy="737930"/>
        </a:xfrm>
        <a:custGeom>
          <a:avLst/>
          <a:gdLst/>
          <a:ahLst/>
          <a:cxnLst/>
          <a:rect l="0" t="0" r="0" b="0"/>
          <a:pathLst>
            <a:path>
              <a:moveTo>
                <a:pt x="4109968" y="0"/>
              </a:moveTo>
              <a:lnTo>
                <a:pt x="4109968" y="386065"/>
              </a:lnTo>
              <a:lnTo>
                <a:pt x="0" y="386065"/>
              </a:lnTo>
              <a:lnTo>
                <a:pt x="0" y="737930"/>
              </a:lnTo>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22737" y="2511842"/>
        <a:ext cx="209060" cy="7685"/>
      </dsp:txXfrm>
    </dsp:sp>
    <dsp:sp modelId="{3617F10F-EB98-40E6-AF73-4662AD3059BD}">
      <dsp:nvSpPr>
        <dsp:cNvPr id="0" name=""/>
        <dsp:cNvSpPr/>
      </dsp:nvSpPr>
      <dsp:spPr>
        <a:xfrm>
          <a:off x="4111533" y="143657"/>
          <a:ext cx="3341437" cy="200486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7030A0"/>
              </a:solidFill>
            </a:rPr>
            <a:t>Financial data was pulled from Yahoo API. </a:t>
          </a:r>
        </a:p>
      </dsp:txBody>
      <dsp:txXfrm>
        <a:off x="4111533" y="143657"/>
        <a:ext cx="3341437" cy="2004862"/>
      </dsp:txXfrm>
    </dsp:sp>
    <dsp:sp modelId="{2886B361-A12B-40E7-8019-AC07665229E4}">
      <dsp:nvSpPr>
        <dsp:cNvPr id="0" name=""/>
        <dsp:cNvSpPr/>
      </dsp:nvSpPr>
      <dsp:spPr>
        <a:xfrm>
          <a:off x="3341202" y="3873761"/>
          <a:ext cx="737930" cy="91440"/>
        </a:xfrm>
        <a:custGeom>
          <a:avLst/>
          <a:gdLst/>
          <a:ahLst/>
          <a:cxnLst/>
          <a:rect l="0" t="0" r="0" b="0"/>
          <a:pathLst>
            <a:path>
              <a:moveTo>
                <a:pt x="0" y="45720"/>
              </a:moveTo>
              <a:lnTo>
                <a:pt x="737930" y="45720"/>
              </a:lnTo>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90954" y="3915638"/>
        <a:ext cx="38426" cy="7685"/>
      </dsp:txXfrm>
    </dsp:sp>
    <dsp:sp modelId="{93C63C68-DB6C-415C-ADD8-E8F90D5A4FA9}">
      <dsp:nvSpPr>
        <dsp:cNvPr id="0" name=""/>
        <dsp:cNvSpPr/>
      </dsp:nvSpPr>
      <dsp:spPr>
        <a:xfrm>
          <a:off x="1565" y="2917050"/>
          <a:ext cx="3341437" cy="200486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rgbClr val="7030A0"/>
              </a:solidFill>
            </a:rPr>
            <a:t>Created a dataframe of closing stock prices for top 5 high mcap DJI stocks</a:t>
          </a:r>
          <a:r>
            <a:rPr lang="en-US" sz="1800" kern="1200" dirty="0">
              <a:solidFill>
                <a:srgbClr val="7030A0"/>
              </a:solidFill>
              <a:latin typeface="Calibri Light" panose="020F0302020204030204"/>
            </a:rPr>
            <a:t> plus the DJI benchmark index. </a:t>
          </a:r>
          <a:r>
            <a:rPr lang="en-US" sz="1800" kern="1200" dirty="0">
              <a:solidFill>
                <a:srgbClr val="7030A0"/>
              </a:solidFill>
            </a:rPr>
            <a:t>Used </a:t>
          </a:r>
          <a:r>
            <a:rPr lang="en-US" sz="1800" kern="1200" dirty="0" err="1">
              <a:solidFill>
                <a:srgbClr val="7030A0"/>
              </a:solidFill>
            </a:rPr>
            <a:t>pct_change</a:t>
          </a:r>
          <a:r>
            <a:rPr lang="en-US" sz="1800" kern="1200" dirty="0">
              <a:solidFill>
                <a:srgbClr val="7030A0"/>
              </a:solidFill>
            </a:rPr>
            <a:t> formula to calculate </a:t>
          </a:r>
          <a:r>
            <a:rPr lang="en-US" sz="1800" kern="1200" dirty="0">
              <a:solidFill>
                <a:srgbClr val="7030A0"/>
              </a:solidFill>
              <a:latin typeface="Calibri Light" panose="020F0302020204030204"/>
            </a:rPr>
            <a:t>daily stock</a:t>
          </a:r>
          <a:r>
            <a:rPr lang="en-US" sz="1800" kern="1200" dirty="0">
              <a:solidFill>
                <a:srgbClr val="7030A0"/>
              </a:solidFill>
            </a:rPr>
            <a:t> </a:t>
          </a:r>
          <a:r>
            <a:rPr lang="en-US" sz="1800" kern="1200" dirty="0">
              <a:solidFill>
                <a:srgbClr val="7030A0"/>
              </a:solidFill>
              <a:latin typeface="Calibri Light" panose="020F0302020204030204"/>
            </a:rPr>
            <a:t>returns in a stored dataframe. </a:t>
          </a:r>
          <a:endParaRPr lang="en-US" sz="1800" kern="1200" dirty="0">
            <a:solidFill>
              <a:srgbClr val="7030A0"/>
            </a:solidFill>
          </a:endParaRPr>
        </a:p>
      </dsp:txBody>
      <dsp:txXfrm>
        <a:off x="1565" y="2917050"/>
        <a:ext cx="3341437" cy="2004862"/>
      </dsp:txXfrm>
    </dsp:sp>
    <dsp:sp modelId="{B929136E-0F00-4E3D-BC20-B5BCE5F9DA13}">
      <dsp:nvSpPr>
        <dsp:cNvPr id="0" name=""/>
        <dsp:cNvSpPr/>
      </dsp:nvSpPr>
      <dsp:spPr>
        <a:xfrm>
          <a:off x="4111533" y="2917050"/>
          <a:ext cx="3341437" cy="200486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rgbClr val="7030A0"/>
              </a:solidFill>
              <a:latin typeface="Calibri Light" panose="020F0302020204030204"/>
            </a:rPr>
            <a:t>Generated daily returns , cumulative returns, box, and a distribution plot using </a:t>
          </a:r>
          <a:r>
            <a:rPr lang="en-US" sz="1800" kern="1200" dirty="0" err="1">
              <a:solidFill>
                <a:srgbClr val="7030A0"/>
              </a:solidFill>
              <a:latin typeface="Calibri Light" panose="020F0302020204030204"/>
            </a:rPr>
            <a:t>Plotly</a:t>
          </a:r>
          <a:r>
            <a:rPr lang="en-US" sz="1800" kern="1200" dirty="0">
              <a:solidFill>
                <a:srgbClr val="7030A0"/>
              </a:solidFill>
              <a:latin typeface="Calibri Light" panose="020F0302020204030204"/>
            </a:rPr>
            <a:t> library for all 5 stocks + the DJI benchmark index.</a:t>
          </a:r>
        </a:p>
      </dsp:txBody>
      <dsp:txXfrm>
        <a:off x="4111533" y="2917050"/>
        <a:ext cx="3341437" cy="20048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23CE6-A72A-45A9-A85F-0BEF7DF9AF81}">
      <dsp:nvSpPr>
        <dsp:cNvPr id="0" name=""/>
        <dsp:cNvSpPr/>
      </dsp:nvSpPr>
      <dsp:spPr>
        <a:xfrm>
          <a:off x="4595176" y="1081083"/>
          <a:ext cx="832284" cy="91440"/>
        </a:xfrm>
        <a:custGeom>
          <a:avLst/>
          <a:gdLst/>
          <a:ahLst/>
          <a:cxnLst/>
          <a:rect l="0" t="0" r="0" b="0"/>
          <a:pathLst>
            <a:path>
              <a:moveTo>
                <a:pt x="0" y="45720"/>
              </a:moveTo>
              <a:lnTo>
                <a:pt x="832284" y="45720"/>
              </a:lnTo>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89746" y="1122488"/>
        <a:ext cx="43144" cy="8628"/>
      </dsp:txXfrm>
    </dsp:sp>
    <dsp:sp modelId="{8A2B470B-7FAC-44AD-BCF3-F77677897133}">
      <dsp:nvSpPr>
        <dsp:cNvPr id="0" name=""/>
        <dsp:cNvSpPr/>
      </dsp:nvSpPr>
      <dsp:spPr>
        <a:xfrm>
          <a:off x="845304" y="1301"/>
          <a:ext cx="3751671" cy="225100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8232" tIns="78232" rIns="78232" bIns="78232" numCol="1" spcCol="1270" anchor="ctr" anchorCtr="0">
          <a:noAutofit/>
        </a:bodyPr>
        <a:lstStyle/>
        <a:p>
          <a:pPr marL="0" lvl="0" indent="0" algn="ctr" defTabSz="488950" rtl="0">
            <a:lnSpc>
              <a:spcPct val="90000"/>
            </a:lnSpc>
            <a:spcBef>
              <a:spcPct val="0"/>
            </a:spcBef>
            <a:spcAft>
              <a:spcPct val="35000"/>
            </a:spcAft>
            <a:buNone/>
          </a:pPr>
          <a:r>
            <a:rPr lang="en-US" sz="1100" kern="1200" dirty="0">
              <a:solidFill>
                <a:srgbClr val="7030A0"/>
              </a:solidFill>
              <a:latin typeface="Calibri Light" panose="020F0302020204030204"/>
            </a:rPr>
            <a:t>Created</a:t>
          </a:r>
          <a:r>
            <a:rPr lang="en-US" sz="1100" kern="1200" dirty="0">
              <a:solidFill>
                <a:srgbClr val="7030A0"/>
              </a:solidFill>
            </a:rPr>
            <a:t> covariance </a:t>
          </a:r>
          <a:r>
            <a:rPr lang="en-US" sz="1100" kern="1200" dirty="0">
              <a:solidFill>
                <a:srgbClr val="7030A0"/>
              </a:solidFill>
              <a:latin typeface="Calibri Light" panose="020F0302020204030204"/>
            </a:rPr>
            <a:t>&amp; </a:t>
          </a:r>
          <a:r>
            <a:rPr lang="en-US" sz="1100" kern="1200" dirty="0">
              <a:solidFill>
                <a:srgbClr val="7030A0"/>
              </a:solidFill>
            </a:rPr>
            <a:t>correlation matrices from the original dataframes. </a:t>
          </a:r>
          <a:r>
            <a:rPr lang="en-US" sz="1100" kern="1200" dirty="0">
              <a:solidFill>
                <a:srgbClr val="7030A0"/>
              </a:solidFill>
              <a:latin typeface="Calibri Light" panose="020F0302020204030204"/>
            </a:rPr>
            <a:t>Converted</a:t>
          </a:r>
          <a:r>
            <a:rPr lang="en-US" sz="1100" kern="1200" dirty="0">
              <a:solidFill>
                <a:srgbClr val="7030A0"/>
              </a:solidFill>
            </a:rPr>
            <a:t> the benchmark and 5 hi-cap returns into normalized annual returns using the CAGR (compound annual growth rate) function</a:t>
          </a:r>
          <a:r>
            <a:rPr lang="en-US" sz="1100" kern="1200" dirty="0">
              <a:solidFill>
                <a:srgbClr val="7030A0"/>
              </a:solidFill>
              <a:latin typeface="Calibri Light" panose="020F0302020204030204"/>
            </a:rPr>
            <a:t>.</a:t>
          </a:r>
          <a:r>
            <a:rPr lang="en-US" sz="1100" kern="1200" dirty="0">
              <a:solidFill>
                <a:srgbClr val="7030A0"/>
              </a:solidFill>
            </a:rPr>
            <a:t> The </a:t>
          </a:r>
          <a:r>
            <a:rPr lang="en-US" sz="1100" kern="1200" dirty="0">
              <a:solidFill>
                <a:srgbClr val="7030A0"/>
              </a:solidFill>
              <a:latin typeface="Calibri Light" panose="020F0302020204030204"/>
            </a:rPr>
            <a:t>volatility (annual</a:t>
          </a:r>
          <a:r>
            <a:rPr lang="en-US" sz="1100" kern="1200" dirty="0">
              <a:solidFill>
                <a:srgbClr val="7030A0"/>
              </a:solidFill>
            </a:rPr>
            <a:t> </a:t>
          </a:r>
          <a:r>
            <a:rPr lang="en-US" sz="1100" kern="1200" dirty="0">
              <a:solidFill>
                <a:srgbClr val="7030A0"/>
              </a:solidFill>
              <a:latin typeface="Calibri Light" panose="020F0302020204030204"/>
            </a:rPr>
            <a:t>std dev) </a:t>
          </a:r>
          <a:r>
            <a:rPr lang="en-US" sz="1100" kern="1200" dirty="0">
              <a:solidFill>
                <a:srgbClr val="7030A0"/>
              </a:solidFill>
            </a:rPr>
            <a:t>was then calculated</a:t>
          </a:r>
          <a:r>
            <a:rPr lang="en-US" sz="1100" kern="1200" dirty="0">
              <a:solidFill>
                <a:srgbClr val="010000"/>
              </a:solidFill>
              <a:latin typeface="Calibri Light" panose="020F0302020204030204"/>
            </a:rPr>
            <a:t>.</a:t>
          </a:r>
          <a:br>
            <a:rPr lang="en-US" sz="1100" kern="1200" dirty="0">
              <a:solidFill>
                <a:srgbClr val="7030A0"/>
              </a:solidFill>
            </a:rPr>
          </a:br>
          <a:br>
            <a:rPr lang="en-US" sz="1100" kern="1200" dirty="0">
              <a:solidFill>
                <a:srgbClr val="7030A0"/>
              </a:solidFill>
            </a:rPr>
          </a:br>
          <a:r>
            <a:rPr lang="en-US" sz="1100" kern="1200" dirty="0">
              <a:solidFill>
                <a:srgbClr val="7030A0"/>
              </a:solidFill>
            </a:rPr>
            <a:t>Both annualized returns and volatility were concatenated into their own two column dataframe. Empty lists instantiated to hold p_ret[] (portfolio returns values), p_vol[] (portfolio volatility values), and finally a list to hold soon to be a series of p_weights[]</a:t>
          </a:r>
          <a:endParaRPr lang="en-US" sz="1100" i="0" kern="1200" dirty="0"/>
        </a:p>
      </dsp:txBody>
      <dsp:txXfrm>
        <a:off x="845304" y="1301"/>
        <a:ext cx="3751671" cy="2251002"/>
      </dsp:txXfrm>
    </dsp:sp>
    <dsp:sp modelId="{4424C641-8135-4095-860A-A089317914D7}">
      <dsp:nvSpPr>
        <dsp:cNvPr id="0" name=""/>
        <dsp:cNvSpPr/>
      </dsp:nvSpPr>
      <dsp:spPr>
        <a:xfrm>
          <a:off x="2721140" y="2250504"/>
          <a:ext cx="4614556" cy="832284"/>
        </a:xfrm>
        <a:custGeom>
          <a:avLst/>
          <a:gdLst/>
          <a:ahLst/>
          <a:cxnLst/>
          <a:rect l="0" t="0" r="0" b="0"/>
          <a:pathLst>
            <a:path>
              <a:moveTo>
                <a:pt x="4614556" y="0"/>
              </a:moveTo>
              <a:lnTo>
                <a:pt x="4614556" y="433242"/>
              </a:lnTo>
              <a:lnTo>
                <a:pt x="0" y="433242"/>
              </a:lnTo>
              <a:lnTo>
                <a:pt x="0" y="832284"/>
              </a:lnTo>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11055" y="2662332"/>
        <a:ext cx="234726" cy="8628"/>
      </dsp:txXfrm>
    </dsp:sp>
    <dsp:sp modelId="{B929136E-0F00-4E3D-BC20-B5BCE5F9DA13}">
      <dsp:nvSpPr>
        <dsp:cNvPr id="0" name=""/>
        <dsp:cNvSpPr/>
      </dsp:nvSpPr>
      <dsp:spPr>
        <a:xfrm>
          <a:off x="5459860" y="1301"/>
          <a:ext cx="3751671" cy="225100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8232" tIns="78232" rIns="78232" bIns="78232" numCol="1" spcCol="1270" anchor="ctr" anchorCtr="0">
          <a:noAutofit/>
        </a:bodyPr>
        <a:lstStyle/>
        <a:p>
          <a:pPr marL="0" lvl="0" indent="0" algn="ctr" defTabSz="488950" rtl="0">
            <a:lnSpc>
              <a:spcPct val="90000"/>
            </a:lnSpc>
            <a:spcBef>
              <a:spcPct val="0"/>
            </a:spcBef>
            <a:spcAft>
              <a:spcPct val="35000"/>
            </a:spcAft>
            <a:buNone/>
          </a:pPr>
          <a:r>
            <a:rPr lang="en-US" sz="1100" kern="1200" dirty="0">
              <a:solidFill>
                <a:srgbClr val="7030A0"/>
              </a:solidFill>
              <a:latin typeface="Calibri Light" panose="020F0302020204030204"/>
            </a:rPr>
            <a:t>'For-each</a:t>
          </a:r>
          <a:r>
            <a:rPr lang="en-US" sz="1100" kern="1200" dirty="0">
              <a:solidFill>
                <a:srgbClr val="7030A0"/>
              </a:solidFill>
            </a:rPr>
            <a:t>' loop initiated to iterate through the set number of</a:t>
          </a:r>
          <a:r>
            <a:rPr lang="en-US" sz="1100" kern="1200" dirty="0">
              <a:solidFill>
                <a:srgbClr val="7030A0"/>
              </a:solidFill>
              <a:latin typeface="Calibri Light" panose="020F0302020204030204"/>
            </a:rPr>
            <a:t> simulated portfolios</a:t>
          </a:r>
          <a:r>
            <a:rPr lang="en-US" sz="1100" kern="1200" dirty="0">
              <a:solidFill>
                <a:srgbClr val="7030A0"/>
              </a:solidFill>
            </a:rPr>
            <a:t> with variable randomized weighting:(weights = </a:t>
          </a:r>
          <a:r>
            <a:rPr lang="en-US" sz="1100" kern="1200" dirty="0" err="1">
              <a:solidFill>
                <a:srgbClr val="7030A0"/>
              </a:solidFill>
            </a:rPr>
            <a:t>np.random.random</a:t>
          </a:r>
          <a:r>
            <a:rPr lang="en-US" sz="1100" kern="1200" dirty="0">
              <a:solidFill>
                <a:srgbClr val="7030A0"/>
              </a:solidFill>
            </a:rPr>
            <a:t>(</a:t>
          </a:r>
          <a:r>
            <a:rPr lang="en-US" sz="1100" kern="1200" dirty="0" err="1">
              <a:solidFill>
                <a:srgbClr val="7030A0"/>
              </a:solidFill>
            </a:rPr>
            <a:t>num_assets</a:t>
          </a:r>
          <a:r>
            <a:rPr lang="en-US" sz="1100" kern="1200" dirty="0">
              <a:solidFill>
                <a:srgbClr val="7030A0"/>
              </a:solidFill>
              <a:latin typeface="Calibri Light" panose="020F0302020204030204"/>
            </a:rPr>
            <a:t>)).</a:t>
          </a:r>
          <a:br>
            <a:rPr lang="en-US" sz="1100" kern="1200" dirty="0">
              <a:solidFill>
                <a:srgbClr val="010000"/>
              </a:solidFill>
              <a:latin typeface="Calibri Light" panose="020F0302020204030204"/>
            </a:rPr>
          </a:br>
          <a:br>
            <a:rPr lang="en-US" sz="1100" kern="1200" dirty="0">
              <a:solidFill>
                <a:srgbClr val="7030A0"/>
              </a:solidFill>
              <a:latin typeface="Calibri Light" panose="020F0302020204030204"/>
            </a:rPr>
          </a:br>
          <a:r>
            <a:rPr lang="en-US" sz="1100" kern="1200" dirty="0">
              <a:solidFill>
                <a:srgbClr val="7030A0"/>
              </a:solidFill>
            </a:rPr>
            <a:t>Next, </a:t>
          </a:r>
          <a:r>
            <a:rPr lang="en-US" sz="1100" kern="1200" dirty="0">
              <a:solidFill>
                <a:srgbClr val="7030A0"/>
              </a:solidFill>
              <a:latin typeface="Calibri Light" panose="020F0302020204030204"/>
            </a:rPr>
            <a:t>created a</a:t>
          </a:r>
          <a:r>
            <a:rPr lang="en-US" sz="1100" kern="1200" dirty="0">
              <a:solidFill>
                <a:srgbClr val="7030A0"/>
              </a:solidFill>
            </a:rPr>
            <a:t> normalized list of weights corresponding to the equivalent number of assets in a set portfolio (in this case 5).</a:t>
          </a:r>
          <a:br>
            <a:rPr lang="en-US" sz="1100" kern="1200" dirty="0">
              <a:solidFill>
                <a:srgbClr val="010000"/>
              </a:solidFill>
            </a:rPr>
          </a:br>
          <a:br>
            <a:rPr lang="en-US" sz="1100" kern="1200" dirty="0">
              <a:latin typeface="Calibri Light" panose="020F0302020204030204"/>
            </a:rPr>
          </a:br>
          <a:r>
            <a:rPr lang="en-US" sz="1100" kern="1200" dirty="0">
              <a:solidFill>
                <a:srgbClr val="7030A0"/>
              </a:solidFill>
            </a:rPr>
            <a:t>The dot product of the weights array and annualized return for each iteration is then appended into the p_ret[] list (weighted returns list).</a:t>
          </a:r>
          <a:br>
            <a:rPr lang="en-US" sz="1100" kern="1200" dirty="0">
              <a:solidFill>
                <a:srgbClr val="7030A0"/>
              </a:solidFill>
            </a:rPr>
          </a:br>
          <a:r>
            <a:rPr lang="en-US" sz="1100" kern="1200" dirty="0">
              <a:solidFill>
                <a:srgbClr val="7030A0"/>
              </a:solidFill>
            </a:rPr>
            <a:t>Initial </a:t>
          </a:r>
          <a:r>
            <a:rPr lang="en-US" sz="1100" kern="1200" dirty="0" err="1">
              <a:solidFill>
                <a:srgbClr val="7030A0"/>
              </a:solidFill>
            </a:rPr>
            <a:t>cov_matrix</a:t>
          </a:r>
          <a:r>
            <a:rPr lang="en-US" sz="1100" kern="1200" dirty="0">
              <a:solidFill>
                <a:srgbClr val="7030A0"/>
              </a:solidFill>
            </a:rPr>
            <a:t> is used to calculate variance for each iteration &amp; </a:t>
          </a:r>
          <a:r>
            <a:rPr lang="en-US" sz="1100" kern="1200" dirty="0">
              <a:solidFill>
                <a:srgbClr val="7030A0"/>
              </a:solidFill>
              <a:latin typeface="Calibri Light" panose="020F0302020204030204"/>
            </a:rPr>
            <a:t>converted to</a:t>
          </a:r>
          <a:r>
            <a:rPr lang="en-US" sz="1100" kern="1200" dirty="0">
              <a:solidFill>
                <a:srgbClr val="7030A0"/>
              </a:solidFill>
            </a:rPr>
            <a:t> 'volatility</a:t>
          </a:r>
          <a:r>
            <a:rPr lang="en-US" sz="1100" kern="1200" dirty="0">
              <a:solidFill>
                <a:srgbClr val="7030A0"/>
              </a:solidFill>
              <a:latin typeface="Calibri Light" panose="020F0302020204030204"/>
            </a:rPr>
            <a:t>'. </a:t>
          </a:r>
          <a:endParaRPr lang="en-US" sz="1100" kern="1200" dirty="0">
            <a:solidFill>
              <a:srgbClr val="7030A0"/>
            </a:solidFill>
          </a:endParaRPr>
        </a:p>
      </dsp:txBody>
      <dsp:txXfrm>
        <a:off x="5459860" y="1301"/>
        <a:ext cx="3751671" cy="2251002"/>
      </dsp:txXfrm>
    </dsp:sp>
    <dsp:sp modelId="{722FAFFA-51E3-41D9-A41B-1056CC42E091}">
      <dsp:nvSpPr>
        <dsp:cNvPr id="0" name=""/>
        <dsp:cNvSpPr/>
      </dsp:nvSpPr>
      <dsp:spPr>
        <a:xfrm>
          <a:off x="845304" y="3115189"/>
          <a:ext cx="3751671" cy="225100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8232" tIns="78232" rIns="78232" bIns="78232"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Calibri Light" panose="020F0302020204030204"/>
            </a:rPr>
            <a:t> </a:t>
          </a:r>
          <a:r>
            <a:rPr lang="en-US" sz="1100" kern="1200" dirty="0">
              <a:solidFill>
                <a:srgbClr val="7030A0"/>
              </a:solidFill>
            </a:rPr>
            <a:t>Finally, a </a:t>
          </a:r>
          <a:r>
            <a:rPr lang="en-US" sz="1100" kern="1200" dirty="0" err="1">
              <a:solidFill>
                <a:srgbClr val="7030A0"/>
              </a:solidFill>
            </a:rPr>
            <a:t>dataframe</a:t>
          </a:r>
          <a:r>
            <a:rPr lang="en-US" sz="1100" kern="1200" dirty="0">
              <a:solidFill>
                <a:srgbClr val="7030A0"/>
              </a:solidFill>
            </a:rPr>
            <a:t> is created where each hypothetical test portfolio is indexed with </a:t>
          </a:r>
          <a:r>
            <a:rPr lang="en-US" sz="1100" kern="1200" dirty="0" err="1">
              <a:solidFill>
                <a:srgbClr val="7030A0"/>
              </a:solidFill>
            </a:rPr>
            <a:t>p_ret</a:t>
          </a:r>
          <a:r>
            <a:rPr lang="en-US" sz="1100" kern="1200" dirty="0">
              <a:solidFill>
                <a:srgbClr val="7030A0"/>
              </a:solidFill>
            </a:rPr>
            <a:t>[] (portfolio returns value), </a:t>
          </a:r>
          <a:r>
            <a:rPr lang="en-US" sz="1100" kern="1200" dirty="0" err="1">
              <a:solidFill>
                <a:srgbClr val="7030A0"/>
              </a:solidFill>
            </a:rPr>
            <a:t>p_vol</a:t>
          </a:r>
          <a:r>
            <a:rPr lang="en-US" sz="1100" kern="1200" dirty="0">
              <a:solidFill>
                <a:srgbClr val="7030A0"/>
              </a:solidFill>
            </a:rPr>
            <a:t>[] (portfolio volatility value) &amp; 5 individual hi-cap stock weights as column headers. </a:t>
          </a:r>
          <a:r>
            <a:rPr lang="en-US" sz="1100" kern="1200" dirty="0">
              <a:solidFill>
                <a:srgbClr val="7030A0"/>
              </a:solidFill>
              <a:latin typeface="Calibri Light" panose="020F0302020204030204"/>
            </a:rPr>
            <a:t>Additionally,</a:t>
          </a:r>
          <a:r>
            <a:rPr lang="en-US" sz="1100" kern="1200" dirty="0">
              <a:solidFill>
                <a:srgbClr val="7030A0"/>
              </a:solidFill>
            </a:rPr>
            <a:t> </a:t>
          </a:r>
          <a:r>
            <a:rPr lang="en-US" sz="1100" kern="1200" dirty="0">
              <a:solidFill>
                <a:srgbClr val="7030A0"/>
              </a:solidFill>
              <a:latin typeface="Calibri Light" panose="020F0302020204030204"/>
            </a:rPr>
            <a:t>a </a:t>
          </a:r>
          <a:r>
            <a:rPr lang="en-US" sz="1100" kern="1200" dirty="0">
              <a:solidFill>
                <a:srgbClr val="7030A0"/>
              </a:solidFill>
            </a:rPr>
            <a:t>final column includes an appended Sharpe's Ratio calculated </a:t>
          </a:r>
          <a:r>
            <a:rPr lang="en-US" sz="1100" kern="1200" dirty="0">
              <a:solidFill>
                <a:srgbClr val="7030A0"/>
              </a:solidFill>
              <a:latin typeface="Calibri Light" panose="020F0302020204030204"/>
            </a:rPr>
            <a:t>upon each</a:t>
          </a:r>
          <a:r>
            <a:rPr lang="en-US" sz="1100" kern="1200" dirty="0">
              <a:solidFill>
                <a:srgbClr val="7030A0"/>
              </a:solidFill>
            </a:rPr>
            <a:t> iteration.</a:t>
          </a:r>
        </a:p>
      </dsp:txBody>
      <dsp:txXfrm>
        <a:off x="845304" y="3115189"/>
        <a:ext cx="3751671" cy="22510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2B470B-7FAC-44AD-BCF3-F77677897133}">
      <dsp:nvSpPr>
        <dsp:cNvPr id="0" name=""/>
        <dsp:cNvSpPr/>
      </dsp:nvSpPr>
      <dsp:spPr>
        <a:xfrm>
          <a:off x="417371" y="507"/>
          <a:ext cx="2881678" cy="172900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marL="0" lvl="0" indent="0" algn="ctr" defTabSz="533400" rtl="0">
            <a:lnSpc>
              <a:spcPct val="90000"/>
            </a:lnSpc>
            <a:spcBef>
              <a:spcPct val="0"/>
            </a:spcBef>
            <a:spcAft>
              <a:spcPct val="35000"/>
            </a:spcAft>
            <a:buNone/>
          </a:pPr>
          <a:r>
            <a:rPr lang="en-US" sz="1200" kern="1200" dirty="0" err="1">
              <a:solidFill>
                <a:srgbClr val="7030A0"/>
              </a:solidFill>
              <a:latin typeface="Calibri Light" panose="020F0302020204030204"/>
            </a:rPr>
            <a:t>Utilized.idmax</a:t>
          </a:r>
          <a:r>
            <a:rPr lang="en-US" sz="1200" kern="1200" dirty="0">
              <a:solidFill>
                <a:srgbClr val="7030A0"/>
              </a:solidFill>
              <a:latin typeface="Calibri Light" panose="020F0302020204030204"/>
            </a:rPr>
            <a:t> to</a:t>
          </a:r>
          <a:r>
            <a:rPr lang="en-US" sz="1200" i="0" kern="1200" dirty="0">
              <a:solidFill>
                <a:srgbClr val="7030A0"/>
              </a:solidFill>
              <a:latin typeface="Calibri Light" panose="020F0302020204030204"/>
            </a:rPr>
            <a:t> locate maximum Sharpe Ratio value &amp; index, and hence optimal portfolio for maximum returns with acceptable risk</a:t>
          </a:r>
          <a:r>
            <a:rPr lang="en-US" sz="1200" kern="1200" dirty="0">
              <a:solidFill>
                <a:srgbClr val="7030A0"/>
              </a:solidFill>
              <a:latin typeface="Calibri Light" panose="020F0302020204030204"/>
            </a:rPr>
            <a:t>. </a:t>
          </a:r>
          <a:br>
            <a:rPr lang="en-US" sz="1200" kern="1200" dirty="0">
              <a:solidFill>
                <a:srgbClr val="7030A0"/>
              </a:solidFill>
              <a:latin typeface="Calibri Light" panose="020F0302020204030204"/>
            </a:rPr>
          </a:br>
          <a:br>
            <a:rPr lang="en-US" sz="1200" kern="1200" dirty="0">
              <a:solidFill>
                <a:srgbClr val="7030A0"/>
              </a:solidFill>
              <a:latin typeface="Calibri Light" panose="020F0302020204030204"/>
            </a:rPr>
          </a:br>
          <a:r>
            <a:rPr lang="en-US" sz="1200" kern="1200" dirty="0">
              <a:solidFill>
                <a:srgbClr val="7030A0"/>
              </a:solidFill>
              <a:latin typeface="Calibri Light" panose="020F0302020204030204"/>
            </a:rPr>
            <a:t>Then, generated a scatter plot for the entire hi-cap dataframe data to visualize all hypothetical simulated portfolio returns &amp; the efficient frontier.</a:t>
          </a:r>
          <a:endParaRPr lang="en-US" sz="1200" i="0" kern="1200" dirty="0">
            <a:solidFill>
              <a:srgbClr val="7030A0"/>
            </a:solidFill>
          </a:endParaRPr>
        </a:p>
      </dsp:txBody>
      <dsp:txXfrm>
        <a:off x="417371" y="507"/>
        <a:ext cx="2881678" cy="17290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B2086-0F52-456D-B895-485A37FFF5CB}">
      <dsp:nvSpPr>
        <dsp:cNvPr id="0" name=""/>
        <dsp:cNvSpPr/>
      </dsp:nvSpPr>
      <dsp:spPr>
        <a:xfrm>
          <a:off x="372687" y="0"/>
          <a:ext cx="3776179" cy="1093863"/>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i="0" kern="1200" dirty="0">
              <a:solidFill>
                <a:srgbClr val="7030A0"/>
              </a:solidFill>
              <a:latin typeface="Calibri Light" panose="020F0302020204030204"/>
            </a:rPr>
            <a:t>Now that we had calculated the optimal portfolio weighting, we historically tested the results by creating a daily returns portfolio for optimal weighting &amp; plotted the cumulative portfolio returns (from 2008-Present).</a:t>
          </a:r>
          <a:endParaRPr lang="en-US" sz="1300" i="0" kern="1200" dirty="0">
            <a:solidFill>
              <a:srgbClr val="7030A0"/>
            </a:solidFill>
          </a:endParaRPr>
        </a:p>
      </dsp:txBody>
      <dsp:txXfrm>
        <a:off x="404725" y="32038"/>
        <a:ext cx="3712103" cy="1029787"/>
      </dsp:txXfrm>
    </dsp:sp>
    <dsp:sp modelId="{4C1565EC-F9C1-4B5D-9536-5C4A3FFBF8BD}">
      <dsp:nvSpPr>
        <dsp:cNvPr id="0" name=""/>
        <dsp:cNvSpPr/>
      </dsp:nvSpPr>
      <dsp:spPr>
        <a:xfrm rot="5400000">
          <a:off x="2055677" y="1121210"/>
          <a:ext cx="410198" cy="492238"/>
        </a:xfrm>
        <a:prstGeom prst="rightArrow">
          <a:avLst>
            <a:gd name="adj1" fmla="val 60000"/>
            <a:gd name="adj2" fmla="val 50000"/>
          </a:avLst>
        </a:prstGeom>
        <a:gradFill rotWithShape="0">
          <a:gsLst>
            <a:gs pos="0">
              <a:schemeClr val="dk1">
                <a:tint val="60000"/>
                <a:hueOff val="0"/>
                <a:satOff val="0"/>
                <a:lumOff val="0"/>
                <a:alphaOff val="0"/>
                <a:lumMod val="110000"/>
                <a:satMod val="105000"/>
                <a:tint val="67000"/>
              </a:schemeClr>
            </a:gs>
            <a:gs pos="50000">
              <a:schemeClr val="dk1">
                <a:tint val="60000"/>
                <a:hueOff val="0"/>
                <a:satOff val="0"/>
                <a:lumOff val="0"/>
                <a:alphaOff val="0"/>
                <a:lumMod val="105000"/>
                <a:satMod val="103000"/>
                <a:tint val="73000"/>
              </a:schemeClr>
            </a:gs>
            <a:gs pos="100000">
              <a:schemeClr val="dk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2113106" y="1162230"/>
        <a:ext cx="295342" cy="287139"/>
      </dsp:txXfrm>
    </dsp:sp>
    <dsp:sp modelId="{909EA272-9845-4178-8CDA-8383B951BBC9}">
      <dsp:nvSpPr>
        <dsp:cNvPr id="0" name=""/>
        <dsp:cNvSpPr/>
      </dsp:nvSpPr>
      <dsp:spPr>
        <a:xfrm>
          <a:off x="372687" y="1640795"/>
          <a:ext cx="3776179" cy="1093863"/>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i="0" kern="1200" dirty="0">
              <a:solidFill>
                <a:srgbClr val="7030A0"/>
              </a:solidFill>
              <a:latin typeface="Calibri Light" panose="020F0302020204030204"/>
            </a:rPr>
            <a:t>Calculated a full descriptive data statistics table on the historical data and ran</a:t>
          </a:r>
          <a:r>
            <a:rPr lang="en-US" sz="1300" i="0" kern="1200" dirty="0">
              <a:solidFill>
                <a:srgbClr val="7030A0"/>
              </a:solidFill>
            </a:rPr>
            <a:t> a Monte Carlo Sim on the results 5 years out.</a:t>
          </a:r>
          <a:endParaRPr lang="en-US" sz="1300" i="0" kern="1200" dirty="0">
            <a:solidFill>
              <a:srgbClr val="7030A0"/>
            </a:solidFill>
            <a:latin typeface="Calibri Light" panose="020F0302020204030204"/>
          </a:endParaRPr>
        </a:p>
      </dsp:txBody>
      <dsp:txXfrm>
        <a:off x="404725" y="1672833"/>
        <a:ext cx="3712103" cy="1029787"/>
      </dsp:txXfrm>
    </dsp:sp>
    <dsp:sp modelId="{AE5CEE2F-EF11-4DF8-9835-BD6E00033309}">
      <dsp:nvSpPr>
        <dsp:cNvPr id="0" name=""/>
        <dsp:cNvSpPr/>
      </dsp:nvSpPr>
      <dsp:spPr>
        <a:xfrm rot="5400000">
          <a:off x="2055677" y="2762005"/>
          <a:ext cx="410198" cy="492238"/>
        </a:xfrm>
        <a:prstGeom prst="rightArrow">
          <a:avLst>
            <a:gd name="adj1" fmla="val 60000"/>
            <a:gd name="adj2" fmla="val 50000"/>
          </a:avLst>
        </a:prstGeom>
        <a:gradFill rotWithShape="0">
          <a:gsLst>
            <a:gs pos="0">
              <a:schemeClr val="dk1">
                <a:tint val="60000"/>
                <a:hueOff val="0"/>
                <a:satOff val="0"/>
                <a:lumOff val="0"/>
                <a:alphaOff val="0"/>
                <a:lumMod val="110000"/>
                <a:satMod val="105000"/>
                <a:tint val="67000"/>
              </a:schemeClr>
            </a:gs>
            <a:gs pos="50000">
              <a:schemeClr val="dk1">
                <a:tint val="60000"/>
                <a:hueOff val="0"/>
                <a:satOff val="0"/>
                <a:lumOff val="0"/>
                <a:alphaOff val="0"/>
                <a:lumMod val="105000"/>
                <a:satMod val="103000"/>
                <a:tint val="73000"/>
              </a:schemeClr>
            </a:gs>
            <a:gs pos="100000">
              <a:schemeClr val="dk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2113106" y="2803025"/>
        <a:ext cx="295342" cy="287139"/>
      </dsp:txXfrm>
    </dsp:sp>
    <dsp:sp modelId="{1928A29A-3BF4-46D9-9D6B-0FEF5532E60F}">
      <dsp:nvSpPr>
        <dsp:cNvPr id="0" name=""/>
        <dsp:cNvSpPr/>
      </dsp:nvSpPr>
      <dsp:spPr>
        <a:xfrm>
          <a:off x="372687" y="3281590"/>
          <a:ext cx="3776179" cy="1093863"/>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i="0" kern="1200" dirty="0">
              <a:solidFill>
                <a:srgbClr val="7030A0"/>
              </a:solidFill>
              <a:latin typeface="Calibri Light" panose="020F0302020204030204"/>
            </a:rPr>
            <a:t>Moreover, as an experiment, we created an optimal portfolio weighting based on historical data - excluding the last 252 trading days. We then ran this as an 'out of sample' data model against the benchmark DJI to see how it performed for the past year</a:t>
          </a:r>
          <a:r>
            <a:rPr lang="en-US" sz="1300" i="0" kern="1200" dirty="0">
              <a:latin typeface="Calibri Light" panose="020F0302020204030204"/>
            </a:rPr>
            <a:t>.</a:t>
          </a:r>
          <a:endParaRPr lang="en-US" sz="1300" kern="1200" dirty="0"/>
        </a:p>
      </dsp:txBody>
      <dsp:txXfrm>
        <a:off x="404725" y="3313628"/>
        <a:ext cx="3712103" cy="10297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B2086-0F52-456D-B895-485A37FFF5CB}">
      <dsp:nvSpPr>
        <dsp:cNvPr id="0" name=""/>
        <dsp:cNvSpPr/>
      </dsp:nvSpPr>
      <dsp:spPr>
        <a:xfrm>
          <a:off x="17438" y="774"/>
          <a:ext cx="4486676" cy="1584697"/>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i="0" kern="1200" dirty="0">
              <a:solidFill>
                <a:srgbClr val="7030A0"/>
              </a:solidFill>
              <a:latin typeface="Calibri Light" panose="020F0302020204030204"/>
            </a:rPr>
            <a:t>Finally, we repeated all the previous steps to calculate the optimal portfolios based on the lowest market cap stocks included in the DJI indices (again, all stocks were chosen from unique 'industry groups' within the index itself). This was to see how a low-cap optimal portfolio performed against the initial hi-cap experiment.</a:t>
          </a:r>
          <a:endParaRPr lang="en-US" sz="1500" i="0" kern="1200" dirty="0">
            <a:solidFill>
              <a:srgbClr val="7030A0"/>
            </a:solidFill>
          </a:endParaRPr>
        </a:p>
      </dsp:txBody>
      <dsp:txXfrm>
        <a:off x="63852" y="47188"/>
        <a:ext cx="4393848" cy="1491869"/>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D8F0B-38EF-4F2A-88ED-079B7B5630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C6EA4A-7180-4BAC-B798-0252C6181B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286BDE-77A4-4EBB-888C-F7D8ED672806}"/>
              </a:ext>
            </a:extLst>
          </p:cNvPr>
          <p:cNvSpPr>
            <a:spLocks noGrp="1"/>
          </p:cNvSpPr>
          <p:nvPr>
            <p:ph type="dt" sz="half" idx="10"/>
          </p:nvPr>
        </p:nvSpPr>
        <p:spPr/>
        <p:txBody>
          <a:bodyPr/>
          <a:lstStyle/>
          <a:p>
            <a:fld id="{CDD763BD-08A7-4023-BBDB-C840C88E69CC}" type="datetimeFigureOut">
              <a:rPr lang="en-IN" smtClean="0"/>
              <a:t>10/10/22</a:t>
            </a:fld>
            <a:endParaRPr lang="en-IN"/>
          </a:p>
        </p:txBody>
      </p:sp>
      <p:sp>
        <p:nvSpPr>
          <p:cNvPr id="5" name="Footer Placeholder 4">
            <a:extLst>
              <a:ext uri="{FF2B5EF4-FFF2-40B4-BE49-F238E27FC236}">
                <a16:creationId xmlns:a16="http://schemas.microsoft.com/office/drawing/2014/main" id="{91DDF40B-6EC7-4A2F-8D84-1E18422A77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8DF219-6436-476B-BB06-4D100A5348B3}"/>
              </a:ext>
            </a:extLst>
          </p:cNvPr>
          <p:cNvSpPr>
            <a:spLocks noGrp="1"/>
          </p:cNvSpPr>
          <p:nvPr>
            <p:ph type="sldNum" sz="quarter" idx="12"/>
          </p:nvPr>
        </p:nvSpPr>
        <p:spPr/>
        <p:txBody>
          <a:bodyPr/>
          <a:lstStyle/>
          <a:p>
            <a:fld id="{5CA7881C-FF08-4083-A3EB-224B133ACF5B}" type="slidenum">
              <a:rPr lang="en-IN" smtClean="0"/>
              <a:t>‹#›</a:t>
            </a:fld>
            <a:endParaRPr lang="en-IN"/>
          </a:p>
        </p:txBody>
      </p:sp>
    </p:spTree>
    <p:extLst>
      <p:ext uri="{BB962C8B-B14F-4D97-AF65-F5344CB8AC3E}">
        <p14:creationId xmlns:p14="http://schemas.microsoft.com/office/powerpoint/2010/main" val="2969462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EDB2D-4F56-491A-8AD3-DED63E4DC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1EF4E2-49A3-406A-8E7D-0E33B9DE2A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5985C8-42F7-40C9-9402-0D185B23DFF2}"/>
              </a:ext>
            </a:extLst>
          </p:cNvPr>
          <p:cNvSpPr>
            <a:spLocks noGrp="1"/>
          </p:cNvSpPr>
          <p:nvPr>
            <p:ph type="dt" sz="half" idx="10"/>
          </p:nvPr>
        </p:nvSpPr>
        <p:spPr/>
        <p:txBody>
          <a:bodyPr/>
          <a:lstStyle/>
          <a:p>
            <a:fld id="{CDD763BD-08A7-4023-BBDB-C840C88E69CC}" type="datetimeFigureOut">
              <a:rPr lang="en-IN" smtClean="0"/>
              <a:t>10/10/22</a:t>
            </a:fld>
            <a:endParaRPr lang="en-IN"/>
          </a:p>
        </p:txBody>
      </p:sp>
      <p:sp>
        <p:nvSpPr>
          <p:cNvPr id="5" name="Footer Placeholder 4">
            <a:extLst>
              <a:ext uri="{FF2B5EF4-FFF2-40B4-BE49-F238E27FC236}">
                <a16:creationId xmlns:a16="http://schemas.microsoft.com/office/drawing/2014/main" id="{DBFB785C-3648-4654-BB0E-CD2C36D6A6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34C0DE-319F-4450-AF1C-702D5E6C619D}"/>
              </a:ext>
            </a:extLst>
          </p:cNvPr>
          <p:cNvSpPr>
            <a:spLocks noGrp="1"/>
          </p:cNvSpPr>
          <p:nvPr>
            <p:ph type="sldNum" sz="quarter" idx="12"/>
          </p:nvPr>
        </p:nvSpPr>
        <p:spPr/>
        <p:txBody>
          <a:bodyPr/>
          <a:lstStyle/>
          <a:p>
            <a:fld id="{5CA7881C-FF08-4083-A3EB-224B133ACF5B}" type="slidenum">
              <a:rPr lang="en-IN" smtClean="0"/>
              <a:t>‹#›</a:t>
            </a:fld>
            <a:endParaRPr lang="en-IN"/>
          </a:p>
        </p:txBody>
      </p:sp>
    </p:spTree>
    <p:extLst>
      <p:ext uri="{BB962C8B-B14F-4D97-AF65-F5344CB8AC3E}">
        <p14:creationId xmlns:p14="http://schemas.microsoft.com/office/powerpoint/2010/main" val="325234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904B6E-1D31-4772-99A7-75F973D285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43FF29-0B1A-4DA7-A552-6720AC873C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99C31E-FCC6-4AD8-92D1-6FC28EB6D98C}"/>
              </a:ext>
            </a:extLst>
          </p:cNvPr>
          <p:cNvSpPr>
            <a:spLocks noGrp="1"/>
          </p:cNvSpPr>
          <p:nvPr>
            <p:ph type="dt" sz="half" idx="10"/>
          </p:nvPr>
        </p:nvSpPr>
        <p:spPr/>
        <p:txBody>
          <a:bodyPr/>
          <a:lstStyle/>
          <a:p>
            <a:fld id="{CDD763BD-08A7-4023-BBDB-C840C88E69CC}" type="datetimeFigureOut">
              <a:rPr lang="en-IN" smtClean="0"/>
              <a:t>10/10/22</a:t>
            </a:fld>
            <a:endParaRPr lang="en-IN"/>
          </a:p>
        </p:txBody>
      </p:sp>
      <p:sp>
        <p:nvSpPr>
          <p:cNvPr id="5" name="Footer Placeholder 4">
            <a:extLst>
              <a:ext uri="{FF2B5EF4-FFF2-40B4-BE49-F238E27FC236}">
                <a16:creationId xmlns:a16="http://schemas.microsoft.com/office/drawing/2014/main" id="{934BA85B-5978-4172-9353-BC33D48D3C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485BCA-9BEB-4396-8C3F-BB7A29C26B67}"/>
              </a:ext>
            </a:extLst>
          </p:cNvPr>
          <p:cNvSpPr>
            <a:spLocks noGrp="1"/>
          </p:cNvSpPr>
          <p:nvPr>
            <p:ph type="sldNum" sz="quarter" idx="12"/>
          </p:nvPr>
        </p:nvSpPr>
        <p:spPr/>
        <p:txBody>
          <a:bodyPr/>
          <a:lstStyle/>
          <a:p>
            <a:fld id="{5CA7881C-FF08-4083-A3EB-224B133ACF5B}" type="slidenum">
              <a:rPr lang="en-IN" smtClean="0"/>
              <a:t>‹#›</a:t>
            </a:fld>
            <a:endParaRPr lang="en-IN"/>
          </a:p>
        </p:txBody>
      </p:sp>
    </p:spTree>
    <p:extLst>
      <p:ext uri="{BB962C8B-B14F-4D97-AF65-F5344CB8AC3E}">
        <p14:creationId xmlns:p14="http://schemas.microsoft.com/office/powerpoint/2010/main" val="3857805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E9708-35EB-4D5F-A03C-A6A42543E2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3CB03A-7F04-4791-B619-FDAE17D45A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F00471-5346-4F61-BB90-BD4CF5222D07}"/>
              </a:ext>
            </a:extLst>
          </p:cNvPr>
          <p:cNvSpPr>
            <a:spLocks noGrp="1"/>
          </p:cNvSpPr>
          <p:nvPr>
            <p:ph type="dt" sz="half" idx="10"/>
          </p:nvPr>
        </p:nvSpPr>
        <p:spPr/>
        <p:txBody>
          <a:bodyPr/>
          <a:lstStyle/>
          <a:p>
            <a:fld id="{CDD763BD-08A7-4023-BBDB-C840C88E69CC}" type="datetimeFigureOut">
              <a:rPr lang="en-IN" smtClean="0"/>
              <a:t>10/10/22</a:t>
            </a:fld>
            <a:endParaRPr lang="en-IN"/>
          </a:p>
        </p:txBody>
      </p:sp>
      <p:sp>
        <p:nvSpPr>
          <p:cNvPr id="5" name="Footer Placeholder 4">
            <a:extLst>
              <a:ext uri="{FF2B5EF4-FFF2-40B4-BE49-F238E27FC236}">
                <a16:creationId xmlns:a16="http://schemas.microsoft.com/office/drawing/2014/main" id="{F4415B1C-173B-4186-8D6E-79E0FDFEA7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F69D34-2B75-4868-BF06-7D9F0E9ECEEA}"/>
              </a:ext>
            </a:extLst>
          </p:cNvPr>
          <p:cNvSpPr>
            <a:spLocks noGrp="1"/>
          </p:cNvSpPr>
          <p:nvPr>
            <p:ph type="sldNum" sz="quarter" idx="12"/>
          </p:nvPr>
        </p:nvSpPr>
        <p:spPr/>
        <p:txBody>
          <a:bodyPr/>
          <a:lstStyle/>
          <a:p>
            <a:fld id="{5CA7881C-FF08-4083-A3EB-224B133ACF5B}" type="slidenum">
              <a:rPr lang="en-IN" smtClean="0"/>
              <a:t>‹#›</a:t>
            </a:fld>
            <a:endParaRPr lang="en-IN"/>
          </a:p>
        </p:txBody>
      </p:sp>
    </p:spTree>
    <p:extLst>
      <p:ext uri="{BB962C8B-B14F-4D97-AF65-F5344CB8AC3E}">
        <p14:creationId xmlns:p14="http://schemas.microsoft.com/office/powerpoint/2010/main" val="1194126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8CB66-EA9F-4D0D-A847-9283F41D36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C0860D-A8A0-4983-91FD-79D69B0821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89806E-0336-4005-839E-A35E788EC622}"/>
              </a:ext>
            </a:extLst>
          </p:cNvPr>
          <p:cNvSpPr>
            <a:spLocks noGrp="1"/>
          </p:cNvSpPr>
          <p:nvPr>
            <p:ph type="dt" sz="half" idx="10"/>
          </p:nvPr>
        </p:nvSpPr>
        <p:spPr/>
        <p:txBody>
          <a:bodyPr/>
          <a:lstStyle/>
          <a:p>
            <a:fld id="{CDD763BD-08A7-4023-BBDB-C840C88E69CC}" type="datetimeFigureOut">
              <a:rPr lang="en-IN" smtClean="0"/>
              <a:t>10/10/22</a:t>
            </a:fld>
            <a:endParaRPr lang="en-IN"/>
          </a:p>
        </p:txBody>
      </p:sp>
      <p:sp>
        <p:nvSpPr>
          <p:cNvPr id="5" name="Footer Placeholder 4">
            <a:extLst>
              <a:ext uri="{FF2B5EF4-FFF2-40B4-BE49-F238E27FC236}">
                <a16:creationId xmlns:a16="http://schemas.microsoft.com/office/drawing/2014/main" id="{6F1698F7-8255-453C-9F3E-6AC27E8BE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76CA4B-DA0E-484E-A88B-916125A49E76}"/>
              </a:ext>
            </a:extLst>
          </p:cNvPr>
          <p:cNvSpPr>
            <a:spLocks noGrp="1"/>
          </p:cNvSpPr>
          <p:nvPr>
            <p:ph type="sldNum" sz="quarter" idx="12"/>
          </p:nvPr>
        </p:nvSpPr>
        <p:spPr/>
        <p:txBody>
          <a:bodyPr/>
          <a:lstStyle/>
          <a:p>
            <a:fld id="{5CA7881C-FF08-4083-A3EB-224B133ACF5B}" type="slidenum">
              <a:rPr lang="en-IN" smtClean="0"/>
              <a:t>‹#›</a:t>
            </a:fld>
            <a:endParaRPr lang="en-IN"/>
          </a:p>
        </p:txBody>
      </p:sp>
    </p:spTree>
    <p:extLst>
      <p:ext uri="{BB962C8B-B14F-4D97-AF65-F5344CB8AC3E}">
        <p14:creationId xmlns:p14="http://schemas.microsoft.com/office/powerpoint/2010/main" val="2737374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1528B-381F-4319-8147-6719A765C6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F12653-D8BF-4E9F-B7D4-E0D36202C1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BC9F36-31FC-41D2-AE8F-DCE3365C1E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F947A99-2318-47CC-A6C3-2EE525EA57E0}"/>
              </a:ext>
            </a:extLst>
          </p:cNvPr>
          <p:cNvSpPr>
            <a:spLocks noGrp="1"/>
          </p:cNvSpPr>
          <p:nvPr>
            <p:ph type="dt" sz="half" idx="10"/>
          </p:nvPr>
        </p:nvSpPr>
        <p:spPr/>
        <p:txBody>
          <a:bodyPr/>
          <a:lstStyle/>
          <a:p>
            <a:fld id="{CDD763BD-08A7-4023-BBDB-C840C88E69CC}" type="datetimeFigureOut">
              <a:rPr lang="en-IN" smtClean="0"/>
              <a:t>10/10/22</a:t>
            </a:fld>
            <a:endParaRPr lang="en-IN"/>
          </a:p>
        </p:txBody>
      </p:sp>
      <p:sp>
        <p:nvSpPr>
          <p:cNvPr id="6" name="Footer Placeholder 5">
            <a:extLst>
              <a:ext uri="{FF2B5EF4-FFF2-40B4-BE49-F238E27FC236}">
                <a16:creationId xmlns:a16="http://schemas.microsoft.com/office/drawing/2014/main" id="{39FAFE6B-6A4D-4C38-B9AA-FAC4CA860E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8B2441-94D8-4B86-9124-0A0DBEE4EA4C}"/>
              </a:ext>
            </a:extLst>
          </p:cNvPr>
          <p:cNvSpPr>
            <a:spLocks noGrp="1"/>
          </p:cNvSpPr>
          <p:nvPr>
            <p:ph type="sldNum" sz="quarter" idx="12"/>
          </p:nvPr>
        </p:nvSpPr>
        <p:spPr/>
        <p:txBody>
          <a:bodyPr/>
          <a:lstStyle/>
          <a:p>
            <a:fld id="{5CA7881C-FF08-4083-A3EB-224B133ACF5B}" type="slidenum">
              <a:rPr lang="en-IN" smtClean="0"/>
              <a:t>‹#›</a:t>
            </a:fld>
            <a:endParaRPr lang="en-IN"/>
          </a:p>
        </p:txBody>
      </p:sp>
    </p:spTree>
    <p:extLst>
      <p:ext uri="{BB962C8B-B14F-4D97-AF65-F5344CB8AC3E}">
        <p14:creationId xmlns:p14="http://schemas.microsoft.com/office/powerpoint/2010/main" val="4060175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E5DB3-D669-4C56-B29A-6E31BB7CF7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44FD8D-0C6F-46BC-B55F-9544199153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70D205-1C7D-487B-B03A-8E8AA01F39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7FBE0B-D5A6-4B9F-B8C5-3840127552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A893E9-9910-4266-A3C0-A9C9A305F3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FD1D6D-3977-47AF-A49F-E827D706806F}"/>
              </a:ext>
            </a:extLst>
          </p:cNvPr>
          <p:cNvSpPr>
            <a:spLocks noGrp="1"/>
          </p:cNvSpPr>
          <p:nvPr>
            <p:ph type="dt" sz="half" idx="10"/>
          </p:nvPr>
        </p:nvSpPr>
        <p:spPr/>
        <p:txBody>
          <a:bodyPr/>
          <a:lstStyle/>
          <a:p>
            <a:fld id="{CDD763BD-08A7-4023-BBDB-C840C88E69CC}" type="datetimeFigureOut">
              <a:rPr lang="en-IN" smtClean="0"/>
              <a:t>10/10/22</a:t>
            </a:fld>
            <a:endParaRPr lang="en-IN"/>
          </a:p>
        </p:txBody>
      </p:sp>
      <p:sp>
        <p:nvSpPr>
          <p:cNvPr id="8" name="Footer Placeholder 7">
            <a:extLst>
              <a:ext uri="{FF2B5EF4-FFF2-40B4-BE49-F238E27FC236}">
                <a16:creationId xmlns:a16="http://schemas.microsoft.com/office/drawing/2014/main" id="{89EBFCFF-108F-48CA-9530-97A87A71E3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7E4D5E-0556-4CE1-958B-7125256F02D2}"/>
              </a:ext>
            </a:extLst>
          </p:cNvPr>
          <p:cNvSpPr>
            <a:spLocks noGrp="1"/>
          </p:cNvSpPr>
          <p:nvPr>
            <p:ph type="sldNum" sz="quarter" idx="12"/>
          </p:nvPr>
        </p:nvSpPr>
        <p:spPr/>
        <p:txBody>
          <a:bodyPr/>
          <a:lstStyle/>
          <a:p>
            <a:fld id="{5CA7881C-FF08-4083-A3EB-224B133ACF5B}" type="slidenum">
              <a:rPr lang="en-IN" smtClean="0"/>
              <a:t>‹#›</a:t>
            </a:fld>
            <a:endParaRPr lang="en-IN"/>
          </a:p>
        </p:txBody>
      </p:sp>
    </p:spTree>
    <p:extLst>
      <p:ext uri="{BB962C8B-B14F-4D97-AF65-F5344CB8AC3E}">
        <p14:creationId xmlns:p14="http://schemas.microsoft.com/office/powerpoint/2010/main" val="2296749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20D0C-C73D-4839-8BB5-1D9D21F774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2B7D74-5958-44D1-937F-B516C9B08C34}"/>
              </a:ext>
            </a:extLst>
          </p:cNvPr>
          <p:cNvSpPr>
            <a:spLocks noGrp="1"/>
          </p:cNvSpPr>
          <p:nvPr>
            <p:ph type="dt" sz="half" idx="10"/>
          </p:nvPr>
        </p:nvSpPr>
        <p:spPr/>
        <p:txBody>
          <a:bodyPr/>
          <a:lstStyle/>
          <a:p>
            <a:fld id="{CDD763BD-08A7-4023-BBDB-C840C88E69CC}" type="datetimeFigureOut">
              <a:rPr lang="en-IN" smtClean="0"/>
              <a:t>10/10/22</a:t>
            </a:fld>
            <a:endParaRPr lang="en-IN"/>
          </a:p>
        </p:txBody>
      </p:sp>
      <p:sp>
        <p:nvSpPr>
          <p:cNvPr id="4" name="Footer Placeholder 3">
            <a:extLst>
              <a:ext uri="{FF2B5EF4-FFF2-40B4-BE49-F238E27FC236}">
                <a16:creationId xmlns:a16="http://schemas.microsoft.com/office/drawing/2014/main" id="{7F6885C6-F4A5-43DB-9FB2-626FE5B5D3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22E0998-F721-4EFB-8EB8-02FA3CAA4A6E}"/>
              </a:ext>
            </a:extLst>
          </p:cNvPr>
          <p:cNvSpPr>
            <a:spLocks noGrp="1"/>
          </p:cNvSpPr>
          <p:nvPr>
            <p:ph type="sldNum" sz="quarter" idx="12"/>
          </p:nvPr>
        </p:nvSpPr>
        <p:spPr/>
        <p:txBody>
          <a:bodyPr/>
          <a:lstStyle/>
          <a:p>
            <a:fld id="{5CA7881C-FF08-4083-A3EB-224B133ACF5B}" type="slidenum">
              <a:rPr lang="en-IN" smtClean="0"/>
              <a:t>‹#›</a:t>
            </a:fld>
            <a:endParaRPr lang="en-IN"/>
          </a:p>
        </p:txBody>
      </p:sp>
    </p:spTree>
    <p:extLst>
      <p:ext uri="{BB962C8B-B14F-4D97-AF65-F5344CB8AC3E}">
        <p14:creationId xmlns:p14="http://schemas.microsoft.com/office/powerpoint/2010/main" val="3019591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B7E60E-A52E-4253-8F4E-7C373124B719}"/>
              </a:ext>
            </a:extLst>
          </p:cNvPr>
          <p:cNvSpPr>
            <a:spLocks noGrp="1"/>
          </p:cNvSpPr>
          <p:nvPr>
            <p:ph type="dt" sz="half" idx="10"/>
          </p:nvPr>
        </p:nvSpPr>
        <p:spPr/>
        <p:txBody>
          <a:bodyPr/>
          <a:lstStyle/>
          <a:p>
            <a:fld id="{CDD763BD-08A7-4023-BBDB-C840C88E69CC}" type="datetimeFigureOut">
              <a:rPr lang="en-IN" smtClean="0"/>
              <a:t>10/10/22</a:t>
            </a:fld>
            <a:endParaRPr lang="en-IN"/>
          </a:p>
        </p:txBody>
      </p:sp>
      <p:sp>
        <p:nvSpPr>
          <p:cNvPr id="3" name="Footer Placeholder 2">
            <a:extLst>
              <a:ext uri="{FF2B5EF4-FFF2-40B4-BE49-F238E27FC236}">
                <a16:creationId xmlns:a16="http://schemas.microsoft.com/office/drawing/2014/main" id="{44A25ED7-EFC5-407A-8EF9-4AE29CF653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8A897A-C9DB-4C0C-B083-14BFB5DE3C5C}"/>
              </a:ext>
            </a:extLst>
          </p:cNvPr>
          <p:cNvSpPr>
            <a:spLocks noGrp="1"/>
          </p:cNvSpPr>
          <p:nvPr>
            <p:ph type="sldNum" sz="quarter" idx="12"/>
          </p:nvPr>
        </p:nvSpPr>
        <p:spPr/>
        <p:txBody>
          <a:bodyPr/>
          <a:lstStyle/>
          <a:p>
            <a:fld id="{5CA7881C-FF08-4083-A3EB-224B133ACF5B}" type="slidenum">
              <a:rPr lang="en-IN" smtClean="0"/>
              <a:t>‹#›</a:t>
            </a:fld>
            <a:endParaRPr lang="en-IN"/>
          </a:p>
        </p:txBody>
      </p:sp>
    </p:spTree>
    <p:extLst>
      <p:ext uri="{BB962C8B-B14F-4D97-AF65-F5344CB8AC3E}">
        <p14:creationId xmlns:p14="http://schemas.microsoft.com/office/powerpoint/2010/main" val="1648024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F9712-1AB5-48A8-97BF-D6FF7B76AA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E89225-E878-4B03-BD68-F711C36D47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F665FD-6BA1-417E-8C8E-4EA1A61526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EA29A-43E0-4D3A-A7A7-389CD02D3DE2}"/>
              </a:ext>
            </a:extLst>
          </p:cNvPr>
          <p:cNvSpPr>
            <a:spLocks noGrp="1"/>
          </p:cNvSpPr>
          <p:nvPr>
            <p:ph type="dt" sz="half" idx="10"/>
          </p:nvPr>
        </p:nvSpPr>
        <p:spPr/>
        <p:txBody>
          <a:bodyPr/>
          <a:lstStyle/>
          <a:p>
            <a:fld id="{CDD763BD-08A7-4023-BBDB-C840C88E69CC}" type="datetimeFigureOut">
              <a:rPr lang="en-IN" smtClean="0"/>
              <a:t>10/10/22</a:t>
            </a:fld>
            <a:endParaRPr lang="en-IN"/>
          </a:p>
        </p:txBody>
      </p:sp>
      <p:sp>
        <p:nvSpPr>
          <p:cNvPr id="6" name="Footer Placeholder 5">
            <a:extLst>
              <a:ext uri="{FF2B5EF4-FFF2-40B4-BE49-F238E27FC236}">
                <a16:creationId xmlns:a16="http://schemas.microsoft.com/office/drawing/2014/main" id="{50CA7BD6-582A-4D88-8347-A57A542615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483500-D978-4516-8C40-86C7443FFE71}"/>
              </a:ext>
            </a:extLst>
          </p:cNvPr>
          <p:cNvSpPr>
            <a:spLocks noGrp="1"/>
          </p:cNvSpPr>
          <p:nvPr>
            <p:ph type="sldNum" sz="quarter" idx="12"/>
          </p:nvPr>
        </p:nvSpPr>
        <p:spPr/>
        <p:txBody>
          <a:bodyPr/>
          <a:lstStyle/>
          <a:p>
            <a:fld id="{5CA7881C-FF08-4083-A3EB-224B133ACF5B}" type="slidenum">
              <a:rPr lang="en-IN" smtClean="0"/>
              <a:t>‹#›</a:t>
            </a:fld>
            <a:endParaRPr lang="en-IN"/>
          </a:p>
        </p:txBody>
      </p:sp>
    </p:spTree>
    <p:extLst>
      <p:ext uri="{BB962C8B-B14F-4D97-AF65-F5344CB8AC3E}">
        <p14:creationId xmlns:p14="http://schemas.microsoft.com/office/powerpoint/2010/main" val="2640018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D1695-D5DD-43AA-BF2E-814E272175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1C2B7B-36EC-4B6F-8C9A-E88142256D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A48325-B663-494B-95BE-6D4E2EBB1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A6EB40-D579-46C8-B489-1C358082EBF4}"/>
              </a:ext>
            </a:extLst>
          </p:cNvPr>
          <p:cNvSpPr>
            <a:spLocks noGrp="1"/>
          </p:cNvSpPr>
          <p:nvPr>
            <p:ph type="dt" sz="half" idx="10"/>
          </p:nvPr>
        </p:nvSpPr>
        <p:spPr/>
        <p:txBody>
          <a:bodyPr/>
          <a:lstStyle/>
          <a:p>
            <a:fld id="{CDD763BD-08A7-4023-BBDB-C840C88E69CC}" type="datetimeFigureOut">
              <a:rPr lang="en-IN" smtClean="0"/>
              <a:t>10/10/22</a:t>
            </a:fld>
            <a:endParaRPr lang="en-IN"/>
          </a:p>
        </p:txBody>
      </p:sp>
      <p:sp>
        <p:nvSpPr>
          <p:cNvPr id="6" name="Footer Placeholder 5">
            <a:extLst>
              <a:ext uri="{FF2B5EF4-FFF2-40B4-BE49-F238E27FC236}">
                <a16:creationId xmlns:a16="http://schemas.microsoft.com/office/drawing/2014/main" id="{E13173BF-F61C-4612-8837-92294DA295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A703A2-B4CC-400E-820C-20077395170D}"/>
              </a:ext>
            </a:extLst>
          </p:cNvPr>
          <p:cNvSpPr>
            <a:spLocks noGrp="1"/>
          </p:cNvSpPr>
          <p:nvPr>
            <p:ph type="sldNum" sz="quarter" idx="12"/>
          </p:nvPr>
        </p:nvSpPr>
        <p:spPr/>
        <p:txBody>
          <a:bodyPr/>
          <a:lstStyle/>
          <a:p>
            <a:fld id="{5CA7881C-FF08-4083-A3EB-224B133ACF5B}" type="slidenum">
              <a:rPr lang="en-IN" smtClean="0"/>
              <a:t>‹#›</a:t>
            </a:fld>
            <a:endParaRPr lang="en-IN"/>
          </a:p>
        </p:txBody>
      </p:sp>
    </p:spTree>
    <p:extLst>
      <p:ext uri="{BB962C8B-B14F-4D97-AF65-F5344CB8AC3E}">
        <p14:creationId xmlns:p14="http://schemas.microsoft.com/office/powerpoint/2010/main" val="3306585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8D02CD-8082-44C7-AAC0-53DC2B4DAD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15E688-CFB9-4090-9FE9-3F391A9FF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C03525-FDF2-41D5-BE50-442E79261C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D763BD-08A7-4023-BBDB-C840C88E69CC}" type="datetimeFigureOut">
              <a:rPr lang="en-IN" smtClean="0"/>
              <a:t>10/10/22</a:t>
            </a:fld>
            <a:endParaRPr lang="en-IN"/>
          </a:p>
        </p:txBody>
      </p:sp>
      <p:sp>
        <p:nvSpPr>
          <p:cNvPr id="5" name="Footer Placeholder 4">
            <a:extLst>
              <a:ext uri="{FF2B5EF4-FFF2-40B4-BE49-F238E27FC236}">
                <a16:creationId xmlns:a16="http://schemas.microsoft.com/office/drawing/2014/main" id="{B97B868E-64F5-44E4-971A-8CF723BC99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4E0D2D-29DE-4F55-87DF-66BD78034F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7881C-FF08-4083-A3EB-224B133ACF5B}" type="slidenum">
              <a:rPr lang="en-IN" smtClean="0"/>
              <a:t>‹#›</a:t>
            </a:fld>
            <a:endParaRPr lang="en-IN"/>
          </a:p>
        </p:txBody>
      </p:sp>
    </p:spTree>
    <p:extLst>
      <p:ext uri="{BB962C8B-B14F-4D97-AF65-F5344CB8AC3E}">
        <p14:creationId xmlns:p14="http://schemas.microsoft.com/office/powerpoint/2010/main" val="3119657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3.xml"/><Relationship Id="rId7" Type="http://schemas.openxmlformats.org/officeDocument/2006/relationships/image" Target="../media/image2.jpg"/><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4.xml"/><Relationship Id="rId7" Type="http://schemas.openxmlformats.org/officeDocument/2006/relationships/image" Target="../media/image2.jpg"/><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image" Target="../media/image15.png"/><Relationship Id="rId4" Type="http://schemas.openxmlformats.org/officeDocument/2006/relationships/diagramQuickStyle" Target="../diagrams/quickStyle4.xml"/><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13" Type="http://schemas.microsoft.com/office/2007/relationships/diagramDrawing" Target="../diagrams/drawing6.xml"/><Relationship Id="rId3" Type="http://schemas.openxmlformats.org/officeDocument/2006/relationships/image" Target="../media/image2.jpg"/><Relationship Id="rId7" Type="http://schemas.openxmlformats.org/officeDocument/2006/relationships/diagramColors" Target="../diagrams/colors5.xml"/><Relationship Id="rId12" Type="http://schemas.openxmlformats.org/officeDocument/2006/relationships/diagramColors" Target="../diagrams/colors6.xml"/><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diagramQuickStyle" Target="../diagrams/quickStyle5.xml"/><Relationship Id="rId11" Type="http://schemas.openxmlformats.org/officeDocument/2006/relationships/diagramQuickStyle" Target="../diagrams/quickStyle6.xml"/><Relationship Id="rId5" Type="http://schemas.openxmlformats.org/officeDocument/2006/relationships/diagramLayout" Target="../diagrams/layout5.xml"/><Relationship Id="rId10" Type="http://schemas.openxmlformats.org/officeDocument/2006/relationships/diagramLayout" Target="../diagrams/layout6.xml"/><Relationship Id="rId4" Type="http://schemas.openxmlformats.org/officeDocument/2006/relationships/diagramData" Target="../diagrams/data5.xml"/><Relationship Id="rId9" Type="http://schemas.openxmlformats.org/officeDocument/2006/relationships/diagramData" Target="../diagrams/data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2.xml"/><Relationship Id="rId7" Type="http://schemas.openxmlformats.org/officeDocument/2006/relationships/image" Target="../media/image2.jp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773BC275-FD99-4269-B4BF-F8FC3CAE0A12}"/>
              </a:ext>
            </a:extLst>
          </p:cNvPr>
          <p:cNvGrpSpPr/>
          <p:nvPr/>
        </p:nvGrpSpPr>
        <p:grpSpPr>
          <a:xfrm>
            <a:off x="-14752" y="-32188"/>
            <a:ext cx="9567733" cy="6935373"/>
            <a:chOff x="-14752" y="-32188"/>
            <a:chExt cx="9567733" cy="6935373"/>
          </a:xfrm>
          <a:blipFill>
            <a:blip r:embed="rId2"/>
            <a:stretch>
              <a:fillRect l="-998" t="-20900" r="-2008" b="-32145"/>
            </a:stretch>
          </a:blipFill>
        </p:grpSpPr>
        <p:sp>
          <p:nvSpPr>
            <p:cNvPr id="62" name="Freeform: Shape 61">
              <a:extLst>
                <a:ext uri="{FF2B5EF4-FFF2-40B4-BE49-F238E27FC236}">
                  <a16:creationId xmlns:a16="http://schemas.microsoft.com/office/drawing/2014/main" id="{78D763F0-7C44-47CE-9EB3-896198793F2E}"/>
                </a:ext>
              </a:extLst>
            </p:cNvPr>
            <p:cNvSpPr/>
            <p:nvPr/>
          </p:nvSpPr>
          <p:spPr>
            <a:xfrm rot="5400000">
              <a:off x="-890933" y="876182"/>
              <a:ext cx="4343400" cy="2591037"/>
            </a:xfrm>
            <a:custGeom>
              <a:avLst/>
              <a:gdLst>
                <a:gd name="connsiteX0" fmla="*/ 0 w 4343400"/>
                <a:gd name="connsiteY0" fmla="*/ 2591036 h 2591037"/>
                <a:gd name="connsiteX1" fmla="*/ 0 w 4343400"/>
                <a:gd name="connsiteY1" fmla="*/ 1767115 h 2591037"/>
                <a:gd name="connsiteX2" fmla="*/ 1767115 w 4343400"/>
                <a:gd name="connsiteY2" fmla="*/ 0 h 2591037"/>
                <a:gd name="connsiteX3" fmla="*/ 4343400 w 4343400"/>
                <a:gd name="connsiteY3" fmla="*/ 2576286 h 2591037"/>
                <a:gd name="connsiteX4" fmla="*/ 4328649 w 4343400"/>
                <a:gd name="connsiteY4" fmla="*/ 2591037 h 2591037"/>
                <a:gd name="connsiteX5" fmla="*/ 0 w 4343400"/>
                <a:gd name="connsiteY5" fmla="*/ 2591036 h 259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43400" h="2591037">
                  <a:moveTo>
                    <a:pt x="0" y="2591036"/>
                  </a:moveTo>
                  <a:lnTo>
                    <a:pt x="0" y="1767115"/>
                  </a:lnTo>
                  <a:lnTo>
                    <a:pt x="1767115" y="0"/>
                  </a:lnTo>
                  <a:lnTo>
                    <a:pt x="4343400" y="2576286"/>
                  </a:lnTo>
                  <a:lnTo>
                    <a:pt x="4328649" y="2591037"/>
                  </a:lnTo>
                  <a:lnTo>
                    <a:pt x="0" y="259103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1" name="Freeform: Shape 60">
              <a:extLst>
                <a:ext uri="{FF2B5EF4-FFF2-40B4-BE49-F238E27FC236}">
                  <a16:creationId xmlns:a16="http://schemas.microsoft.com/office/drawing/2014/main" id="{98671E9E-AC0E-4F5E-9262-F29404CA97C6}"/>
                </a:ext>
              </a:extLst>
            </p:cNvPr>
            <p:cNvSpPr/>
            <p:nvPr/>
          </p:nvSpPr>
          <p:spPr>
            <a:xfrm rot="5400000">
              <a:off x="7084905" y="-822692"/>
              <a:ext cx="1645384" cy="3290769"/>
            </a:xfrm>
            <a:custGeom>
              <a:avLst/>
              <a:gdLst>
                <a:gd name="connsiteX0" fmla="*/ 0 w 1645384"/>
                <a:gd name="connsiteY0" fmla="*/ 3290769 h 3290769"/>
                <a:gd name="connsiteX1" fmla="*/ 0 w 1645384"/>
                <a:gd name="connsiteY1" fmla="*/ 2092636 h 3290769"/>
                <a:gd name="connsiteX2" fmla="*/ 0 w 1645384"/>
                <a:gd name="connsiteY2" fmla="*/ 0 h 3290769"/>
                <a:gd name="connsiteX3" fmla="*/ 1645384 w 1645384"/>
                <a:gd name="connsiteY3" fmla="*/ 1645384 h 3290769"/>
                <a:gd name="connsiteX4" fmla="*/ 786300 w 1645384"/>
                <a:gd name="connsiteY4" fmla="*/ 2504468 h 3290769"/>
                <a:gd name="connsiteX5" fmla="*/ 0 w 1645384"/>
                <a:gd name="connsiteY5" fmla="*/ 3290769 h 3290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5384" h="3290769">
                  <a:moveTo>
                    <a:pt x="0" y="3290769"/>
                  </a:moveTo>
                  <a:lnTo>
                    <a:pt x="0" y="2092636"/>
                  </a:lnTo>
                  <a:lnTo>
                    <a:pt x="0" y="0"/>
                  </a:lnTo>
                  <a:lnTo>
                    <a:pt x="1645384" y="1645384"/>
                  </a:lnTo>
                  <a:lnTo>
                    <a:pt x="786300" y="2504468"/>
                  </a:lnTo>
                  <a:lnTo>
                    <a:pt x="0" y="329076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0" name="Freeform: Shape 59">
              <a:extLst>
                <a:ext uri="{FF2B5EF4-FFF2-40B4-BE49-F238E27FC236}">
                  <a16:creationId xmlns:a16="http://schemas.microsoft.com/office/drawing/2014/main" id="{17FAD0CC-25CA-4355-AF45-9E07626E3FCE}"/>
                </a:ext>
              </a:extLst>
            </p:cNvPr>
            <p:cNvSpPr/>
            <p:nvPr/>
          </p:nvSpPr>
          <p:spPr>
            <a:xfrm rot="5400000">
              <a:off x="134312" y="1686916"/>
              <a:ext cx="5122494" cy="5238401"/>
            </a:xfrm>
            <a:custGeom>
              <a:avLst/>
              <a:gdLst>
                <a:gd name="connsiteX0" fmla="*/ 0 w 5038564"/>
                <a:gd name="connsiteY0" fmla="*/ 2576285 h 5152572"/>
                <a:gd name="connsiteX1" fmla="*/ 2576286 w 5038564"/>
                <a:gd name="connsiteY1" fmla="*/ 0 h 5152572"/>
                <a:gd name="connsiteX2" fmla="*/ 5038564 w 5038564"/>
                <a:gd name="connsiteY2" fmla="*/ 2462279 h 5152572"/>
                <a:gd name="connsiteX3" fmla="*/ 5038564 w 5038564"/>
                <a:gd name="connsiteY3" fmla="*/ 2690293 h 5152572"/>
                <a:gd name="connsiteX4" fmla="*/ 2576286 w 5038564"/>
                <a:gd name="connsiteY4" fmla="*/ 5152572 h 5152572"/>
                <a:gd name="connsiteX5" fmla="*/ 0 w 5038564"/>
                <a:gd name="connsiteY5" fmla="*/ 2576285 h 5152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8564" h="5152572">
                  <a:moveTo>
                    <a:pt x="0" y="2576285"/>
                  </a:moveTo>
                  <a:lnTo>
                    <a:pt x="2576286" y="0"/>
                  </a:lnTo>
                  <a:lnTo>
                    <a:pt x="5038564" y="2462279"/>
                  </a:lnTo>
                  <a:lnTo>
                    <a:pt x="5038564" y="2690293"/>
                  </a:lnTo>
                  <a:lnTo>
                    <a:pt x="2576286" y="5152572"/>
                  </a:lnTo>
                  <a:lnTo>
                    <a:pt x="0" y="257628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9" name="Freeform: Shape 58">
              <a:extLst>
                <a:ext uri="{FF2B5EF4-FFF2-40B4-BE49-F238E27FC236}">
                  <a16:creationId xmlns:a16="http://schemas.microsoft.com/office/drawing/2014/main" id="{3E3FA3AB-2808-4735-AE34-D33A7C32B67E}"/>
                </a:ext>
              </a:extLst>
            </p:cNvPr>
            <p:cNvSpPr/>
            <p:nvPr/>
          </p:nvSpPr>
          <p:spPr>
            <a:xfrm rot="5400000">
              <a:off x="-7377" y="4397711"/>
              <a:ext cx="2462279" cy="2477028"/>
            </a:xfrm>
            <a:custGeom>
              <a:avLst/>
              <a:gdLst>
                <a:gd name="connsiteX0" fmla="*/ 0 w 2462279"/>
                <a:gd name="connsiteY0" fmla="*/ 2462278 h 2477028"/>
                <a:gd name="connsiteX1" fmla="*/ 2462279 w 2462279"/>
                <a:gd name="connsiteY1" fmla="*/ 0 h 2477028"/>
                <a:gd name="connsiteX2" fmla="*/ 2462279 w 2462279"/>
                <a:gd name="connsiteY2" fmla="*/ 2477028 h 2477028"/>
                <a:gd name="connsiteX3" fmla="*/ 14750 w 2462279"/>
                <a:gd name="connsiteY3" fmla="*/ 2477028 h 2477028"/>
                <a:gd name="connsiteX4" fmla="*/ 0 w 2462279"/>
                <a:gd name="connsiteY4" fmla="*/ 2462278 h 2477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2279" h="2477028">
                  <a:moveTo>
                    <a:pt x="0" y="2462278"/>
                  </a:moveTo>
                  <a:lnTo>
                    <a:pt x="2462279" y="0"/>
                  </a:lnTo>
                  <a:lnTo>
                    <a:pt x="2462279" y="2477028"/>
                  </a:lnTo>
                  <a:lnTo>
                    <a:pt x="14750" y="2477028"/>
                  </a:lnTo>
                  <a:lnTo>
                    <a:pt x="0" y="246227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9" name="Freeform: Shape 78">
              <a:extLst>
                <a:ext uri="{FF2B5EF4-FFF2-40B4-BE49-F238E27FC236}">
                  <a16:creationId xmlns:a16="http://schemas.microsoft.com/office/drawing/2014/main" id="{7B66E4C2-EABF-4CB3-B0E7-72018178D25E}"/>
                </a:ext>
              </a:extLst>
            </p:cNvPr>
            <p:cNvSpPr/>
            <p:nvPr/>
          </p:nvSpPr>
          <p:spPr>
            <a:xfrm>
              <a:off x="873540" y="-32188"/>
              <a:ext cx="3489743" cy="1744871"/>
            </a:xfrm>
            <a:custGeom>
              <a:avLst/>
              <a:gdLst>
                <a:gd name="connsiteX0" fmla="*/ 0 w 3351861"/>
                <a:gd name="connsiteY0" fmla="*/ 0 h 1675930"/>
                <a:gd name="connsiteX1" fmla="*/ 3351861 w 3351861"/>
                <a:gd name="connsiteY1" fmla="*/ 0 h 1675930"/>
                <a:gd name="connsiteX2" fmla="*/ 1675931 w 3351861"/>
                <a:gd name="connsiteY2" fmla="*/ 1675930 h 1675930"/>
                <a:gd name="connsiteX3" fmla="*/ 0 w 3351861"/>
                <a:gd name="connsiteY3" fmla="*/ 0 h 1675930"/>
              </a:gdLst>
              <a:ahLst/>
              <a:cxnLst>
                <a:cxn ang="0">
                  <a:pos x="connsiteX0" y="connsiteY0"/>
                </a:cxn>
                <a:cxn ang="0">
                  <a:pos x="connsiteX1" y="connsiteY1"/>
                </a:cxn>
                <a:cxn ang="0">
                  <a:pos x="connsiteX2" y="connsiteY2"/>
                </a:cxn>
                <a:cxn ang="0">
                  <a:pos x="connsiteX3" y="connsiteY3"/>
                </a:cxn>
              </a:cxnLst>
              <a:rect l="l" t="t" r="r" b="b"/>
              <a:pathLst>
                <a:path w="3351861" h="1675930">
                  <a:moveTo>
                    <a:pt x="0" y="0"/>
                  </a:moveTo>
                  <a:lnTo>
                    <a:pt x="3351861" y="0"/>
                  </a:lnTo>
                  <a:lnTo>
                    <a:pt x="1675931" y="167593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8" name="Freeform: Shape 77">
              <a:extLst>
                <a:ext uri="{FF2B5EF4-FFF2-40B4-BE49-F238E27FC236}">
                  <a16:creationId xmlns:a16="http://schemas.microsoft.com/office/drawing/2014/main" id="{0170521D-049F-4105-A10A-7F95092E0F65}"/>
                </a:ext>
              </a:extLst>
            </p:cNvPr>
            <p:cNvSpPr/>
            <p:nvPr/>
          </p:nvSpPr>
          <p:spPr>
            <a:xfrm>
              <a:off x="2872659" y="4405086"/>
              <a:ext cx="4996197" cy="2498099"/>
            </a:xfrm>
            <a:custGeom>
              <a:avLst/>
              <a:gdLst>
                <a:gd name="connsiteX0" fmla="*/ 2498099 w 4996197"/>
                <a:gd name="connsiteY0" fmla="*/ 0 h 2498099"/>
                <a:gd name="connsiteX1" fmla="*/ 4996197 w 4996197"/>
                <a:gd name="connsiteY1" fmla="*/ 2498099 h 2498099"/>
                <a:gd name="connsiteX2" fmla="*/ 0 w 4996197"/>
                <a:gd name="connsiteY2" fmla="*/ 2498099 h 2498099"/>
                <a:gd name="connsiteX3" fmla="*/ 2498099 w 4996197"/>
                <a:gd name="connsiteY3" fmla="*/ 0 h 2498099"/>
              </a:gdLst>
              <a:ahLst/>
              <a:cxnLst>
                <a:cxn ang="0">
                  <a:pos x="connsiteX0" y="connsiteY0"/>
                </a:cxn>
                <a:cxn ang="0">
                  <a:pos x="connsiteX1" y="connsiteY1"/>
                </a:cxn>
                <a:cxn ang="0">
                  <a:pos x="connsiteX2" y="connsiteY2"/>
                </a:cxn>
                <a:cxn ang="0">
                  <a:pos x="connsiteX3" y="connsiteY3"/>
                </a:cxn>
              </a:cxnLst>
              <a:rect l="l" t="t" r="r" b="b"/>
              <a:pathLst>
                <a:path w="4996197" h="2498099">
                  <a:moveTo>
                    <a:pt x="2498099" y="0"/>
                  </a:moveTo>
                  <a:lnTo>
                    <a:pt x="4996197" y="2498099"/>
                  </a:lnTo>
                  <a:lnTo>
                    <a:pt x="0" y="2498099"/>
                  </a:lnTo>
                  <a:lnTo>
                    <a:pt x="249809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4" name="Freeform: Shape 83">
              <a:extLst>
                <a:ext uri="{FF2B5EF4-FFF2-40B4-BE49-F238E27FC236}">
                  <a16:creationId xmlns:a16="http://schemas.microsoft.com/office/drawing/2014/main" id="{3336B7BC-5AFB-4905-888C-3E80641994DD}"/>
                </a:ext>
              </a:extLst>
            </p:cNvPr>
            <p:cNvSpPr/>
            <p:nvPr/>
          </p:nvSpPr>
          <p:spPr>
            <a:xfrm>
              <a:off x="2750456" y="-1"/>
              <a:ext cx="5152571" cy="4288972"/>
            </a:xfrm>
            <a:custGeom>
              <a:avLst/>
              <a:gdLst>
                <a:gd name="connsiteX0" fmla="*/ 1712687 w 5152571"/>
                <a:gd name="connsiteY0" fmla="*/ 0 h 4288972"/>
                <a:gd name="connsiteX1" fmla="*/ 3439885 w 5152571"/>
                <a:gd name="connsiteY1" fmla="*/ 0 h 4288972"/>
                <a:gd name="connsiteX2" fmla="*/ 5152571 w 5152571"/>
                <a:gd name="connsiteY2" fmla="*/ 1712687 h 4288972"/>
                <a:gd name="connsiteX3" fmla="*/ 2576286 w 5152571"/>
                <a:gd name="connsiteY3" fmla="*/ 4288972 h 4288972"/>
                <a:gd name="connsiteX4" fmla="*/ 0 w 5152571"/>
                <a:gd name="connsiteY4" fmla="*/ 1712687 h 4288972"/>
                <a:gd name="connsiteX5" fmla="*/ 1712687 w 5152571"/>
                <a:gd name="connsiteY5" fmla="*/ 0 h 4288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2571" h="4288972">
                  <a:moveTo>
                    <a:pt x="1712687" y="0"/>
                  </a:moveTo>
                  <a:lnTo>
                    <a:pt x="3439885" y="0"/>
                  </a:lnTo>
                  <a:lnTo>
                    <a:pt x="5152571" y="1712687"/>
                  </a:lnTo>
                  <a:lnTo>
                    <a:pt x="2576286" y="4288972"/>
                  </a:lnTo>
                  <a:lnTo>
                    <a:pt x="0" y="1712687"/>
                  </a:lnTo>
                  <a:lnTo>
                    <a:pt x="171268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9" name="Freeform: Shape 88">
            <a:extLst>
              <a:ext uri="{FF2B5EF4-FFF2-40B4-BE49-F238E27FC236}">
                <a16:creationId xmlns:a16="http://schemas.microsoft.com/office/drawing/2014/main" id="{01C242AD-9194-42F7-A443-DF9C2AE32FDB}"/>
              </a:ext>
            </a:extLst>
          </p:cNvPr>
          <p:cNvSpPr/>
          <p:nvPr/>
        </p:nvSpPr>
        <p:spPr>
          <a:xfrm rot="5400000">
            <a:off x="7630256" y="1495162"/>
            <a:ext cx="4343400" cy="2591037"/>
          </a:xfrm>
          <a:custGeom>
            <a:avLst/>
            <a:gdLst>
              <a:gd name="connsiteX0" fmla="*/ 0 w 4343400"/>
              <a:gd name="connsiteY0" fmla="*/ 2591036 h 2591037"/>
              <a:gd name="connsiteX1" fmla="*/ 0 w 4343400"/>
              <a:gd name="connsiteY1" fmla="*/ 1767115 h 2591037"/>
              <a:gd name="connsiteX2" fmla="*/ 1767115 w 4343400"/>
              <a:gd name="connsiteY2" fmla="*/ 0 h 2591037"/>
              <a:gd name="connsiteX3" fmla="*/ 4343400 w 4343400"/>
              <a:gd name="connsiteY3" fmla="*/ 2576286 h 2591037"/>
              <a:gd name="connsiteX4" fmla="*/ 4328649 w 4343400"/>
              <a:gd name="connsiteY4" fmla="*/ 2591037 h 2591037"/>
              <a:gd name="connsiteX5" fmla="*/ 0 w 4343400"/>
              <a:gd name="connsiteY5" fmla="*/ 2591036 h 259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43400" h="2591037">
                <a:moveTo>
                  <a:pt x="0" y="2591036"/>
                </a:moveTo>
                <a:lnTo>
                  <a:pt x="0" y="1767115"/>
                </a:lnTo>
                <a:lnTo>
                  <a:pt x="1767115" y="0"/>
                </a:lnTo>
                <a:lnTo>
                  <a:pt x="4343400" y="2576286"/>
                </a:lnTo>
                <a:lnTo>
                  <a:pt x="4328649" y="2591037"/>
                </a:lnTo>
                <a:lnTo>
                  <a:pt x="0" y="2591036"/>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0" name="Freeform: Shape 89">
            <a:extLst>
              <a:ext uri="{FF2B5EF4-FFF2-40B4-BE49-F238E27FC236}">
                <a16:creationId xmlns:a16="http://schemas.microsoft.com/office/drawing/2014/main" id="{50C79B35-407D-4358-AC48-594F10509B15}"/>
              </a:ext>
            </a:extLst>
          </p:cNvPr>
          <p:cNvSpPr/>
          <p:nvPr/>
        </p:nvSpPr>
        <p:spPr>
          <a:xfrm rot="5400000">
            <a:off x="7084905" y="-819532"/>
            <a:ext cx="1645384" cy="3290769"/>
          </a:xfrm>
          <a:custGeom>
            <a:avLst/>
            <a:gdLst>
              <a:gd name="connsiteX0" fmla="*/ 0 w 1645384"/>
              <a:gd name="connsiteY0" fmla="*/ 3290769 h 3290769"/>
              <a:gd name="connsiteX1" fmla="*/ 0 w 1645384"/>
              <a:gd name="connsiteY1" fmla="*/ 2092636 h 3290769"/>
              <a:gd name="connsiteX2" fmla="*/ 0 w 1645384"/>
              <a:gd name="connsiteY2" fmla="*/ 0 h 3290769"/>
              <a:gd name="connsiteX3" fmla="*/ 1645384 w 1645384"/>
              <a:gd name="connsiteY3" fmla="*/ 1645384 h 3290769"/>
              <a:gd name="connsiteX4" fmla="*/ 786300 w 1645384"/>
              <a:gd name="connsiteY4" fmla="*/ 2504468 h 3290769"/>
              <a:gd name="connsiteX5" fmla="*/ 0 w 1645384"/>
              <a:gd name="connsiteY5" fmla="*/ 3290769 h 3290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5384" h="3290769">
                <a:moveTo>
                  <a:pt x="0" y="3290769"/>
                </a:moveTo>
                <a:lnTo>
                  <a:pt x="0" y="2092636"/>
                </a:lnTo>
                <a:lnTo>
                  <a:pt x="0" y="0"/>
                </a:lnTo>
                <a:lnTo>
                  <a:pt x="1645384" y="1645384"/>
                </a:lnTo>
                <a:lnTo>
                  <a:pt x="786300" y="2504468"/>
                </a:lnTo>
                <a:lnTo>
                  <a:pt x="0" y="3290769"/>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1" name="Freeform: Shape 90">
            <a:extLst>
              <a:ext uri="{FF2B5EF4-FFF2-40B4-BE49-F238E27FC236}">
                <a16:creationId xmlns:a16="http://schemas.microsoft.com/office/drawing/2014/main" id="{FAF90954-D15B-4346-AE33-18898B034F25}"/>
              </a:ext>
            </a:extLst>
          </p:cNvPr>
          <p:cNvSpPr/>
          <p:nvPr/>
        </p:nvSpPr>
        <p:spPr>
          <a:xfrm rot="5400000">
            <a:off x="134312" y="1690076"/>
            <a:ext cx="5122494" cy="5238401"/>
          </a:xfrm>
          <a:custGeom>
            <a:avLst/>
            <a:gdLst>
              <a:gd name="connsiteX0" fmla="*/ 0 w 5038564"/>
              <a:gd name="connsiteY0" fmla="*/ 2576285 h 5152572"/>
              <a:gd name="connsiteX1" fmla="*/ 2576286 w 5038564"/>
              <a:gd name="connsiteY1" fmla="*/ 0 h 5152572"/>
              <a:gd name="connsiteX2" fmla="*/ 5038564 w 5038564"/>
              <a:gd name="connsiteY2" fmla="*/ 2462279 h 5152572"/>
              <a:gd name="connsiteX3" fmla="*/ 5038564 w 5038564"/>
              <a:gd name="connsiteY3" fmla="*/ 2690293 h 5152572"/>
              <a:gd name="connsiteX4" fmla="*/ 2576286 w 5038564"/>
              <a:gd name="connsiteY4" fmla="*/ 5152572 h 5152572"/>
              <a:gd name="connsiteX5" fmla="*/ 0 w 5038564"/>
              <a:gd name="connsiteY5" fmla="*/ 2576285 h 5152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8564" h="5152572">
                <a:moveTo>
                  <a:pt x="0" y="2576285"/>
                </a:moveTo>
                <a:lnTo>
                  <a:pt x="2576286" y="0"/>
                </a:lnTo>
                <a:lnTo>
                  <a:pt x="5038564" y="2462279"/>
                </a:lnTo>
                <a:lnTo>
                  <a:pt x="5038564" y="2690293"/>
                </a:lnTo>
                <a:lnTo>
                  <a:pt x="2576286" y="5152572"/>
                </a:lnTo>
                <a:lnTo>
                  <a:pt x="0" y="257628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2" name="Freeform: Shape 91">
            <a:extLst>
              <a:ext uri="{FF2B5EF4-FFF2-40B4-BE49-F238E27FC236}">
                <a16:creationId xmlns:a16="http://schemas.microsoft.com/office/drawing/2014/main" id="{92939EDF-7D67-4AB6-8F18-CAB52ED5A858}"/>
              </a:ext>
            </a:extLst>
          </p:cNvPr>
          <p:cNvSpPr/>
          <p:nvPr/>
        </p:nvSpPr>
        <p:spPr>
          <a:xfrm rot="5400000">
            <a:off x="-7377" y="4400871"/>
            <a:ext cx="2462279" cy="2477028"/>
          </a:xfrm>
          <a:custGeom>
            <a:avLst/>
            <a:gdLst>
              <a:gd name="connsiteX0" fmla="*/ 0 w 2462279"/>
              <a:gd name="connsiteY0" fmla="*/ 2462278 h 2477028"/>
              <a:gd name="connsiteX1" fmla="*/ 2462279 w 2462279"/>
              <a:gd name="connsiteY1" fmla="*/ 0 h 2477028"/>
              <a:gd name="connsiteX2" fmla="*/ 2462279 w 2462279"/>
              <a:gd name="connsiteY2" fmla="*/ 2477028 h 2477028"/>
              <a:gd name="connsiteX3" fmla="*/ 14750 w 2462279"/>
              <a:gd name="connsiteY3" fmla="*/ 2477028 h 2477028"/>
              <a:gd name="connsiteX4" fmla="*/ 0 w 2462279"/>
              <a:gd name="connsiteY4" fmla="*/ 2462278 h 2477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2279" h="2477028">
                <a:moveTo>
                  <a:pt x="0" y="2462278"/>
                </a:moveTo>
                <a:lnTo>
                  <a:pt x="2462279" y="0"/>
                </a:lnTo>
                <a:lnTo>
                  <a:pt x="2462279" y="2477028"/>
                </a:lnTo>
                <a:lnTo>
                  <a:pt x="14750" y="2477028"/>
                </a:lnTo>
                <a:lnTo>
                  <a:pt x="0" y="2462278"/>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3" name="Freeform: Shape 92">
            <a:extLst>
              <a:ext uri="{FF2B5EF4-FFF2-40B4-BE49-F238E27FC236}">
                <a16:creationId xmlns:a16="http://schemas.microsoft.com/office/drawing/2014/main" id="{F37FC544-4FD2-404B-8165-4C0AAC837762}"/>
              </a:ext>
            </a:extLst>
          </p:cNvPr>
          <p:cNvSpPr/>
          <p:nvPr/>
        </p:nvSpPr>
        <p:spPr>
          <a:xfrm>
            <a:off x="873540" y="-29028"/>
            <a:ext cx="3489743" cy="1744871"/>
          </a:xfrm>
          <a:custGeom>
            <a:avLst/>
            <a:gdLst>
              <a:gd name="connsiteX0" fmla="*/ 0 w 3351861"/>
              <a:gd name="connsiteY0" fmla="*/ 0 h 1675930"/>
              <a:gd name="connsiteX1" fmla="*/ 3351861 w 3351861"/>
              <a:gd name="connsiteY1" fmla="*/ 0 h 1675930"/>
              <a:gd name="connsiteX2" fmla="*/ 1675931 w 3351861"/>
              <a:gd name="connsiteY2" fmla="*/ 1675930 h 1675930"/>
              <a:gd name="connsiteX3" fmla="*/ 0 w 3351861"/>
              <a:gd name="connsiteY3" fmla="*/ 0 h 1675930"/>
            </a:gdLst>
            <a:ahLst/>
            <a:cxnLst>
              <a:cxn ang="0">
                <a:pos x="connsiteX0" y="connsiteY0"/>
              </a:cxn>
              <a:cxn ang="0">
                <a:pos x="connsiteX1" y="connsiteY1"/>
              </a:cxn>
              <a:cxn ang="0">
                <a:pos x="connsiteX2" y="connsiteY2"/>
              </a:cxn>
              <a:cxn ang="0">
                <a:pos x="connsiteX3" y="connsiteY3"/>
              </a:cxn>
            </a:cxnLst>
            <a:rect l="l" t="t" r="r" b="b"/>
            <a:pathLst>
              <a:path w="3351861" h="1675930">
                <a:moveTo>
                  <a:pt x="0" y="0"/>
                </a:moveTo>
                <a:lnTo>
                  <a:pt x="3351861" y="0"/>
                </a:lnTo>
                <a:lnTo>
                  <a:pt x="1675931" y="1675930"/>
                </a:lnTo>
                <a:lnTo>
                  <a:pt x="0" y="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4" name="Freeform: Shape 93">
            <a:extLst>
              <a:ext uri="{FF2B5EF4-FFF2-40B4-BE49-F238E27FC236}">
                <a16:creationId xmlns:a16="http://schemas.microsoft.com/office/drawing/2014/main" id="{BF567AD1-3642-4131-BFDE-A1C0246E92BA}"/>
              </a:ext>
            </a:extLst>
          </p:cNvPr>
          <p:cNvSpPr/>
          <p:nvPr/>
        </p:nvSpPr>
        <p:spPr>
          <a:xfrm>
            <a:off x="2828925" y="4405086"/>
            <a:ext cx="5074102" cy="2533448"/>
          </a:xfrm>
          <a:custGeom>
            <a:avLst/>
            <a:gdLst>
              <a:gd name="connsiteX0" fmla="*/ 2498099 w 4996197"/>
              <a:gd name="connsiteY0" fmla="*/ 0 h 2498099"/>
              <a:gd name="connsiteX1" fmla="*/ 4996197 w 4996197"/>
              <a:gd name="connsiteY1" fmla="*/ 2498099 h 2498099"/>
              <a:gd name="connsiteX2" fmla="*/ 0 w 4996197"/>
              <a:gd name="connsiteY2" fmla="*/ 2498099 h 2498099"/>
              <a:gd name="connsiteX3" fmla="*/ 2498099 w 4996197"/>
              <a:gd name="connsiteY3" fmla="*/ 0 h 2498099"/>
            </a:gdLst>
            <a:ahLst/>
            <a:cxnLst>
              <a:cxn ang="0">
                <a:pos x="connsiteX0" y="connsiteY0"/>
              </a:cxn>
              <a:cxn ang="0">
                <a:pos x="connsiteX1" y="connsiteY1"/>
              </a:cxn>
              <a:cxn ang="0">
                <a:pos x="connsiteX2" y="connsiteY2"/>
              </a:cxn>
              <a:cxn ang="0">
                <a:pos x="connsiteX3" y="connsiteY3"/>
              </a:cxn>
            </a:cxnLst>
            <a:rect l="l" t="t" r="r" b="b"/>
            <a:pathLst>
              <a:path w="4996197" h="2498099">
                <a:moveTo>
                  <a:pt x="2498099" y="0"/>
                </a:moveTo>
                <a:lnTo>
                  <a:pt x="4996197" y="2498099"/>
                </a:lnTo>
                <a:lnTo>
                  <a:pt x="0" y="2498099"/>
                </a:lnTo>
                <a:lnTo>
                  <a:pt x="2498099" y="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5" name="Freeform: Shape 94">
            <a:extLst>
              <a:ext uri="{FF2B5EF4-FFF2-40B4-BE49-F238E27FC236}">
                <a16:creationId xmlns:a16="http://schemas.microsoft.com/office/drawing/2014/main" id="{AA0234AD-C60A-459C-B47D-2207A139CD1C}"/>
              </a:ext>
            </a:extLst>
          </p:cNvPr>
          <p:cNvSpPr/>
          <p:nvPr/>
        </p:nvSpPr>
        <p:spPr>
          <a:xfrm>
            <a:off x="2750456" y="3159"/>
            <a:ext cx="5152571" cy="4288972"/>
          </a:xfrm>
          <a:custGeom>
            <a:avLst/>
            <a:gdLst>
              <a:gd name="connsiteX0" fmla="*/ 1712687 w 5152571"/>
              <a:gd name="connsiteY0" fmla="*/ 0 h 4288972"/>
              <a:gd name="connsiteX1" fmla="*/ 3439885 w 5152571"/>
              <a:gd name="connsiteY1" fmla="*/ 0 h 4288972"/>
              <a:gd name="connsiteX2" fmla="*/ 5152571 w 5152571"/>
              <a:gd name="connsiteY2" fmla="*/ 1712687 h 4288972"/>
              <a:gd name="connsiteX3" fmla="*/ 2576286 w 5152571"/>
              <a:gd name="connsiteY3" fmla="*/ 4288972 h 4288972"/>
              <a:gd name="connsiteX4" fmla="*/ 0 w 5152571"/>
              <a:gd name="connsiteY4" fmla="*/ 1712687 h 4288972"/>
              <a:gd name="connsiteX5" fmla="*/ 1712687 w 5152571"/>
              <a:gd name="connsiteY5" fmla="*/ 0 h 4288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2571" h="4288972">
                <a:moveTo>
                  <a:pt x="1712687" y="0"/>
                </a:moveTo>
                <a:lnTo>
                  <a:pt x="3439885" y="0"/>
                </a:lnTo>
                <a:lnTo>
                  <a:pt x="5152571" y="1712687"/>
                </a:lnTo>
                <a:lnTo>
                  <a:pt x="2576286" y="4288972"/>
                </a:lnTo>
                <a:lnTo>
                  <a:pt x="0" y="1712687"/>
                </a:lnTo>
                <a:lnTo>
                  <a:pt x="1712687" y="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7" name="TextBox 96">
            <a:extLst>
              <a:ext uri="{FF2B5EF4-FFF2-40B4-BE49-F238E27FC236}">
                <a16:creationId xmlns:a16="http://schemas.microsoft.com/office/drawing/2014/main" id="{CF1D5DDF-AAFE-45FD-9B2B-E986B2C0C5BA}"/>
              </a:ext>
            </a:extLst>
          </p:cNvPr>
          <p:cNvSpPr txBox="1"/>
          <p:nvPr/>
        </p:nvSpPr>
        <p:spPr>
          <a:xfrm>
            <a:off x="7113169" y="3180766"/>
            <a:ext cx="4412343" cy="1938992"/>
          </a:xfrm>
          <a:prstGeom prst="rect">
            <a:avLst/>
          </a:prstGeom>
          <a:noFill/>
        </p:spPr>
        <p:txBody>
          <a:bodyPr wrap="square" rtlCol="0">
            <a:spAutoFit/>
          </a:bodyPr>
          <a:lstStyle/>
          <a:p>
            <a:pPr algn="ctr"/>
            <a:r>
              <a:rPr lang="en-US" sz="6000" b="1" dirty="0">
                <a:solidFill>
                  <a:srgbClr val="7030A0"/>
                </a:solidFill>
                <a:effectLst>
                  <a:outerShdw blurRad="38100" dist="38100" dir="2700000" algn="tl">
                    <a:srgbClr val="000000">
                      <a:alpha val="43137"/>
                    </a:srgbClr>
                  </a:outerShdw>
                </a:effectLst>
              </a:rPr>
              <a:t>ARROW-UP CAPITAL</a:t>
            </a:r>
            <a:endParaRPr lang="en-IN" sz="6000" b="1" dirty="0">
              <a:solidFill>
                <a:srgbClr val="7030A0"/>
              </a:solidFill>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EBB5CA1E-291E-FCF8-0A23-66083049D52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257463" y="1291709"/>
            <a:ext cx="2591038" cy="1938992"/>
          </a:xfrm>
          <a:prstGeom prst="rect">
            <a:avLst/>
          </a:prstGeom>
        </p:spPr>
      </p:pic>
    </p:spTree>
    <p:extLst>
      <p:ext uri="{BB962C8B-B14F-4D97-AF65-F5344CB8AC3E}">
        <p14:creationId xmlns:p14="http://schemas.microsoft.com/office/powerpoint/2010/main" val="655776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5">
            <a:extLst>
              <a:ext uri="{FF2B5EF4-FFF2-40B4-BE49-F238E27FC236}">
                <a16:creationId xmlns:a16="http://schemas.microsoft.com/office/drawing/2014/main" id="{C0348C01-6080-649C-1FF2-DBF25E2773A3}"/>
              </a:ext>
            </a:extLst>
          </p:cNvPr>
          <p:cNvGraphicFramePr/>
          <p:nvPr>
            <p:extLst>
              <p:ext uri="{D42A27DB-BD31-4B8C-83A1-F6EECF244321}">
                <p14:modId xmlns:p14="http://schemas.microsoft.com/office/powerpoint/2010/main" val="3100460216"/>
              </p:ext>
            </p:extLst>
          </p:nvPr>
        </p:nvGraphicFramePr>
        <p:xfrm>
          <a:off x="114010" y="1167872"/>
          <a:ext cx="10056837" cy="5367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1AAB4CE4-DE44-12E8-3E98-AD28724306CA}"/>
              </a:ext>
            </a:extLst>
          </p:cNvPr>
          <p:cNvGrpSpPr/>
          <p:nvPr/>
        </p:nvGrpSpPr>
        <p:grpSpPr>
          <a:xfrm>
            <a:off x="9607059" y="4643508"/>
            <a:ext cx="2591038" cy="2111030"/>
            <a:chOff x="8699201" y="2716317"/>
            <a:chExt cx="2591038" cy="2111030"/>
          </a:xfrm>
        </p:grpSpPr>
        <p:pic>
          <p:nvPicPr>
            <p:cNvPr id="2" name="Picture 1" descr="Logo, company name&#10;&#10;Description automatically generated">
              <a:extLst>
                <a:ext uri="{FF2B5EF4-FFF2-40B4-BE49-F238E27FC236}">
                  <a16:creationId xmlns:a16="http://schemas.microsoft.com/office/drawing/2014/main" id="{14536A17-6EF6-B1FD-0041-DB293E6BD802}"/>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8699201" y="2716317"/>
              <a:ext cx="2591038" cy="1938992"/>
            </a:xfrm>
            <a:prstGeom prst="rect">
              <a:avLst/>
            </a:prstGeom>
          </p:spPr>
        </p:pic>
        <p:sp>
          <p:nvSpPr>
            <p:cNvPr id="4" name="TextBox 3">
              <a:extLst>
                <a:ext uri="{FF2B5EF4-FFF2-40B4-BE49-F238E27FC236}">
                  <a16:creationId xmlns:a16="http://schemas.microsoft.com/office/drawing/2014/main" id="{232918E9-B14D-F118-076D-466634138393}"/>
                </a:ext>
              </a:extLst>
            </p:cNvPr>
            <p:cNvSpPr txBox="1"/>
            <p:nvPr/>
          </p:nvSpPr>
          <p:spPr>
            <a:xfrm>
              <a:off x="9134126" y="4119461"/>
              <a:ext cx="1717735" cy="707886"/>
            </a:xfrm>
            <a:prstGeom prst="rect">
              <a:avLst/>
            </a:prstGeom>
            <a:noFill/>
          </p:spPr>
          <p:txBody>
            <a:bodyPr wrap="square" lIns="91440" tIns="45720" rIns="91440" bIns="45720" rtlCol="0" anchor="t">
              <a:spAutoFit/>
            </a:bodyPr>
            <a:lstStyle/>
            <a:p>
              <a:pPr algn="ctr"/>
              <a:r>
                <a:rPr lang="en-US" sz="2000" b="1" dirty="0">
                  <a:solidFill>
                    <a:srgbClr val="7030A0"/>
                  </a:solidFill>
                  <a:effectLst>
                    <a:outerShdw blurRad="38100" dist="38100" dir="2700000" algn="tl">
                      <a:srgbClr val="000000">
                        <a:alpha val="43137"/>
                      </a:srgbClr>
                    </a:outerShdw>
                  </a:effectLst>
                </a:rPr>
                <a:t>ARROW-UP </a:t>
              </a:r>
              <a:br>
                <a:rPr lang="en-US" sz="2000" b="1" dirty="0">
                  <a:effectLst>
                    <a:outerShdw blurRad="38100" dist="38100" dir="2700000" algn="tl">
                      <a:srgbClr val="000000">
                        <a:alpha val="43137"/>
                      </a:srgbClr>
                    </a:outerShdw>
                  </a:effectLst>
                </a:rPr>
              </a:br>
              <a:r>
                <a:rPr lang="en-US" sz="2000" b="1" dirty="0">
                  <a:solidFill>
                    <a:srgbClr val="7030A0"/>
                  </a:solidFill>
                  <a:effectLst>
                    <a:outerShdw blurRad="38100" dist="38100" dir="2700000" algn="tl">
                      <a:srgbClr val="000000">
                        <a:alpha val="43137"/>
                      </a:srgbClr>
                    </a:outerShdw>
                  </a:effectLst>
                </a:rPr>
                <a:t>CAPITAL</a:t>
              </a:r>
              <a:endParaRPr lang="en-IN" sz="2000" b="1" dirty="0">
                <a:solidFill>
                  <a:srgbClr val="7030A0"/>
                </a:solidFill>
                <a:effectLst>
                  <a:outerShdw blurRad="38100" dist="38100" dir="2700000" algn="tl">
                    <a:srgbClr val="000000">
                      <a:alpha val="43137"/>
                    </a:srgbClr>
                  </a:outerShdw>
                </a:effectLst>
              </a:endParaRPr>
            </a:p>
          </p:txBody>
        </p:sp>
      </p:grpSp>
      <p:sp>
        <p:nvSpPr>
          <p:cNvPr id="10" name="Title 1">
            <a:extLst>
              <a:ext uri="{FF2B5EF4-FFF2-40B4-BE49-F238E27FC236}">
                <a16:creationId xmlns:a16="http://schemas.microsoft.com/office/drawing/2014/main" id="{44EE471B-3002-995D-EAE9-9D7860C9D060}"/>
              </a:ext>
            </a:extLst>
          </p:cNvPr>
          <p:cNvSpPr>
            <a:spLocks noGrp="1"/>
          </p:cNvSpPr>
          <p:nvPr>
            <p:ph type="title"/>
          </p:nvPr>
        </p:nvSpPr>
        <p:spPr>
          <a:xfrm>
            <a:off x="838200" y="-253102"/>
            <a:ext cx="10515600" cy="1325563"/>
          </a:xfrm>
        </p:spPr>
        <p:txBody>
          <a:bodyPr vert="horz" lIns="91440" tIns="45720" rIns="91440" bIns="45720" rtlCol="0" anchor="ctr">
            <a:noAutofit/>
          </a:bodyPr>
          <a:lstStyle/>
          <a:p>
            <a:r>
              <a:rPr lang="en-US" sz="2400" b="1" dirty="0">
                <a:solidFill>
                  <a:srgbClr val="7030A0"/>
                </a:solidFill>
              </a:rPr>
              <a:t>Portfolio Optimizer - Investigated Optimal Weighted Portfolio for High and Low Cap Stock Against the DOW (2008-2021/2022)</a:t>
            </a:r>
            <a:endParaRPr lang="en-US" sz="2400" b="1" dirty="0">
              <a:solidFill>
                <a:srgbClr val="7030A0"/>
              </a:solidFill>
              <a:cs typeface="Calibri Light"/>
            </a:endParaRPr>
          </a:p>
        </p:txBody>
      </p:sp>
      <p:sp>
        <p:nvSpPr>
          <p:cNvPr id="12" name="Title 1">
            <a:extLst>
              <a:ext uri="{FF2B5EF4-FFF2-40B4-BE49-F238E27FC236}">
                <a16:creationId xmlns:a16="http://schemas.microsoft.com/office/drawing/2014/main" id="{3CF7DFA7-06E2-34DF-8A76-5E5A07E28AF8}"/>
              </a:ext>
            </a:extLst>
          </p:cNvPr>
          <p:cNvSpPr txBox="1">
            <a:spLocks/>
          </p:cNvSpPr>
          <p:nvPr/>
        </p:nvSpPr>
        <p:spPr>
          <a:xfrm>
            <a:off x="846826" y="61816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u="sng" dirty="0">
                <a:solidFill>
                  <a:srgbClr val="7030A0"/>
                </a:solidFill>
              </a:rPr>
              <a:t>PROCESS STEP 2 (Calculate Optimal Portfolio Weights)</a:t>
            </a:r>
            <a:endParaRPr lang="en-US" sz="2000" u="sng" dirty="0">
              <a:solidFill>
                <a:srgbClr val="7030A0"/>
              </a:solidFill>
              <a:cs typeface="Calibri Light"/>
            </a:endParaRPr>
          </a:p>
          <a:p>
            <a:endParaRPr lang="en-US" b="1" dirty="0">
              <a:solidFill>
                <a:srgbClr val="7030A0"/>
              </a:solidFill>
              <a:cs typeface="Calibri Light"/>
            </a:endParaRPr>
          </a:p>
        </p:txBody>
      </p:sp>
      <p:pic>
        <p:nvPicPr>
          <p:cNvPr id="17" name="Picture 3157" descr="Text&#10;&#10;Description automatically generated">
            <a:extLst>
              <a:ext uri="{FF2B5EF4-FFF2-40B4-BE49-F238E27FC236}">
                <a16:creationId xmlns:a16="http://schemas.microsoft.com/office/drawing/2014/main" id="{958178DC-7713-857F-9A56-B1D3D8D1A597}"/>
              </a:ext>
            </a:extLst>
          </p:cNvPr>
          <p:cNvPicPr>
            <a:picLocks noChangeAspect="1"/>
          </p:cNvPicPr>
          <p:nvPr/>
        </p:nvPicPr>
        <p:blipFill>
          <a:blip r:embed="rId8"/>
          <a:stretch>
            <a:fillRect/>
          </a:stretch>
        </p:blipFill>
        <p:spPr>
          <a:xfrm>
            <a:off x="5543909" y="4068899"/>
            <a:ext cx="4439730" cy="23864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30968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5">
            <a:extLst>
              <a:ext uri="{FF2B5EF4-FFF2-40B4-BE49-F238E27FC236}">
                <a16:creationId xmlns:a16="http://schemas.microsoft.com/office/drawing/2014/main" id="{C0348C01-6080-649C-1FF2-DBF25E2773A3}"/>
              </a:ext>
            </a:extLst>
          </p:cNvPr>
          <p:cNvGraphicFramePr/>
          <p:nvPr>
            <p:extLst>
              <p:ext uri="{D42A27DB-BD31-4B8C-83A1-F6EECF244321}">
                <p14:modId xmlns:p14="http://schemas.microsoft.com/office/powerpoint/2010/main" val="1932883516"/>
              </p:ext>
            </p:extLst>
          </p:nvPr>
        </p:nvGraphicFramePr>
        <p:xfrm>
          <a:off x="114010" y="1167872"/>
          <a:ext cx="3716422" cy="1730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1AAB4CE4-DE44-12E8-3E98-AD28724306CA}"/>
              </a:ext>
            </a:extLst>
          </p:cNvPr>
          <p:cNvGrpSpPr/>
          <p:nvPr/>
        </p:nvGrpSpPr>
        <p:grpSpPr>
          <a:xfrm>
            <a:off x="9607059" y="4643508"/>
            <a:ext cx="2591038" cy="2111030"/>
            <a:chOff x="8699201" y="2716317"/>
            <a:chExt cx="2591038" cy="2111030"/>
          </a:xfrm>
        </p:grpSpPr>
        <p:pic>
          <p:nvPicPr>
            <p:cNvPr id="2" name="Picture 1" descr="Logo, company name&#10;&#10;Description automatically generated">
              <a:extLst>
                <a:ext uri="{FF2B5EF4-FFF2-40B4-BE49-F238E27FC236}">
                  <a16:creationId xmlns:a16="http://schemas.microsoft.com/office/drawing/2014/main" id="{14536A17-6EF6-B1FD-0041-DB293E6BD802}"/>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8699201" y="2716317"/>
              <a:ext cx="2591038" cy="1938992"/>
            </a:xfrm>
            <a:prstGeom prst="rect">
              <a:avLst/>
            </a:prstGeom>
          </p:spPr>
        </p:pic>
        <p:sp>
          <p:nvSpPr>
            <p:cNvPr id="4" name="TextBox 3">
              <a:extLst>
                <a:ext uri="{FF2B5EF4-FFF2-40B4-BE49-F238E27FC236}">
                  <a16:creationId xmlns:a16="http://schemas.microsoft.com/office/drawing/2014/main" id="{232918E9-B14D-F118-076D-466634138393}"/>
                </a:ext>
              </a:extLst>
            </p:cNvPr>
            <p:cNvSpPr txBox="1"/>
            <p:nvPr/>
          </p:nvSpPr>
          <p:spPr>
            <a:xfrm>
              <a:off x="9134126" y="4119461"/>
              <a:ext cx="1717735" cy="707886"/>
            </a:xfrm>
            <a:prstGeom prst="rect">
              <a:avLst/>
            </a:prstGeom>
            <a:noFill/>
          </p:spPr>
          <p:txBody>
            <a:bodyPr wrap="square" lIns="91440" tIns="45720" rIns="91440" bIns="45720" rtlCol="0" anchor="t">
              <a:spAutoFit/>
            </a:bodyPr>
            <a:lstStyle/>
            <a:p>
              <a:pPr algn="ctr"/>
              <a:r>
                <a:rPr lang="en-US" sz="2000" b="1" dirty="0">
                  <a:solidFill>
                    <a:srgbClr val="7030A0"/>
                  </a:solidFill>
                  <a:effectLst>
                    <a:outerShdw blurRad="38100" dist="38100" dir="2700000" algn="tl">
                      <a:srgbClr val="000000">
                        <a:alpha val="43137"/>
                      </a:srgbClr>
                    </a:outerShdw>
                  </a:effectLst>
                </a:rPr>
                <a:t>ARROW-UP </a:t>
              </a:r>
              <a:br>
                <a:rPr lang="en-US" sz="2000" b="1" dirty="0">
                  <a:effectLst>
                    <a:outerShdw blurRad="38100" dist="38100" dir="2700000" algn="tl">
                      <a:srgbClr val="000000">
                        <a:alpha val="43137"/>
                      </a:srgbClr>
                    </a:outerShdw>
                  </a:effectLst>
                </a:rPr>
              </a:br>
              <a:r>
                <a:rPr lang="en-US" sz="2000" b="1" dirty="0">
                  <a:solidFill>
                    <a:srgbClr val="7030A0"/>
                  </a:solidFill>
                  <a:effectLst>
                    <a:outerShdw blurRad="38100" dist="38100" dir="2700000" algn="tl">
                      <a:srgbClr val="000000">
                        <a:alpha val="43137"/>
                      </a:srgbClr>
                    </a:outerShdw>
                  </a:effectLst>
                </a:rPr>
                <a:t>CAPITAL</a:t>
              </a:r>
              <a:endParaRPr lang="en-IN" sz="2000" b="1" dirty="0">
                <a:solidFill>
                  <a:srgbClr val="7030A0"/>
                </a:solidFill>
                <a:effectLst>
                  <a:outerShdw blurRad="38100" dist="38100" dir="2700000" algn="tl">
                    <a:srgbClr val="000000">
                      <a:alpha val="43137"/>
                    </a:srgbClr>
                  </a:outerShdw>
                </a:effectLst>
              </a:endParaRPr>
            </a:p>
          </p:txBody>
        </p:sp>
      </p:grpSp>
      <p:sp>
        <p:nvSpPr>
          <p:cNvPr id="10" name="Title 1">
            <a:extLst>
              <a:ext uri="{FF2B5EF4-FFF2-40B4-BE49-F238E27FC236}">
                <a16:creationId xmlns:a16="http://schemas.microsoft.com/office/drawing/2014/main" id="{44EE471B-3002-995D-EAE9-9D7860C9D060}"/>
              </a:ext>
            </a:extLst>
          </p:cNvPr>
          <p:cNvSpPr>
            <a:spLocks noGrp="1"/>
          </p:cNvSpPr>
          <p:nvPr>
            <p:ph type="title"/>
          </p:nvPr>
        </p:nvSpPr>
        <p:spPr>
          <a:xfrm>
            <a:off x="838200" y="-253102"/>
            <a:ext cx="10515600" cy="1325563"/>
          </a:xfrm>
        </p:spPr>
        <p:txBody>
          <a:bodyPr vert="horz" lIns="91440" tIns="45720" rIns="91440" bIns="45720" rtlCol="0" anchor="ctr">
            <a:noAutofit/>
          </a:bodyPr>
          <a:lstStyle/>
          <a:p>
            <a:r>
              <a:rPr lang="en-US" sz="2400" b="1" dirty="0">
                <a:solidFill>
                  <a:srgbClr val="7030A0"/>
                </a:solidFill>
              </a:rPr>
              <a:t>Portfolio Optimizer - Investigated Optimal Weighted Portfolio for High and Low Cap Stock Against the DOW (2008-2021/2022)</a:t>
            </a:r>
            <a:endParaRPr lang="en-US" sz="2400" b="1" dirty="0">
              <a:solidFill>
                <a:srgbClr val="7030A0"/>
              </a:solidFill>
              <a:cs typeface="Calibri Light"/>
            </a:endParaRPr>
          </a:p>
        </p:txBody>
      </p:sp>
      <p:sp>
        <p:nvSpPr>
          <p:cNvPr id="12" name="Title 1">
            <a:extLst>
              <a:ext uri="{FF2B5EF4-FFF2-40B4-BE49-F238E27FC236}">
                <a16:creationId xmlns:a16="http://schemas.microsoft.com/office/drawing/2014/main" id="{3CF7DFA7-06E2-34DF-8A76-5E5A07E28AF8}"/>
              </a:ext>
            </a:extLst>
          </p:cNvPr>
          <p:cNvSpPr txBox="1">
            <a:spLocks/>
          </p:cNvSpPr>
          <p:nvPr/>
        </p:nvSpPr>
        <p:spPr>
          <a:xfrm>
            <a:off x="846826" y="61816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u="sng" dirty="0">
                <a:solidFill>
                  <a:srgbClr val="7030A0"/>
                </a:solidFill>
              </a:rPr>
              <a:t>PROCESS STEP 2 (Calculate Optimal Portfolio Weights)</a:t>
            </a:r>
            <a:endParaRPr lang="en-US" sz="2000" u="sng" dirty="0">
              <a:solidFill>
                <a:srgbClr val="7030A0"/>
              </a:solidFill>
              <a:cs typeface="Calibri Light"/>
            </a:endParaRPr>
          </a:p>
          <a:p>
            <a:endParaRPr lang="en-US" b="1" dirty="0">
              <a:solidFill>
                <a:srgbClr val="7030A0"/>
              </a:solidFill>
              <a:cs typeface="Calibri Light"/>
            </a:endParaRPr>
          </a:p>
        </p:txBody>
      </p:sp>
      <p:pic>
        <p:nvPicPr>
          <p:cNvPr id="896" name="Picture 896" descr="Chart, scatter chart&#10;&#10;Description automatically generated">
            <a:extLst>
              <a:ext uri="{FF2B5EF4-FFF2-40B4-BE49-F238E27FC236}">
                <a16:creationId xmlns:a16="http://schemas.microsoft.com/office/drawing/2014/main" id="{2BE73EEA-079D-281E-8C1C-9DFD2464A8A8}"/>
              </a:ext>
            </a:extLst>
          </p:cNvPr>
          <p:cNvPicPr>
            <a:picLocks noChangeAspect="1"/>
          </p:cNvPicPr>
          <p:nvPr/>
        </p:nvPicPr>
        <p:blipFill>
          <a:blip r:embed="rId8"/>
          <a:stretch>
            <a:fillRect/>
          </a:stretch>
        </p:blipFill>
        <p:spPr>
          <a:xfrm>
            <a:off x="483079" y="3056778"/>
            <a:ext cx="7573990" cy="3504893"/>
          </a:xfrm>
          <a:prstGeom prst="rect">
            <a:avLst/>
          </a:prstGeom>
        </p:spPr>
      </p:pic>
      <p:pic>
        <p:nvPicPr>
          <p:cNvPr id="897" name="Picture 897" descr="Chart, pie chart&#10;&#10;Description automatically generated">
            <a:extLst>
              <a:ext uri="{FF2B5EF4-FFF2-40B4-BE49-F238E27FC236}">
                <a16:creationId xmlns:a16="http://schemas.microsoft.com/office/drawing/2014/main" id="{4CBE54A7-3562-A47B-02C1-4E571B1E1107}"/>
              </a:ext>
            </a:extLst>
          </p:cNvPr>
          <p:cNvPicPr>
            <a:picLocks noChangeAspect="1"/>
          </p:cNvPicPr>
          <p:nvPr/>
        </p:nvPicPr>
        <p:blipFill>
          <a:blip r:embed="rId9"/>
          <a:stretch>
            <a:fillRect/>
          </a:stretch>
        </p:blipFill>
        <p:spPr>
          <a:xfrm>
            <a:off x="5960852" y="1087080"/>
            <a:ext cx="6236898" cy="2498479"/>
          </a:xfrm>
          <a:prstGeom prst="rect">
            <a:avLst/>
          </a:prstGeom>
        </p:spPr>
      </p:pic>
      <p:pic>
        <p:nvPicPr>
          <p:cNvPr id="895" name="Picture 895" descr="Text&#10;&#10;Description automatically generated">
            <a:extLst>
              <a:ext uri="{FF2B5EF4-FFF2-40B4-BE49-F238E27FC236}">
                <a16:creationId xmlns:a16="http://schemas.microsoft.com/office/drawing/2014/main" id="{D36A88A2-6FE7-3BFA-8073-F248C3A28C1D}"/>
              </a:ext>
            </a:extLst>
          </p:cNvPr>
          <p:cNvPicPr>
            <a:picLocks noChangeAspect="1"/>
          </p:cNvPicPr>
          <p:nvPr/>
        </p:nvPicPr>
        <p:blipFill>
          <a:blip r:embed="rId10"/>
          <a:stretch>
            <a:fillRect/>
          </a:stretch>
        </p:blipFill>
        <p:spPr>
          <a:xfrm>
            <a:off x="3818626" y="1162972"/>
            <a:ext cx="3577086" cy="1742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18378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3" name="Picture 383" descr="Chart&#10;&#10;Description automatically generated">
            <a:extLst>
              <a:ext uri="{FF2B5EF4-FFF2-40B4-BE49-F238E27FC236}">
                <a16:creationId xmlns:a16="http://schemas.microsoft.com/office/drawing/2014/main" id="{E3B389AA-B561-F12B-2508-1B2076692FC7}"/>
              </a:ext>
            </a:extLst>
          </p:cNvPr>
          <p:cNvPicPr>
            <a:picLocks noChangeAspect="1"/>
          </p:cNvPicPr>
          <p:nvPr/>
        </p:nvPicPr>
        <p:blipFill>
          <a:blip r:embed="rId2"/>
          <a:stretch>
            <a:fillRect/>
          </a:stretch>
        </p:blipFill>
        <p:spPr>
          <a:xfrm>
            <a:off x="4163682" y="1619045"/>
            <a:ext cx="8034067" cy="3576778"/>
          </a:xfrm>
          <a:prstGeom prst="rect">
            <a:avLst/>
          </a:prstGeom>
        </p:spPr>
      </p:pic>
      <p:grpSp>
        <p:nvGrpSpPr>
          <p:cNvPr id="5" name="Group 4">
            <a:extLst>
              <a:ext uri="{FF2B5EF4-FFF2-40B4-BE49-F238E27FC236}">
                <a16:creationId xmlns:a16="http://schemas.microsoft.com/office/drawing/2014/main" id="{1AAB4CE4-DE44-12E8-3E98-AD28724306CA}"/>
              </a:ext>
            </a:extLst>
          </p:cNvPr>
          <p:cNvGrpSpPr/>
          <p:nvPr/>
        </p:nvGrpSpPr>
        <p:grpSpPr>
          <a:xfrm>
            <a:off x="9607059" y="4643508"/>
            <a:ext cx="2591038" cy="2111030"/>
            <a:chOff x="8699201" y="2716317"/>
            <a:chExt cx="2591038" cy="2111030"/>
          </a:xfrm>
        </p:grpSpPr>
        <p:pic>
          <p:nvPicPr>
            <p:cNvPr id="2" name="Picture 1" descr="Logo, company name&#10;&#10;Description automatically generated">
              <a:extLst>
                <a:ext uri="{FF2B5EF4-FFF2-40B4-BE49-F238E27FC236}">
                  <a16:creationId xmlns:a16="http://schemas.microsoft.com/office/drawing/2014/main" id="{14536A17-6EF6-B1FD-0041-DB293E6BD80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699201" y="2716317"/>
              <a:ext cx="2591038" cy="1938992"/>
            </a:xfrm>
            <a:prstGeom prst="rect">
              <a:avLst/>
            </a:prstGeom>
          </p:spPr>
        </p:pic>
        <p:sp>
          <p:nvSpPr>
            <p:cNvPr id="4" name="TextBox 3">
              <a:extLst>
                <a:ext uri="{FF2B5EF4-FFF2-40B4-BE49-F238E27FC236}">
                  <a16:creationId xmlns:a16="http://schemas.microsoft.com/office/drawing/2014/main" id="{232918E9-B14D-F118-076D-466634138393}"/>
                </a:ext>
              </a:extLst>
            </p:cNvPr>
            <p:cNvSpPr txBox="1"/>
            <p:nvPr/>
          </p:nvSpPr>
          <p:spPr>
            <a:xfrm>
              <a:off x="9134126" y="4119461"/>
              <a:ext cx="1717735" cy="707886"/>
            </a:xfrm>
            <a:prstGeom prst="rect">
              <a:avLst/>
            </a:prstGeom>
            <a:noFill/>
          </p:spPr>
          <p:txBody>
            <a:bodyPr wrap="square" lIns="91440" tIns="45720" rIns="91440" bIns="45720" rtlCol="0" anchor="t">
              <a:spAutoFit/>
            </a:bodyPr>
            <a:lstStyle/>
            <a:p>
              <a:pPr algn="ctr"/>
              <a:r>
                <a:rPr lang="en-US" sz="2000" b="1" dirty="0">
                  <a:solidFill>
                    <a:srgbClr val="7030A0"/>
                  </a:solidFill>
                  <a:effectLst>
                    <a:outerShdw blurRad="38100" dist="38100" dir="2700000" algn="tl">
                      <a:srgbClr val="000000">
                        <a:alpha val="43137"/>
                      </a:srgbClr>
                    </a:outerShdw>
                  </a:effectLst>
                </a:rPr>
                <a:t>ARROW-UP </a:t>
              </a:r>
              <a:br>
                <a:rPr lang="en-US" sz="2000" b="1" dirty="0">
                  <a:effectLst>
                    <a:outerShdw blurRad="38100" dist="38100" dir="2700000" algn="tl">
                      <a:srgbClr val="000000">
                        <a:alpha val="43137"/>
                      </a:srgbClr>
                    </a:outerShdw>
                  </a:effectLst>
                </a:rPr>
              </a:br>
              <a:r>
                <a:rPr lang="en-US" sz="2000" b="1" dirty="0">
                  <a:solidFill>
                    <a:srgbClr val="7030A0"/>
                  </a:solidFill>
                  <a:effectLst>
                    <a:outerShdw blurRad="38100" dist="38100" dir="2700000" algn="tl">
                      <a:srgbClr val="000000">
                        <a:alpha val="43137"/>
                      </a:srgbClr>
                    </a:outerShdw>
                  </a:effectLst>
                </a:rPr>
                <a:t>CAPITAL</a:t>
              </a:r>
              <a:endParaRPr lang="en-IN" sz="2000" b="1" dirty="0">
                <a:solidFill>
                  <a:srgbClr val="7030A0"/>
                </a:solidFill>
                <a:effectLst>
                  <a:outerShdw blurRad="38100" dist="38100" dir="2700000" algn="tl">
                    <a:srgbClr val="000000">
                      <a:alpha val="43137"/>
                    </a:srgbClr>
                  </a:outerShdw>
                </a:effectLst>
              </a:endParaRPr>
            </a:p>
          </p:txBody>
        </p:sp>
      </p:grpSp>
      <p:sp>
        <p:nvSpPr>
          <p:cNvPr id="10" name="Title 1">
            <a:extLst>
              <a:ext uri="{FF2B5EF4-FFF2-40B4-BE49-F238E27FC236}">
                <a16:creationId xmlns:a16="http://schemas.microsoft.com/office/drawing/2014/main" id="{44EE471B-3002-995D-EAE9-9D7860C9D060}"/>
              </a:ext>
            </a:extLst>
          </p:cNvPr>
          <p:cNvSpPr>
            <a:spLocks noGrp="1"/>
          </p:cNvSpPr>
          <p:nvPr>
            <p:ph type="title"/>
          </p:nvPr>
        </p:nvSpPr>
        <p:spPr>
          <a:xfrm>
            <a:off x="838200" y="-253102"/>
            <a:ext cx="10515600" cy="1325563"/>
          </a:xfrm>
        </p:spPr>
        <p:txBody>
          <a:bodyPr vert="horz" lIns="91440" tIns="45720" rIns="91440" bIns="45720" rtlCol="0" anchor="ctr">
            <a:noAutofit/>
          </a:bodyPr>
          <a:lstStyle/>
          <a:p>
            <a:r>
              <a:rPr lang="en-US" sz="2400" b="1" dirty="0">
                <a:solidFill>
                  <a:srgbClr val="7030A0"/>
                </a:solidFill>
              </a:rPr>
              <a:t>Portfolio Optimizer - Investigated Optimal Weighted Portfolio for High and Low Cap Stock Against the DOW (2008-2021/2022)</a:t>
            </a:r>
            <a:endParaRPr lang="en-US" sz="2400" b="1" dirty="0">
              <a:solidFill>
                <a:srgbClr val="7030A0"/>
              </a:solidFill>
              <a:cs typeface="Calibri Light"/>
            </a:endParaRPr>
          </a:p>
        </p:txBody>
      </p:sp>
      <p:sp>
        <p:nvSpPr>
          <p:cNvPr id="12" name="Title 1">
            <a:extLst>
              <a:ext uri="{FF2B5EF4-FFF2-40B4-BE49-F238E27FC236}">
                <a16:creationId xmlns:a16="http://schemas.microsoft.com/office/drawing/2014/main" id="{3CF7DFA7-06E2-34DF-8A76-5E5A07E28AF8}"/>
              </a:ext>
            </a:extLst>
          </p:cNvPr>
          <p:cNvSpPr txBox="1">
            <a:spLocks/>
          </p:cNvSpPr>
          <p:nvPr/>
        </p:nvSpPr>
        <p:spPr>
          <a:xfrm>
            <a:off x="846826" y="61816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u="sng" dirty="0">
                <a:solidFill>
                  <a:srgbClr val="7030A0"/>
                </a:solidFill>
              </a:rPr>
              <a:t>PROCESS STEP 3 (Calculated Optimal Portfolio Returns vs. Benchmark / 'Out-of-Sample' Testing)</a:t>
            </a:r>
            <a:endParaRPr lang="en-US" sz="2000" u="sng" dirty="0">
              <a:solidFill>
                <a:srgbClr val="7030A0"/>
              </a:solidFill>
              <a:cs typeface="Calibri Light"/>
            </a:endParaRPr>
          </a:p>
          <a:p>
            <a:endParaRPr lang="en-US" b="1" dirty="0">
              <a:solidFill>
                <a:srgbClr val="7030A0"/>
              </a:solidFill>
              <a:cs typeface="Calibri Light"/>
            </a:endParaRPr>
          </a:p>
        </p:txBody>
      </p:sp>
      <p:graphicFrame>
        <p:nvGraphicFramePr>
          <p:cNvPr id="3" name="Diagram 5">
            <a:extLst>
              <a:ext uri="{FF2B5EF4-FFF2-40B4-BE49-F238E27FC236}">
                <a16:creationId xmlns:a16="http://schemas.microsoft.com/office/drawing/2014/main" id="{C0348C01-6080-649C-1FF2-DBF25E2773A3}"/>
              </a:ext>
            </a:extLst>
          </p:cNvPr>
          <p:cNvGraphicFramePr/>
          <p:nvPr>
            <p:extLst>
              <p:ext uri="{D42A27DB-BD31-4B8C-83A1-F6EECF244321}">
                <p14:modId xmlns:p14="http://schemas.microsoft.com/office/powerpoint/2010/main" val="2056927538"/>
              </p:ext>
            </p:extLst>
          </p:nvPr>
        </p:nvGraphicFramePr>
        <p:xfrm>
          <a:off x="-1009" y="1282892"/>
          <a:ext cx="4521554" cy="43754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397" name="Diagram 5">
            <a:extLst>
              <a:ext uri="{FF2B5EF4-FFF2-40B4-BE49-F238E27FC236}">
                <a16:creationId xmlns:a16="http://schemas.microsoft.com/office/drawing/2014/main" id="{1F7B99A7-FC9A-B591-1F6A-6A25E0292286}"/>
              </a:ext>
            </a:extLst>
          </p:cNvPr>
          <p:cNvGraphicFramePr/>
          <p:nvPr>
            <p:extLst>
              <p:ext uri="{D42A27DB-BD31-4B8C-83A1-F6EECF244321}">
                <p14:modId xmlns:p14="http://schemas.microsoft.com/office/powerpoint/2010/main" val="2156874127"/>
              </p:ext>
            </p:extLst>
          </p:nvPr>
        </p:nvGraphicFramePr>
        <p:xfrm>
          <a:off x="4944802" y="5078513"/>
          <a:ext cx="4521554" cy="158624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444389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AAB4CE4-DE44-12E8-3E98-AD28724306CA}"/>
              </a:ext>
            </a:extLst>
          </p:cNvPr>
          <p:cNvGrpSpPr/>
          <p:nvPr/>
        </p:nvGrpSpPr>
        <p:grpSpPr>
          <a:xfrm>
            <a:off x="9607059" y="4643508"/>
            <a:ext cx="2591038" cy="2111030"/>
            <a:chOff x="8699201" y="2716317"/>
            <a:chExt cx="2591038" cy="2111030"/>
          </a:xfrm>
        </p:grpSpPr>
        <p:pic>
          <p:nvPicPr>
            <p:cNvPr id="2" name="Picture 1" descr="Logo, company name&#10;&#10;Description automatically generated">
              <a:extLst>
                <a:ext uri="{FF2B5EF4-FFF2-40B4-BE49-F238E27FC236}">
                  <a16:creationId xmlns:a16="http://schemas.microsoft.com/office/drawing/2014/main" id="{14536A17-6EF6-B1FD-0041-DB293E6BD80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699201" y="2716317"/>
              <a:ext cx="2591038" cy="1938992"/>
            </a:xfrm>
            <a:prstGeom prst="rect">
              <a:avLst/>
            </a:prstGeom>
          </p:spPr>
        </p:pic>
        <p:sp>
          <p:nvSpPr>
            <p:cNvPr id="4" name="TextBox 3">
              <a:extLst>
                <a:ext uri="{FF2B5EF4-FFF2-40B4-BE49-F238E27FC236}">
                  <a16:creationId xmlns:a16="http://schemas.microsoft.com/office/drawing/2014/main" id="{232918E9-B14D-F118-076D-466634138393}"/>
                </a:ext>
              </a:extLst>
            </p:cNvPr>
            <p:cNvSpPr txBox="1"/>
            <p:nvPr/>
          </p:nvSpPr>
          <p:spPr>
            <a:xfrm>
              <a:off x="9134126" y="4119461"/>
              <a:ext cx="1717735" cy="707886"/>
            </a:xfrm>
            <a:prstGeom prst="rect">
              <a:avLst/>
            </a:prstGeom>
            <a:noFill/>
          </p:spPr>
          <p:txBody>
            <a:bodyPr wrap="square" lIns="91440" tIns="45720" rIns="91440" bIns="45720" rtlCol="0" anchor="t">
              <a:spAutoFit/>
            </a:bodyPr>
            <a:lstStyle/>
            <a:p>
              <a:pPr algn="ctr"/>
              <a:r>
                <a:rPr lang="en-US" sz="2000" b="1" dirty="0">
                  <a:solidFill>
                    <a:srgbClr val="7030A0"/>
                  </a:solidFill>
                  <a:effectLst>
                    <a:outerShdw blurRad="38100" dist="38100" dir="2700000" algn="tl">
                      <a:srgbClr val="000000">
                        <a:alpha val="43137"/>
                      </a:srgbClr>
                    </a:outerShdw>
                  </a:effectLst>
                </a:rPr>
                <a:t>ARROW-UP </a:t>
              </a:r>
              <a:br>
                <a:rPr lang="en-US" sz="2000" b="1" dirty="0">
                  <a:effectLst>
                    <a:outerShdw blurRad="38100" dist="38100" dir="2700000" algn="tl">
                      <a:srgbClr val="000000">
                        <a:alpha val="43137"/>
                      </a:srgbClr>
                    </a:outerShdw>
                  </a:effectLst>
                </a:rPr>
              </a:br>
              <a:r>
                <a:rPr lang="en-US" sz="2000" b="1" dirty="0">
                  <a:solidFill>
                    <a:srgbClr val="7030A0"/>
                  </a:solidFill>
                  <a:effectLst>
                    <a:outerShdw blurRad="38100" dist="38100" dir="2700000" algn="tl">
                      <a:srgbClr val="000000">
                        <a:alpha val="43137"/>
                      </a:srgbClr>
                    </a:outerShdw>
                  </a:effectLst>
                </a:rPr>
                <a:t>CAPITAL</a:t>
              </a:r>
              <a:endParaRPr lang="en-IN" sz="2000" b="1" dirty="0">
                <a:solidFill>
                  <a:srgbClr val="7030A0"/>
                </a:solidFill>
                <a:effectLst>
                  <a:outerShdw blurRad="38100" dist="38100" dir="2700000" algn="tl">
                    <a:srgbClr val="000000">
                      <a:alpha val="43137"/>
                    </a:srgbClr>
                  </a:outerShdw>
                </a:effectLst>
              </a:endParaRPr>
            </a:p>
          </p:txBody>
        </p:sp>
      </p:grpSp>
      <p:sp>
        <p:nvSpPr>
          <p:cNvPr id="10" name="Title 1">
            <a:extLst>
              <a:ext uri="{FF2B5EF4-FFF2-40B4-BE49-F238E27FC236}">
                <a16:creationId xmlns:a16="http://schemas.microsoft.com/office/drawing/2014/main" id="{44EE471B-3002-995D-EAE9-9D7860C9D060}"/>
              </a:ext>
            </a:extLst>
          </p:cNvPr>
          <p:cNvSpPr>
            <a:spLocks noGrp="1"/>
          </p:cNvSpPr>
          <p:nvPr>
            <p:ph type="title"/>
          </p:nvPr>
        </p:nvSpPr>
        <p:spPr>
          <a:xfrm>
            <a:off x="140296" y="0"/>
            <a:ext cx="10515600" cy="1325563"/>
          </a:xfrm>
        </p:spPr>
        <p:txBody>
          <a:bodyPr vert="horz" lIns="91440" tIns="45720" rIns="91440" bIns="45720" rtlCol="0" anchor="ctr">
            <a:noAutofit/>
          </a:bodyPr>
          <a:lstStyle/>
          <a:p>
            <a:r>
              <a:rPr lang="en-US" sz="2400" b="1" dirty="0">
                <a:solidFill>
                  <a:srgbClr val="7030A0"/>
                </a:solidFill>
              </a:rPr>
              <a:t>Portfolio Optimizer - Investigated Optimal Weighted Portfolio for High and Low Cap Stock Against the DOW - </a:t>
            </a:r>
            <a:r>
              <a:rPr lang="en-US" sz="2400" b="1" u="sng" dirty="0">
                <a:solidFill>
                  <a:srgbClr val="7030A0"/>
                </a:solidFill>
              </a:rPr>
              <a:t>CONCLUSION</a:t>
            </a:r>
            <a:endParaRPr lang="en-US" sz="2400" b="1" u="sng" dirty="0">
              <a:solidFill>
                <a:srgbClr val="7030A0"/>
              </a:solidFill>
              <a:cs typeface="Calibri Light"/>
            </a:endParaRPr>
          </a:p>
          <a:p>
            <a:endParaRPr lang="en-US" b="1" dirty="0">
              <a:solidFill>
                <a:srgbClr val="7030A0"/>
              </a:solidFill>
              <a:cs typeface="Calibri Light"/>
            </a:endParaRPr>
          </a:p>
        </p:txBody>
      </p:sp>
      <p:sp>
        <p:nvSpPr>
          <p:cNvPr id="6" name="Title 1">
            <a:extLst>
              <a:ext uri="{FF2B5EF4-FFF2-40B4-BE49-F238E27FC236}">
                <a16:creationId xmlns:a16="http://schemas.microsoft.com/office/drawing/2014/main" id="{79315BAD-C44B-558A-F73C-EA87E178C13F}"/>
              </a:ext>
            </a:extLst>
          </p:cNvPr>
          <p:cNvSpPr txBox="1">
            <a:spLocks/>
          </p:cNvSpPr>
          <p:nvPr/>
        </p:nvSpPr>
        <p:spPr>
          <a:xfrm>
            <a:off x="846826" y="2515978"/>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7030A0"/>
                </a:solidFill>
              </a:rPr>
              <a:t>TEMPLATE SLIDE</a:t>
            </a:r>
            <a:endParaRPr lang="en-US" sz="2400" b="1" dirty="0">
              <a:solidFill>
                <a:srgbClr val="7030A0"/>
              </a:solidFill>
              <a:cs typeface="Calibri Light"/>
            </a:endParaRPr>
          </a:p>
          <a:p>
            <a:endParaRPr lang="en-US" b="1" dirty="0">
              <a:solidFill>
                <a:srgbClr val="7030A0"/>
              </a:solidFill>
              <a:cs typeface="Calibri Light"/>
            </a:endParaRPr>
          </a:p>
        </p:txBody>
      </p:sp>
      <p:sp>
        <p:nvSpPr>
          <p:cNvPr id="12" name="TextBox 11">
            <a:extLst>
              <a:ext uri="{FF2B5EF4-FFF2-40B4-BE49-F238E27FC236}">
                <a16:creationId xmlns:a16="http://schemas.microsoft.com/office/drawing/2014/main" id="{8C0A3A09-0D6A-2C15-BF2F-779812471C4C}"/>
              </a:ext>
            </a:extLst>
          </p:cNvPr>
          <p:cNvSpPr txBox="1"/>
          <p:nvPr/>
        </p:nvSpPr>
        <p:spPr>
          <a:xfrm>
            <a:off x="5398096" y="4206350"/>
            <a:ext cx="1717735" cy="707886"/>
          </a:xfrm>
          <a:prstGeom prst="rect">
            <a:avLst/>
          </a:prstGeom>
          <a:noFill/>
        </p:spPr>
        <p:txBody>
          <a:bodyPr wrap="square" lIns="91440" tIns="45720" rIns="91440" bIns="45720" rtlCol="0" anchor="t">
            <a:spAutoFit/>
          </a:bodyPr>
          <a:lstStyle/>
          <a:p>
            <a:pPr algn="ctr"/>
            <a:r>
              <a:rPr lang="en-US" sz="2000" b="1" dirty="0">
                <a:solidFill>
                  <a:srgbClr val="7030A0"/>
                </a:solidFill>
                <a:effectLst>
                  <a:outerShdw blurRad="38100" dist="38100" dir="2700000" algn="tl">
                    <a:srgbClr val="000000">
                      <a:alpha val="43137"/>
                    </a:srgbClr>
                  </a:outerShdw>
                </a:effectLst>
              </a:rPr>
              <a:t>ARROW-UP </a:t>
            </a:r>
            <a:br>
              <a:rPr lang="en-US" sz="2000" b="1" dirty="0">
                <a:effectLst>
                  <a:outerShdw blurRad="38100" dist="38100" dir="2700000" algn="tl">
                    <a:srgbClr val="000000">
                      <a:alpha val="43137"/>
                    </a:srgbClr>
                  </a:outerShdw>
                </a:effectLst>
              </a:rPr>
            </a:br>
            <a:r>
              <a:rPr lang="en-US" sz="2000" b="1" dirty="0">
                <a:solidFill>
                  <a:srgbClr val="7030A0"/>
                </a:solidFill>
                <a:effectLst>
                  <a:outerShdw blurRad="38100" dist="38100" dir="2700000" algn="tl">
                    <a:srgbClr val="000000">
                      <a:alpha val="43137"/>
                    </a:srgbClr>
                  </a:outerShdw>
                </a:effectLst>
              </a:rPr>
              <a:t>CAPITAL</a:t>
            </a:r>
            <a:endParaRPr lang="en-IN" sz="2000" b="1" dirty="0">
              <a:solidFill>
                <a:srgbClr val="7030A0"/>
              </a:solidFill>
              <a:effectLst>
                <a:outerShdw blurRad="38100" dist="38100" dir="2700000" algn="tl">
                  <a:srgbClr val="000000">
                    <a:alpha val="43137"/>
                  </a:srgbClr>
                </a:outerShdw>
              </a:effectLst>
            </a:endParaRPr>
          </a:p>
        </p:txBody>
      </p:sp>
      <p:pic>
        <p:nvPicPr>
          <p:cNvPr id="7" name="Picture 6" descr="Table&#10;&#10;Description automatically generated">
            <a:extLst>
              <a:ext uri="{FF2B5EF4-FFF2-40B4-BE49-F238E27FC236}">
                <a16:creationId xmlns:a16="http://schemas.microsoft.com/office/drawing/2014/main" id="{AECED6B7-CE1E-8630-6BAD-AE7E46DB1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686" y="670269"/>
            <a:ext cx="4289431" cy="3147757"/>
          </a:xfrm>
          <a:prstGeom prst="rect">
            <a:avLst/>
          </a:prstGeom>
        </p:spPr>
      </p:pic>
      <p:pic>
        <p:nvPicPr>
          <p:cNvPr id="13" name="Picture 12" descr="Table&#10;&#10;Description automatically generated">
            <a:extLst>
              <a:ext uri="{FF2B5EF4-FFF2-40B4-BE49-F238E27FC236}">
                <a16:creationId xmlns:a16="http://schemas.microsoft.com/office/drawing/2014/main" id="{3A462D07-5E47-F70E-F63C-4489B5A64F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2875" y="692571"/>
            <a:ext cx="4289431" cy="3130365"/>
          </a:xfrm>
          <a:prstGeom prst="rect">
            <a:avLst/>
          </a:prstGeom>
        </p:spPr>
      </p:pic>
      <p:pic>
        <p:nvPicPr>
          <p:cNvPr id="15" name="Picture 14" descr="Table&#10;&#10;Description automatically generated">
            <a:extLst>
              <a:ext uri="{FF2B5EF4-FFF2-40B4-BE49-F238E27FC236}">
                <a16:creationId xmlns:a16="http://schemas.microsoft.com/office/drawing/2014/main" id="{D8116747-E9A5-B600-4BB1-CE097D6D72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98759" y="3822937"/>
            <a:ext cx="4226273" cy="2953904"/>
          </a:xfrm>
          <a:prstGeom prst="rect">
            <a:avLst/>
          </a:prstGeom>
        </p:spPr>
      </p:pic>
      <p:sp>
        <p:nvSpPr>
          <p:cNvPr id="17" name="Frame 16">
            <a:extLst>
              <a:ext uri="{FF2B5EF4-FFF2-40B4-BE49-F238E27FC236}">
                <a16:creationId xmlns:a16="http://schemas.microsoft.com/office/drawing/2014/main" id="{D44298D6-F6D5-3B5A-0D43-9FD8D1EB60A3}"/>
              </a:ext>
            </a:extLst>
          </p:cNvPr>
          <p:cNvSpPr/>
          <p:nvPr/>
        </p:nvSpPr>
        <p:spPr>
          <a:xfrm>
            <a:off x="2099369" y="1632937"/>
            <a:ext cx="2792132" cy="3141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ame 17">
            <a:extLst>
              <a:ext uri="{FF2B5EF4-FFF2-40B4-BE49-F238E27FC236}">
                <a16:creationId xmlns:a16="http://schemas.microsoft.com/office/drawing/2014/main" id="{C8B2CD21-6FA7-A41B-0E05-7961E23D35E2}"/>
              </a:ext>
            </a:extLst>
          </p:cNvPr>
          <p:cNvSpPr/>
          <p:nvPr/>
        </p:nvSpPr>
        <p:spPr>
          <a:xfrm>
            <a:off x="6902908" y="1648158"/>
            <a:ext cx="2792132" cy="3141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ame 18">
            <a:extLst>
              <a:ext uri="{FF2B5EF4-FFF2-40B4-BE49-F238E27FC236}">
                <a16:creationId xmlns:a16="http://schemas.microsoft.com/office/drawing/2014/main" id="{A7000DBF-F0B4-C3D0-6DF2-F49BE0D954B4}"/>
              </a:ext>
            </a:extLst>
          </p:cNvPr>
          <p:cNvSpPr/>
          <p:nvPr/>
        </p:nvSpPr>
        <p:spPr>
          <a:xfrm>
            <a:off x="6818554" y="4741778"/>
            <a:ext cx="2792132" cy="314150"/>
          </a:xfrm>
          <a:prstGeom prst="fram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ame 19">
            <a:extLst>
              <a:ext uri="{FF2B5EF4-FFF2-40B4-BE49-F238E27FC236}">
                <a16:creationId xmlns:a16="http://schemas.microsoft.com/office/drawing/2014/main" id="{5E46D9ED-0FA9-9DCE-4B71-69EECA26E1E8}"/>
              </a:ext>
            </a:extLst>
          </p:cNvPr>
          <p:cNvSpPr/>
          <p:nvPr/>
        </p:nvSpPr>
        <p:spPr>
          <a:xfrm>
            <a:off x="7725923" y="6416913"/>
            <a:ext cx="478662" cy="314151"/>
          </a:xfrm>
          <a:prstGeom prst="fram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ame 20">
            <a:extLst>
              <a:ext uri="{FF2B5EF4-FFF2-40B4-BE49-F238E27FC236}">
                <a16:creationId xmlns:a16="http://schemas.microsoft.com/office/drawing/2014/main" id="{659F2279-7030-D293-A2EF-07410A9F0AF3}"/>
              </a:ext>
            </a:extLst>
          </p:cNvPr>
          <p:cNvSpPr/>
          <p:nvPr/>
        </p:nvSpPr>
        <p:spPr>
          <a:xfrm>
            <a:off x="6797955" y="6136216"/>
            <a:ext cx="2792132" cy="314150"/>
          </a:xfrm>
          <a:prstGeom prst="fram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63323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EF76-DFA0-597D-900E-8754E46DD17E}"/>
              </a:ext>
            </a:extLst>
          </p:cNvPr>
          <p:cNvSpPr>
            <a:spLocks noGrp="1"/>
          </p:cNvSpPr>
          <p:nvPr>
            <p:ph type="title"/>
          </p:nvPr>
        </p:nvSpPr>
        <p:spPr>
          <a:xfrm>
            <a:off x="838200" y="827328"/>
            <a:ext cx="10515600" cy="2851447"/>
          </a:xfrm>
        </p:spPr>
        <p:txBody>
          <a:bodyPr>
            <a:noAutofit/>
          </a:bodyPr>
          <a:lstStyle/>
          <a:p>
            <a:r>
              <a:rPr lang="en-US" sz="10300" b="1" dirty="0">
                <a:solidFill>
                  <a:srgbClr val="7030A0"/>
                </a:solidFill>
              </a:rPr>
              <a:t>Corporate Gift!!</a:t>
            </a:r>
            <a:endParaRPr lang="en-ZA" sz="10300" b="1" dirty="0">
              <a:solidFill>
                <a:srgbClr val="7030A0"/>
              </a:solidFill>
            </a:endParaRPr>
          </a:p>
        </p:txBody>
      </p:sp>
      <p:grpSp>
        <p:nvGrpSpPr>
          <p:cNvPr id="3" name="Group 2">
            <a:extLst>
              <a:ext uri="{FF2B5EF4-FFF2-40B4-BE49-F238E27FC236}">
                <a16:creationId xmlns:a16="http://schemas.microsoft.com/office/drawing/2014/main" id="{03A3C961-10DA-0577-DDA6-B85EF33864A6}"/>
              </a:ext>
            </a:extLst>
          </p:cNvPr>
          <p:cNvGrpSpPr/>
          <p:nvPr/>
        </p:nvGrpSpPr>
        <p:grpSpPr>
          <a:xfrm>
            <a:off x="9791045" y="5043762"/>
            <a:ext cx="2400955" cy="1660024"/>
            <a:chOff x="8699201" y="2716317"/>
            <a:chExt cx="2591038" cy="2111030"/>
          </a:xfrm>
        </p:grpSpPr>
        <p:pic>
          <p:nvPicPr>
            <p:cNvPr id="5" name="Picture 4" descr="Logo, company name&#10;&#10;Description automatically generated">
              <a:extLst>
                <a:ext uri="{FF2B5EF4-FFF2-40B4-BE49-F238E27FC236}">
                  <a16:creationId xmlns:a16="http://schemas.microsoft.com/office/drawing/2014/main" id="{10D4B172-2587-F63D-402E-762B811D07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699201" y="2716317"/>
              <a:ext cx="2591038" cy="1938992"/>
            </a:xfrm>
            <a:prstGeom prst="rect">
              <a:avLst/>
            </a:prstGeom>
          </p:spPr>
        </p:pic>
        <p:sp>
          <p:nvSpPr>
            <p:cNvPr id="6" name="TextBox 5">
              <a:extLst>
                <a:ext uri="{FF2B5EF4-FFF2-40B4-BE49-F238E27FC236}">
                  <a16:creationId xmlns:a16="http://schemas.microsoft.com/office/drawing/2014/main" id="{D5D06412-16E9-1E1D-12F0-C5F95E66214F}"/>
                </a:ext>
              </a:extLst>
            </p:cNvPr>
            <p:cNvSpPr txBox="1"/>
            <p:nvPr/>
          </p:nvSpPr>
          <p:spPr>
            <a:xfrm>
              <a:off x="9134126" y="4119461"/>
              <a:ext cx="1717735" cy="707886"/>
            </a:xfrm>
            <a:prstGeom prst="rect">
              <a:avLst/>
            </a:prstGeom>
            <a:noFill/>
          </p:spPr>
          <p:txBody>
            <a:bodyPr wrap="square" lIns="91440" tIns="45720" rIns="91440" bIns="45720" rtlCol="0" anchor="t">
              <a:spAutoFit/>
            </a:bodyPr>
            <a:lstStyle/>
            <a:p>
              <a:pPr algn="ctr"/>
              <a:r>
                <a:rPr lang="en-US" sz="2000" b="1" dirty="0">
                  <a:solidFill>
                    <a:srgbClr val="7030A0"/>
                  </a:solidFill>
                  <a:effectLst>
                    <a:outerShdw blurRad="38100" dist="38100" dir="2700000" algn="tl">
                      <a:srgbClr val="000000">
                        <a:alpha val="43137"/>
                      </a:srgbClr>
                    </a:outerShdw>
                  </a:effectLst>
                </a:rPr>
                <a:t>ARROW-UP </a:t>
              </a:r>
              <a:br>
                <a:rPr lang="en-US" sz="2000" b="1" dirty="0">
                  <a:effectLst>
                    <a:outerShdw blurRad="38100" dist="38100" dir="2700000" algn="tl">
                      <a:srgbClr val="000000">
                        <a:alpha val="43137"/>
                      </a:srgbClr>
                    </a:outerShdw>
                  </a:effectLst>
                </a:rPr>
              </a:br>
              <a:r>
                <a:rPr lang="en-US" sz="2000" b="1" dirty="0">
                  <a:solidFill>
                    <a:srgbClr val="7030A0"/>
                  </a:solidFill>
                  <a:effectLst>
                    <a:outerShdw blurRad="38100" dist="38100" dir="2700000" algn="tl">
                      <a:srgbClr val="000000">
                        <a:alpha val="43137"/>
                      </a:srgbClr>
                    </a:outerShdw>
                  </a:effectLst>
                </a:rPr>
                <a:t>CAPITAL</a:t>
              </a:r>
              <a:endParaRPr lang="en-IN" sz="2000" b="1" dirty="0">
                <a:solidFill>
                  <a:srgbClr val="7030A0"/>
                </a:solidFill>
                <a:effectLst>
                  <a:outerShdw blurRad="38100" dist="38100" dir="2700000" algn="tl">
                    <a:srgbClr val="000000">
                      <a:alpha val="43137"/>
                    </a:srgbClr>
                  </a:outerShdw>
                </a:effectLst>
              </a:endParaRPr>
            </a:p>
          </p:txBody>
        </p:sp>
      </p:grpSp>
      <p:sp>
        <p:nvSpPr>
          <p:cNvPr id="4" name="Title 1">
            <a:extLst>
              <a:ext uri="{FF2B5EF4-FFF2-40B4-BE49-F238E27FC236}">
                <a16:creationId xmlns:a16="http://schemas.microsoft.com/office/drawing/2014/main" id="{36BE16BC-1B36-B203-7D74-CC7C55961B42}"/>
              </a:ext>
            </a:extLst>
          </p:cNvPr>
          <p:cNvSpPr txBox="1">
            <a:spLocks/>
          </p:cNvSpPr>
          <p:nvPr/>
        </p:nvSpPr>
        <p:spPr>
          <a:xfrm>
            <a:off x="1033732" y="3160405"/>
            <a:ext cx="10515600" cy="28514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000" b="1" dirty="0">
                <a:solidFill>
                  <a:srgbClr val="7030A0"/>
                </a:solidFill>
              </a:rPr>
              <a:t>https://bit.ly/3TbYbPC</a:t>
            </a:r>
            <a:endParaRPr lang="en-ZA" sz="8000" b="1" dirty="0">
              <a:solidFill>
                <a:srgbClr val="7030A0"/>
              </a:solidFill>
            </a:endParaRPr>
          </a:p>
        </p:txBody>
      </p:sp>
    </p:spTree>
    <p:extLst>
      <p:ext uri="{BB962C8B-B14F-4D97-AF65-F5344CB8AC3E}">
        <p14:creationId xmlns:p14="http://schemas.microsoft.com/office/powerpoint/2010/main" val="1409951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EF76-DFA0-597D-900E-8754E46DD17E}"/>
              </a:ext>
            </a:extLst>
          </p:cNvPr>
          <p:cNvSpPr>
            <a:spLocks noGrp="1"/>
          </p:cNvSpPr>
          <p:nvPr>
            <p:ph type="title"/>
          </p:nvPr>
        </p:nvSpPr>
        <p:spPr>
          <a:xfrm>
            <a:off x="838200" y="827328"/>
            <a:ext cx="10515600" cy="2851447"/>
          </a:xfrm>
        </p:spPr>
        <p:txBody>
          <a:bodyPr>
            <a:noAutofit/>
          </a:bodyPr>
          <a:lstStyle/>
          <a:p>
            <a:r>
              <a:rPr lang="en-US" sz="14900" b="1" dirty="0">
                <a:solidFill>
                  <a:srgbClr val="7030A0"/>
                </a:solidFill>
              </a:rPr>
              <a:t>THANK YOU!!</a:t>
            </a:r>
            <a:endParaRPr lang="en-ZA" sz="14900" b="1" dirty="0">
              <a:solidFill>
                <a:srgbClr val="7030A0"/>
              </a:solidFill>
            </a:endParaRPr>
          </a:p>
        </p:txBody>
      </p:sp>
      <p:grpSp>
        <p:nvGrpSpPr>
          <p:cNvPr id="3" name="Group 2">
            <a:extLst>
              <a:ext uri="{FF2B5EF4-FFF2-40B4-BE49-F238E27FC236}">
                <a16:creationId xmlns:a16="http://schemas.microsoft.com/office/drawing/2014/main" id="{03A3C961-10DA-0577-DDA6-B85EF33864A6}"/>
              </a:ext>
            </a:extLst>
          </p:cNvPr>
          <p:cNvGrpSpPr/>
          <p:nvPr/>
        </p:nvGrpSpPr>
        <p:grpSpPr>
          <a:xfrm>
            <a:off x="9791045" y="5043762"/>
            <a:ext cx="2400955" cy="1660024"/>
            <a:chOff x="8699201" y="2716317"/>
            <a:chExt cx="2591038" cy="2111030"/>
          </a:xfrm>
        </p:grpSpPr>
        <p:pic>
          <p:nvPicPr>
            <p:cNvPr id="5" name="Picture 4" descr="Logo, company name&#10;&#10;Description automatically generated">
              <a:extLst>
                <a:ext uri="{FF2B5EF4-FFF2-40B4-BE49-F238E27FC236}">
                  <a16:creationId xmlns:a16="http://schemas.microsoft.com/office/drawing/2014/main" id="{10D4B172-2587-F63D-402E-762B811D07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699201" y="2716317"/>
              <a:ext cx="2591038" cy="1938992"/>
            </a:xfrm>
            <a:prstGeom prst="rect">
              <a:avLst/>
            </a:prstGeom>
          </p:spPr>
        </p:pic>
        <p:sp>
          <p:nvSpPr>
            <p:cNvPr id="6" name="TextBox 5">
              <a:extLst>
                <a:ext uri="{FF2B5EF4-FFF2-40B4-BE49-F238E27FC236}">
                  <a16:creationId xmlns:a16="http://schemas.microsoft.com/office/drawing/2014/main" id="{D5D06412-16E9-1E1D-12F0-C5F95E66214F}"/>
                </a:ext>
              </a:extLst>
            </p:cNvPr>
            <p:cNvSpPr txBox="1"/>
            <p:nvPr/>
          </p:nvSpPr>
          <p:spPr>
            <a:xfrm>
              <a:off x="9134126" y="4119461"/>
              <a:ext cx="1717735" cy="707886"/>
            </a:xfrm>
            <a:prstGeom prst="rect">
              <a:avLst/>
            </a:prstGeom>
            <a:noFill/>
          </p:spPr>
          <p:txBody>
            <a:bodyPr wrap="square" lIns="91440" tIns="45720" rIns="91440" bIns="45720" rtlCol="0" anchor="t">
              <a:spAutoFit/>
            </a:bodyPr>
            <a:lstStyle/>
            <a:p>
              <a:pPr algn="ctr"/>
              <a:r>
                <a:rPr lang="en-US" sz="2000" b="1" dirty="0">
                  <a:solidFill>
                    <a:srgbClr val="7030A0"/>
                  </a:solidFill>
                  <a:effectLst>
                    <a:outerShdw blurRad="38100" dist="38100" dir="2700000" algn="tl">
                      <a:srgbClr val="000000">
                        <a:alpha val="43137"/>
                      </a:srgbClr>
                    </a:outerShdw>
                  </a:effectLst>
                </a:rPr>
                <a:t>ARROW-UP </a:t>
              </a:r>
              <a:br>
                <a:rPr lang="en-US" sz="2000" b="1" dirty="0">
                  <a:effectLst>
                    <a:outerShdw blurRad="38100" dist="38100" dir="2700000" algn="tl">
                      <a:srgbClr val="000000">
                        <a:alpha val="43137"/>
                      </a:srgbClr>
                    </a:outerShdw>
                  </a:effectLst>
                </a:rPr>
              </a:br>
              <a:r>
                <a:rPr lang="en-US" sz="2000" b="1" dirty="0">
                  <a:solidFill>
                    <a:srgbClr val="7030A0"/>
                  </a:solidFill>
                  <a:effectLst>
                    <a:outerShdw blurRad="38100" dist="38100" dir="2700000" algn="tl">
                      <a:srgbClr val="000000">
                        <a:alpha val="43137"/>
                      </a:srgbClr>
                    </a:outerShdw>
                  </a:effectLst>
                </a:rPr>
                <a:t>CAPITAL</a:t>
              </a:r>
              <a:endParaRPr lang="en-IN" sz="2000" b="1" dirty="0">
                <a:solidFill>
                  <a:srgbClr val="7030A0"/>
                </a:solidFill>
                <a:effectLst>
                  <a:outerShdw blurRad="38100" dist="38100" dir="2700000" algn="tl">
                    <a:srgbClr val="000000">
                      <a:alpha val="43137"/>
                    </a:srgbClr>
                  </a:outerShdw>
                </a:effectLst>
              </a:endParaRPr>
            </a:p>
          </p:txBody>
        </p:sp>
      </p:grpSp>
      <p:pic>
        <p:nvPicPr>
          <p:cNvPr id="7" name="Picture 6">
            <a:extLst>
              <a:ext uri="{FF2B5EF4-FFF2-40B4-BE49-F238E27FC236}">
                <a16:creationId xmlns:a16="http://schemas.microsoft.com/office/drawing/2014/main" id="{EB598068-26A8-A744-B4C6-F08F18903809}"/>
              </a:ext>
            </a:extLst>
          </p:cNvPr>
          <p:cNvPicPr>
            <a:picLocks noChangeAspect="1"/>
          </p:cNvPicPr>
          <p:nvPr/>
        </p:nvPicPr>
        <p:blipFill>
          <a:blip r:embed="rId3"/>
          <a:stretch>
            <a:fillRect/>
          </a:stretch>
        </p:blipFill>
        <p:spPr>
          <a:xfrm>
            <a:off x="3840869" y="3426729"/>
            <a:ext cx="3181794" cy="3277057"/>
          </a:xfrm>
          <a:prstGeom prst="rect">
            <a:avLst/>
          </a:prstGeom>
        </p:spPr>
      </p:pic>
    </p:spTree>
    <p:extLst>
      <p:ext uri="{BB962C8B-B14F-4D97-AF65-F5344CB8AC3E}">
        <p14:creationId xmlns:p14="http://schemas.microsoft.com/office/powerpoint/2010/main" val="3896147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EF76-DFA0-597D-900E-8754E46DD17E}"/>
              </a:ext>
            </a:extLst>
          </p:cNvPr>
          <p:cNvSpPr>
            <a:spLocks noGrp="1"/>
          </p:cNvSpPr>
          <p:nvPr>
            <p:ph type="title"/>
          </p:nvPr>
        </p:nvSpPr>
        <p:spPr>
          <a:xfrm>
            <a:off x="838200" y="1422551"/>
            <a:ext cx="10515600" cy="2851447"/>
          </a:xfrm>
        </p:spPr>
        <p:txBody>
          <a:bodyPr>
            <a:normAutofit fontScale="90000"/>
          </a:bodyPr>
          <a:lstStyle/>
          <a:p>
            <a:r>
              <a:rPr lang="en-US" sz="19900" b="1" dirty="0">
                <a:solidFill>
                  <a:srgbClr val="7030A0"/>
                </a:solidFill>
              </a:rPr>
              <a:t>Questions?</a:t>
            </a:r>
            <a:endParaRPr lang="en-ZA" sz="19900" b="1" dirty="0">
              <a:solidFill>
                <a:srgbClr val="7030A0"/>
              </a:solidFill>
            </a:endParaRPr>
          </a:p>
        </p:txBody>
      </p:sp>
      <p:grpSp>
        <p:nvGrpSpPr>
          <p:cNvPr id="3" name="Group 2">
            <a:extLst>
              <a:ext uri="{FF2B5EF4-FFF2-40B4-BE49-F238E27FC236}">
                <a16:creationId xmlns:a16="http://schemas.microsoft.com/office/drawing/2014/main" id="{03A3C961-10DA-0577-DDA6-B85EF33864A6}"/>
              </a:ext>
            </a:extLst>
          </p:cNvPr>
          <p:cNvGrpSpPr/>
          <p:nvPr/>
        </p:nvGrpSpPr>
        <p:grpSpPr>
          <a:xfrm>
            <a:off x="9791045" y="5043762"/>
            <a:ext cx="2400955" cy="1660024"/>
            <a:chOff x="8699201" y="2716317"/>
            <a:chExt cx="2591038" cy="2111030"/>
          </a:xfrm>
        </p:grpSpPr>
        <p:pic>
          <p:nvPicPr>
            <p:cNvPr id="5" name="Picture 4" descr="Logo, company name&#10;&#10;Description automatically generated">
              <a:extLst>
                <a:ext uri="{FF2B5EF4-FFF2-40B4-BE49-F238E27FC236}">
                  <a16:creationId xmlns:a16="http://schemas.microsoft.com/office/drawing/2014/main" id="{10D4B172-2587-F63D-402E-762B811D07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699201" y="2716317"/>
              <a:ext cx="2591038" cy="1938992"/>
            </a:xfrm>
            <a:prstGeom prst="rect">
              <a:avLst/>
            </a:prstGeom>
          </p:spPr>
        </p:pic>
        <p:sp>
          <p:nvSpPr>
            <p:cNvPr id="6" name="TextBox 5">
              <a:extLst>
                <a:ext uri="{FF2B5EF4-FFF2-40B4-BE49-F238E27FC236}">
                  <a16:creationId xmlns:a16="http://schemas.microsoft.com/office/drawing/2014/main" id="{D5D06412-16E9-1E1D-12F0-C5F95E66214F}"/>
                </a:ext>
              </a:extLst>
            </p:cNvPr>
            <p:cNvSpPr txBox="1"/>
            <p:nvPr/>
          </p:nvSpPr>
          <p:spPr>
            <a:xfrm>
              <a:off x="9134126" y="4119461"/>
              <a:ext cx="1717735" cy="707886"/>
            </a:xfrm>
            <a:prstGeom prst="rect">
              <a:avLst/>
            </a:prstGeom>
            <a:noFill/>
          </p:spPr>
          <p:txBody>
            <a:bodyPr wrap="square" lIns="91440" tIns="45720" rIns="91440" bIns="45720" rtlCol="0" anchor="t">
              <a:spAutoFit/>
            </a:bodyPr>
            <a:lstStyle/>
            <a:p>
              <a:pPr algn="ctr"/>
              <a:r>
                <a:rPr lang="en-US" sz="2000" b="1" dirty="0">
                  <a:solidFill>
                    <a:srgbClr val="7030A0"/>
                  </a:solidFill>
                  <a:effectLst>
                    <a:outerShdw blurRad="38100" dist="38100" dir="2700000" algn="tl">
                      <a:srgbClr val="000000">
                        <a:alpha val="43137"/>
                      </a:srgbClr>
                    </a:outerShdw>
                  </a:effectLst>
                </a:rPr>
                <a:t>ARROW-UP </a:t>
              </a:r>
              <a:br>
                <a:rPr lang="en-US" sz="2000" b="1" dirty="0">
                  <a:effectLst>
                    <a:outerShdw blurRad="38100" dist="38100" dir="2700000" algn="tl">
                      <a:srgbClr val="000000">
                        <a:alpha val="43137"/>
                      </a:srgbClr>
                    </a:outerShdw>
                  </a:effectLst>
                </a:rPr>
              </a:br>
              <a:r>
                <a:rPr lang="en-US" sz="2000" b="1" dirty="0">
                  <a:solidFill>
                    <a:srgbClr val="7030A0"/>
                  </a:solidFill>
                  <a:effectLst>
                    <a:outerShdw blurRad="38100" dist="38100" dir="2700000" algn="tl">
                      <a:srgbClr val="000000">
                        <a:alpha val="43137"/>
                      </a:srgbClr>
                    </a:outerShdw>
                  </a:effectLst>
                </a:rPr>
                <a:t>CAPITAL</a:t>
              </a:r>
              <a:endParaRPr lang="en-IN" sz="2000" b="1" dirty="0">
                <a:solidFill>
                  <a:srgbClr val="7030A0"/>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1256718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EF76-DFA0-597D-900E-8754E46DD17E}"/>
              </a:ext>
            </a:extLst>
          </p:cNvPr>
          <p:cNvSpPr>
            <a:spLocks noGrp="1"/>
          </p:cNvSpPr>
          <p:nvPr>
            <p:ph type="title"/>
          </p:nvPr>
        </p:nvSpPr>
        <p:spPr/>
        <p:txBody>
          <a:bodyPr/>
          <a:lstStyle/>
          <a:p>
            <a:r>
              <a:rPr lang="en-US" b="1" dirty="0">
                <a:solidFill>
                  <a:srgbClr val="7030A0"/>
                </a:solidFill>
              </a:rPr>
              <a:t>Who Are We?</a:t>
            </a:r>
            <a:endParaRPr lang="en-ZA" b="1" dirty="0">
              <a:solidFill>
                <a:srgbClr val="7030A0"/>
              </a:solidFill>
            </a:endParaRPr>
          </a:p>
        </p:txBody>
      </p:sp>
      <p:sp>
        <p:nvSpPr>
          <p:cNvPr id="4" name="Content Placeholder 3">
            <a:extLst>
              <a:ext uri="{FF2B5EF4-FFF2-40B4-BE49-F238E27FC236}">
                <a16:creationId xmlns:a16="http://schemas.microsoft.com/office/drawing/2014/main" id="{13823B14-B952-9544-15FD-EF009D707278}"/>
              </a:ext>
            </a:extLst>
          </p:cNvPr>
          <p:cNvSpPr>
            <a:spLocks noGrp="1"/>
          </p:cNvSpPr>
          <p:nvPr>
            <p:ph idx="1"/>
          </p:nvPr>
        </p:nvSpPr>
        <p:spPr>
          <a:xfrm>
            <a:off x="838200" y="1825625"/>
            <a:ext cx="10515600" cy="3289839"/>
          </a:xfrm>
        </p:spPr>
        <p:txBody>
          <a:bodyPr>
            <a:normAutofit fontScale="85000" lnSpcReduction="20000"/>
          </a:bodyPr>
          <a:lstStyle/>
          <a:p>
            <a:r>
              <a:rPr lang="en-US" dirty="0">
                <a:solidFill>
                  <a:srgbClr val="7030A0"/>
                </a:solidFill>
              </a:rPr>
              <a:t>Start-up FinTech Investment Company.</a:t>
            </a:r>
          </a:p>
          <a:p>
            <a:endParaRPr lang="en-US" dirty="0">
              <a:solidFill>
                <a:srgbClr val="7030A0"/>
              </a:solidFill>
            </a:endParaRPr>
          </a:p>
          <a:p>
            <a:r>
              <a:rPr lang="en-US" b="1" dirty="0">
                <a:solidFill>
                  <a:srgbClr val="7030A0"/>
                </a:solidFill>
              </a:rPr>
              <a:t>Mission Statement</a:t>
            </a:r>
            <a:r>
              <a:rPr lang="en-US" dirty="0">
                <a:solidFill>
                  <a:srgbClr val="7030A0"/>
                </a:solidFill>
              </a:rPr>
              <a:t>: To Advance the Financial Industry through Technology!</a:t>
            </a:r>
          </a:p>
          <a:p>
            <a:pPr marL="0" indent="0">
              <a:buNone/>
            </a:pPr>
            <a:endParaRPr lang="en-US" dirty="0">
              <a:solidFill>
                <a:srgbClr val="7030A0"/>
              </a:solidFill>
            </a:endParaRPr>
          </a:p>
          <a:p>
            <a:r>
              <a:rPr lang="en-US" b="1" dirty="0">
                <a:solidFill>
                  <a:srgbClr val="7030A0"/>
                </a:solidFill>
              </a:rPr>
              <a:t>Investment Approach</a:t>
            </a:r>
            <a:r>
              <a:rPr lang="en-US" dirty="0">
                <a:solidFill>
                  <a:srgbClr val="7030A0"/>
                </a:solidFill>
              </a:rPr>
              <a:t>: Follow a disciplined and systematic approach to portfolio construction.</a:t>
            </a:r>
          </a:p>
          <a:p>
            <a:endParaRPr lang="en-US" dirty="0">
              <a:solidFill>
                <a:srgbClr val="7030A0"/>
              </a:solidFill>
            </a:endParaRPr>
          </a:p>
          <a:p>
            <a:r>
              <a:rPr lang="en-US" dirty="0">
                <a:solidFill>
                  <a:srgbClr val="7030A0"/>
                </a:solidFill>
              </a:rPr>
              <a:t>Utilize latest Software and Predictive Algorithms to rigorously analyze risk whilst seeking superior long term returns!</a:t>
            </a:r>
          </a:p>
          <a:p>
            <a:pPr marL="0" indent="0">
              <a:buNone/>
            </a:pPr>
            <a:endParaRPr lang="en-US" dirty="0">
              <a:solidFill>
                <a:srgbClr val="7030A0"/>
              </a:solidFill>
            </a:endParaRPr>
          </a:p>
          <a:p>
            <a:endParaRPr lang="en-US" dirty="0">
              <a:solidFill>
                <a:srgbClr val="7030A0"/>
              </a:solidFill>
            </a:endParaRPr>
          </a:p>
          <a:p>
            <a:endParaRPr lang="en-US" dirty="0">
              <a:solidFill>
                <a:srgbClr val="7030A0"/>
              </a:solidFill>
            </a:endParaRPr>
          </a:p>
          <a:p>
            <a:endParaRPr lang="en-US" b="1" dirty="0">
              <a:solidFill>
                <a:srgbClr val="7030A0"/>
              </a:solidFill>
            </a:endParaRPr>
          </a:p>
          <a:p>
            <a:endParaRPr lang="en-US" dirty="0">
              <a:solidFill>
                <a:srgbClr val="7030A0"/>
              </a:solidFill>
            </a:endParaRPr>
          </a:p>
          <a:p>
            <a:endParaRPr lang="en-ZA" dirty="0">
              <a:solidFill>
                <a:srgbClr val="7030A0"/>
              </a:solidFill>
            </a:endParaRPr>
          </a:p>
        </p:txBody>
      </p:sp>
      <p:grpSp>
        <p:nvGrpSpPr>
          <p:cNvPr id="3" name="Group 2">
            <a:extLst>
              <a:ext uri="{FF2B5EF4-FFF2-40B4-BE49-F238E27FC236}">
                <a16:creationId xmlns:a16="http://schemas.microsoft.com/office/drawing/2014/main" id="{564B014C-24A3-A07A-B495-9543324C5B88}"/>
              </a:ext>
            </a:extLst>
          </p:cNvPr>
          <p:cNvGrpSpPr/>
          <p:nvPr/>
        </p:nvGrpSpPr>
        <p:grpSpPr>
          <a:xfrm>
            <a:off x="9908983" y="4746970"/>
            <a:ext cx="2591038" cy="2111030"/>
            <a:chOff x="8699201" y="2716317"/>
            <a:chExt cx="2591038" cy="2111030"/>
          </a:xfrm>
        </p:grpSpPr>
        <p:pic>
          <p:nvPicPr>
            <p:cNvPr id="5" name="Picture 4" descr="Logo, company name&#10;&#10;Description automatically generated">
              <a:extLst>
                <a:ext uri="{FF2B5EF4-FFF2-40B4-BE49-F238E27FC236}">
                  <a16:creationId xmlns:a16="http://schemas.microsoft.com/office/drawing/2014/main" id="{DED1D877-8E21-70D1-9112-FDCE4DB0CB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699201" y="2716317"/>
              <a:ext cx="2591038" cy="1938992"/>
            </a:xfrm>
            <a:prstGeom prst="rect">
              <a:avLst/>
            </a:prstGeom>
          </p:spPr>
        </p:pic>
        <p:sp>
          <p:nvSpPr>
            <p:cNvPr id="6" name="TextBox 5">
              <a:extLst>
                <a:ext uri="{FF2B5EF4-FFF2-40B4-BE49-F238E27FC236}">
                  <a16:creationId xmlns:a16="http://schemas.microsoft.com/office/drawing/2014/main" id="{DC9BA436-C9EE-5A99-106E-AA46F2A5CDE8}"/>
                </a:ext>
              </a:extLst>
            </p:cNvPr>
            <p:cNvSpPr txBox="1"/>
            <p:nvPr/>
          </p:nvSpPr>
          <p:spPr>
            <a:xfrm>
              <a:off x="9134126" y="4119461"/>
              <a:ext cx="1717735" cy="707886"/>
            </a:xfrm>
            <a:prstGeom prst="rect">
              <a:avLst/>
            </a:prstGeom>
            <a:noFill/>
          </p:spPr>
          <p:txBody>
            <a:bodyPr wrap="square" lIns="91440" tIns="45720" rIns="91440" bIns="45720" rtlCol="0" anchor="t">
              <a:spAutoFit/>
            </a:bodyPr>
            <a:lstStyle/>
            <a:p>
              <a:pPr algn="ctr"/>
              <a:r>
                <a:rPr lang="en-US" sz="2000" b="1" dirty="0">
                  <a:solidFill>
                    <a:srgbClr val="7030A0"/>
                  </a:solidFill>
                  <a:effectLst>
                    <a:outerShdw blurRad="38100" dist="38100" dir="2700000" algn="tl">
                      <a:srgbClr val="000000">
                        <a:alpha val="43137"/>
                      </a:srgbClr>
                    </a:outerShdw>
                  </a:effectLst>
                </a:rPr>
                <a:t>ARROW-UP </a:t>
              </a:r>
              <a:br>
                <a:rPr lang="en-US" sz="2000" b="1" dirty="0">
                  <a:effectLst>
                    <a:outerShdw blurRad="38100" dist="38100" dir="2700000" algn="tl">
                      <a:srgbClr val="000000">
                        <a:alpha val="43137"/>
                      </a:srgbClr>
                    </a:outerShdw>
                  </a:effectLst>
                </a:rPr>
              </a:br>
              <a:r>
                <a:rPr lang="en-US" sz="2000" b="1" dirty="0">
                  <a:solidFill>
                    <a:srgbClr val="7030A0"/>
                  </a:solidFill>
                  <a:effectLst>
                    <a:outerShdw blurRad="38100" dist="38100" dir="2700000" algn="tl">
                      <a:srgbClr val="000000">
                        <a:alpha val="43137"/>
                      </a:srgbClr>
                    </a:outerShdw>
                  </a:effectLst>
                </a:rPr>
                <a:t>CAPITAL</a:t>
              </a:r>
              <a:endParaRPr lang="en-IN" sz="2000" b="1" dirty="0">
                <a:solidFill>
                  <a:srgbClr val="7030A0"/>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402626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EF76-DFA0-597D-900E-8754E46DD17E}"/>
              </a:ext>
            </a:extLst>
          </p:cNvPr>
          <p:cNvSpPr>
            <a:spLocks noGrp="1"/>
          </p:cNvSpPr>
          <p:nvPr>
            <p:ph type="title"/>
          </p:nvPr>
        </p:nvSpPr>
        <p:spPr>
          <a:xfrm>
            <a:off x="838200" y="365126"/>
            <a:ext cx="10515600" cy="782540"/>
          </a:xfrm>
        </p:spPr>
        <p:txBody>
          <a:bodyPr/>
          <a:lstStyle/>
          <a:p>
            <a:r>
              <a:rPr lang="en-US" b="1" dirty="0">
                <a:solidFill>
                  <a:srgbClr val="7030A0"/>
                </a:solidFill>
              </a:rPr>
              <a:t>Meet the Team</a:t>
            </a:r>
            <a:endParaRPr lang="en-ZA" b="1" dirty="0">
              <a:solidFill>
                <a:srgbClr val="7030A0"/>
              </a:solidFill>
            </a:endParaRPr>
          </a:p>
        </p:txBody>
      </p:sp>
      <p:graphicFrame>
        <p:nvGraphicFramePr>
          <p:cNvPr id="3" name="Diagram 2">
            <a:extLst>
              <a:ext uri="{FF2B5EF4-FFF2-40B4-BE49-F238E27FC236}">
                <a16:creationId xmlns:a16="http://schemas.microsoft.com/office/drawing/2014/main" id="{C9FC4117-5D4F-9CED-9467-CA0DA6751CE0}"/>
              </a:ext>
            </a:extLst>
          </p:cNvPr>
          <p:cNvGraphicFramePr/>
          <p:nvPr>
            <p:extLst>
              <p:ext uri="{D42A27DB-BD31-4B8C-83A1-F6EECF244321}">
                <p14:modId xmlns:p14="http://schemas.microsoft.com/office/powerpoint/2010/main" val="3648870633"/>
              </p:ext>
            </p:extLst>
          </p:nvPr>
        </p:nvGraphicFramePr>
        <p:xfrm>
          <a:off x="1005632" y="1212980"/>
          <a:ext cx="10348168" cy="5383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3958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EF76-DFA0-597D-900E-8754E46DD17E}"/>
              </a:ext>
            </a:extLst>
          </p:cNvPr>
          <p:cNvSpPr>
            <a:spLocks noGrp="1"/>
          </p:cNvSpPr>
          <p:nvPr>
            <p:ph type="title"/>
          </p:nvPr>
        </p:nvSpPr>
        <p:spPr/>
        <p:txBody>
          <a:bodyPr/>
          <a:lstStyle/>
          <a:p>
            <a:r>
              <a:rPr lang="en-US" b="1" dirty="0">
                <a:solidFill>
                  <a:srgbClr val="7030A0"/>
                </a:solidFill>
              </a:rPr>
              <a:t>Why are We Here?</a:t>
            </a:r>
            <a:endParaRPr lang="en-ZA" b="1" dirty="0">
              <a:solidFill>
                <a:srgbClr val="7030A0"/>
              </a:solidFill>
            </a:endParaRPr>
          </a:p>
        </p:txBody>
      </p:sp>
      <p:sp>
        <p:nvSpPr>
          <p:cNvPr id="4" name="Content Placeholder 3">
            <a:extLst>
              <a:ext uri="{FF2B5EF4-FFF2-40B4-BE49-F238E27FC236}">
                <a16:creationId xmlns:a16="http://schemas.microsoft.com/office/drawing/2014/main" id="{13823B14-B952-9544-15FD-EF009D707278}"/>
              </a:ext>
            </a:extLst>
          </p:cNvPr>
          <p:cNvSpPr>
            <a:spLocks noGrp="1"/>
          </p:cNvSpPr>
          <p:nvPr>
            <p:ph idx="1"/>
          </p:nvPr>
        </p:nvSpPr>
        <p:spPr/>
        <p:txBody>
          <a:bodyPr>
            <a:normAutofit/>
          </a:bodyPr>
          <a:lstStyle/>
          <a:p>
            <a:r>
              <a:rPr lang="en-US" b="1" dirty="0">
                <a:solidFill>
                  <a:srgbClr val="7030A0"/>
                </a:solidFill>
              </a:rPr>
              <a:t>Objective: </a:t>
            </a:r>
            <a:r>
              <a:rPr lang="en-US" dirty="0">
                <a:solidFill>
                  <a:srgbClr val="7030A0"/>
                </a:solidFill>
              </a:rPr>
              <a:t>Demonstrate our in-house </a:t>
            </a:r>
            <a:r>
              <a:rPr lang="en-US" b="1" dirty="0">
                <a:solidFill>
                  <a:srgbClr val="7030A0"/>
                </a:solidFill>
              </a:rPr>
              <a:t>Portfolio Optimizer App.</a:t>
            </a:r>
          </a:p>
          <a:p>
            <a:endParaRPr lang="en-US" dirty="0">
              <a:solidFill>
                <a:srgbClr val="7030A0"/>
              </a:solidFill>
            </a:endParaRPr>
          </a:p>
          <a:p>
            <a:r>
              <a:rPr lang="en-US" b="1" dirty="0">
                <a:solidFill>
                  <a:srgbClr val="7030A0"/>
                </a:solidFill>
              </a:rPr>
              <a:t>Research Question</a:t>
            </a:r>
            <a:r>
              <a:rPr lang="en-US" dirty="0">
                <a:solidFill>
                  <a:srgbClr val="7030A0"/>
                </a:solidFill>
              </a:rPr>
              <a:t>: Would an Optimally constructed portfolio of High Cap stocks perform better than a similarly constructed portfolio of Low Cap stocks over the last year (Sep-21 to Sep-22)?</a:t>
            </a:r>
          </a:p>
          <a:p>
            <a:endParaRPr lang="en-ZA" dirty="0">
              <a:solidFill>
                <a:srgbClr val="7030A0"/>
              </a:solidFill>
            </a:endParaRPr>
          </a:p>
        </p:txBody>
      </p:sp>
      <p:grpSp>
        <p:nvGrpSpPr>
          <p:cNvPr id="3" name="Group 2">
            <a:extLst>
              <a:ext uri="{FF2B5EF4-FFF2-40B4-BE49-F238E27FC236}">
                <a16:creationId xmlns:a16="http://schemas.microsoft.com/office/drawing/2014/main" id="{9FA2595C-D71E-1BD3-DEAA-32861997940C}"/>
              </a:ext>
            </a:extLst>
          </p:cNvPr>
          <p:cNvGrpSpPr/>
          <p:nvPr/>
        </p:nvGrpSpPr>
        <p:grpSpPr>
          <a:xfrm>
            <a:off x="9908983" y="4746970"/>
            <a:ext cx="2591038" cy="2111030"/>
            <a:chOff x="8699201" y="2716317"/>
            <a:chExt cx="2591038" cy="2111030"/>
          </a:xfrm>
        </p:grpSpPr>
        <p:pic>
          <p:nvPicPr>
            <p:cNvPr id="5" name="Picture 4" descr="Logo, company name&#10;&#10;Description automatically generated">
              <a:extLst>
                <a:ext uri="{FF2B5EF4-FFF2-40B4-BE49-F238E27FC236}">
                  <a16:creationId xmlns:a16="http://schemas.microsoft.com/office/drawing/2014/main" id="{5E07DBB5-DF79-3571-AA64-DD6C2252E3B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699201" y="2716317"/>
              <a:ext cx="2591038" cy="1938992"/>
            </a:xfrm>
            <a:prstGeom prst="rect">
              <a:avLst/>
            </a:prstGeom>
          </p:spPr>
        </p:pic>
        <p:sp>
          <p:nvSpPr>
            <p:cNvPr id="6" name="TextBox 5">
              <a:extLst>
                <a:ext uri="{FF2B5EF4-FFF2-40B4-BE49-F238E27FC236}">
                  <a16:creationId xmlns:a16="http://schemas.microsoft.com/office/drawing/2014/main" id="{F34984FF-AE61-A4C1-4B0B-CFF8545D4B37}"/>
                </a:ext>
              </a:extLst>
            </p:cNvPr>
            <p:cNvSpPr txBox="1"/>
            <p:nvPr/>
          </p:nvSpPr>
          <p:spPr>
            <a:xfrm>
              <a:off x="9134126" y="4119461"/>
              <a:ext cx="1717735" cy="707886"/>
            </a:xfrm>
            <a:prstGeom prst="rect">
              <a:avLst/>
            </a:prstGeom>
            <a:noFill/>
          </p:spPr>
          <p:txBody>
            <a:bodyPr wrap="square" lIns="91440" tIns="45720" rIns="91440" bIns="45720" rtlCol="0" anchor="t">
              <a:spAutoFit/>
            </a:bodyPr>
            <a:lstStyle/>
            <a:p>
              <a:pPr algn="ctr"/>
              <a:r>
                <a:rPr lang="en-US" sz="2000" b="1" dirty="0">
                  <a:solidFill>
                    <a:srgbClr val="7030A0"/>
                  </a:solidFill>
                  <a:effectLst>
                    <a:outerShdw blurRad="38100" dist="38100" dir="2700000" algn="tl">
                      <a:srgbClr val="000000">
                        <a:alpha val="43137"/>
                      </a:srgbClr>
                    </a:outerShdw>
                  </a:effectLst>
                </a:rPr>
                <a:t>ARROW-UP </a:t>
              </a:r>
              <a:br>
                <a:rPr lang="en-US" sz="2000" b="1" dirty="0">
                  <a:effectLst>
                    <a:outerShdw blurRad="38100" dist="38100" dir="2700000" algn="tl">
                      <a:srgbClr val="000000">
                        <a:alpha val="43137"/>
                      </a:srgbClr>
                    </a:outerShdw>
                  </a:effectLst>
                </a:rPr>
              </a:br>
              <a:r>
                <a:rPr lang="en-US" sz="2000" b="1" dirty="0">
                  <a:solidFill>
                    <a:srgbClr val="7030A0"/>
                  </a:solidFill>
                  <a:effectLst>
                    <a:outerShdw blurRad="38100" dist="38100" dir="2700000" algn="tl">
                      <a:srgbClr val="000000">
                        <a:alpha val="43137"/>
                      </a:srgbClr>
                    </a:outerShdw>
                  </a:effectLst>
                </a:rPr>
                <a:t>CAPITAL</a:t>
              </a:r>
              <a:endParaRPr lang="en-IN" sz="2000" b="1" dirty="0">
                <a:solidFill>
                  <a:srgbClr val="7030A0"/>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97696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AAB4CE4-DE44-12E8-3E98-AD28724306CA}"/>
              </a:ext>
            </a:extLst>
          </p:cNvPr>
          <p:cNvGrpSpPr/>
          <p:nvPr/>
        </p:nvGrpSpPr>
        <p:grpSpPr>
          <a:xfrm>
            <a:off x="9607059" y="4643508"/>
            <a:ext cx="2591038" cy="2111030"/>
            <a:chOff x="8699201" y="2716317"/>
            <a:chExt cx="2591038" cy="2111030"/>
          </a:xfrm>
        </p:grpSpPr>
        <p:pic>
          <p:nvPicPr>
            <p:cNvPr id="2" name="Picture 1" descr="Logo, company name&#10;&#10;Description automatically generated">
              <a:extLst>
                <a:ext uri="{FF2B5EF4-FFF2-40B4-BE49-F238E27FC236}">
                  <a16:creationId xmlns:a16="http://schemas.microsoft.com/office/drawing/2014/main" id="{14536A17-6EF6-B1FD-0041-DB293E6BD80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699201" y="2716317"/>
              <a:ext cx="2591038" cy="1938992"/>
            </a:xfrm>
            <a:prstGeom prst="rect">
              <a:avLst/>
            </a:prstGeom>
          </p:spPr>
        </p:pic>
        <p:sp>
          <p:nvSpPr>
            <p:cNvPr id="4" name="TextBox 3">
              <a:extLst>
                <a:ext uri="{FF2B5EF4-FFF2-40B4-BE49-F238E27FC236}">
                  <a16:creationId xmlns:a16="http://schemas.microsoft.com/office/drawing/2014/main" id="{232918E9-B14D-F118-076D-466634138393}"/>
                </a:ext>
              </a:extLst>
            </p:cNvPr>
            <p:cNvSpPr txBox="1"/>
            <p:nvPr/>
          </p:nvSpPr>
          <p:spPr>
            <a:xfrm>
              <a:off x="9134126" y="4119461"/>
              <a:ext cx="1717735" cy="707886"/>
            </a:xfrm>
            <a:prstGeom prst="rect">
              <a:avLst/>
            </a:prstGeom>
            <a:noFill/>
          </p:spPr>
          <p:txBody>
            <a:bodyPr wrap="square" lIns="91440" tIns="45720" rIns="91440" bIns="45720" rtlCol="0" anchor="t">
              <a:spAutoFit/>
            </a:bodyPr>
            <a:lstStyle/>
            <a:p>
              <a:pPr algn="ctr"/>
              <a:r>
                <a:rPr lang="en-US" sz="2000" b="1" dirty="0">
                  <a:solidFill>
                    <a:srgbClr val="7030A0"/>
                  </a:solidFill>
                  <a:effectLst>
                    <a:outerShdw blurRad="38100" dist="38100" dir="2700000" algn="tl">
                      <a:srgbClr val="000000">
                        <a:alpha val="43137"/>
                      </a:srgbClr>
                    </a:outerShdw>
                  </a:effectLst>
                </a:rPr>
                <a:t>ARROW-UP </a:t>
              </a:r>
              <a:br>
                <a:rPr lang="en-US" sz="2000" b="1" dirty="0">
                  <a:effectLst>
                    <a:outerShdw blurRad="38100" dist="38100" dir="2700000" algn="tl">
                      <a:srgbClr val="000000">
                        <a:alpha val="43137"/>
                      </a:srgbClr>
                    </a:outerShdw>
                  </a:effectLst>
                </a:rPr>
              </a:br>
              <a:r>
                <a:rPr lang="en-US" sz="2000" b="1" dirty="0">
                  <a:solidFill>
                    <a:srgbClr val="7030A0"/>
                  </a:solidFill>
                  <a:effectLst>
                    <a:outerShdw blurRad="38100" dist="38100" dir="2700000" algn="tl">
                      <a:srgbClr val="000000">
                        <a:alpha val="43137"/>
                      </a:srgbClr>
                    </a:outerShdw>
                  </a:effectLst>
                </a:rPr>
                <a:t>CAPITAL</a:t>
              </a:r>
              <a:endParaRPr lang="en-IN" sz="2000" b="1" dirty="0">
                <a:solidFill>
                  <a:srgbClr val="7030A0"/>
                </a:solidFill>
                <a:effectLst>
                  <a:outerShdw blurRad="38100" dist="38100" dir="2700000" algn="tl">
                    <a:srgbClr val="000000">
                      <a:alpha val="43137"/>
                    </a:srgbClr>
                  </a:outerShdw>
                </a:effectLst>
              </a:endParaRPr>
            </a:p>
          </p:txBody>
        </p:sp>
      </p:grpSp>
      <p:sp>
        <p:nvSpPr>
          <p:cNvPr id="10" name="Title 1">
            <a:extLst>
              <a:ext uri="{FF2B5EF4-FFF2-40B4-BE49-F238E27FC236}">
                <a16:creationId xmlns:a16="http://schemas.microsoft.com/office/drawing/2014/main" id="{44EE471B-3002-995D-EAE9-9D7860C9D060}"/>
              </a:ext>
            </a:extLst>
          </p:cNvPr>
          <p:cNvSpPr>
            <a:spLocks noGrp="1"/>
          </p:cNvSpPr>
          <p:nvPr>
            <p:ph type="title"/>
          </p:nvPr>
        </p:nvSpPr>
        <p:spPr>
          <a:xfrm>
            <a:off x="140296" y="-289932"/>
            <a:ext cx="11066680" cy="1325563"/>
          </a:xfrm>
        </p:spPr>
        <p:txBody>
          <a:bodyPr vert="horz" lIns="91440" tIns="45720" rIns="91440" bIns="45720" rtlCol="0" anchor="ctr">
            <a:noAutofit/>
          </a:bodyPr>
          <a:lstStyle/>
          <a:p>
            <a:r>
              <a:rPr lang="en-US" sz="2400" b="1" dirty="0">
                <a:solidFill>
                  <a:srgbClr val="7030A0"/>
                </a:solidFill>
              </a:rPr>
              <a:t>Portfolio Optimizer - Investigated Optimal Weighted Portfolio for High and Low Cap Stock Against the DOW</a:t>
            </a:r>
            <a:endParaRPr lang="en-US" b="1" dirty="0">
              <a:solidFill>
                <a:srgbClr val="7030A0"/>
              </a:solidFill>
              <a:cs typeface="Calibri Light"/>
            </a:endParaRPr>
          </a:p>
        </p:txBody>
      </p:sp>
      <p:pic>
        <p:nvPicPr>
          <p:cNvPr id="3" name="Picture 2">
            <a:extLst>
              <a:ext uri="{FF2B5EF4-FFF2-40B4-BE49-F238E27FC236}">
                <a16:creationId xmlns:a16="http://schemas.microsoft.com/office/drawing/2014/main" id="{CA824445-AB18-07A5-4572-6840724188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672" y="1788702"/>
            <a:ext cx="5701328" cy="3793550"/>
          </a:xfrm>
          <a:prstGeom prst="rect">
            <a:avLst/>
          </a:prstGeom>
        </p:spPr>
      </p:pic>
      <p:sp>
        <p:nvSpPr>
          <p:cNvPr id="8" name="Subtitle 2">
            <a:extLst>
              <a:ext uri="{FF2B5EF4-FFF2-40B4-BE49-F238E27FC236}">
                <a16:creationId xmlns:a16="http://schemas.microsoft.com/office/drawing/2014/main" id="{60442248-49C4-FC3E-D783-C90E779AD877}"/>
              </a:ext>
            </a:extLst>
          </p:cNvPr>
          <p:cNvSpPr txBox="1">
            <a:spLocks/>
          </p:cNvSpPr>
          <p:nvPr/>
        </p:nvSpPr>
        <p:spPr>
          <a:xfrm>
            <a:off x="6196216" y="2076944"/>
            <a:ext cx="5311034" cy="318847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b="1" dirty="0">
                <a:solidFill>
                  <a:srgbClr val="7030A0"/>
                </a:solidFill>
                <a:latin typeface="+mj-lt"/>
                <a:ea typeface="+mj-ea"/>
                <a:cs typeface="+mj-cs"/>
              </a:rPr>
              <a:t>Sector</a:t>
            </a:r>
            <a:r>
              <a:rPr lang="en-US" sz="4800" b="1" dirty="0"/>
              <a:t> </a:t>
            </a:r>
            <a:r>
              <a:rPr lang="en-US" sz="4800" b="1" dirty="0">
                <a:solidFill>
                  <a:srgbClr val="7030A0"/>
                </a:solidFill>
                <a:latin typeface="+mj-lt"/>
                <a:ea typeface="+mj-ea"/>
                <a:cs typeface="+mj-cs"/>
              </a:rPr>
              <a:t>Rotation</a:t>
            </a:r>
            <a:endParaRPr lang="en-CA" sz="4800" b="1" dirty="0">
              <a:solidFill>
                <a:srgbClr val="7030A0"/>
              </a:solidFill>
              <a:latin typeface="+mj-lt"/>
              <a:ea typeface="+mj-ea"/>
              <a:cs typeface="+mj-cs"/>
            </a:endParaRPr>
          </a:p>
        </p:txBody>
      </p:sp>
      <p:sp>
        <p:nvSpPr>
          <p:cNvPr id="14" name="Title 1">
            <a:extLst>
              <a:ext uri="{FF2B5EF4-FFF2-40B4-BE49-F238E27FC236}">
                <a16:creationId xmlns:a16="http://schemas.microsoft.com/office/drawing/2014/main" id="{F50048F0-FEA9-E8B3-2A8A-445275A8C2F2}"/>
              </a:ext>
            </a:extLst>
          </p:cNvPr>
          <p:cNvSpPr txBox="1">
            <a:spLocks/>
          </p:cNvSpPr>
          <p:nvPr/>
        </p:nvSpPr>
        <p:spPr>
          <a:xfrm>
            <a:off x="140296" y="443331"/>
            <a:ext cx="112135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7030A0"/>
                </a:solidFill>
              </a:rPr>
              <a:t>Financial Markets – Business and Financial Cycles</a:t>
            </a:r>
            <a:endParaRPr lang="en-ZA" b="1" dirty="0">
              <a:solidFill>
                <a:srgbClr val="7030A0"/>
              </a:solidFill>
            </a:endParaRPr>
          </a:p>
        </p:txBody>
      </p:sp>
    </p:spTree>
    <p:extLst>
      <p:ext uri="{BB962C8B-B14F-4D97-AF65-F5344CB8AC3E}">
        <p14:creationId xmlns:p14="http://schemas.microsoft.com/office/powerpoint/2010/main" val="3977456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AAB4CE4-DE44-12E8-3E98-AD28724306CA}"/>
              </a:ext>
            </a:extLst>
          </p:cNvPr>
          <p:cNvGrpSpPr/>
          <p:nvPr/>
        </p:nvGrpSpPr>
        <p:grpSpPr>
          <a:xfrm>
            <a:off x="9607059" y="4643508"/>
            <a:ext cx="2591038" cy="2111030"/>
            <a:chOff x="8699201" y="2716317"/>
            <a:chExt cx="2591038" cy="2111030"/>
          </a:xfrm>
        </p:grpSpPr>
        <p:pic>
          <p:nvPicPr>
            <p:cNvPr id="2" name="Picture 1" descr="Logo, company name&#10;&#10;Description automatically generated">
              <a:extLst>
                <a:ext uri="{FF2B5EF4-FFF2-40B4-BE49-F238E27FC236}">
                  <a16:creationId xmlns:a16="http://schemas.microsoft.com/office/drawing/2014/main" id="{14536A17-6EF6-B1FD-0041-DB293E6BD80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699201" y="2716317"/>
              <a:ext cx="2591038" cy="1938992"/>
            </a:xfrm>
            <a:prstGeom prst="rect">
              <a:avLst/>
            </a:prstGeom>
          </p:spPr>
        </p:pic>
        <p:sp>
          <p:nvSpPr>
            <p:cNvPr id="4" name="TextBox 3">
              <a:extLst>
                <a:ext uri="{FF2B5EF4-FFF2-40B4-BE49-F238E27FC236}">
                  <a16:creationId xmlns:a16="http://schemas.microsoft.com/office/drawing/2014/main" id="{232918E9-B14D-F118-076D-466634138393}"/>
                </a:ext>
              </a:extLst>
            </p:cNvPr>
            <p:cNvSpPr txBox="1"/>
            <p:nvPr/>
          </p:nvSpPr>
          <p:spPr>
            <a:xfrm>
              <a:off x="9134126" y="4119461"/>
              <a:ext cx="1717735" cy="707886"/>
            </a:xfrm>
            <a:prstGeom prst="rect">
              <a:avLst/>
            </a:prstGeom>
            <a:noFill/>
          </p:spPr>
          <p:txBody>
            <a:bodyPr wrap="square" lIns="91440" tIns="45720" rIns="91440" bIns="45720" rtlCol="0" anchor="t">
              <a:spAutoFit/>
            </a:bodyPr>
            <a:lstStyle/>
            <a:p>
              <a:pPr algn="ctr"/>
              <a:r>
                <a:rPr lang="en-US" sz="2000" b="1" dirty="0">
                  <a:solidFill>
                    <a:srgbClr val="7030A0"/>
                  </a:solidFill>
                  <a:effectLst>
                    <a:outerShdw blurRad="38100" dist="38100" dir="2700000" algn="tl">
                      <a:srgbClr val="000000">
                        <a:alpha val="43137"/>
                      </a:srgbClr>
                    </a:outerShdw>
                  </a:effectLst>
                </a:rPr>
                <a:t>ARROW-UP </a:t>
              </a:r>
              <a:br>
                <a:rPr lang="en-US" sz="2000" b="1" dirty="0">
                  <a:effectLst>
                    <a:outerShdw blurRad="38100" dist="38100" dir="2700000" algn="tl">
                      <a:srgbClr val="000000">
                        <a:alpha val="43137"/>
                      </a:srgbClr>
                    </a:outerShdw>
                  </a:effectLst>
                </a:rPr>
              </a:br>
              <a:r>
                <a:rPr lang="en-US" sz="2000" b="1" dirty="0">
                  <a:solidFill>
                    <a:srgbClr val="7030A0"/>
                  </a:solidFill>
                  <a:effectLst>
                    <a:outerShdw blurRad="38100" dist="38100" dir="2700000" algn="tl">
                      <a:srgbClr val="000000">
                        <a:alpha val="43137"/>
                      </a:srgbClr>
                    </a:outerShdw>
                  </a:effectLst>
                </a:rPr>
                <a:t>CAPITAL</a:t>
              </a:r>
              <a:endParaRPr lang="en-IN" sz="2000" b="1" dirty="0">
                <a:solidFill>
                  <a:srgbClr val="7030A0"/>
                </a:solidFill>
                <a:effectLst>
                  <a:outerShdw blurRad="38100" dist="38100" dir="2700000" algn="tl">
                    <a:srgbClr val="000000">
                      <a:alpha val="43137"/>
                    </a:srgbClr>
                  </a:outerShdw>
                </a:effectLst>
              </a:endParaRPr>
            </a:p>
          </p:txBody>
        </p:sp>
      </p:grpSp>
      <p:sp>
        <p:nvSpPr>
          <p:cNvPr id="10" name="Title 1">
            <a:extLst>
              <a:ext uri="{FF2B5EF4-FFF2-40B4-BE49-F238E27FC236}">
                <a16:creationId xmlns:a16="http://schemas.microsoft.com/office/drawing/2014/main" id="{44EE471B-3002-995D-EAE9-9D7860C9D060}"/>
              </a:ext>
            </a:extLst>
          </p:cNvPr>
          <p:cNvSpPr>
            <a:spLocks noGrp="1"/>
          </p:cNvSpPr>
          <p:nvPr>
            <p:ph type="title"/>
          </p:nvPr>
        </p:nvSpPr>
        <p:spPr>
          <a:xfrm>
            <a:off x="140296" y="-289932"/>
            <a:ext cx="11066680" cy="1325563"/>
          </a:xfrm>
        </p:spPr>
        <p:txBody>
          <a:bodyPr vert="horz" lIns="91440" tIns="45720" rIns="91440" bIns="45720" rtlCol="0" anchor="ctr">
            <a:noAutofit/>
          </a:bodyPr>
          <a:lstStyle/>
          <a:p>
            <a:r>
              <a:rPr lang="en-US" sz="2400" b="1" dirty="0">
                <a:solidFill>
                  <a:srgbClr val="7030A0"/>
                </a:solidFill>
              </a:rPr>
              <a:t>Portfolio Optimizer - Investigated Optimal Weighted Portfolio for High and Low Cap Stock Against the DOW</a:t>
            </a:r>
            <a:endParaRPr lang="en-US" b="1" dirty="0">
              <a:solidFill>
                <a:srgbClr val="7030A0"/>
              </a:solidFill>
              <a:cs typeface="Calibri Light"/>
            </a:endParaRPr>
          </a:p>
        </p:txBody>
      </p:sp>
      <p:sp>
        <p:nvSpPr>
          <p:cNvPr id="6" name="Title 1">
            <a:extLst>
              <a:ext uri="{FF2B5EF4-FFF2-40B4-BE49-F238E27FC236}">
                <a16:creationId xmlns:a16="http://schemas.microsoft.com/office/drawing/2014/main" id="{2990156B-86A9-9F6F-08B7-B9DEC2F68F13}"/>
              </a:ext>
            </a:extLst>
          </p:cNvPr>
          <p:cNvSpPr txBox="1">
            <a:spLocks/>
          </p:cNvSpPr>
          <p:nvPr/>
        </p:nvSpPr>
        <p:spPr>
          <a:xfrm>
            <a:off x="384192" y="998970"/>
            <a:ext cx="5022630" cy="243003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600" dirty="0">
                <a:solidFill>
                  <a:srgbClr val="7030A0"/>
                </a:solidFill>
                <a:latin typeface="+mn-lt"/>
                <a:ea typeface="+mn-ea"/>
                <a:cs typeface="+mn-cs"/>
              </a:rPr>
              <a:t>Sector Rotation Analysis attempts to link current strengths and weaknesses in the stock market with the general business cycle based on the relative performance of the eleven S&amp;P Sector SPDR ETFs. </a:t>
            </a:r>
            <a:br>
              <a:rPr lang="en-CA" sz="2200" dirty="0"/>
            </a:br>
            <a:endParaRPr lang="en-CA" sz="2200" dirty="0"/>
          </a:p>
        </p:txBody>
      </p:sp>
      <p:sp>
        <p:nvSpPr>
          <p:cNvPr id="7" name="Title 1">
            <a:extLst>
              <a:ext uri="{FF2B5EF4-FFF2-40B4-BE49-F238E27FC236}">
                <a16:creationId xmlns:a16="http://schemas.microsoft.com/office/drawing/2014/main" id="{732F60BE-4073-B535-AC92-02E95F6BB555}"/>
              </a:ext>
            </a:extLst>
          </p:cNvPr>
          <p:cNvSpPr txBox="1">
            <a:spLocks/>
          </p:cNvSpPr>
          <p:nvPr/>
        </p:nvSpPr>
        <p:spPr>
          <a:xfrm>
            <a:off x="384192" y="3283335"/>
            <a:ext cx="5022630" cy="2430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400" dirty="0">
                <a:solidFill>
                  <a:srgbClr val="7030A0"/>
                </a:solidFill>
                <a:latin typeface="+mn-lt"/>
                <a:ea typeface="+mn-ea"/>
                <a:cs typeface="+mn-cs"/>
              </a:rPr>
              <a:t>Sector Rotation Analysis attempts to link current strengths and weaknesses in the stock market with the general business cycle based on the relative performance of the eleven S&amp;P Sector SPDR ETFs. </a:t>
            </a:r>
            <a:br>
              <a:rPr lang="en-CA" sz="2200" dirty="0"/>
            </a:br>
            <a:endParaRPr lang="en-CA" sz="2200" dirty="0"/>
          </a:p>
        </p:txBody>
      </p:sp>
      <p:pic>
        <p:nvPicPr>
          <p:cNvPr id="9" name="Picture 2" descr="Intermarket Analysis">
            <a:extLst>
              <a:ext uri="{FF2B5EF4-FFF2-40B4-BE49-F238E27FC236}">
                <a16:creationId xmlns:a16="http://schemas.microsoft.com/office/drawing/2014/main" id="{DA9FFA36-A5DE-8BEA-0657-58A80CD8C83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38801" y="950182"/>
            <a:ext cx="4781176" cy="4924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352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AAB4CE4-DE44-12E8-3E98-AD28724306CA}"/>
              </a:ext>
            </a:extLst>
          </p:cNvPr>
          <p:cNvGrpSpPr/>
          <p:nvPr/>
        </p:nvGrpSpPr>
        <p:grpSpPr>
          <a:xfrm>
            <a:off x="9607059" y="4643508"/>
            <a:ext cx="2591038" cy="2111030"/>
            <a:chOff x="8699201" y="2716317"/>
            <a:chExt cx="2591038" cy="2111030"/>
          </a:xfrm>
        </p:grpSpPr>
        <p:pic>
          <p:nvPicPr>
            <p:cNvPr id="2" name="Picture 1" descr="Logo, company name&#10;&#10;Description automatically generated">
              <a:extLst>
                <a:ext uri="{FF2B5EF4-FFF2-40B4-BE49-F238E27FC236}">
                  <a16:creationId xmlns:a16="http://schemas.microsoft.com/office/drawing/2014/main" id="{14536A17-6EF6-B1FD-0041-DB293E6BD80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699201" y="2716317"/>
              <a:ext cx="2591038" cy="1938992"/>
            </a:xfrm>
            <a:prstGeom prst="rect">
              <a:avLst/>
            </a:prstGeom>
          </p:spPr>
        </p:pic>
        <p:sp>
          <p:nvSpPr>
            <p:cNvPr id="4" name="TextBox 3">
              <a:extLst>
                <a:ext uri="{FF2B5EF4-FFF2-40B4-BE49-F238E27FC236}">
                  <a16:creationId xmlns:a16="http://schemas.microsoft.com/office/drawing/2014/main" id="{232918E9-B14D-F118-076D-466634138393}"/>
                </a:ext>
              </a:extLst>
            </p:cNvPr>
            <p:cNvSpPr txBox="1"/>
            <p:nvPr/>
          </p:nvSpPr>
          <p:spPr>
            <a:xfrm>
              <a:off x="9134126" y="4119461"/>
              <a:ext cx="1717735" cy="707886"/>
            </a:xfrm>
            <a:prstGeom prst="rect">
              <a:avLst/>
            </a:prstGeom>
            <a:noFill/>
          </p:spPr>
          <p:txBody>
            <a:bodyPr wrap="square" lIns="91440" tIns="45720" rIns="91440" bIns="45720" rtlCol="0" anchor="t">
              <a:spAutoFit/>
            </a:bodyPr>
            <a:lstStyle/>
            <a:p>
              <a:pPr algn="ctr"/>
              <a:r>
                <a:rPr lang="en-US" sz="2000" b="1" dirty="0">
                  <a:solidFill>
                    <a:srgbClr val="7030A0"/>
                  </a:solidFill>
                  <a:effectLst>
                    <a:outerShdw blurRad="38100" dist="38100" dir="2700000" algn="tl">
                      <a:srgbClr val="000000">
                        <a:alpha val="43137"/>
                      </a:srgbClr>
                    </a:outerShdw>
                  </a:effectLst>
                </a:rPr>
                <a:t>ARROW-UP </a:t>
              </a:r>
              <a:br>
                <a:rPr lang="en-US" sz="2000" b="1" dirty="0">
                  <a:effectLst>
                    <a:outerShdw blurRad="38100" dist="38100" dir="2700000" algn="tl">
                      <a:srgbClr val="000000">
                        <a:alpha val="43137"/>
                      </a:srgbClr>
                    </a:outerShdw>
                  </a:effectLst>
                </a:rPr>
              </a:br>
              <a:r>
                <a:rPr lang="en-US" sz="2000" b="1" dirty="0">
                  <a:solidFill>
                    <a:srgbClr val="7030A0"/>
                  </a:solidFill>
                  <a:effectLst>
                    <a:outerShdw blurRad="38100" dist="38100" dir="2700000" algn="tl">
                      <a:srgbClr val="000000">
                        <a:alpha val="43137"/>
                      </a:srgbClr>
                    </a:outerShdw>
                  </a:effectLst>
                </a:rPr>
                <a:t>CAPITAL</a:t>
              </a:r>
              <a:endParaRPr lang="en-IN" sz="2000" b="1" dirty="0">
                <a:solidFill>
                  <a:srgbClr val="7030A0"/>
                </a:solidFill>
                <a:effectLst>
                  <a:outerShdw blurRad="38100" dist="38100" dir="2700000" algn="tl">
                    <a:srgbClr val="000000">
                      <a:alpha val="43137"/>
                    </a:srgbClr>
                  </a:outerShdw>
                </a:effectLst>
              </a:endParaRPr>
            </a:p>
          </p:txBody>
        </p:sp>
      </p:grpSp>
      <p:sp>
        <p:nvSpPr>
          <p:cNvPr id="10" name="Title 1">
            <a:extLst>
              <a:ext uri="{FF2B5EF4-FFF2-40B4-BE49-F238E27FC236}">
                <a16:creationId xmlns:a16="http://schemas.microsoft.com/office/drawing/2014/main" id="{44EE471B-3002-995D-EAE9-9D7860C9D060}"/>
              </a:ext>
            </a:extLst>
          </p:cNvPr>
          <p:cNvSpPr>
            <a:spLocks noGrp="1"/>
          </p:cNvSpPr>
          <p:nvPr>
            <p:ph type="title"/>
          </p:nvPr>
        </p:nvSpPr>
        <p:spPr>
          <a:xfrm>
            <a:off x="140296" y="-289932"/>
            <a:ext cx="11066680" cy="1325563"/>
          </a:xfrm>
        </p:spPr>
        <p:txBody>
          <a:bodyPr vert="horz" lIns="91440" tIns="45720" rIns="91440" bIns="45720" rtlCol="0" anchor="ctr">
            <a:noAutofit/>
          </a:bodyPr>
          <a:lstStyle/>
          <a:p>
            <a:r>
              <a:rPr lang="en-US" sz="2400" b="1" dirty="0">
                <a:solidFill>
                  <a:srgbClr val="7030A0"/>
                </a:solidFill>
              </a:rPr>
              <a:t>Portfolio Optimizer - Investigated Optimal Weighted Portfolio for High and Low Cap Stock Against the DOW</a:t>
            </a:r>
            <a:endParaRPr lang="en-US" b="1" dirty="0">
              <a:solidFill>
                <a:srgbClr val="7030A0"/>
              </a:solidFill>
              <a:cs typeface="Calibri Light"/>
            </a:endParaRPr>
          </a:p>
        </p:txBody>
      </p:sp>
      <p:sp>
        <p:nvSpPr>
          <p:cNvPr id="8" name="TextBox 7">
            <a:extLst>
              <a:ext uri="{FF2B5EF4-FFF2-40B4-BE49-F238E27FC236}">
                <a16:creationId xmlns:a16="http://schemas.microsoft.com/office/drawing/2014/main" id="{E9F7ABC8-5A5B-4B03-3503-C8151A6858BA}"/>
              </a:ext>
            </a:extLst>
          </p:cNvPr>
          <p:cNvSpPr txBox="1"/>
          <p:nvPr/>
        </p:nvSpPr>
        <p:spPr>
          <a:xfrm>
            <a:off x="551983" y="1035631"/>
            <a:ext cx="6099716" cy="707886"/>
          </a:xfrm>
          <a:prstGeom prst="rect">
            <a:avLst/>
          </a:prstGeom>
          <a:noFill/>
        </p:spPr>
        <p:txBody>
          <a:bodyPr wrap="square">
            <a:spAutoFit/>
          </a:bodyPr>
          <a:lstStyle/>
          <a:p>
            <a:r>
              <a:rPr lang="en-US" sz="4000" b="1" dirty="0">
                <a:solidFill>
                  <a:srgbClr val="7030A0"/>
                </a:solidFill>
              </a:rPr>
              <a:t>Selection of Stocks</a:t>
            </a:r>
            <a:endParaRPr lang="en-ZA" sz="4000" b="1" dirty="0">
              <a:solidFill>
                <a:srgbClr val="7030A0"/>
              </a:solidFill>
            </a:endParaRPr>
          </a:p>
        </p:txBody>
      </p:sp>
      <p:sp>
        <p:nvSpPr>
          <p:cNvPr id="12" name="TextBox 11">
            <a:extLst>
              <a:ext uri="{FF2B5EF4-FFF2-40B4-BE49-F238E27FC236}">
                <a16:creationId xmlns:a16="http://schemas.microsoft.com/office/drawing/2014/main" id="{AB43EEC5-7015-8137-169B-4CA3EC9E04E0}"/>
              </a:ext>
            </a:extLst>
          </p:cNvPr>
          <p:cNvSpPr txBox="1"/>
          <p:nvPr/>
        </p:nvSpPr>
        <p:spPr>
          <a:xfrm>
            <a:off x="563137" y="1962406"/>
            <a:ext cx="8770434" cy="2677656"/>
          </a:xfrm>
          <a:prstGeom prst="rect">
            <a:avLst/>
          </a:prstGeom>
          <a:noFill/>
        </p:spPr>
        <p:txBody>
          <a:bodyPr wrap="square">
            <a:spAutoFit/>
          </a:bodyPr>
          <a:lstStyle/>
          <a:p>
            <a:r>
              <a:rPr lang="en-US" sz="2800" b="1" dirty="0">
                <a:solidFill>
                  <a:srgbClr val="7030A0"/>
                </a:solidFill>
              </a:rPr>
              <a:t>Our</a:t>
            </a:r>
            <a:r>
              <a:rPr lang="en-US" sz="1800" b="1" dirty="0"/>
              <a:t> </a:t>
            </a:r>
            <a:r>
              <a:rPr lang="en-US" sz="2800" b="1" dirty="0">
                <a:solidFill>
                  <a:srgbClr val="7030A0"/>
                </a:solidFill>
              </a:rPr>
              <a:t>Selection based  on the idea of Business/ Financial Cycles and Sector Rotation. We picked  Top 5 Stocks which has highest market  Capitalization and Top 5 Stocks which has Lowest market  Capitalization. The sectors  are randomly selected and common between both Portfolios. We compared each Portfolio with our benchmark DJIA.</a:t>
            </a:r>
          </a:p>
        </p:txBody>
      </p:sp>
    </p:spTree>
    <p:extLst>
      <p:ext uri="{BB962C8B-B14F-4D97-AF65-F5344CB8AC3E}">
        <p14:creationId xmlns:p14="http://schemas.microsoft.com/office/powerpoint/2010/main" val="4273847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AAB4CE4-DE44-12E8-3E98-AD28724306CA}"/>
              </a:ext>
            </a:extLst>
          </p:cNvPr>
          <p:cNvGrpSpPr/>
          <p:nvPr/>
        </p:nvGrpSpPr>
        <p:grpSpPr>
          <a:xfrm>
            <a:off x="9607059" y="4643508"/>
            <a:ext cx="2591038" cy="2111030"/>
            <a:chOff x="8699201" y="2716317"/>
            <a:chExt cx="2591038" cy="2111030"/>
          </a:xfrm>
        </p:grpSpPr>
        <p:pic>
          <p:nvPicPr>
            <p:cNvPr id="2" name="Picture 1" descr="Logo, company name&#10;&#10;Description automatically generated">
              <a:extLst>
                <a:ext uri="{FF2B5EF4-FFF2-40B4-BE49-F238E27FC236}">
                  <a16:creationId xmlns:a16="http://schemas.microsoft.com/office/drawing/2014/main" id="{14536A17-6EF6-B1FD-0041-DB293E6BD80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699201" y="2716317"/>
              <a:ext cx="2591038" cy="1938992"/>
            </a:xfrm>
            <a:prstGeom prst="rect">
              <a:avLst/>
            </a:prstGeom>
          </p:spPr>
        </p:pic>
        <p:sp>
          <p:nvSpPr>
            <p:cNvPr id="4" name="TextBox 3">
              <a:extLst>
                <a:ext uri="{FF2B5EF4-FFF2-40B4-BE49-F238E27FC236}">
                  <a16:creationId xmlns:a16="http://schemas.microsoft.com/office/drawing/2014/main" id="{232918E9-B14D-F118-076D-466634138393}"/>
                </a:ext>
              </a:extLst>
            </p:cNvPr>
            <p:cNvSpPr txBox="1"/>
            <p:nvPr/>
          </p:nvSpPr>
          <p:spPr>
            <a:xfrm>
              <a:off x="9134126" y="4119461"/>
              <a:ext cx="1717735" cy="707886"/>
            </a:xfrm>
            <a:prstGeom prst="rect">
              <a:avLst/>
            </a:prstGeom>
            <a:noFill/>
          </p:spPr>
          <p:txBody>
            <a:bodyPr wrap="square" lIns="91440" tIns="45720" rIns="91440" bIns="45720" rtlCol="0" anchor="t">
              <a:spAutoFit/>
            </a:bodyPr>
            <a:lstStyle/>
            <a:p>
              <a:pPr algn="ctr"/>
              <a:r>
                <a:rPr lang="en-US" sz="2000" b="1" dirty="0">
                  <a:solidFill>
                    <a:srgbClr val="7030A0"/>
                  </a:solidFill>
                  <a:effectLst>
                    <a:outerShdw blurRad="38100" dist="38100" dir="2700000" algn="tl">
                      <a:srgbClr val="000000">
                        <a:alpha val="43137"/>
                      </a:srgbClr>
                    </a:outerShdw>
                  </a:effectLst>
                </a:rPr>
                <a:t>ARROW-UP </a:t>
              </a:r>
              <a:br>
                <a:rPr lang="en-US" sz="2000" b="1" dirty="0">
                  <a:effectLst>
                    <a:outerShdw blurRad="38100" dist="38100" dir="2700000" algn="tl">
                      <a:srgbClr val="000000">
                        <a:alpha val="43137"/>
                      </a:srgbClr>
                    </a:outerShdw>
                  </a:effectLst>
                </a:rPr>
              </a:br>
              <a:r>
                <a:rPr lang="en-US" sz="2000" b="1" dirty="0">
                  <a:solidFill>
                    <a:srgbClr val="7030A0"/>
                  </a:solidFill>
                  <a:effectLst>
                    <a:outerShdw blurRad="38100" dist="38100" dir="2700000" algn="tl">
                      <a:srgbClr val="000000">
                        <a:alpha val="43137"/>
                      </a:srgbClr>
                    </a:outerShdw>
                  </a:effectLst>
                </a:rPr>
                <a:t>CAPITAL</a:t>
              </a:r>
              <a:endParaRPr lang="en-IN" sz="2000" b="1" dirty="0">
                <a:solidFill>
                  <a:srgbClr val="7030A0"/>
                </a:solidFill>
                <a:effectLst>
                  <a:outerShdw blurRad="38100" dist="38100" dir="2700000" algn="tl">
                    <a:srgbClr val="000000">
                      <a:alpha val="43137"/>
                    </a:srgbClr>
                  </a:outerShdw>
                </a:effectLst>
              </a:endParaRPr>
            </a:p>
          </p:txBody>
        </p:sp>
      </p:grpSp>
      <p:sp>
        <p:nvSpPr>
          <p:cNvPr id="10" name="Title 1">
            <a:extLst>
              <a:ext uri="{FF2B5EF4-FFF2-40B4-BE49-F238E27FC236}">
                <a16:creationId xmlns:a16="http://schemas.microsoft.com/office/drawing/2014/main" id="{44EE471B-3002-995D-EAE9-9D7860C9D060}"/>
              </a:ext>
            </a:extLst>
          </p:cNvPr>
          <p:cNvSpPr>
            <a:spLocks noGrp="1"/>
          </p:cNvSpPr>
          <p:nvPr>
            <p:ph type="title"/>
          </p:nvPr>
        </p:nvSpPr>
        <p:spPr>
          <a:xfrm>
            <a:off x="140296" y="-289932"/>
            <a:ext cx="11066680" cy="1325563"/>
          </a:xfrm>
        </p:spPr>
        <p:txBody>
          <a:bodyPr vert="horz" lIns="91440" tIns="45720" rIns="91440" bIns="45720" rtlCol="0" anchor="ctr">
            <a:noAutofit/>
          </a:bodyPr>
          <a:lstStyle/>
          <a:p>
            <a:r>
              <a:rPr lang="en-US" sz="2400" b="1" dirty="0">
                <a:solidFill>
                  <a:srgbClr val="7030A0"/>
                </a:solidFill>
              </a:rPr>
              <a:t>Portfolio Optimizer - Investigated Optimal Weighted Portfolio for High and Low Cap Stock Against the DOW</a:t>
            </a:r>
            <a:endParaRPr lang="en-US" b="1" dirty="0">
              <a:solidFill>
                <a:srgbClr val="7030A0"/>
              </a:solidFill>
              <a:cs typeface="Calibri Light"/>
            </a:endParaRPr>
          </a:p>
        </p:txBody>
      </p:sp>
      <p:sp>
        <p:nvSpPr>
          <p:cNvPr id="8" name="TextBox 7">
            <a:extLst>
              <a:ext uri="{FF2B5EF4-FFF2-40B4-BE49-F238E27FC236}">
                <a16:creationId xmlns:a16="http://schemas.microsoft.com/office/drawing/2014/main" id="{E9F7ABC8-5A5B-4B03-3503-C8151A6858BA}"/>
              </a:ext>
            </a:extLst>
          </p:cNvPr>
          <p:cNvSpPr txBox="1"/>
          <p:nvPr/>
        </p:nvSpPr>
        <p:spPr>
          <a:xfrm>
            <a:off x="595115" y="776344"/>
            <a:ext cx="8770434" cy="707886"/>
          </a:xfrm>
          <a:prstGeom prst="rect">
            <a:avLst/>
          </a:prstGeom>
          <a:noFill/>
        </p:spPr>
        <p:txBody>
          <a:bodyPr wrap="square">
            <a:spAutoFit/>
          </a:bodyPr>
          <a:lstStyle/>
          <a:p>
            <a:r>
              <a:rPr lang="en-US" sz="4000" b="1" dirty="0">
                <a:solidFill>
                  <a:srgbClr val="7030A0"/>
                </a:solidFill>
              </a:rPr>
              <a:t>Back-testing Period Rationale</a:t>
            </a:r>
            <a:endParaRPr lang="en-ZA" sz="4000" b="1" dirty="0">
              <a:solidFill>
                <a:srgbClr val="7030A0"/>
              </a:solidFill>
            </a:endParaRPr>
          </a:p>
        </p:txBody>
      </p:sp>
      <p:sp>
        <p:nvSpPr>
          <p:cNvPr id="12" name="TextBox 11">
            <a:extLst>
              <a:ext uri="{FF2B5EF4-FFF2-40B4-BE49-F238E27FC236}">
                <a16:creationId xmlns:a16="http://schemas.microsoft.com/office/drawing/2014/main" id="{AB43EEC5-7015-8137-169B-4CA3EC9E04E0}"/>
              </a:ext>
            </a:extLst>
          </p:cNvPr>
          <p:cNvSpPr txBox="1"/>
          <p:nvPr/>
        </p:nvSpPr>
        <p:spPr>
          <a:xfrm>
            <a:off x="476873" y="4797396"/>
            <a:ext cx="8770434" cy="954107"/>
          </a:xfrm>
          <a:prstGeom prst="rect">
            <a:avLst/>
          </a:prstGeom>
          <a:noFill/>
        </p:spPr>
        <p:txBody>
          <a:bodyPr wrap="square">
            <a:spAutoFit/>
          </a:bodyPr>
          <a:lstStyle/>
          <a:p>
            <a:pPr marL="457200" indent="-457200">
              <a:buFont typeface="Arial" panose="020B0604020202020204" pitchFamily="34" charset="0"/>
              <a:buChar char="•"/>
            </a:pPr>
            <a:r>
              <a:rPr lang="en-US" sz="2800" b="1" dirty="0">
                <a:solidFill>
                  <a:srgbClr val="7030A0"/>
                </a:solidFill>
              </a:rPr>
              <a:t>2008 - Subprime Mortgage Crisis</a:t>
            </a:r>
          </a:p>
          <a:p>
            <a:pPr marL="457200" indent="-457200">
              <a:buFont typeface="Arial" panose="020B0604020202020204" pitchFamily="34" charset="0"/>
              <a:buChar char="•"/>
            </a:pPr>
            <a:r>
              <a:rPr lang="en-US" sz="2800" b="1" dirty="0">
                <a:solidFill>
                  <a:srgbClr val="7030A0"/>
                </a:solidFill>
              </a:rPr>
              <a:t>2020 – Covid-19 Pandemic</a:t>
            </a:r>
          </a:p>
        </p:txBody>
      </p:sp>
      <p:pic>
        <p:nvPicPr>
          <p:cNvPr id="3" name="Picture 3230" descr="Chart&#10;&#10;Description automatically generated">
            <a:extLst>
              <a:ext uri="{FF2B5EF4-FFF2-40B4-BE49-F238E27FC236}">
                <a16:creationId xmlns:a16="http://schemas.microsoft.com/office/drawing/2014/main" id="{F96FD021-9284-54BB-97C7-0EDE19D30A69}"/>
              </a:ext>
            </a:extLst>
          </p:cNvPr>
          <p:cNvPicPr>
            <a:picLocks noChangeAspect="1"/>
          </p:cNvPicPr>
          <p:nvPr/>
        </p:nvPicPr>
        <p:blipFill>
          <a:blip r:embed="rId3"/>
          <a:stretch>
            <a:fillRect/>
          </a:stretch>
        </p:blipFill>
        <p:spPr>
          <a:xfrm>
            <a:off x="595115" y="1583550"/>
            <a:ext cx="7320017" cy="2853784"/>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7708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5">
            <a:extLst>
              <a:ext uri="{FF2B5EF4-FFF2-40B4-BE49-F238E27FC236}">
                <a16:creationId xmlns:a16="http://schemas.microsoft.com/office/drawing/2014/main" id="{C0348C01-6080-649C-1FF2-DBF25E2773A3}"/>
              </a:ext>
            </a:extLst>
          </p:cNvPr>
          <p:cNvGraphicFramePr/>
          <p:nvPr>
            <p:extLst>
              <p:ext uri="{D42A27DB-BD31-4B8C-83A1-F6EECF244321}">
                <p14:modId xmlns:p14="http://schemas.microsoft.com/office/powerpoint/2010/main" val="453978926"/>
              </p:ext>
            </p:extLst>
          </p:nvPr>
        </p:nvGraphicFramePr>
        <p:xfrm>
          <a:off x="114010" y="1469796"/>
          <a:ext cx="7454536" cy="5065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1AAB4CE4-DE44-12E8-3E98-AD28724306CA}"/>
              </a:ext>
            </a:extLst>
          </p:cNvPr>
          <p:cNvGrpSpPr/>
          <p:nvPr/>
        </p:nvGrpSpPr>
        <p:grpSpPr>
          <a:xfrm>
            <a:off x="9607059" y="4643508"/>
            <a:ext cx="2591038" cy="2111030"/>
            <a:chOff x="8699201" y="2716317"/>
            <a:chExt cx="2591038" cy="2111030"/>
          </a:xfrm>
        </p:grpSpPr>
        <p:pic>
          <p:nvPicPr>
            <p:cNvPr id="2" name="Picture 1" descr="Logo, company name&#10;&#10;Description automatically generated">
              <a:extLst>
                <a:ext uri="{FF2B5EF4-FFF2-40B4-BE49-F238E27FC236}">
                  <a16:creationId xmlns:a16="http://schemas.microsoft.com/office/drawing/2014/main" id="{14536A17-6EF6-B1FD-0041-DB293E6BD802}"/>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8699201" y="2716317"/>
              <a:ext cx="2591038" cy="1938992"/>
            </a:xfrm>
            <a:prstGeom prst="rect">
              <a:avLst/>
            </a:prstGeom>
          </p:spPr>
        </p:pic>
        <p:sp>
          <p:nvSpPr>
            <p:cNvPr id="4" name="TextBox 3">
              <a:extLst>
                <a:ext uri="{FF2B5EF4-FFF2-40B4-BE49-F238E27FC236}">
                  <a16:creationId xmlns:a16="http://schemas.microsoft.com/office/drawing/2014/main" id="{232918E9-B14D-F118-076D-466634138393}"/>
                </a:ext>
              </a:extLst>
            </p:cNvPr>
            <p:cNvSpPr txBox="1"/>
            <p:nvPr/>
          </p:nvSpPr>
          <p:spPr>
            <a:xfrm>
              <a:off x="9134126" y="4119461"/>
              <a:ext cx="1717735" cy="707886"/>
            </a:xfrm>
            <a:prstGeom prst="rect">
              <a:avLst/>
            </a:prstGeom>
            <a:noFill/>
          </p:spPr>
          <p:txBody>
            <a:bodyPr wrap="square" lIns="91440" tIns="45720" rIns="91440" bIns="45720" rtlCol="0" anchor="t">
              <a:spAutoFit/>
            </a:bodyPr>
            <a:lstStyle/>
            <a:p>
              <a:pPr algn="ctr"/>
              <a:r>
                <a:rPr lang="en-US" sz="2000" b="1" dirty="0">
                  <a:solidFill>
                    <a:srgbClr val="7030A0"/>
                  </a:solidFill>
                  <a:effectLst>
                    <a:outerShdw blurRad="38100" dist="38100" dir="2700000" algn="tl">
                      <a:srgbClr val="000000">
                        <a:alpha val="43137"/>
                      </a:srgbClr>
                    </a:outerShdw>
                  </a:effectLst>
                </a:rPr>
                <a:t>ARROW-UP </a:t>
              </a:r>
              <a:br>
                <a:rPr lang="en-US" sz="2000" b="1" dirty="0">
                  <a:effectLst>
                    <a:outerShdw blurRad="38100" dist="38100" dir="2700000" algn="tl">
                      <a:srgbClr val="000000">
                        <a:alpha val="43137"/>
                      </a:srgbClr>
                    </a:outerShdw>
                  </a:effectLst>
                </a:rPr>
              </a:br>
              <a:r>
                <a:rPr lang="en-US" sz="2000" b="1" dirty="0">
                  <a:solidFill>
                    <a:srgbClr val="7030A0"/>
                  </a:solidFill>
                  <a:effectLst>
                    <a:outerShdw blurRad="38100" dist="38100" dir="2700000" algn="tl">
                      <a:srgbClr val="000000">
                        <a:alpha val="43137"/>
                      </a:srgbClr>
                    </a:outerShdw>
                  </a:effectLst>
                </a:rPr>
                <a:t>CAPITAL</a:t>
              </a:r>
              <a:endParaRPr lang="en-IN" sz="2000" b="1" dirty="0">
                <a:solidFill>
                  <a:srgbClr val="7030A0"/>
                </a:solidFill>
                <a:effectLst>
                  <a:outerShdw blurRad="38100" dist="38100" dir="2700000" algn="tl">
                    <a:srgbClr val="000000">
                      <a:alpha val="43137"/>
                    </a:srgbClr>
                  </a:outerShdw>
                </a:effectLst>
              </a:endParaRPr>
            </a:p>
          </p:txBody>
        </p:sp>
      </p:grpSp>
      <p:sp>
        <p:nvSpPr>
          <p:cNvPr id="10" name="Title 1">
            <a:extLst>
              <a:ext uri="{FF2B5EF4-FFF2-40B4-BE49-F238E27FC236}">
                <a16:creationId xmlns:a16="http://schemas.microsoft.com/office/drawing/2014/main" id="{44EE471B-3002-995D-EAE9-9D7860C9D060}"/>
              </a:ext>
            </a:extLst>
          </p:cNvPr>
          <p:cNvSpPr>
            <a:spLocks noGrp="1"/>
          </p:cNvSpPr>
          <p:nvPr>
            <p:ph type="title"/>
          </p:nvPr>
        </p:nvSpPr>
        <p:spPr>
          <a:xfrm>
            <a:off x="838200" y="-253102"/>
            <a:ext cx="10515600" cy="1325563"/>
          </a:xfrm>
        </p:spPr>
        <p:txBody>
          <a:bodyPr vert="horz" lIns="91440" tIns="45720" rIns="91440" bIns="45720" rtlCol="0" anchor="ctr">
            <a:noAutofit/>
          </a:bodyPr>
          <a:lstStyle/>
          <a:p>
            <a:r>
              <a:rPr lang="en-US" sz="2400" b="1" dirty="0">
                <a:solidFill>
                  <a:srgbClr val="7030A0"/>
                </a:solidFill>
              </a:rPr>
              <a:t>Portfolio Optimizer - Investigated Optimal Weighted Portfolio for High and Low Cap Stock Against the DOW (2008-2021/2022)</a:t>
            </a:r>
            <a:endParaRPr lang="en-US" sz="2400" b="1" dirty="0">
              <a:solidFill>
                <a:srgbClr val="7030A0"/>
              </a:solidFill>
              <a:cs typeface="Calibri Light"/>
            </a:endParaRPr>
          </a:p>
        </p:txBody>
      </p:sp>
      <p:sp>
        <p:nvSpPr>
          <p:cNvPr id="12" name="Title 1">
            <a:extLst>
              <a:ext uri="{FF2B5EF4-FFF2-40B4-BE49-F238E27FC236}">
                <a16:creationId xmlns:a16="http://schemas.microsoft.com/office/drawing/2014/main" id="{3CF7DFA7-06E2-34DF-8A76-5E5A07E28AF8}"/>
              </a:ext>
            </a:extLst>
          </p:cNvPr>
          <p:cNvSpPr txBox="1">
            <a:spLocks/>
          </p:cNvSpPr>
          <p:nvPr/>
        </p:nvSpPr>
        <p:spPr>
          <a:xfrm>
            <a:off x="846826" y="61816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u="sng" dirty="0">
                <a:solidFill>
                  <a:srgbClr val="7030A0"/>
                </a:solidFill>
              </a:rPr>
              <a:t>PROCESS STEP 1 (Pull Data – API + Data Cleaning)</a:t>
            </a:r>
            <a:endParaRPr lang="en-US" sz="2000" u="sng" dirty="0">
              <a:solidFill>
                <a:srgbClr val="7030A0"/>
              </a:solidFill>
              <a:cs typeface="Calibri Light"/>
            </a:endParaRPr>
          </a:p>
          <a:p>
            <a:endParaRPr lang="en-US" b="1" dirty="0">
              <a:solidFill>
                <a:srgbClr val="7030A0"/>
              </a:solidFill>
              <a:cs typeface="Calibri Light"/>
            </a:endParaRPr>
          </a:p>
        </p:txBody>
      </p:sp>
      <p:pic>
        <p:nvPicPr>
          <p:cNvPr id="3230" name="Picture 3230" descr="Chart&#10;&#10;Description automatically generated">
            <a:extLst>
              <a:ext uri="{FF2B5EF4-FFF2-40B4-BE49-F238E27FC236}">
                <a16:creationId xmlns:a16="http://schemas.microsoft.com/office/drawing/2014/main" id="{F549447B-4F53-4F19-9E23-9779AD7EBB2F}"/>
              </a:ext>
            </a:extLst>
          </p:cNvPr>
          <p:cNvPicPr>
            <a:picLocks noChangeAspect="1"/>
          </p:cNvPicPr>
          <p:nvPr/>
        </p:nvPicPr>
        <p:blipFill>
          <a:blip r:embed="rId8"/>
          <a:stretch>
            <a:fillRect/>
          </a:stretch>
        </p:blipFill>
        <p:spPr>
          <a:xfrm>
            <a:off x="7686136" y="698892"/>
            <a:ext cx="4454106" cy="1736479"/>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pic>
        <p:nvPicPr>
          <p:cNvPr id="3231" name="Picture 3231" descr="Chart, line chart&#10;&#10;Description automatically generated">
            <a:extLst>
              <a:ext uri="{FF2B5EF4-FFF2-40B4-BE49-F238E27FC236}">
                <a16:creationId xmlns:a16="http://schemas.microsoft.com/office/drawing/2014/main" id="{635F8AAA-5D16-20C7-B389-9A306FC2DC7F}"/>
              </a:ext>
            </a:extLst>
          </p:cNvPr>
          <p:cNvPicPr>
            <a:picLocks noChangeAspect="1"/>
          </p:cNvPicPr>
          <p:nvPr/>
        </p:nvPicPr>
        <p:blipFill>
          <a:blip r:embed="rId9"/>
          <a:stretch>
            <a:fillRect/>
          </a:stretch>
        </p:blipFill>
        <p:spPr>
          <a:xfrm>
            <a:off x="7686136" y="2494471"/>
            <a:ext cx="4454105" cy="1682150"/>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56067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1125</Words>
  <Application>Microsoft Macintosh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Who Are We?</vt:lpstr>
      <vt:lpstr>Meet the Team</vt:lpstr>
      <vt:lpstr>Why are We Here?</vt:lpstr>
      <vt:lpstr>Portfolio Optimizer - Investigated Optimal Weighted Portfolio for High and Low Cap Stock Against the DOW</vt:lpstr>
      <vt:lpstr>Portfolio Optimizer - Investigated Optimal Weighted Portfolio for High and Low Cap Stock Against the DOW</vt:lpstr>
      <vt:lpstr>Portfolio Optimizer - Investigated Optimal Weighted Portfolio for High and Low Cap Stock Against the DOW</vt:lpstr>
      <vt:lpstr>Portfolio Optimizer - Investigated Optimal Weighted Portfolio for High and Low Cap Stock Against the DOW</vt:lpstr>
      <vt:lpstr>Portfolio Optimizer - Investigated Optimal Weighted Portfolio for High and Low Cap Stock Against the DOW (2008-2021/2022)</vt:lpstr>
      <vt:lpstr>Portfolio Optimizer - Investigated Optimal Weighted Portfolio for High and Low Cap Stock Against the DOW (2008-2021/2022)</vt:lpstr>
      <vt:lpstr>Portfolio Optimizer - Investigated Optimal Weighted Portfolio for High and Low Cap Stock Against the DOW (2008-2021/2022)</vt:lpstr>
      <vt:lpstr>Portfolio Optimizer - Investigated Optimal Weighted Portfolio for High and Low Cap Stock Against the DOW (2008-2021/2022)</vt:lpstr>
      <vt:lpstr>Portfolio Optimizer - Investigated Optimal Weighted Portfolio for High and Low Cap Stock Against the DOW - CONCLUSION </vt:lpstr>
      <vt:lpstr>Corporate Gift!!</vt:lpstr>
      <vt:lpstr>THANK YOU!!</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Ponpriyanga Karthik</dc:creator>
  <cp:lastModifiedBy>Janey Dong</cp:lastModifiedBy>
  <cp:revision>563</cp:revision>
  <dcterms:created xsi:type="dcterms:W3CDTF">2019-12-30T10:19:01Z</dcterms:created>
  <dcterms:modified xsi:type="dcterms:W3CDTF">2022-10-11T02:13:52Z</dcterms:modified>
</cp:coreProperties>
</file>