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3" r:id="rId7"/>
    <p:sldId id="264" r:id="rId8"/>
    <p:sldId id="265" r:id="rId9"/>
    <p:sldId id="267" r:id="rId10"/>
    <p:sldId id="261" r:id="rId11"/>
    <p:sldId id="262"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Raleway"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2B182F-C480-47A0-9F74-10E5354B3209}" v="4" dt="2025-06-28T10:18:25.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9e582ab9c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9e582ab9c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69e582ab9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69e582ab9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69e582ab9c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69e582ab9c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69e582ab9c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69e582ab9c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69e582ab9c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69e582ab9c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69e582ab9c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69e582ab9c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356839" y="1322450"/>
            <a:ext cx="8920975" cy="1664700"/>
          </a:xfrm>
          <a:prstGeom prst="rect">
            <a:avLst/>
          </a:prstGeom>
        </p:spPr>
        <p:txBody>
          <a:bodyPr spcFirstLastPara="1" wrap="square" lIns="91425" tIns="91425" rIns="91425" bIns="91425" anchor="t" anchorCtr="0">
            <a:noAutofit/>
          </a:bodyPr>
          <a:lstStyle/>
          <a:p>
            <a:pPr lvl="0">
              <a:buSzPts val="990"/>
            </a:pPr>
            <a:r>
              <a:rPr lang="en-US" sz="3600" dirty="0"/>
              <a:t>Ghost Policy Tracer: A GenAI Assistant for Recovering Unclaimed Insurance</a:t>
            </a:r>
            <a:endParaRPr sz="3480" dirty="0"/>
          </a:p>
        </p:txBody>
      </p:sp>
      <p:sp>
        <p:nvSpPr>
          <p:cNvPr id="87" name="Google Shape;87;p13"/>
          <p:cNvSpPr txBox="1">
            <a:spLocks noGrp="1"/>
          </p:cNvSpPr>
          <p:nvPr>
            <p:ph type="subTitle" idx="1"/>
          </p:nvPr>
        </p:nvSpPr>
        <p:spPr>
          <a:xfrm>
            <a:off x="692652" y="2691950"/>
            <a:ext cx="1742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100" b="1" dirty="0">
                <a:solidFill>
                  <a:srgbClr val="000000"/>
                </a:solidFill>
                <a:latin typeface="Arial"/>
                <a:ea typeface="Arial"/>
                <a:cs typeface="Arial"/>
                <a:sym typeface="Arial"/>
              </a:rPr>
              <a:t>Hackathon:</a:t>
            </a:r>
            <a:r>
              <a:rPr lang="en-GB" sz="1100" dirty="0">
                <a:solidFill>
                  <a:srgbClr val="000000"/>
                </a:solidFill>
                <a:latin typeface="Arial"/>
                <a:ea typeface="Arial"/>
                <a:cs typeface="Arial"/>
                <a:sym typeface="Arial"/>
              </a:rPr>
              <a:t> DSW</a:t>
            </a:r>
            <a:endParaRPr sz="1100" dirty="0">
              <a:solidFill>
                <a:srgbClr val="000000"/>
              </a:solidFill>
              <a:latin typeface="Arial"/>
              <a:ea typeface="Arial"/>
              <a:cs typeface="Arial"/>
              <a:sym typeface="Arial"/>
            </a:endParaRPr>
          </a:p>
          <a:p>
            <a:pPr marL="0" lvl="0" indent="0" algn="l" rtl="0">
              <a:spcBef>
                <a:spcPts val="0"/>
              </a:spcBef>
              <a:spcAft>
                <a:spcPts val="0"/>
              </a:spcAft>
              <a:buNone/>
            </a:pPr>
            <a:r>
              <a:rPr lang="en-GB" sz="1100" b="1" dirty="0">
                <a:solidFill>
                  <a:srgbClr val="000000"/>
                </a:solidFill>
                <a:latin typeface="Arial"/>
                <a:ea typeface="Arial"/>
                <a:cs typeface="Arial"/>
                <a:sym typeface="Arial"/>
              </a:rPr>
              <a:t>Date:</a:t>
            </a:r>
            <a:r>
              <a:rPr lang="en-GB" sz="1100" dirty="0">
                <a:solidFill>
                  <a:srgbClr val="000000"/>
                </a:solidFill>
                <a:latin typeface="Arial"/>
                <a:ea typeface="Arial"/>
                <a:cs typeface="Arial"/>
                <a:sym typeface="Arial"/>
              </a:rPr>
              <a:t> 28 June 2025</a:t>
            </a:r>
          </a:p>
          <a:p>
            <a:pPr marL="0" lvl="0" indent="0" algn="l" rtl="0">
              <a:spcBef>
                <a:spcPts val="0"/>
              </a:spcBef>
              <a:spcAft>
                <a:spcPts val="0"/>
              </a:spcAft>
              <a:buNone/>
            </a:pPr>
            <a:endParaRPr sz="1100"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Tech Stack</a:t>
            </a:r>
            <a:endParaRPr/>
          </a:p>
        </p:txBody>
      </p:sp>
      <p:sp>
        <p:nvSpPr>
          <p:cNvPr id="117" name="Google Shape;117;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a:lnSpc>
                <a:spcPct val="150000"/>
              </a:lnSpc>
              <a:buClr>
                <a:schemeClr val="bg2"/>
              </a:buClr>
              <a:buFont typeface="Arial" panose="020B0604020202020204" pitchFamily="34" charset="0"/>
              <a:buChar char="•"/>
            </a:pPr>
            <a:r>
              <a:rPr lang="en-IN" sz="1400" b="1" dirty="0">
                <a:solidFill>
                  <a:schemeClr val="bg2"/>
                </a:solidFill>
                <a:latin typeface="Times New Roman" panose="02020603050405020304" pitchFamily="18" charset="0"/>
                <a:cs typeface="Times New Roman" panose="02020603050405020304" pitchFamily="18" charset="0"/>
              </a:rPr>
              <a:t>Frontend:</a:t>
            </a:r>
            <a:r>
              <a:rPr lang="en-IN" sz="1400" dirty="0">
                <a:solidFill>
                  <a:schemeClr val="bg2"/>
                </a:solidFill>
                <a:latin typeface="Times New Roman" panose="02020603050405020304" pitchFamily="18" charset="0"/>
                <a:cs typeface="Times New Roman" panose="02020603050405020304" pitchFamily="18" charset="0"/>
              </a:rPr>
              <a:t> </a:t>
            </a:r>
            <a:r>
              <a:rPr lang="en-IN" sz="1400" dirty="0" err="1">
                <a:solidFill>
                  <a:schemeClr val="bg2"/>
                </a:solidFill>
                <a:latin typeface="Times New Roman" panose="02020603050405020304" pitchFamily="18" charset="0"/>
                <a:cs typeface="Times New Roman" panose="02020603050405020304" pitchFamily="18" charset="0"/>
              </a:rPr>
              <a:t>Streamlit</a:t>
            </a:r>
            <a:r>
              <a:rPr lang="en-IN" sz="1400" dirty="0">
                <a:solidFill>
                  <a:schemeClr val="bg2"/>
                </a:solidFill>
                <a:latin typeface="Times New Roman" panose="02020603050405020304" pitchFamily="18" charset="0"/>
                <a:cs typeface="Times New Roman" panose="02020603050405020304" pitchFamily="18" charset="0"/>
              </a:rPr>
              <a:t> (interactive, multi-step user interface)</a:t>
            </a:r>
          </a:p>
          <a:p>
            <a:pPr>
              <a:lnSpc>
                <a:spcPct val="150000"/>
              </a:lnSpc>
              <a:buClr>
                <a:schemeClr val="bg2"/>
              </a:buClr>
              <a:buFont typeface="Arial" panose="020B0604020202020204" pitchFamily="34" charset="0"/>
              <a:buChar char="•"/>
            </a:pPr>
            <a:r>
              <a:rPr lang="en-IN" sz="1400" b="1" dirty="0">
                <a:solidFill>
                  <a:schemeClr val="bg2"/>
                </a:solidFill>
                <a:latin typeface="Times New Roman" panose="02020603050405020304" pitchFamily="18" charset="0"/>
                <a:cs typeface="Times New Roman" panose="02020603050405020304" pitchFamily="18" charset="0"/>
              </a:rPr>
              <a:t>Backend:</a:t>
            </a:r>
            <a:r>
              <a:rPr lang="en-IN" sz="1400" dirty="0">
                <a:solidFill>
                  <a:schemeClr val="bg2"/>
                </a:solidFill>
                <a:latin typeface="Times New Roman" panose="02020603050405020304" pitchFamily="18" charset="0"/>
                <a:cs typeface="Times New Roman" panose="02020603050405020304" pitchFamily="18" charset="0"/>
              </a:rPr>
              <a:t> Python (logic, state handling, data flow)</a:t>
            </a:r>
          </a:p>
          <a:p>
            <a:pPr>
              <a:lnSpc>
                <a:spcPct val="150000"/>
              </a:lnSpc>
              <a:buClr>
                <a:schemeClr val="bg2"/>
              </a:buClr>
              <a:buFont typeface="Arial" panose="020B0604020202020204" pitchFamily="34" charset="0"/>
              <a:buChar char="•"/>
            </a:pPr>
            <a:r>
              <a:rPr lang="en-IN" sz="1400" b="1" dirty="0">
                <a:solidFill>
                  <a:schemeClr val="bg2"/>
                </a:solidFill>
                <a:latin typeface="Times New Roman" panose="02020603050405020304" pitchFamily="18" charset="0"/>
                <a:cs typeface="Times New Roman" panose="02020603050405020304" pitchFamily="18" charset="0"/>
              </a:rPr>
              <a:t>AI Engine:</a:t>
            </a:r>
            <a:r>
              <a:rPr lang="en-IN" sz="1400" dirty="0">
                <a:solidFill>
                  <a:schemeClr val="bg2"/>
                </a:solidFill>
                <a:latin typeface="Times New Roman" panose="02020603050405020304" pitchFamily="18" charset="0"/>
                <a:cs typeface="Times New Roman" panose="02020603050405020304" pitchFamily="18" charset="0"/>
              </a:rPr>
              <a:t> </a:t>
            </a:r>
            <a:r>
              <a:rPr lang="en-IN" sz="1400" dirty="0" err="1">
                <a:solidFill>
                  <a:schemeClr val="bg2"/>
                </a:solidFill>
                <a:latin typeface="Times New Roman" panose="02020603050405020304" pitchFamily="18" charset="0"/>
                <a:cs typeface="Times New Roman" panose="02020603050405020304" pitchFamily="18" charset="0"/>
              </a:rPr>
              <a:t>LLaMA</a:t>
            </a:r>
            <a:r>
              <a:rPr lang="en-IN" sz="1400" dirty="0">
                <a:solidFill>
                  <a:schemeClr val="bg2"/>
                </a:solidFill>
                <a:latin typeface="Times New Roman" panose="02020603050405020304" pitchFamily="18" charset="0"/>
                <a:cs typeface="Times New Roman" panose="02020603050405020304" pitchFamily="18" charset="0"/>
              </a:rPr>
              <a:t> 3 (via </a:t>
            </a:r>
            <a:r>
              <a:rPr lang="en-IN" sz="1400" dirty="0" err="1">
                <a:solidFill>
                  <a:schemeClr val="bg2"/>
                </a:solidFill>
                <a:latin typeface="Times New Roman" panose="02020603050405020304" pitchFamily="18" charset="0"/>
                <a:cs typeface="Times New Roman" panose="02020603050405020304" pitchFamily="18" charset="0"/>
              </a:rPr>
              <a:t>Ollama</a:t>
            </a:r>
            <a:r>
              <a:rPr lang="en-IN" sz="1400" dirty="0">
                <a:solidFill>
                  <a:schemeClr val="bg2"/>
                </a:solidFill>
                <a:latin typeface="Times New Roman" panose="02020603050405020304" pitchFamily="18" charset="0"/>
                <a:cs typeface="Times New Roman" panose="02020603050405020304" pitchFamily="18" charset="0"/>
              </a:rPr>
              <a:t> for local GenAI processing)</a:t>
            </a:r>
          </a:p>
          <a:p>
            <a:pPr>
              <a:lnSpc>
                <a:spcPct val="150000"/>
              </a:lnSpc>
              <a:buClr>
                <a:schemeClr val="bg2"/>
              </a:buClr>
              <a:buFont typeface="Arial" panose="020B0604020202020204" pitchFamily="34" charset="0"/>
              <a:buChar char="•"/>
            </a:pPr>
            <a:r>
              <a:rPr lang="en-IN" sz="1400" b="1" dirty="0">
                <a:solidFill>
                  <a:schemeClr val="bg2"/>
                </a:solidFill>
                <a:latin typeface="Times New Roman" panose="02020603050405020304" pitchFamily="18" charset="0"/>
                <a:cs typeface="Times New Roman" panose="02020603050405020304" pitchFamily="18" charset="0"/>
              </a:rPr>
              <a:t>Model Integration:</a:t>
            </a:r>
            <a:r>
              <a:rPr lang="en-IN" sz="1400" dirty="0">
                <a:solidFill>
                  <a:schemeClr val="bg2"/>
                </a:solidFill>
                <a:latin typeface="Times New Roman" panose="02020603050405020304" pitchFamily="18" charset="0"/>
                <a:cs typeface="Times New Roman" panose="02020603050405020304" pitchFamily="18" charset="0"/>
              </a:rPr>
              <a:t> Custom prompt handling for case analysis, Q&amp;A, and response generation</a:t>
            </a:r>
          </a:p>
          <a:p>
            <a:pPr marL="0" lvl="0" indent="0" algn="l" rtl="0">
              <a:lnSpc>
                <a:spcPct val="95000"/>
              </a:lnSpc>
              <a:spcBef>
                <a:spcPts val="1200"/>
              </a:spcBef>
              <a:spcAft>
                <a:spcPts val="1200"/>
              </a:spcAft>
              <a:buSzPts val="605"/>
              <a:buNone/>
            </a:pPr>
            <a:endParaRPr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Conclusion</a:t>
            </a:r>
            <a:endParaRPr dirty="0"/>
          </a:p>
        </p:txBody>
      </p:sp>
      <p:sp>
        <p:nvSpPr>
          <p:cNvPr id="123" name="Google Shape;123;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146050" indent="0">
              <a:lnSpc>
                <a:spcPct val="150000"/>
              </a:lnSpc>
              <a:buNone/>
            </a:pPr>
            <a:r>
              <a:rPr lang="en-US" sz="1400" dirty="0">
                <a:solidFill>
                  <a:schemeClr val="bg2"/>
                </a:solidFill>
                <a:latin typeface="Times New Roman" panose="02020603050405020304" pitchFamily="18" charset="0"/>
                <a:cs typeface="Times New Roman" panose="02020603050405020304" pitchFamily="18" charset="0"/>
              </a:rPr>
              <a:t>       Ghost Policy Tracer brings the power of Generative AI into the hands of everyday users helping families uncover life insurance policies that might otherwise be forgotten.</a:t>
            </a:r>
          </a:p>
          <a:p>
            <a:pPr marL="146050" indent="0">
              <a:lnSpc>
                <a:spcPct val="150000"/>
              </a:lnSpc>
              <a:buNone/>
            </a:pPr>
            <a:r>
              <a:rPr lang="en-US" sz="1400" dirty="0">
                <a:solidFill>
                  <a:schemeClr val="bg2"/>
                </a:solidFill>
                <a:latin typeface="Times New Roman" panose="02020603050405020304" pitchFamily="18" charset="0"/>
                <a:cs typeface="Times New Roman" panose="02020603050405020304" pitchFamily="18" charset="0"/>
              </a:rPr>
              <a:t>       Through an intuitive, step-by-step experience, it listens to the user's story, asks just the right question, and provides clear, personalized guidance. With built-in email drafting and smart policy profiling, the system turns confusion into confidence and lost hope into real action.</a:t>
            </a:r>
          </a:p>
          <a:p>
            <a:pPr marL="0" lvl="0" indent="0" algn="l" rtl="0">
              <a:lnSpc>
                <a:spcPct val="105000"/>
              </a:lnSpc>
              <a:spcBef>
                <a:spcPts val="1200"/>
              </a:spcBef>
              <a:spcAft>
                <a:spcPts val="1200"/>
              </a:spcAft>
              <a:buSzPts val="1018"/>
              <a:buNone/>
            </a:pPr>
            <a:endParaRPr sz="1302" dirty="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a:buClrTx/>
              <a:buFont typeface="Arial" panose="020B0604020202020204" pitchFamily="34" charset="0"/>
              <a:buChar char="•"/>
            </a:pPr>
            <a:r>
              <a:rPr lang="en-US" sz="1400" dirty="0">
                <a:solidFill>
                  <a:schemeClr val="bg2"/>
                </a:solidFill>
                <a:latin typeface="Times New Roman" panose="02020603050405020304" pitchFamily="18" charset="0"/>
                <a:cs typeface="Times New Roman" panose="02020603050405020304" pitchFamily="18" charset="0"/>
              </a:rPr>
              <a:t>Ghost Policy Tracer is an AI assistant that helps families find lost or unclaimed life insurance policies of loved ones who have passed away. Even if documents or policy numbers are missing, the system helps users move forward.</a:t>
            </a:r>
          </a:p>
          <a:p>
            <a:pPr>
              <a:buClrTx/>
              <a:buFont typeface="Arial" panose="020B0604020202020204" pitchFamily="34" charset="0"/>
              <a:buChar char="•"/>
            </a:pPr>
            <a:endParaRPr lang="en-US" sz="1400" dirty="0">
              <a:solidFill>
                <a:schemeClr val="bg2"/>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sz="1400" dirty="0">
                <a:solidFill>
                  <a:schemeClr val="bg2"/>
                </a:solidFill>
                <a:latin typeface="Times New Roman" panose="02020603050405020304" pitchFamily="18" charset="0"/>
                <a:cs typeface="Times New Roman" panose="02020603050405020304" pitchFamily="18" charset="0"/>
              </a:rPr>
              <a:t>It works by understanding the case, asking one smart question, guessing the type of policy, and writing a formal email to the insurance company. This makes a confusing process simple and helps families take action quickly.</a:t>
            </a:r>
          </a:p>
          <a:p>
            <a:pPr marL="0" lvl="0" indent="0" algn="just" rtl="0">
              <a:spcBef>
                <a:spcPts val="0"/>
              </a:spcBef>
              <a:spcAft>
                <a:spcPts val="0"/>
              </a:spcAft>
              <a:buNone/>
            </a:pPr>
            <a:endParaRPr dirty="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Problem Statement</a:t>
            </a:r>
            <a:endParaRPr dirty="0"/>
          </a:p>
          <a:p>
            <a:pPr marL="0" lvl="0" indent="0" algn="l" rtl="0">
              <a:spcBef>
                <a:spcPts val="0"/>
              </a:spcBef>
              <a:spcAft>
                <a:spcPts val="0"/>
              </a:spcAft>
              <a:buNone/>
            </a:pPr>
            <a:endParaRPr dirty="0"/>
          </a:p>
        </p:txBody>
      </p:sp>
      <p:sp>
        <p:nvSpPr>
          <p:cNvPr id="99" name="Google Shape;99;p15"/>
          <p:cNvSpPr txBox="1">
            <a:spLocks noGrp="1"/>
          </p:cNvSpPr>
          <p:nvPr>
            <p:ph type="body" idx="1"/>
          </p:nvPr>
        </p:nvSpPr>
        <p:spPr>
          <a:xfrm>
            <a:off x="729450" y="1890724"/>
            <a:ext cx="7688700" cy="2584631"/>
          </a:xfrm>
          <a:prstGeom prst="rect">
            <a:avLst/>
          </a:prstGeom>
        </p:spPr>
        <p:txBody>
          <a:bodyPr spcFirstLastPara="1" wrap="square" lIns="91425" tIns="91425" rIns="91425" bIns="91425" anchor="t" anchorCtr="0">
            <a:noAutofit/>
          </a:bodyPr>
          <a:lstStyle/>
          <a:p>
            <a:pPr marL="146050" indent="0">
              <a:buNone/>
            </a:pPr>
            <a:r>
              <a:rPr lang="en-GB" sz="1400" b="1" dirty="0">
                <a:solidFill>
                  <a:srgbClr val="000000"/>
                </a:solidFill>
                <a:latin typeface="Times New Roman"/>
                <a:ea typeface="Times New Roman"/>
                <a:cs typeface="Times New Roman"/>
                <a:sym typeface="Times New Roman"/>
              </a:rPr>
              <a:t>Challenge:</a:t>
            </a:r>
            <a:br>
              <a:rPr lang="en-GB" b="1" dirty="0">
                <a:solidFill>
                  <a:srgbClr val="000000"/>
                </a:solidFill>
                <a:latin typeface="Times New Roman"/>
                <a:ea typeface="Times New Roman"/>
                <a:cs typeface="Times New Roman"/>
                <a:sym typeface="Times New Roman"/>
              </a:rPr>
            </a:br>
            <a:r>
              <a:rPr lang="en-US" sz="1400" dirty="0">
                <a:solidFill>
                  <a:schemeClr val="bg2"/>
                </a:solidFill>
                <a:latin typeface="Times New Roman" panose="02020603050405020304" pitchFamily="18" charset="0"/>
                <a:cs typeface="Times New Roman" panose="02020603050405020304" pitchFamily="18" charset="0"/>
              </a:rPr>
              <a:t>Many families struggle with recovering lost or unclaimed life insurance policies due to:</a:t>
            </a:r>
          </a:p>
          <a:p>
            <a:pPr>
              <a:buClrTx/>
              <a:buFont typeface="Arial" panose="020B0604020202020204" pitchFamily="34" charset="0"/>
              <a:buChar char="•"/>
            </a:pPr>
            <a:r>
              <a:rPr lang="en-US" sz="1400" dirty="0">
                <a:solidFill>
                  <a:schemeClr val="bg2"/>
                </a:solidFill>
                <a:latin typeface="Times New Roman" panose="02020603050405020304" pitchFamily="18" charset="0"/>
                <a:cs typeface="Times New Roman" panose="02020603050405020304" pitchFamily="18" charset="0"/>
              </a:rPr>
              <a:t>Missing documents or policy numbers</a:t>
            </a:r>
          </a:p>
          <a:p>
            <a:pPr>
              <a:buClrTx/>
              <a:buFont typeface="Arial" panose="020B0604020202020204" pitchFamily="34" charset="0"/>
              <a:buChar char="•"/>
            </a:pPr>
            <a:r>
              <a:rPr lang="en-US" sz="1400" dirty="0">
                <a:solidFill>
                  <a:schemeClr val="bg2"/>
                </a:solidFill>
                <a:latin typeface="Times New Roman" panose="02020603050405020304" pitchFamily="18" charset="0"/>
                <a:cs typeface="Times New Roman" panose="02020603050405020304" pitchFamily="18" charset="0"/>
              </a:rPr>
              <a:t>Lack of awareness about existing policies</a:t>
            </a:r>
          </a:p>
          <a:p>
            <a:pPr>
              <a:buClrTx/>
              <a:buFont typeface="Arial" panose="020B0604020202020204" pitchFamily="34" charset="0"/>
              <a:buChar char="•"/>
            </a:pPr>
            <a:r>
              <a:rPr lang="en-US" sz="1400" dirty="0">
                <a:solidFill>
                  <a:schemeClr val="bg2"/>
                </a:solidFill>
                <a:latin typeface="Times New Roman" panose="02020603050405020304" pitchFamily="18" charset="0"/>
                <a:cs typeface="Times New Roman" panose="02020603050405020304" pitchFamily="18" charset="0"/>
              </a:rPr>
              <a:t>Uncertainty about where to start or whom to contact</a:t>
            </a:r>
          </a:p>
          <a:p>
            <a:pPr>
              <a:buClrTx/>
              <a:buFont typeface="Arial" panose="020B0604020202020204" pitchFamily="34" charset="0"/>
              <a:buChar char="•"/>
            </a:pPr>
            <a:r>
              <a:rPr lang="en-US" sz="1400" dirty="0">
                <a:solidFill>
                  <a:schemeClr val="bg2"/>
                </a:solidFill>
                <a:latin typeface="Times New Roman" panose="02020603050405020304" pitchFamily="18" charset="0"/>
                <a:cs typeface="Times New Roman" panose="02020603050405020304" pitchFamily="18" charset="0"/>
              </a:rPr>
              <a:t>Fear of legal or procedural complications</a:t>
            </a:r>
          </a:p>
          <a:p>
            <a:pPr marL="146050" indent="0">
              <a:buClrTx/>
              <a:buNone/>
            </a:pPr>
            <a:endParaRPr lang="en-US" sz="1400" dirty="0">
              <a:solidFill>
                <a:schemeClr val="bg2"/>
              </a:solidFill>
              <a:latin typeface="Times New Roman" panose="02020603050405020304" pitchFamily="18" charset="0"/>
              <a:ea typeface="Times New Roman"/>
              <a:cs typeface="Times New Roman" panose="02020603050405020304" pitchFamily="18" charset="0"/>
              <a:sym typeface="Times New Roman"/>
            </a:endParaRPr>
          </a:p>
          <a:p>
            <a:pPr marL="146050" indent="0">
              <a:buClrTx/>
              <a:buNone/>
            </a:pPr>
            <a:r>
              <a:rPr lang="en-US" sz="1400" b="1" dirty="0">
                <a:solidFill>
                  <a:schemeClr val="bg2"/>
                </a:solidFill>
                <a:latin typeface="Times New Roman" panose="02020603050405020304" pitchFamily="18" charset="0"/>
                <a:ea typeface="Times New Roman"/>
                <a:cs typeface="Times New Roman" panose="02020603050405020304" pitchFamily="18" charset="0"/>
                <a:sym typeface="Times New Roman"/>
              </a:rPr>
              <a:t>Goal:</a:t>
            </a:r>
            <a:r>
              <a:rPr lang="en-US" sz="1400" dirty="0">
                <a:solidFill>
                  <a:schemeClr val="bg2"/>
                </a:solidFill>
                <a:latin typeface="Times New Roman" panose="02020603050405020304" pitchFamily="18" charset="0"/>
                <a:ea typeface="Times New Roman"/>
                <a:cs typeface="Times New Roman" panose="02020603050405020304" pitchFamily="18" charset="0"/>
                <a:sym typeface="Times New Roman"/>
              </a:rPr>
              <a:t> </a:t>
            </a:r>
            <a:r>
              <a:rPr lang="en-US" sz="1400" dirty="0">
                <a:solidFill>
                  <a:schemeClr val="bg2"/>
                </a:solidFill>
                <a:latin typeface="Times New Roman" panose="02020603050405020304" pitchFamily="18" charset="0"/>
                <a:cs typeface="Times New Roman" panose="02020603050405020304" pitchFamily="18" charset="0"/>
              </a:rPr>
              <a:t>Design a GenAI-powered assistant that helps families trace lost insurance policies, recover unclaimed claims, and communicate effectively with insurers even when documentation is missing</a:t>
            </a:r>
            <a:endParaRPr lang="en-US" sz="1400" dirty="0">
              <a:solidFill>
                <a:schemeClr val="bg2"/>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Objectives</a:t>
            </a:r>
            <a:endParaRPr dirty="0"/>
          </a:p>
        </p:txBody>
      </p:sp>
      <p:sp>
        <p:nvSpPr>
          <p:cNvPr id="2" name="Text Placeholder 1">
            <a:extLst>
              <a:ext uri="{FF2B5EF4-FFF2-40B4-BE49-F238E27FC236}">
                <a16:creationId xmlns:a16="http://schemas.microsoft.com/office/drawing/2014/main" id="{7768B859-A043-2B3A-E684-2CF018002E71}"/>
              </a:ext>
            </a:extLst>
          </p:cNvPr>
          <p:cNvSpPr>
            <a:spLocks noGrp="1" noChangeArrowheads="1"/>
          </p:cNvSpPr>
          <p:nvPr>
            <p:ph type="body" idx="1"/>
          </p:nvPr>
        </p:nvSpPr>
        <p:spPr bwMode="auto">
          <a:xfrm>
            <a:off x="729450" y="1925116"/>
            <a:ext cx="7488882"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buFont typeface="Arial" panose="020B0604020202020204" pitchFamily="34" charset="0"/>
              <a:buChar char="•"/>
            </a:pPr>
            <a:r>
              <a:rPr kumimoji="0" lang="en-US" altLang="en-US" sz="14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Develop a GenAI assistant to trace lost or unclaimed life insurance policies.</a:t>
            </a:r>
          </a:p>
          <a:p>
            <a:pPr marL="285750" indent="-285750" eaLnBrk="0" fontAlgn="base" hangingPunct="0">
              <a:lnSpc>
                <a:spcPct val="150000"/>
              </a:lnSpc>
              <a:spcBef>
                <a:spcPct val="0"/>
              </a:spcBef>
              <a:spcAft>
                <a:spcPct val="0"/>
              </a:spcAft>
              <a:buClrTx/>
              <a:buSzTx/>
              <a:buFont typeface="Arial" panose="020B0604020202020204" pitchFamily="34" charset="0"/>
              <a:buChar char="•"/>
            </a:pPr>
            <a:r>
              <a:rPr kumimoji="0" lang="en-US" altLang="en-US" sz="14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Accept natural language case input from users with minimal details.</a:t>
            </a:r>
          </a:p>
          <a:p>
            <a:pPr marL="285750" indent="-285750" eaLnBrk="0" fontAlgn="base" hangingPunct="0">
              <a:lnSpc>
                <a:spcPct val="150000"/>
              </a:lnSpc>
              <a:spcBef>
                <a:spcPct val="0"/>
              </a:spcBef>
              <a:spcAft>
                <a:spcPct val="0"/>
              </a:spcAft>
              <a:buClrTx/>
              <a:buSzTx/>
              <a:buFont typeface="Arial" panose="020B0604020202020204" pitchFamily="34" charset="0"/>
              <a:buChar char="•"/>
            </a:pPr>
            <a:r>
              <a:rPr kumimoji="0" lang="en-US" altLang="en-US" sz="14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Ask a key clarifying question to extract missing information.</a:t>
            </a:r>
          </a:p>
          <a:p>
            <a:pPr marL="285750" indent="-285750" eaLnBrk="0" fontAlgn="base" hangingPunct="0">
              <a:lnSpc>
                <a:spcPct val="150000"/>
              </a:lnSpc>
              <a:spcBef>
                <a:spcPct val="0"/>
              </a:spcBef>
              <a:spcAft>
                <a:spcPct val="0"/>
              </a:spcAft>
              <a:buClrTx/>
              <a:buSzTx/>
              <a:buFont typeface="Arial" panose="020B0604020202020204" pitchFamily="34" charset="0"/>
              <a:buChar char="•"/>
            </a:pPr>
            <a:r>
              <a:rPr kumimoji="0" lang="en-US" altLang="en-US" sz="14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Infer possible insurance policy types and suggest recovery steps.</a:t>
            </a:r>
          </a:p>
          <a:p>
            <a:pPr marL="285750" indent="-285750" eaLnBrk="0" fontAlgn="base" hangingPunct="0">
              <a:lnSpc>
                <a:spcPct val="150000"/>
              </a:lnSpc>
              <a:spcBef>
                <a:spcPct val="0"/>
              </a:spcBef>
              <a:spcAft>
                <a:spcPct val="0"/>
              </a:spcAft>
              <a:buClrTx/>
              <a:buSzTx/>
              <a:buFont typeface="Arial" panose="020B0604020202020204" pitchFamily="34" charset="0"/>
              <a:buChar char="•"/>
            </a:pPr>
            <a:r>
              <a:rPr kumimoji="0" lang="en-US" altLang="en-US" sz="14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Generate formal email drafts to help users contact insurers easily.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32429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Features</a:t>
            </a:r>
            <a:endParaRPr dirty="0"/>
          </a:p>
        </p:txBody>
      </p:sp>
      <p:sp>
        <p:nvSpPr>
          <p:cNvPr id="2" name="Text Placeholder 1">
            <a:extLst>
              <a:ext uri="{FF2B5EF4-FFF2-40B4-BE49-F238E27FC236}">
                <a16:creationId xmlns:a16="http://schemas.microsoft.com/office/drawing/2014/main" id="{16213EA5-44E6-36FF-5FFB-3519D9647789}"/>
              </a:ext>
            </a:extLst>
          </p:cNvPr>
          <p:cNvSpPr>
            <a:spLocks noGrp="1" noChangeArrowheads="1"/>
          </p:cNvSpPr>
          <p:nvPr>
            <p:ph type="body" idx="1"/>
          </p:nvPr>
        </p:nvSpPr>
        <p:spPr bwMode="auto">
          <a:xfrm>
            <a:off x="655508" y="1846256"/>
            <a:ext cx="7762642"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buFont typeface="Arial" panose="020B0604020202020204" pitchFamily="34" charset="0"/>
              <a:buChar char="•"/>
            </a:pPr>
            <a:r>
              <a:rPr lang="en-US" altLang="en-US" sz="1400" b="1" dirty="0">
                <a:solidFill>
                  <a:schemeClr val="bg2"/>
                </a:solidFill>
                <a:latin typeface="Times New Roman" panose="02020603050405020304" pitchFamily="18" charset="0"/>
                <a:cs typeface="Times New Roman" panose="02020603050405020304" pitchFamily="18" charset="0"/>
              </a:rPr>
              <a:t>Smart</a:t>
            </a:r>
            <a:r>
              <a:rPr kumimoji="0" lang="en-US" altLang="en-US" sz="1400" b="1"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 Clarifying Question:</a:t>
            </a:r>
            <a:r>
              <a:rPr lang="en-US" altLang="en-US" sz="1400" dirty="0">
                <a:solidFill>
                  <a:schemeClr val="bg2"/>
                </a:solidFill>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The system asks one AI-generated question to fill in missing or unclear information.</a:t>
            </a:r>
          </a:p>
          <a:p>
            <a:pPr marL="285750" indent="-285750" eaLnBrk="0" fontAlgn="base" hangingPunct="0">
              <a:lnSpc>
                <a:spcPct val="150000"/>
              </a:lnSpc>
              <a:spcBef>
                <a:spcPct val="0"/>
              </a:spcBef>
              <a:spcAft>
                <a:spcPct val="0"/>
              </a:spcAft>
              <a:buClrTx/>
              <a:buSzTx/>
              <a:buFont typeface="Arial" panose="020B0604020202020204" pitchFamily="34" charset="0"/>
              <a:buChar char="•"/>
            </a:pPr>
            <a:r>
              <a:rPr lang="en-US" altLang="en-US" sz="1400" b="1" dirty="0">
                <a:solidFill>
                  <a:schemeClr val="bg2"/>
                </a:solidFill>
                <a:latin typeface="Times New Roman" panose="02020603050405020304" pitchFamily="18" charset="0"/>
                <a:cs typeface="Times New Roman" panose="02020603050405020304" pitchFamily="18" charset="0"/>
              </a:rPr>
              <a:t>Policy</a:t>
            </a:r>
            <a:r>
              <a:rPr kumimoji="0" lang="en-US" altLang="en-US" sz="1400" b="1"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 Type Inference:</a:t>
            </a:r>
            <a:r>
              <a:rPr lang="en-US" altLang="en-US" sz="1400" dirty="0">
                <a:solidFill>
                  <a:schemeClr val="bg2"/>
                </a:solidFill>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Uses AI to </a:t>
            </a:r>
            <a:r>
              <a:rPr lang="en-US" altLang="en-US" sz="1400" dirty="0">
                <a:solidFill>
                  <a:schemeClr val="bg2"/>
                </a:solidFill>
                <a:latin typeface="Times New Roman" panose="02020603050405020304" pitchFamily="18" charset="0"/>
                <a:cs typeface="Times New Roman" panose="02020603050405020304" pitchFamily="18" charset="0"/>
              </a:rPr>
              <a:t>suggest</a:t>
            </a:r>
            <a:r>
              <a:rPr kumimoji="0" lang="en-US" altLang="en-US" sz="14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 the most likely LIC or life insurance policy based on the user's input.</a:t>
            </a:r>
          </a:p>
          <a:p>
            <a:pPr marL="285750" indent="-285750" eaLnBrk="0" fontAlgn="base" hangingPunct="0">
              <a:lnSpc>
                <a:spcPct val="150000"/>
              </a:lnSpc>
              <a:spcBef>
                <a:spcPct val="0"/>
              </a:spcBef>
              <a:spcAft>
                <a:spcPct val="0"/>
              </a:spcAft>
              <a:buClrTx/>
              <a:buSzTx/>
              <a:buFont typeface="Arial" panose="020B0604020202020204" pitchFamily="34" charset="0"/>
              <a:buChar char="•"/>
            </a:pPr>
            <a:r>
              <a:rPr kumimoji="0" lang="en-US" altLang="en-US" sz="1400" b="1"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Personalized Guidance:</a:t>
            </a:r>
            <a:r>
              <a:rPr lang="en-US" altLang="en-US" sz="1400" dirty="0">
                <a:solidFill>
                  <a:schemeClr val="bg2"/>
                </a:solidFill>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Provides next steps and recommendations to help users start the claim recovery process.</a:t>
            </a:r>
          </a:p>
          <a:p>
            <a:pPr marL="285750" indent="-285750" eaLnBrk="0" fontAlgn="base" hangingPunct="0">
              <a:lnSpc>
                <a:spcPct val="150000"/>
              </a:lnSpc>
              <a:spcBef>
                <a:spcPct val="0"/>
              </a:spcBef>
              <a:spcAft>
                <a:spcPct val="0"/>
              </a:spcAft>
              <a:buClrTx/>
              <a:buSzTx/>
              <a:buFont typeface="Arial" panose="020B0604020202020204" pitchFamily="34" charset="0"/>
              <a:buChar char="•"/>
            </a:pPr>
            <a:r>
              <a:rPr kumimoji="0" lang="en-US" altLang="en-US" sz="1400" b="1"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Email Draft Generator:</a:t>
            </a:r>
            <a:r>
              <a:rPr lang="en-US" altLang="en-US" sz="1400" dirty="0">
                <a:solidFill>
                  <a:schemeClr val="bg2"/>
                </a:solidFill>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Automatically creates a formal email that users can send to insurers like LIC for policy verification</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04DBC-F2D6-6917-DA20-080FA2A7AF70}"/>
              </a:ext>
            </a:extLst>
          </p:cNvPr>
          <p:cNvSpPr>
            <a:spLocks noGrp="1"/>
          </p:cNvSpPr>
          <p:nvPr>
            <p:ph type="title"/>
          </p:nvPr>
        </p:nvSpPr>
        <p:spPr/>
        <p:txBody>
          <a:bodyPr>
            <a:noAutofit/>
          </a:bodyPr>
          <a:lstStyle/>
          <a:p>
            <a:r>
              <a:rPr lang="en-US" sz="2300" dirty="0">
                <a:solidFill>
                  <a:srgbClr val="000000"/>
                </a:solidFill>
                <a:latin typeface="Real"/>
                <a:ea typeface="Times New Roman" panose="02020603050405020304"/>
                <a:cs typeface="Times New Roman" panose="02020603050405020304"/>
                <a:sym typeface="Times New Roman" panose="02020603050405020304"/>
              </a:rPr>
              <a:t>Implementation </a:t>
            </a:r>
            <a:br>
              <a:rPr lang="en-US" sz="2300" dirty="0">
                <a:solidFill>
                  <a:srgbClr val="000000"/>
                </a:solidFill>
                <a:latin typeface="Real"/>
                <a:ea typeface="Times New Roman" panose="02020603050405020304"/>
                <a:cs typeface="Times New Roman" panose="02020603050405020304"/>
                <a:sym typeface="Times New Roman" panose="02020603050405020304"/>
              </a:rPr>
            </a:br>
            <a:endParaRPr lang="en-IN" sz="2300" dirty="0">
              <a:latin typeface="Real"/>
            </a:endParaRPr>
          </a:p>
        </p:txBody>
      </p:sp>
      <p:sp>
        <p:nvSpPr>
          <p:cNvPr id="3" name="Text Placeholder 2">
            <a:extLst>
              <a:ext uri="{FF2B5EF4-FFF2-40B4-BE49-F238E27FC236}">
                <a16:creationId xmlns:a16="http://schemas.microsoft.com/office/drawing/2014/main" id="{5778C92C-B6D6-38CE-B9E5-A69D1FD840E2}"/>
              </a:ext>
            </a:extLst>
          </p:cNvPr>
          <p:cNvSpPr>
            <a:spLocks noGrp="1"/>
          </p:cNvSpPr>
          <p:nvPr>
            <p:ph type="body" idx="1"/>
          </p:nvPr>
        </p:nvSpPr>
        <p:spPr>
          <a:xfrm>
            <a:off x="729450" y="1853850"/>
            <a:ext cx="7688700" cy="2844530"/>
          </a:xfrm>
        </p:spPr>
        <p:txBody>
          <a:bodyPr/>
          <a:lstStyle/>
          <a:p>
            <a:endParaRPr lang="en-IN" dirty="0"/>
          </a:p>
        </p:txBody>
      </p:sp>
      <p:pic>
        <p:nvPicPr>
          <p:cNvPr id="5" name="Picture 4">
            <a:extLst>
              <a:ext uri="{FF2B5EF4-FFF2-40B4-BE49-F238E27FC236}">
                <a16:creationId xmlns:a16="http://schemas.microsoft.com/office/drawing/2014/main" id="{4684B0CC-C93B-2B49-13F7-869D3D40AD1A}"/>
              </a:ext>
            </a:extLst>
          </p:cNvPr>
          <p:cNvPicPr>
            <a:picLocks noChangeAspect="1"/>
          </p:cNvPicPr>
          <p:nvPr/>
        </p:nvPicPr>
        <p:blipFill>
          <a:blip r:embed="rId2"/>
          <a:stretch>
            <a:fillRect/>
          </a:stretch>
        </p:blipFill>
        <p:spPr>
          <a:xfrm>
            <a:off x="587298" y="1853850"/>
            <a:ext cx="7827252" cy="2844530"/>
          </a:xfrm>
          <a:prstGeom prst="rect">
            <a:avLst/>
          </a:prstGeom>
        </p:spPr>
      </p:pic>
    </p:spTree>
    <p:extLst>
      <p:ext uri="{BB962C8B-B14F-4D97-AF65-F5344CB8AC3E}">
        <p14:creationId xmlns:p14="http://schemas.microsoft.com/office/powerpoint/2010/main" val="474422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B34B-BAAB-6950-62CA-6C9758E1690F}"/>
              </a:ext>
            </a:extLst>
          </p:cNvPr>
          <p:cNvSpPr>
            <a:spLocks noGrp="1"/>
          </p:cNvSpPr>
          <p:nvPr>
            <p:ph type="title"/>
          </p:nvPr>
        </p:nvSpPr>
        <p:spPr/>
        <p:txBody>
          <a:bodyPr>
            <a:normAutofit fontScale="90000"/>
          </a:bodyPr>
          <a:lstStyle/>
          <a:p>
            <a:r>
              <a:rPr lang="en-US" sz="2800" dirty="0">
                <a:solidFill>
                  <a:srgbClr val="000000"/>
                </a:solidFill>
                <a:latin typeface="Real"/>
                <a:ea typeface="Times New Roman" panose="02020603050405020304"/>
                <a:cs typeface="Times New Roman" panose="02020603050405020304"/>
                <a:sym typeface="Times New Roman" panose="02020603050405020304"/>
              </a:rPr>
              <a:t>Implementation </a:t>
            </a:r>
            <a:br>
              <a:rPr lang="en-US" sz="2800" dirty="0">
                <a:solidFill>
                  <a:srgbClr val="000000"/>
                </a:solidFill>
                <a:latin typeface="Real"/>
                <a:ea typeface="Times New Roman" panose="02020603050405020304"/>
                <a:cs typeface="Times New Roman" panose="02020603050405020304"/>
                <a:sym typeface="Times New Roman" panose="02020603050405020304"/>
              </a:rPr>
            </a:br>
            <a:endParaRPr lang="en-IN" dirty="0"/>
          </a:p>
        </p:txBody>
      </p:sp>
      <p:sp>
        <p:nvSpPr>
          <p:cNvPr id="3" name="Text Placeholder 2">
            <a:extLst>
              <a:ext uri="{FF2B5EF4-FFF2-40B4-BE49-F238E27FC236}">
                <a16:creationId xmlns:a16="http://schemas.microsoft.com/office/drawing/2014/main" id="{A3084878-0126-0001-6504-17378F679DC1}"/>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56BDD6E4-9C6B-5496-40DE-DC022E9303CB}"/>
              </a:ext>
            </a:extLst>
          </p:cNvPr>
          <p:cNvPicPr>
            <a:picLocks noChangeAspect="1"/>
          </p:cNvPicPr>
          <p:nvPr/>
        </p:nvPicPr>
        <p:blipFill>
          <a:blip r:embed="rId2"/>
          <a:stretch>
            <a:fillRect/>
          </a:stretch>
        </p:blipFill>
        <p:spPr>
          <a:xfrm>
            <a:off x="524904" y="1853850"/>
            <a:ext cx="8094192" cy="2933740"/>
          </a:xfrm>
          <a:prstGeom prst="rect">
            <a:avLst/>
          </a:prstGeom>
        </p:spPr>
      </p:pic>
    </p:spTree>
    <p:extLst>
      <p:ext uri="{BB962C8B-B14F-4D97-AF65-F5344CB8AC3E}">
        <p14:creationId xmlns:p14="http://schemas.microsoft.com/office/powerpoint/2010/main" val="369461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924DD-0378-3311-BBBC-5B09B618F615}"/>
              </a:ext>
            </a:extLst>
          </p:cNvPr>
          <p:cNvSpPr>
            <a:spLocks noGrp="1"/>
          </p:cNvSpPr>
          <p:nvPr>
            <p:ph type="title"/>
          </p:nvPr>
        </p:nvSpPr>
        <p:spPr/>
        <p:txBody>
          <a:bodyPr>
            <a:normAutofit fontScale="90000"/>
          </a:bodyPr>
          <a:lstStyle/>
          <a:p>
            <a:r>
              <a:rPr lang="en-US" sz="2400" dirty="0">
                <a:solidFill>
                  <a:srgbClr val="000000"/>
                </a:solidFill>
                <a:latin typeface="Real"/>
                <a:ea typeface="Times New Roman" panose="02020603050405020304"/>
                <a:cs typeface="Times New Roman" panose="02020603050405020304"/>
                <a:sym typeface="Times New Roman" panose="02020603050405020304"/>
              </a:rPr>
              <a:t>Implementation</a:t>
            </a:r>
            <a:endParaRPr lang="en-IN" dirty="0"/>
          </a:p>
        </p:txBody>
      </p:sp>
      <p:sp>
        <p:nvSpPr>
          <p:cNvPr id="3" name="Text Placeholder 2">
            <a:extLst>
              <a:ext uri="{FF2B5EF4-FFF2-40B4-BE49-F238E27FC236}">
                <a16:creationId xmlns:a16="http://schemas.microsoft.com/office/drawing/2014/main" id="{E97D96F4-B6B8-D60B-DEBA-A8DD159E2B8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0FBDE701-4044-B406-018B-9499DC7B8BB6}"/>
              </a:ext>
            </a:extLst>
          </p:cNvPr>
          <p:cNvPicPr>
            <a:picLocks noChangeAspect="1"/>
          </p:cNvPicPr>
          <p:nvPr/>
        </p:nvPicPr>
        <p:blipFill>
          <a:blip r:embed="rId2"/>
          <a:stretch>
            <a:fillRect/>
          </a:stretch>
        </p:blipFill>
        <p:spPr>
          <a:xfrm>
            <a:off x="654204" y="1853850"/>
            <a:ext cx="7843025" cy="2993213"/>
          </a:xfrm>
          <a:prstGeom prst="rect">
            <a:avLst/>
          </a:prstGeom>
        </p:spPr>
      </p:pic>
    </p:spTree>
    <p:extLst>
      <p:ext uri="{BB962C8B-B14F-4D97-AF65-F5344CB8AC3E}">
        <p14:creationId xmlns:p14="http://schemas.microsoft.com/office/powerpoint/2010/main" val="1226502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235E-9720-ED0A-F063-E76046B048D4}"/>
              </a:ext>
            </a:extLst>
          </p:cNvPr>
          <p:cNvSpPr>
            <a:spLocks noGrp="1"/>
          </p:cNvSpPr>
          <p:nvPr>
            <p:ph type="title"/>
          </p:nvPr>
        </p:nvSpPr>
        <p:spPr/>
        <p:txBody>
          <a:bodyPr>
            <a:normAutofit fontScale="90000"/>
          </a:bodyPr>
          <a:lstStyle/>
          <a:p>
            <a:r>
              <a:rPr lang="en-US" sz="2800" dirty="0">
                <a:solidFill>
                  <a:srgbClr val="000000"/>
                </a:solidFill>
                <a:latin typeface="Real"/>
                <a:ea typeface="Times New Roman" panose="02020603050405020304"/>
                <a:cs typeface="Times New Roman" panose="02020603050405020304"/>
                <a:sym typeface="Times New Roman" panose="02020603050405020304"/>
              </a:rPr>
              <a:t>Implementation</a:t>
            </a:r>
            <a:endParaRPr lang="en-IN" dirty="0"/>
          </a:p>
        </p:txBody>
      </p:sp>
      <p:sp>
        <p:nvSpPr>
          <p:cNvPr id="3" name="Text Placeholder 2">
            <a:extLst>
              <a:ext uri="{FF2B5EF4-FFF2-40B4-BE49-F238E27FC236}">
                <a16:creationId xmlns:a16="http://schemas.microsoft.com/office/drawing/2014/main" id="{063C467C-4FF7-ED76-21A6-9DEC2FD78778}"/>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665D05BD-2679-A501-E2DE-D68EB79148DA}"/>
              </a:ext>
            </a:extLst>
          </p:cNvPr>
          <p:cNvPicPr>
            <a:picLocks noChangeAspect="1"/>
          </p:cNvPicPr>
          <p:nvPr/>
        </p:nvPicPr>
        <p:blipFill>
          <a:blip r:embed="rId2"/>
          <a:stretch>
            <a:fillRect/>
          </a:stretch>
        </p:blipFill>
        <p:spPr>
          <a:xfrm>
            <a:off x="631902" y="1853850"/>
            <a:ext cx="7782648" cy="2949238"/>
          </a:xfrm>
          <a:prstGeom prst="rect">
            <a:avLst/>
          </a:prstGeom>
        </p:spPr>
      </p:pic>
    </p:spTree>
    <p:extLst>
      <p:ext uri="{BB962C8B-B14F-4D97-AF65-F5344CB8AC3E}">
        <p14:creationId xmlns:p14="http://schemas.microsoft.com/office/powerpoint/2010/main" val="394856321"/>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449</Words>
  <Application>Microsoft Office PowerPoint</Application>
  <PresentationFormat>On-screen Show (16:9)</PresentationFormat>
  <Paragraphs>38</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Real</vt:lpstr>
      <vt:lpstr>Raleway</vt:lpstr>
      <vt:lpstr>Lato</vt:lpstr>
      <vt:lpstr>Arial</vt:lpstr>
      <vt:lpstr>Times New Roman</vt:lpstr>
      <vt:lpstr>Streamline</vt:lpstr>
      <vt:lpstr>Ghost Policy Tracer: A GenAI Assistant for Recovering Unclaimed Insurance</vt:lpstr>
      <vt:lpstr>Introduction</vt:lpstr>
      <vt:lpstr>Problem Statement </vt:lpstr>
      <vt:lpstr>Objectives</vt:lpstr>
      <vt:lpstr>Features</vt:lpstr>
      <vt:lpstr>Implementation  </vt:lpstr>
      <vt:lpstr>Implementation  </vt:lpstr>
      <vt:lpstr>Implementation</vt:lpstr>
      <vt:lpstr>Implementation</vt:lpstr>
      <vt:lpstr>Tech Stack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Sakshi Kadam</dc:creator>
  <cp:lastModifiedBy>Sakshi Kadam</cp:lastModifiedBy>
  <cp:revision>2</cp:revision>
  <dcterms:modified xsi:type="dcterms:W3CDTF">2025-06-28T10:20:17Z</dcterms:modified>
</cp:coreProperties>
</file>