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0"/>
  </p:handoutMasterIdLst>
  <p:sldIdLst>
    <p:sldId id="326" r:id="rId2"/>
    <p:sldId id="338" r:id="rId3"/>
    <p:sldId id="339" r:id="rId4"/>
    <p:sldId id="340" r:id="rId5"/>
    <p:sldId id="341" r:id="rId6"/>
    <p:sldId id="342" r:id="rId7"/>
    <p:sldId id="343" r:id="rId8"/>
    <p:sldId id="304" r:id="rId9"/>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2" autoAdjust="0"/>
    <p:restoredTop sz="95220" autoAdjust="0"/>
  </p:normalViewPr>
  <p:slideViewPr>
    <p:cSldViewPr snapToGrid="0" showGuides="1">
      <p:cViewPr varScale="1">
        <p:scale>
          <a:sx n="104" d="100"/>
          <a:sy n="104" d="100"/>
        </p:scale>
        <p:origin x="150" y="122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11.12.2021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9"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PHP 02</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5BA72-E420-4E3B-BA7D-ACA8D6B8497B}"/>
              </a:ext>
            </a:extLst>
          </p:cNvPr>
          <p:cNvSpPr>
            <a:spLocks noGrp="1"/>
          </p:cNvSpPr>
          <p:nvPr>
            <p:ph type="title"/>
          </p:nvPr>
        </p:nvSpPr>
        <p:spPr/>
        <p:txBody>
          <a:bodyPr/>
          <a:lstStyle/>
          <a:p>
            <a:r>
              <a:rPr lang="de-AT" dirty="0">
                <a:solidFill>
                  <a:schemeClr val="tx1"/>
                </a:solidFill>
              </a:rPr>
              <a:t>Funktionen in PHP</a:t>
            </a:r>
          </a:p>
        </p:txBody>
      </p:sp>
    </p:spTree>
    <p:extLst>
      <p:ext uri="{BB962C8B-B14F-4D97-AF65-F5344CB8AC3E}">
        <p14:creationId xmlns:p14="http://schemas.microsoft.com/office/powerpoint/2010/main" val="293303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CF1BFB-9023-4AC5-9F53-402109760558}"/>
              </a:ext>
            </a:extLst>
          </p:cNvPr>
          <p:cNvSpPr>
            <a:spLocks noGrp="1"/>
          </p:cNvSpPr>
          <p:nvPr>
            <p:ph type="title"/>
          </p:nvPr>
        </p:nvSpPr>
        <p:spPr/>
        <p:txBody>
          <a:bodyPr/>
          <a:lstStyle/>
          <a:p>
            <a:r>
              <a:rPr lang="de-AT" dirty="0"/>
              <a:t>Der Aufbau einer Funktion in PHP</a:t>
            </a:r>
          </a:p>
        </p:txBody>
      </p:sp>
      <p:sp>
        <p:nvSpPr>
          <p:cNvPr id="4" name="Rectangle 1">
            <a:extLst>
              <a:ext uri="{FF2B5EF4-FFF2-40B4-BE49-F238E27FC236}">
                <a16:creationId xmlns:a16="http://schemas.microsoft.com/office/drawing/2014/main" id="{90BA9DC1-CCB9-4532-9AF9-C46D5BC08BEE}"/>
              </a:ext>
            </a:extLst>
          </p:cNvPr>
          <p:cNvSpPr>
            <a:spLocks noChangeArrowheads="1"/>
          </p:cNvSpPr>
          <p:nvPr/>
        </p:nvSpPr>
        <p:spPr bwMode="auto">
          <a:xfrm>
            <a:off x="2417275" y="1502502"/>
            <a:ext cx="2308645" cy="120032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function</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err="1">
                <a:ln>
                  <a:noFill/>
                </a:ln>
                <a:solidFill>
                  <a:srgbClr val="FFC66D"/>
                </a:solidFill>
                <a:effectLst/>
                <a:latin typeface="Consolas" panose="020B0609020204030204" pitchFamily="49" charset="0"/>
              </a:rPr>
              <a:t>begruessung</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CC7832"/>
                </a:solidFill>
                <a:effectLst/>
                <a:latin typeface="Consolas" panose="020B0609020204030204" pitchFamily="49" charset="0"/>
              </a:rPr>
              <a:t>echo </a:t>
            </a:r>
            <a:r>
              <a:rPr kumimoji="0" lang="de-DE" altLang="de-DE" sz="1200" b="0" u="none" strike="noStrike" cap="none" normalizeH="0" baseline="0" dirty="0">
                <a:ln>
                  <a:noFill/>
                </a:ln>
                <a:solidFill>
                  <a:srgbClr val="6A8759"/>
                </a:solidFill>
                <a:effectLst/>
                <a:latin typeface="Consolas" panose="020B0609020204030204" pitchFamily="49" charset="0"/>
              </a:rPr>
              <a:t>"Guten Morgen"</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err="1">
                <a:ln>
                  <a:noFill/>
                </a:ln>
                <a:solidFill>
                  <a:srgbClr val="A9B7C6"/>
                </a:solidFill>
                <a:effectLst/>
                <a:latin typeface="Consolas" panose="020B0609020204030204" pitchFamily="49" charset="0"/>
              </a:rPr>
              <a:t>begruessung</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pic>
        <p:nvPicPr>
          <p:cNvPr id="6" name="Grafik 5">
            <a:extLst>
              <a:ext uri="{FF2B5EF4-FFF2-40B4-BE49-F238E27FC236}">
                <a16:creationId xmlns:a16="http://schemas.microsoft.com/office/drawing/2014/main" id="{4FD40B61-64AF-4495-B39B-B0E3C50DCEDC}"/>
              </a:ext>
            </a:extLst>
          </p:cNvPr>
          <p:cNvPicPr>
            <a:picLocks noChangeAspect="1"/>
          </p:cNvPicPr>
          <p:nvPr/>
        </p:nvPicPr>
        <p:blipFill>
          <a:blip r:embed="rId2"/>
          <a:stretch>
            <a:fillRect/>
          </a:stretch>
        </p:blipFill>
        <p:spPr>
          <a:xfrm>
            <a:off x="5762342" y="2402793"/>
            <a:ext cx="1409700" cy="600075"/>
          </a:xfrm>
          <a:prstGeom prst="rect">
            <a:avLst/>
          </a:prstGeom>
          <a:ln w="12700">
            <a:solidFill>
              <a:schemeClr val="tx1"/>
            </a:solidFill>
          </a:ln>
        </p:spPr>
      </p:pic>
      <p:sp>
        <p:nvSpPr>
          <p:cNvPr id="7" name="Rectangle 2">
            <a:extLst>
              <a:ext uri="{FF2B5EF4-FFF2-40B4-BE49-F238E27FC236}">
                <a16:creationId xmlns:a16="http://schemas.microsoft.com/office/drawing/2014/main" id="{B485BE1F-92DC-450F-A8EE-A3A926467E4A}"/>
              </a:ext>
            </a:extLst>
          </p:cNvPr>
          <p:cNvSpPr>
            <a:spLocks noChangeArrowheads="1"/>
          </p:cNvSpPr>
          <p:nvPr/>
        </p:nvSpPr>
        <p:spPr bwMode="auto">
          <a:xfrm>
            <a:off x="2247356" y="2828835"/>
            <a:ext cx="2648482" cy="120032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CC7832"/>
                </a:solidFill>
                <a:effectLst/>
                <a:latin typeface="Consolas" panose="020B0609020204030204" pitchFamily="49" charset="0"/>
              </a:rPr>
              <a:t>&lt;?</a:t>
            </a:r>
            <a:r>
              <a:rPr kumimoji="0" lang="de-DE" altLang="de-DE" sz="1200" b="0" i="0" u="none" strike="noStrike" cap="none" normalizeH="0" baseline="0" dirty="0" err="1">
                <a:ln>
                  <a:noFill/>
                </a:ln>
                <a:solidFill>
                  <a:srgbClr val="CC7832"/>
                </a:solidFill>
                <a:effectLst/>
                <a:latin typeface="Consolas" panose="020B0609020204030204" pitchFamily="49" charset="0"/>
              </a:rPr>
              <a:t>php</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begruessung</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text</a:t>
            </a:r>
            <a:r>
              <a:rPr kumimoji="0" lang="de-DE" altLang="de-DE" sz="1200" b="0" i="1" u="none" strike="noStrike" cap="none" normalizeH="0" baseline="0" dirty="0">
                <a:ln>
                  <a:noFill/>
                </a:ln>
                <a:solidFill>
                  <a:srgbClr val="9876AA"/>
                </a:solidFill>
                <a:effectLst/>
                <a:latin typeface="Consolas" panose="020B0609020204030204" pitchFamily="49" charset="0"/>
              </a:rPr>
              <a:t>) {</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CC7832"/>
                </a:solidFill>
                <a:effectLst/>
                <a:latin typeface="Consolas" panose="020B0609020204030204" pitchFamily="49" charset="0"/>
              </a:rPr>
              <a:t>echo </a:t>
            </a: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text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0" u="none" strike="noStrike" cap="none" normalizeH="0" baseline="0" dirty="0" err="1">
                <a:ln>
                  <a:noFill/>
                </a:ln>
                <a:solidFill>
                  <a:srgbClr val="A9B7C6"/>
                </a:solidFill>
                <a:effectLst/>
                <a:latin typeface="Consolas" panose="020B0609020204030204" pitchFamily="49" charset="0"/>
              </a:rPr>
              <a:t>begruessung</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"Guten Morgen"</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pic>
        <p:nvPicPr>
          <p:cNvPr id="9" name="Grafik 8">
            <a:extLst>
              <a:ext uri="{FF2B5EF4-FFF2-40B4-BE49-F238E27FC236}">
                <a16:creationId xmlns:a16="http://schemas.microsoft.com/office/drawing/2014/main" id="{EC5340B0-20F7-4C77-8E45-AFEEA9DC4840}"/>
              </a:ext>
            </a:extLst>
          </p:cNvPr>
          <p:cNvPicPr>
            <a:picLocks noChangeAspect="1"/>
          </p:cNvPicPr>
          <p:nvPr/>
        </p:nvPicPr>
        <p:blipFill>
          <a:blip r:embed="rId3"/>
          <a:stretch>
            <a:fillRect/>
          </a:stretch>
        </p:blipFill>
        <p:spPr>
          <a:xfrm>
            <a:off x="5762342" y="4503250"/>
            <a:ext cx="2524125" cy="857250"/>
          </a:xfrm>
          <a:prstGeom prst="rect">
            <a:avLst/>
          </a:prstGeom>
          <a:ln w="12700">
            <a:solidFill>
              <a:schemeClr val="tx1"/>
            </a:solidFill>
          </a:ln>
        </p:spPr>
      </p:pic>
      <p:sp>
        <p:nvSpPr>
          <p:cNvPr id="10" name="Rectangle 3">
            <a:extLst>
              <a:ext uri="{FF2B5EF4-FFF2-40B4-BE49-F238E27FC236}">
                <a16:creationId xmlns:a16="http://schemas.microsoft.com/office/drawing/2014/main" id="{E78BF736-F7A2-45BC-9D3C-1EB540F97060}"/>
              </a:ext>
            </a:extLst>
          </p:cNvPr>
          <p:cNvSpPr>
            <a:spLocks noChangeArrowheads="1"/>
          </p:cNvSpPr>
          <p:nvPr/>
        </p:nvSpPr>
        <p:spPr bwMode="auto">
          <a:xfrm>
            <a:off x="1819746" y="4478335"/>
            <a:ext cx="366799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CC7832"/>
                </a:solidFill>
                <a:effectLst/>
                <a:latin typeface="Consolas" panose="020B0609020204030204" pitchFamily="49" charset="0"/>
              </a:rPr>
              <a:t>&lt;?</a:t>
            </a:r>
            <a:r>
              <a:rPr kumimoji="0" lang="de-DE" altLang="de-DE" sz="1200" b="0" i="0" u="none" strike="noStrike" cap="none" normalizeH="0" baseline="0" dirty="0" err="1">
                <a:ln>
                  <a:noFill/>
                </a:ln>
                <a:solidFill>
                  <a:srgbClr val="CC7832"/>
                </a:solidFill>
                <a:effectLst/>
                <a:latin typeface="Consolas" panose="020B0609020204030204" pitchFamily="49" charset="0"/>
              </a:rPr>
              <a:t>php</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begruessung</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text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ansprache</a:t>
            </a:r>
            <a:r>
              <a:rPr kumimoji="0" lang="de-DE" altLang="de-DE" sz="1200" b="0" i="1" u="none" strike="noStrike" cap="none" normalizeH="0" baseline="0" dirty="0">
                <a:ln>
                  <a:noFill/>
                </a:ln>
                <a:solidFill>
                  <a:srgbClr val="9876AA"/>
                </a:solidFill>
                <a:effectLst/>
                <a:latin typeface="Consolas" panose="020B0609020204030204" pitchFamily="49" charset="0"/>
              </a:rPr>
              <a:t>) {</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CC7832"/>
                </a:solidFill>
                <a:effectLst/>
                <a:latin typeface="Consolas" panose="020B0609020204030204" pitchFamily="49" charset="0"/>
              </a:rPr>
              <a:t>echo </a:t>
            </a: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text</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ansprache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a:t>
            </a:r>
            <a:br>
              <a:rPr kumimoji="0" lang="de-DE" altLang="de-DE" sz="1200" b="0" i="1" u="none" strike="noStrike" cap="none" normalizeH="0" baseline="0" dirty="0">
                <a:ln>
                  <a:noFill/>
                </a:ln>
                <a:solidFill>
                  <a:srgbClr val="9876AA"/>
                </a:solidFill>
                <a:effectLst/>
                <a:latin typeface="Consolas" panose="020B0609020204030204" pitchFamily="49" charset="0"/>
              </a:rPr>
            </a:b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gruss</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"Guten Morgen"</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leser</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"Herr Müller"</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err="1">
                <a:ln>
                  <a:noFill/>
                </a:ln>
                <a:solidFill>
                  <a:srgbClr val="A9B7C6"/>
                </a:solidFill>
                <a:effectLst/>
                <a:latin typeface="Consolas" panose="020B0609020204030204" pitchFamily="49" charset="0"/>
              </a:rPr>
              <a:t>begruessung</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gruss</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leser</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35690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F03F14-6CAF-4AA0-B196-427D003E81B8}"/>
              </a:ext>
            </a:extLst>
          </p:cNvPr>
          <p:cNvSpPr>
            <a:spLocks noGrp="1"/>
          </p:cNvSpPr>
          <p:nvPr>
            <p:ph type="title"/>
          </p:nvPr>
        </p:nvSpPr>
        <p:spPr/>
        <p:txBody>
          <a:bodyPr/>
          <a:lstStyle/>
          <a:p>
            <a:r>
              <a:rPr lang="de-AT" dirty="0"/>
              <a:t>Rückgabewerte der Funktionen</a:t>
            </a:r>
          </a:p>
        </p:txBody>
      </p:sp>
      <p:sp>
        <p:nvSpPr>
          <p:cNvPr id="4" name="Rectangle 1">
            <a:extLst>
              <a:ext uri="{FF2B5EF4-FFF2-40B4-BE49-F238E27FC236}">
                <a16:creationId xmlns:a16="http://schemas.microsoft.com/office/drawing/2014/main" id="{C778065A-494C-4241-A4DE-E7FBD4301489}"/>
              </a:ext>
            </a:extLst>
          </p:cNvPr>
          <p:cNvSpPr>
            <a:spLocks noChangeArrowheads="1"/>
          </p:cNvSpPr>
          <p:nvPr/>
        </p:nvSpPr>
        <p:spPr bwMode="auto">
          <a:xfrm>
            <a:off x="606582" y="2090172"/>
            <a:ext cx="3667992" cy="267765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function</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err="1">
                <a:ln>
                  <a:noFill/>
                </a:ln>
                <a:solidFill>
                  <a:srgbClr val="FFC66D"/>
                </a:solidFill>
                <a:effectLst/>
                <a:latin typeface="Consolas" panose="020B0609020204030204" pitchFamily="49" charset="0"/>
              </a:rPr>
              <a:t>verdoppelung</a:t>
            </a:r>
            <a:r>
              <a:rPr kumimoji="0" lang="de-DE" altLang="de-DE" sz="1200" b="0" u="none" strike="noStrike" cap="none" normalizeH="0" baseline="0" dirty="0">
                <a:ln>
                  <a:noFill/>
                </a:ln>
                <a:solidFill>
                  <a:srgbClr val="9876AA"/>
                </a:solidFill>
                <a:effectLst/>
                <a:latin typeface="Consolas" panose="020B0609020204030204" pitchFamily="49" charset="0"/>
              </a:rPr>
              <a:t>($wert)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$wert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$wert</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return</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$wert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echo </a:t>
            </a:r>
            <a:r>
              <a:rPr kumimoji="0" lang="de-DE" altLang="de-DE" sz="1200" b="0" u="none" strike="noStrike" cap="none" normalizeH="0" baseline="0" dirty="0" err="1">
                <a:ln>
                  <a:noFill/>
                </a:ln>
                <a:solidFill>
                  <a:srgbClr val="A9B7C6"/>
                </a:solidFill>
                <a:effectLst/>
                <a:latin typeface="Consolas" panose="020B0609020204030204" pitchFamily="49" charset="0"/>
              </a:rPr>
              <a:t>verdoppelung</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5</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808080"/>
                </a:solidFill>
                <a:effectLst/>
                <a:latin typeface="Consolas" panose="020B0609020204030204" pitchFamily="49" charset="0"/>
              </a:rPr>
              <a:t>/* oder */</a:t>
            </a:r>
            <a:br>
              <a:rPr kumimoji="0" lang="de-DE" altLang="de-DE" sz="1200" b="0" u="none" strike="noStrike" cap="none" normalizeH="0" baseline="0" dirty="0">
                <a:ln>
                  <a:noFill/>
                </a:ln>
                <a:solidFill>
                  <a:srgbClr val="808080"/>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function</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err="1">
                <a:ln>
                  <a:noFill/>
                </a:ln>
                <a:solidFill>
                  <a:srgbClr val="FFC66D"/>
                </a:solidFill>
                <a:effectLst/>
                <a:latin typeface="Consolas" panose="020B0609020204030204" pitchFamily="49" charset="0"/>
              </a:rPr>
              <a:t>verdoppelungAlternative</a:t>
            </a:r>
            <a:r>
              <a:rPr kumimoji="0" lang="de-DE" altLang="de-DE" sz="1200" b="0" u="none" strike="noStrike" cap="none" normalizeH="0" baseline="0" dirty="0">
                <a:ln>
                  <a:noFill/>
                </a:ln>
                <a:solidFill>
                  <a:srgbClr val="9876AA"/>
                </a:solidFill>
                <a:effectLst/>
                <a:latin typeface="Consolas" panose="020B0609020204030204" pitchFamily="49" charset="0"/>
              </a:rPr>
              <a:t>($wert)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return</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($wert</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echo </a:t>
            </a:r>
            <a:r>
              <a:rPr kumimoji="0" lang="de-DE" altLang="de-DE" sz="1200" b="0" u="none" strike="noStrike" cap="none" normalizeH="0" baseline="0" dirty="0" err="1">
                <a:ln>
                  <a:noFill/>
                </a:ln>
                <a:solidFill>
                  <a:srgbClr val="A9B7C6"/>
                </a:solidFill>
                <a:effectLst/>
                <a:latin typeface="Consolas" panose="020B0609020204030204" pitchFamily="49" charset="0"/>
              </a:rPr>
              <a:t>verdoppelungAlternative</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5</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D54A40BB-F776-4897-8C84-10FE4710B0AB}"/>
              </a:ext>
            </a:extLst>
          </p:cNvPr>
          <p:cNvSpPr>
            <a:spLocks noChangeArrowheads="1"/>
          </p:cNvSpPr>
          <p:nvPr/>
        </p:nvSpPr>
        <p:spPr bwMode="auto">
          <a:xfrm>
            <a:off x="4879818" y="1786944"/>
            <a:ext cx="6811480" cy="360098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CC7832"/>
                </a:solidFill>
                <a:effectLst/>
                <a:latin typeface="Consolas" panose="020B0609020204030204" pitchFamily="49" charset="0"/>
              </a:rPr>
              <a:t>&lt;?</a:t>
            </a:r>
            <a:r>
              <a:rPr kumimoji="0" lang="de-DE" altLang="de-DE" sz="1200" b="0" i="0" u="none" strike="noStrike" cap="none" normalizeH="0" baseline="0" dirty="0" err="1">
                <a:ln>
                  <a:noFill/>
                </a:ln>
                <a:solidFill>
                  <a:srgbClr val="CC7832"/>
                </a:solidFill>
                <a:effectLst/>
                <a:latin typeface="Consolas" panose="020B0609020204030204" pitchFamily="49" charset="0"/>
              </a:rPr>
              <a:t>php</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verdoppelung_quadrat</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9876AA"/>
                </a:solidFill>
                <a:effectLst/>
                <a:latin typeface="Consolas" panose="020B0609020204030204" pitchFamily="49" charset="0"/>
              </a:rPr>
              <a:t>$wert</a:t>
            </a:r>
            <a:r>
              <a:rPr kumimoji="0" lang="de-DE" altLang="de-DE" sz="1200" b="0" i="1" u="none" strike="noStrike" cap="none" normalizeH="0" baseline="0" dirty="0">
                <a:ln>
                  <a:noFill/>
                </a:ln>
                <a:solidFill>
                  <a:srgbClr val="9876AA"/>
                </a:solidFill>
                <a:effectLst/>
                <a:latin typeface="Consolas" panose="020B0609020204030204" pitchFamily="49" charset="0"/>
              </a:rPr>
              <a:t>) {</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$doppelt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$wert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2</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quadrat</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$wert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9876AA"/>
                </a:solidFill>
                <a:effectLst/>
                <a:latin typeface="Consolas" panose="020B0609020204030204" pitchFamily="49" charset="0"/>
              </a:rPr>
              <a:t>$wert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ergebnis</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array</a:t>
            </a:r>
            <a:r>
              <a:rPr kumimoji="0" lang="de-DE" altLang="de-DE" sz="1200" b="0" i="1" u="none" strike="noStrike" cap="none" normalizeH="0" baseline="0" dirty="0">
                <a:ln>
                  <a:noFill/>
                </a:ln>
                <a:solidFill>
                  <a:srgbClr val="9876AA"/>
                </a:solidFill>
                <a:effectLst/>
                <a:latin typeface="Consolas" panose="020B0609020204030204" pitchFamily="49" charset="0"/>
              </a:rPr>
              <a:t>(</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'Verdopplung' </a:t>
            </a:r>
            <a:r>
              <a:rPr kumimoji="0" lang="de-DE" altLang="de-DE" sz="1200" b="0" i="0" u="none" strike="noStrike" cap="none" normalizeH="0" baseline="0" dirty="0">
                <a:ln>
                  <a:noFill/>
                </a:ln>
                <a:solidFill>
                  <a:srgbClr val="A9B7C6"/>
                </a:solidFill>
                <a:effectLst/>
                <a:latin typeface="Consolas" panose="020B0609020204030204" pitchFamily="49" charset="0"/>
              </a:rPr>
              <a:t>=&gt; </a:t>
            </a:r>
            <a:r>
              <a:rPr kumimoji="0" lang="de-DE" altLang="de-DE" sz="1200" b="0" i="0" u="none" strike="noStrike" cap="none" normalizeH="0" baseline="0" dirty="0">
                <a:ln>
                  <a:noFill/>
                </a:ln>
                <a:solidFill>
                  <a:srgbClr val="9876AA"/>
                </a:solidFill>
                <a:effectLst/>
                <a:latin typeface="Consolas" panose="020B0609020204030204" pitchFamily="49" charset="0"/>
              </a:rPr>
              <a:t>$doppelt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'Quadrat' </a:t>
            </a:r>
            <a:r>
              <a:rPr kumimoji="0" lang="de-DE" altLang="de-DE" sz="1200" b="0" i="0" u="none" strike="noStrike" cap="none" normalizeH="0" baseline="0" dirty="0">
                <a:ln>
                  <a:noFill/>
                </a:ln>
                <a:solidFill>
                  <a:srgbClr val="A9B7C6"/>
                </a:solidFill>
                <a:effectLst/>
                <a:latin typeface="Consolas" panose="020B0609020204030204" pitchFamily="49" charset="0"/>
              </a:rPr>
              <a:t>=&gt; </a:t>
            </a: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quadrat</a:t>
            </a:r>
            <a:br>
              <a:rPr kumimoji="0" lang="de-DE" altLang="de-DE" sz="1200" b="0" i="0" u="none" strike="noStrike" cap="none" normalizeH="0" baseline="0" dirty="0">
                <a:ln>
                  <a:noFill/>
                </a:ln>
                <a:solidFill>
                  <a:srgbClr val="9876AA"/>
                </a:solidFill>
                <a:effectLst/>
                <a:latin typeface="Consolas" panose="020B0609020204030204" pitchFamily="49" charset="0"/>
              </a:rPr>
            </a:b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return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ergebnis</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a:t>
            </a:r>
            <a:br>
              <a:rPr kumimoji="0" lang="de-DE" altLang="de-DE" sz="1200" b="0" i="1" u="none" strike="noStrike" cap="none" normalizeH="0" baseline="0" dirty="0">
                <a:ln>
                  <a:noFill/>
                </a:ln>
                <a:solidFill>
                  <a:srgbClr val="9876AA"/>
                </a:solidFill>
                <a:effectLst/>
                <a:latin typeface="Consolas" panose="020B0609020204030204" pitchFamily="49" charset="0"/>
              </a:rPr>
            </a:b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rueckgabewert</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verdoppelung_quadrat</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3</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verdoppelter_wert</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rueckgabewert</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'Verdopplung'</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wert_zum_quadrat</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rueckgabewert</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'Quadrat'</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echo </a:t>
            </a:r>
            <a:r>
              <a:rPr kumimoji="0" lang="de-DE" altLang="de-DE" sz="1200" b="0" i="0" u="none" strike="noStrike" cap="none" normalizeH="0" baseline="0" dirty="0">
                <a:ln>
                  <a:noFill/>
                </a:ln>
                <a:solidFill>
                  <a:srgbClr val="6A8759"/>
                </a:solidFill>
                <a:effectLst/>
                <a:latin typeface="Consolas" panose="020B0609020204030204" pitchFamily="49" charset="0"/>
              </a:rPr>
              <a:t>"Der doppelte Wert dieser Zahl beträgt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verdoppelter_wert</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1" u="none" strike="noStrike" cap="none" normalizeH="0" baseline="0" dirty="0">
                <a:ln>
                  <a:noFill/>
                </a:ln>
                <a:solidFill>
                  <a:srgbClr val="9876AA"/>
                </a:solidFill>
                <a:effectLst/>
                <a:latin typeface="Consolas" panose="020B0609020204030204" pitchFamily="49" charset="0"/>
              </a:rPr>
              <a:t>&lt;</a:t>
            </a:r>
            <a:r>
              <a:rPr kumimoji="0" lang="de-DE" altLang="de-DE" sz="1200" b="0" i="0" u="none" strike="noStrike" cap="none" normalizeH="0" baseline="0" dirty="0" err="1">
                <a:ln>
                  <a:noFill/>
                </a:ln>
                <a:solidFill>
                  <a:srgbClr val="6A8759"/>
                </a:solidFill>
                <a:effectLst/>
                <a:latin typeface="Consolas" panose="020B0609020204030204" pitchFamily="49" charset="0"/>
              </a:rPr>
              <a:t>br</a:t>
            </a:r>
            <a:r>
              <a:rPr kumimoji="0" lang="de-DE" altLang="de-DE" sz="1200" b="0" i="1" u="none" strike="noStrike" cap="none" normalizeH="0" baseline="0" dirty="0">
                <a:ln>
                  <a:noFill/>
                </a:ln>
                <a:solidFill>
                  <a:srgbClr val="9876AA"/>
                </a:solidFill>
                <a:effectLst/>
                <a:latin typeface="Consolas" panose="020B0609020204030204" pitchFamily="49" charset="0"/>
              </a:rPr>
              <a:t>&gt;</a:t>
            </a:r>
            <a:r>
              <a:rPr kumimoji="0" lang="de-DE" altLang="de-DE" sz="1200" b="0" i="0" u="none" strike="noStrike" cap="none" normalizeH="0" baseline="0" dirty="0">
                <a:ln>
                  <a:noFill/>
                </a:ln>
                <a:solidFill>
                  <a:srgbClr val="CC7832"/>
                </a:solidFill>
                <a:effectLst/>
                <a:latin typeface="Consolas" panose="020B0609020204030204" pitchFamily="49" charset="0"/>
              </a:rPr>
              <a:t>\n</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echo </a:t>
            </a:r>
            <a:r>
              <a:rPr kumimoji="0" lang="de-DE" altLang="de-DE" sz="1200" b="0" i="0" u="none" strike="noStrike" cap="none" normalizeH="0" baseline="0" dirty="0">
                <a:ln>
                  <a:noFill/>
                </a:ln>
                <a:solidFill>
                  <a:srgbClr val="6A8759"/>
                </a:solidFill>
                <a:effectLst/>
                <a:latin typeface="Consolas" panose="020B0609020204030204" pitchFamily="49" charset="0"/>
              </a:rPr>
              <a:t>"Das Quadrat dieser Zahl beträgt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wert_zum_quadrat</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1" u="none" strike="noStrike" cap="none" normalizeH="0" baseline="0" dirty="0">
                <a:ln>
                  <a:noFill/>
                </a:ln>
                <a:solidFill>
                  <a:srgbClr val="9876AA"/>
                </a:solidFill>
                <a:effectLst/>
                <a:latin typeface="Consolas" panose="020B0609020204030204" pitchFamily="49" charset="0"/>
              </a:rPr>
              <a:t>&lt;</a:t>
            </a:r>
            <a:r>
              <a:rPr kumimoji="0" lang="de-DE" altLang="de-DE" sz="1200" b="0" i="0" u="none" strike="noStrike" cap="none" normalizeH="0" baseline="0" dirty="0" err="1">
                <a:ln>
                  <a:noFill/>
                </a:ln>
                <a:solidFill>
                  <a:srgbClr val="6A8759"/>
                </a:solidFill>
                <a:effectLst/>
                <a:latin typeface="Consolas" panose="020B0609020204030204" pitchFamily="49" charset="0"/>
              </a:rPr>
              <a:t>br</a:t>
            </a:r>
            <a:r>
              <a:rPr kumimoji="0" lang="de-DE" altLang="de-DE" sz="1200" b="0" i="1" u="none" strike="noStrike" cap="none" normalizeH="0" baseline="0" dirty="0">
                <a:ln>
                  <a:noFill/>
                </a:ln>
                <a:solidFill>
                  <a:srgbClr val="9876AA"/>
                </a:solidFill>
                <a:effectLst/>
                <a:latin typeface="Consolas" panose="020B0609020204030204" pitchFamily="49" charset="0"/>
              </a:rPr>
              <a:t>&gt;</a:t>
            </a:r>
            <a:r>
              <a:rPr kumimoji="0" lang="de-DE" altLang="de-DE" sz="1200" b="0" i="0" u="none" strike="noStrike" cap="none" normalizeH="0" baseline="0" dirty="0">
                <a:ln>
                  <a:noFill/>
                </a:ln>
                <a:solidFill>
                  <a:srgbClr val="CC7832"/>
                </a:solidFill>
                <a:effectLst/>
                <a:latin typeface="Consolas" panose="020B0609020204030204" pitchFamily="49" charset="0"/>
              </a:rPr>
              <a:t>\n</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pic>
        <p:nvPicPr>
          <p:cNvPr id="7" name="Grafik 6">
            <a:extLst>
              <a:ext uri="{FF2B5EF4-FFF2-40B4-BE49-F238E27FC236}">
                <a16:creationId xmlns:a16="http://schemas.microsoft.com/office/drawing/2014/main" id="{27929606-C698-46C5-BA0F-6EFD42757AFF}"/>
              </a:ext>
            </a:extLst>
          </p:cNvPr>
          <p:cNvPicPr>
            <a:picLocks noChangeAspect="1"/>
          </p:cNvPicPr>
          <p:nvPr/>
        </p:nvPicPr>
        <p:blipFill>
          <a:blip r:embed="rId2"/>
          <a:stretch>
            <a:fillRect/>
          </a:stretch>
        </p:blipFill>
        <p:spPr>
          <a:xfrm>
            <a:off x="8423464" y="2767625"/>
            <a:ext cx="2819400" cy="695325"/>
          </a:xfrm>
          <a:prstGeom prst="rect">
            <a:avLst/>
          </a:prstGeom>
        </p:spPr>
      </p:pic>
    </p:spTree>
    <p:extLst>
      <p:ext uri="{BB962C8B-B14F-4D97-AF65-F5344CB8AC3E}">
        <p14:creationId xmlns:p14="http://schemas.microsoft.com/office/powerpoint/2010/main" val="772785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ECE30D-BC0E-4F86-8232-D11610DEE91C}"/>
              </a:ext>
            </a:extLst>
          </p:cNvPr>
          <p:cNvSpPr>
            <a:spLocks noGrp="1"/>
          </p:cNvSpPr>
          <p:nvPr>
            <p:ph type="title"/>
          </p:nvPr>
        </p:nvSpPr>
        <p:spPr/>
        <p:txBody>
          <a:bodyPr/>
          <a:lstStyle/>
          <a:p>
            <a:r>
              <a:rPr lang="de-AT" dirty="0"/>
              <a:t>Eine Funktion in das PHP-Programm einbinden</a:t>
            </a:r>
          </a:p>
        </p:txBody>
      </p:sp>
      <p:sp>
        <p:nvSpPr>
          <p:cNvPr id="3" name="Textplatzhalter 2">
            <a:extLst>
              <a:ext uri="{FF2B5EF4-FFF2-40B4-BE49-F238E27FC236}">
                <a16:creationId xmlns:a16="http://schemas.microsoft.com/office/drawing/2014/main" id="{FB97C2A7-B017-4B03-9F6F-916A38798C20}"/>
              </a:ext>
            </a:extLst>
          </p:cNvPr>
          <p:cNvSpPr>
            <a:spLocks noGrp="1"/>
          </p:cNvSpPr>
          <p:nvPr>
            <p:ph type="body" sz="quarter" idx="13"/>
          </p:nvPr>
        </p:nvSpPr>
        <p:spPr>
          <a:xfrm>
            <a:off x="949136" y="1845037"/>
            <a:ext cx="2545502" cy="286232"/>
          </a:xfrm>
        </p:spPr>
        <p:txBody>
          <a:bodyPr/>
          <a:lstStyle/>
          <a:p>
            <a:r>
              <a:rPr lang="de-AT" dirty="0"/>
              <a:t>File: </a:t>
            </a:r>
            <a:r>
              <a:rPr lang="de-AT" dirty="0" err="1"/>
              <a:t>verdopplung.php</a:t>
            </a:r>
            <a:endParaRPr lang="de-AT" dirty="0"/>
          </a:p>
        </p:txBody>
      </p:sp>
      <p:sp>
        <p:nvSpPr>
          <p:cNvPr id="4" name="Rectangle 1">
            <a:extLst>
              <a:ext uri="{FF2B5EF4-FFF2-40B4-BE49-F238E27FC236}">
                <a16:creationId xmlns:a16="http://schemas.microsoft.com/office/drawing/2014/main" id="{78E911DE-0B40-4C0A-B8BA-B5FE1F76C811}"/>
              </a:ext>
            </a:extLst>
          </p:cNvPr>
          <p:cNvSpPr>
            <a:spLocks noChangeArrowheads="1"/>
          </p:cNvSpPr>
          <p:nvPr/>
        </p:nvSpPr>
        <p:spPr bwMode="auto">
          <a:xfrm>
            <a:off x="949136" y="2250121"/>
            <a:ext cx="2648482" cy="83099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a:ln>
                  <a:noFill/>
                </a:ln>
                <a:solidFill>
                  <a:srgbClr val="CC7832"/>
                </a:solidFill>
                <a:effectLst/>
                <a:latin typeface="Consolas" panose="020B0609020204030204" pitchFamily="49" charset="0"/>
              </a:rPr>
              <a:t>&lt;?php</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function </a:t>
            </a:r>
            <a:r>
              <a:rPr kumimoji="0" lang="de-DE" altLang="de-DE" sz="1200" b="0" u="none" strike="noStrike" cap="none" normalizeH="0" baseline="0">
                <a:ln>
                  <a:noFill/>
                </a:ln>
                <a:solidFill>
                  <a:srgbClr val="FFC66D"/>
                </a:solidFill>
                <a:effectLst/>
                <a:latin typeface="Consolas" panose="020B0609020204030204" pitchFamily="49" charset="0"/>
              </a:rPr>
              <a:t>verdopplung</a:t>
            </a:r>
            <a:r>
              <a:rPr kumimoji="0" lang="de-DE" altLang="de-DE" sz="1200" b="0" u="none" strike="noStrike" cap="none" normalizeH="0" baseline="0">
                <a:ln>
                  <a:noFill/>
                </a:ln>
                <a:solidFill>
                  <a:srgbClr val="9876AA"/>
                </a:solidFill>
                <a:effectLst/>
                <a:latin typeface="Consolas" panose="020B0609020204030204" pitchFamily="49" charset="0"/>
              </a:rPr>
              <a:t>($wert)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return </a:t>
            </a:r>
            <a:r>
              <a:rPr kumimoji="0" lang="de-DE" altLang="de-DE" sz="1200" b="0" u="none" strike="noStrike" cap="none" normalizeH="0" baseline="0">
                <a:ln>
                  <a:noFill/>
                </a:ln>
                <a:solidFill>
                  <a:srgbClr val="9876AA"/>
                </a:solidFill>
                <a:effectLst/>
                <a:latin typeface="Consolas" panose="020B0609020204030204" pitchFamily="49" charset="0"/>
              </a:rPr>
              <a:t>($wert</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897BB"/>
                </a:solidFill>
                <a:effectLst/>
                <a:latin typeface="Consolas" panose="020B0609020204030204" pitchFamily="49" charset="0"/>
              </a:rPr>
              <a:t>2</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a:t>
            </a:r>
            <a:endParaRPr kumimoji="0" lang="de-DE" altLang="de-DE" sz="1200" b="0" u="none" strike="noStrike" cap="none" normalizeH="0" baseline="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19609AFC-BDE3-472F-9813-3867A7D5A8FB}"/>
              </a:ext>
            </a:extLst>
          </p:cNvPr>
          <p:cNvSpPr>
            <a:spLocks noChangeArrowheads="1"/>
          </p:cNvSpPr>
          <p:nvPr/>
        </p:nvSpPr>
        <p:spPr bwMode="auto">
          <a:xfrm>
            <a:off x="7297093" y="2249447"/>
            <a:ext cx="2903359" cy="83099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include</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err="1">
                <a:ln>
                  <a:noFill/>
                </a:ln>
                <a:solidFill>
                  <a:srgbClr val="6A8759"/>
                </a:solidFill>
                <a:effectLst/>
                <a:latin typeface="Consolas" panose="020B0609020204030204" pitchFamily="49" charset="0"/>
              </a:rPr>
              <a:t>verdopplung.php</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echo </a:t>
            </a:r>
            <a:r>
              <a:rPr kumimoji="0" lang="de-DE" altLang="de-DE" sz="1200" b="0" u="none" strike="noStrike" cap="none" normalizeH="0" baseline="0" dirty="0" err="1">
                <a:ln>
                  <a:noFill/>
                </a:ln>
                <a:solidFill>
                  <a:srgbClr val="A9B7C6"/>
                </a:solidFill>
                <a:effectLst/>
                <a:latin typeface="Consolas" panose="020B0609020204030204" pitchFamily="49" charset="0"/>
              </a:rPr>
              <a:t>verdopplung</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4</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FEB82724-DBE2-4C09-B6C0-0CB8AE62F5D0}"/>
              </a:ext>
            </a:extLst>
          </p:cNvPr>
          <p:cNvSpPr txBox="1">
            <a:spLocks/>
          </p:cNvSpPr>
          <p:nvPr/>
        </p:nvSpPr>
        <p:spPr>
          <a:xfrm>
            <a:off x="7297093" y="1845037"/>
            <a:ext cx="2545502"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Hauptfile</a:t>
            </a:r>
          </a:p>
        </p:txBody>
      </p:sp>
    </p:spTree>
    <p:extLst>
      <p:ext uri="{BB962C8B-B14F-4D97-AF65-F5344CB8AC3E}">
        <p14:creationId xmlns:p14="http://schemas.microsoft.com/office/powerpoint/2010/main" val="396266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8D2D75-31D7-4D89-9D30-0677AE15825A}"/>
              </a:ext>
            </a:extLst>
          </p:cNvPr>
          <p:cNvSpPr>
            <a:spLocks noGrp="1"/>
          </p:cNvSpPr>
          <p:nvPr>
            <p:ph type="title"/>
          </p:nvPr>
        </p:nvSpPr>
        <p:spPr/>
        <p:txBody>
          <a:bodyPr/>
          <a:lstStyle/>
          <a:p>
            <a:r>
              <a:rPr lang="de-AT" dirty="0"/>
              <a:t>Funktionen aus der PHP-Bibliothek verwenden</a:t>
            </a:r>
          </a:p>
        </p:txBody>
      </p:sp>
      <p:pic>
        <p:nvPicPr>
          <p:cNvPr id="5" name="Grafik 4">
            <a:extLst>
              <a:ext uri="{FF2B5EF4-FFF2-40B4-BE49-F238E27FC236}">
                <a16:creationId xmlns:a16="http://schemas.microsoft.com/office/drawing/2014/main" id="{8BF70F07-3524-4EFE-8282-E6B7D47EBC00}"/>
              </a:ext>
            </a:extLst>
          </p:cNvPr>
          <p:cNvPicPr>
            <a:picLocks noChangeAspect="1"/>
          </p:cNvPicPr>
          <p:nvPr/>
        </p:nvPicPr>
        <p:blipFill>
          <a:blip r:embed="rId2"/>
          <a:stretch>
            <a:fillRect/>
          </a:stretch>
        </p:blipFill>
        <p:spPr>
          <a:xfrm>
            <a:off x="6431758" y="1722028"/>
            <a:ext cx="3834567" cy="3680234"/>
          </a:xfrm>
          <a:prstGeom prst="rect">
            <a:avLst/>
          </a:prstGeom>
        </p:spPr>
      </p:pic>
      <p:sp>
        <p:nvSpPr>
          <p:cNvPr id="6" name="Rectangle 1">
            <a:extLst>
              <a:ext uri="{FF2B5EF4-FFF2-40B4-BE49-F238E27FC236}">
                <a16:creationId xmlns:a16="http://schemas.microsoft.com/office/drawing/2014/main" id="{6D0CD613-AF52-4AA5-A956-28E1AA325595}"/>
              </a:ext>
            </a:extLst>
          </p:cNvPr>
          <p:cNvSpPr>
            <a:spLocks noChangeArrowheads="1"/>
          </p:cNvSpPr>
          <p:nvPr/>
        </p:nvSpPr>
        <p:spPr bwMode="auto">
          <a:xfrm>
            <a:off x="2190939" y="2690013"/>
            <a:ext cx="1374094" cy="646331"/>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a:ln>
                  <a:noFill/>
                </a:ln>
                <a:solidFill>
                  <a:srgbClr val="CC7832"/>
                </a:solidFill>
                <a:effectLst/>
                <a:latin typeface="Consolas" panose="020B0609020204030204" pitchFamily="49" charset="0"/>
              </a:rPr>
              <a:t>&lt;?php</a:t>
            </a:r>
            <a:br>
              <a:rPr kumimoji="0" lang="de-DE" altLang="de-DE" sz="1200" b="0" u="none" strike="noStrike" cap="none" normalizeH="0" baseline="0">
                <a:ln>
                  <a:noFill/>
                </a:ln>
                <a:solidFill>
                  <a:srgbClr val="CC7832"/>
                </a:solidFill>
                <a:effectLst/>
                <a:latin typeface="Consolas" panose="020B0609020204030204" pitchFamily="49" charset="0"/>
              </a:rPr>
            </a:b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phpinfo</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endParaRPr kumimoji="0" lang="de-DE" altLang="de-DE" sz="1200" b="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0725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FF2D91-CA82-4898-9ED5-B4136868AD2B}"/>
              </a:ext>
            </a:extLst>
          </p:cNvPr>
          <p:cNvSpPr>
            <a:spLocks noGrp="1"/>
          </p:cNvSpPr>
          <p:nvPr>
            <p:ph type="title"/>
          </p:nvPr>
        </p:nvSpPr>
        <p:spPr/>
        <p:txBody>
          <a:bodyPr/>
          <a:lstStyle/>
          <a:p>
            <a:r>
              <a:rPr lang="de-AT"/>
              <a:t>Übung</a:t>
            </a:r>
          </a:p>
        </p:txBody>
      </p:sp>
      <p:sp>
        <p:nvSpPr>
          <p:cNvPr id="3" name="Textplatzhalter 2">
            <a:extLst>
              <a:ext uri="{FF2B5EF4-FFF2-40B4-BE49-F238E27FC236}">
                <a16:creationId xmlns:a16="http://schemas.microsoft.com/office/drawing/2014/main" id="{4088F3A9-4865-428D-958D-C1CE5C688D3E}"/>
              </a:ext>
            </a:extLst>
          </p:cNvPr>
          <p:cNvSpPr>
            <a:spLocks noGrp="1"/>
          </p:cNvSpPr>
          <p:nvPr>
            <p:ph type="body" sz="quarter" idx="13"/>
          </p:nvPr>
        </p:nvSpPr>
        <p:spPr>
          <a:xfrm>
            <a:off x="949136" y="1455738"/>
            <a:ext cx="10293728" cy="2093907"/>
          </a:xfrm>
        </p:spPr>
        <p:txBody>
          <a:bodyPr/>
          <a:lstStyle/>
          <a:p>
            <a:pPr marL="342900" indent="-342900">
              <a:buFont typeface="+mj-lt"/>
              <a:buAutoNum type="arabicPeriod"/>
            </a:pPr>
            <a:r>
              <a:rPr lang="de-AT" dirty="0"/>
              <a:t>Erstelle eine Funktion, die die ersten zehn Potenzen einer Zahl berechnet. Dazu kommt der Operator ** zum Einsatz. Diesem wird die Basis vorangestellt und darauf folgt der Exponent. Das Hauptprogramm soll dabei den Ausgangswert übermitteln. Die Rückgabe erfolgt durch ein Array. Die Ausgabe des Arrays erfolgt im Hauptprogramm.</a:t>
            </a:r>
          </a:p>
          <a:p>
            <a:pPr marL="342900" indent="-342900">
              <a:buFont typeface="+mj-lt"/>
              <a:buAutoNum type="arabicPeriod"/>
            </a:pPr>
            <a:r>
              <a:rPr lang="de-AT" dirty="0"/>
              <a:t>Führe nun auch die Ausgabe des Arrays in einer eigenen Funktion durch. Lagere beide Funktionen in eine separate Datei aus und binde diese in das Hauptprogramm ein</a:t>
            </a:r>
          </a:p>
          <a:p>
            <a:pPr marL="342900" indent="-342900">
              <a:buFont typeface="+mj-lt"/>
              <a:buAutoNum type="arabicPeriod"/>
            </a:pPr>
            <a:r>
              <a:rPr lang="de-AT" dirty="0"/>
              <a:t>Suche in der Online-Dokumentation eine Funktion, um die Quadratwurzel einer Zahl zu bestimmen und eine weitere Funktion, mit der du eine Zufallsvariable generierst. Informiere dich über die Anwendung dieser beiden Funktionen. Erstelle nun ein Programm, dass die Wurzel eines zufälligen Werts berechnet und sowohl den Ausgangswert als auch das </a:t>
            </a:r>
            <a:r>
              <a:rPr lang="de-AT"/>
              <a:t>Ergebnis ausgibt.</a:t>
            </a:r>
            <a:endParaRPr lang="de-AT" dirty="0"/>
          </a:p>
        </p:txBody>
      </p:sp>
    </p:spTree>
    <p:extLst>
      <p:ext uri="{BB962C8B-B14F-4D97-AF65-F5344CB8AC3E}">
        <p14:creationId xmlns:p14="http://schemas.microsoft.com/office/powerpoint/2010/main" val="489362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PHP </a:t>
            </a:r>
            <a:r>
              <a:rPr lang="de-AT" sz="1400">
                <a:solidFill>
                  <a:schemeClr val="tx1"/>
                </a:solidFill>
                <a:effectLst/>
              </a:rPr>
              <a:t>&amp; MySQL für </a:t>
            </a:r>
            <a:r>
              <a:rPr lang="de-AT" sz="1400" dirty="0">
                <a:solidFill>
                  <a:schemeClr val="tx1"/>
                </a:solidFill>
                <a:effectLst/>
              </a:rPr>
              <a:t>Einsteiger</a:t>
            </a:r>
            <a:br>
              <a:rPr lang="de-AT" sz="1400" dirty="0">
                <a:solidFill>
                  <a:schemeClr val="tx1"/>
                </a:solidFill>
                <a:effectLst/>
              </a:rPr>
            </a:br>
            <a:r>
              <a:rPr lang="de-AT" sz="1400" dirty="0">
                <a:solidFill>
                  <a:schemeClr val="tx1"/>
                </a:solidFill>
                <a:effectLst/>
              </a:rPr>
              <a:t>ISBN: 978-3-96645-009-6</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531</Words>
  <Application>Microsoft Office PowerPoint</Application>
  <PresentationFormat>Breitbild</PresentationFormat>
  <Paragraphs>21</Paragraphs>
  <Slides>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Consolas</vt:lpstr>
      <vt:lpstr>Font Awesome 5 Free Solid</vt:lpstr>
      <vt:lpstr>FontAwesome</vt:lpstr>
      <vt:lpstr>1_pm</vt:lpstr>
      <vt:lpstr>PHP 02</vt:lpstr>
      <vt:lpstr>Funktionen in PHP</vt:lpstr>
      <vt:lpstr>Der Aufbau einer Funktion in PHP</vt:lpstr>
      <vt:lpstr>Rückgabewerte der Funktionen</vt:lpstr>
      <vt:lpstr>Eine Funktion in das PHP-Programm einbinden</vt:lpstr>
      <vt:lpstr>Funktionen aus der PHP-Bibliothek verwenden</vt:lpstr>
      <vt:lpstr>Übung</vt:lpstr>
      <vt:lpstr>Ende Quelle: PHP &amp; MySQL für Einsteiger ISBN: 978-3-96645-009-6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178</cp:revision>
  <dcterms:created xsi:type="dcterms:W3CDTF">2019-04-14T16:39:40Z</dcterms:created>
  <dcterms:modified xsi:type="dcterms:W3CDTF">2021-12-11T08:36:24Z</dcterms:modified>
</cp:coreProperties>
</file>