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4"/>
  </p:handoutMasterIdLst>
  <p:sldIdLst>
    <p:sldId id="326" r:id="rId2"/>
    <p:sldId id="327" r:id="rId3"/>
    <p:sldId id="329" r:id="rId4"/>
    <p:sldId id="331" r:id="rId5"/>
    <p:sldId id="332" r:id="rId6"/>
    <p:sldId id="333" r:id="rId7"/>
    <p:sldId id="334" r:id="rId8"/>
    <p:sldId id="335" r:id="rId9"/>
    <p:sldId id="336" r:id="rId10"/>
    <p:sldId id="344" r:id="rId11"/>
    <p:sldId id="337" r:id="rId12"/>
    <p:sldId id="304" r:id="rId13"/>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04" d="100"/>
          <a:sy n="104" d="100"/>
        </p:scale>
        <p:origin x="150" y="122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04.12.2021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8F9A8-890C-4B44-9A89-97B854033C65}"/>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A17358C4-4FF6-49FB-B17D-297DEBCBA30C}"/>
              </a:ext>
            </a:extLst>
          </p:cNvPr>
          <p:cNvSpPr>
            <a:spLocks noChangeArrowheads="1"/>
          </p:cNvSpPr>
          <p:nvPr/>
        </p:nvSpPr>
        <p:spPr bwMode="auto">
          <a:xfrm>
            <a:off x="3603279" y="1720840"/>
            <a:ext cx="4092787" cy="341632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$ebene1)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($ebene1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9876AA"/>
                </a:solidFill>
                <a:effectLst/>
                <a:latin typeface="Consolas" panose="020B0609020204030204" pitchFamily="49" charset="0"/>
              </a:rPr>
              <a:t>$ebene2)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$ebene2</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DD875FFA-6835-449D-A2F9-F6A26FB2D295}"/>
              </a:ext>
            </a:extLst>
          </p:cNvPr>
          <p:cNvPicPr>
            <a:picLocks noChangeAspect="1"/>
          </p:cNvPicPr>
          <p:nvPr/>
        </p:nvPicPr>
        <p:blipFill>
          <a:blip r:embed="rId2"/>
          <a:stretch>
            <a:fillRect/>
          </a:stretch>
        </p:blipFill>
        <p:spPr>
          <a:xfrm>
            <a:off x="7988221" y="2774047"/>
            <a:ext cx="2009775" cy="2181225"/>
          </a:xfrm>
          <a:prstGeom prst="rect">
            <a:avLst/>
          </a:prstGeom>
          <a:ln w="12700">
            <a:solidFill>
              <a:schemeClr val="tx1"/>
            </a:solidFill>
          </a:ln>
        </p:spPr>
      </p:pic>
    </p:spTree>
    <p:extLst>
      <p:ext uri="{BB962C8B-B14F-4D97-AF65-F5344CB8AC3E}">
        <p14:creationId xmlns:p14="http://schemas.microsoft.com/office/powerpoint/2010/main" val="201924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B7287-63E0-4BFA-8DAB-88F5A94B6CE0}"/>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E12EF4B8-2F0C-4207-A71B-727EA3854DDF}"/>
              </a:ext>
            </a:extLst>
          </p:cNvPr>
          <p:cNvSpPr>
            <a:spLocks noGrp="1"/>
          </p:cNvSpPr>
          <p:nvPr>
            <p:ph type="body" sz="quarter" idx="13"/>
          </p:nvPr>
        </p:nvSpPr>
        <p:spPr>
          <a:xfrm>
            <a:off x="949136" y="1455738"/>
            <a:ext cx="10293728" cy="2481705"/>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a:p>
            <a:r>
              <a:rPr lang="de-AT" dirty="0"/>
              <a:t>Ergänze das vorherige Beispiel um die Ausgabe des entsprechenden Feldnamens. Das Sonderangebot kannst du weg lassen.</a:t>
            </a:r>
          </a:p>
        </p:txBody>
      </p:sp>
    </p:spTree>
    <p:extLst>
      <p:ext uri="{BB962C8B-B14F-4D97-AF65-F5344CB8AC3E}">
        <p14:creationId xmlns:p14="http://schemas.microsoft.com/office/powerpoint/2010/main" val="103740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Entscheidungen durch </a:t>
            </a:r>
            <a:r>
              <a:rPr lang="de-AT" dirty="0" err="1">
                <a:solidFill>
                  <a:schemeClr val="tx1"/>
                </a:solidFill>
              </a:rPr>
              <a:t>if</a:t>
            </a:r>
            <a:r>
              <a:rPr lang="de-AT" dirty="0">
                <a:solidFill>
                  <a:schemeClr val="tx1"/>
                </a:solidFill>
              </a:rPr>
              <a:t>-Abfragen</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9CE2-6A4B-4FE3-A4AB-2CA0C4A0A330}"/>
              </a:ext>
            </a:extLst>
          </p:cNvPr>
          <p:cNvSpPr>
            <a:spLocks noGrp="1"/>
          </p:cNvSpPr>
          <p:nvPr>
            <p:ph type="title"/>
          </p:nvPr>
        </p:nvSpPr>
        <p:spPr/>
        <p:txBody>
          <a:bodyPr/>
          <a:lstStyle/>
          <a:p>
            <a:r>
              <a:rPr lang="de-AT" dirty="0"/>
              <a:t>Verschiedene Vergleichsoperatoren verwenden</a:t>
            </a:r>
          </a:p>
        </p:txBody>
      </p:sp>
      <p:sp>
        <p:nvSpPr>
          <p:cNvPr id="4" name="Rectangle 1">
            <a:extLst>
              <a:ext uri="{FF2B5EF4-FFF2-40B4-BE49-F238E27FC236}">
                <a16:creationId xmlns:a16="http://schemas.microsoft.com/office/drawing/2014/main" id="{F9E935D3-9037-40AC-9E38-7E19AE9448F2}"/>
              </a:ext>
            </a:extLst>
          </p:cNvPr>
          <p:cNvSpPr>
            <a:spLocks noChangeArrowheads="1"/>
          </p:cNvSpPr>
          <p:nvPr/>
        </p:nvSpPr>
        <p:spPr bwMode="auto">
          <a:xfrm>
            <a:off x="3277354" y="1580387"/>
            <a:ext cx="5791970"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5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6A8759"/>
                </a:solidFill>
                <a:effectLst/>
                <a:latin typeface="Consolas" panose="020B0609020204030204" pitchFamily="49" charset="0"/>
              </a:rPr>
              <a:t>"Variable 1 ist kleiner als 5 oder Variabel 2 beträgt 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89604C53-8E72-465A-BE71-61E956858EFD}"/>
              </a:ext>
            </a:extLst>
          </p:cNvPr>
          <p:cNvSpPr>
            <a:spLocks noChangeArrowheads="1"/>
          </p:cNvSpPr>
          <p:nvPr/>
        </p:nvSpPr>
        <p:spPr bwMode="auto">
          <a:xfrm>
            <a:off x="4083113" y="3731994"/>
            <a:ext cx="4092787"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5</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6A8759"/>
                </a:solidFill>
                <a:effectLst/>
                <a:latin typeface="Consolas" panose="020B0609020204030204" pitchFamily="49" charset="0"/>
              </a:rPr>
              <a:t>"Variable 2 ist nicht kleiner als 5"</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879A38C-6E85-433C-BAEC-10108F6D3BB8}"/>
              </a:ext>
            </a:extLst>
          </p:cNvPr>
          <p:cNvPicPr>
            <a:picLocks noChangeAspect="1"/>
          </p:cNvPicPr>
          <p:nvPr/>
        </p:nvPicPr>
        <p:blipFill>
          <a:blip r:embed="rId2"/>
          <a:stretch>
            <a:fillRect/>
          </a:stretch>
        </p:blipFill>
        <p:spPr>
          <a:xfrm>
            <a:off x="5700900" y="1819001"/>
            <a:ext cx="3343275" cy="352425"/>
          </a:xfrm>
          <a:prstGeom prst="rect">
            <a:avLst/>
          </a:prstGeom>
        </p:spPr>
      </p:pic>
      <p:pic>
        <p:nvPicPr>
          <p:cNvPr id="9" name="Grafik 8">
            <a:extLst>
              <a:ext uri="{FF2B5EF4-FFF2-40B4-BE49-F238E27FC236}">
                <a16:creationId xmlns:a16="http://schemas.microsoft.com/office/drawing/2014/main" id="{C5AF872C-4137-48D6-A4D8-40200C62F253}"/>
              </a:ext>
            </a:extLst>
          </p:cNvPr>
          <p:cNvPicPr>
            <a:picLocks noChangeAspect="1"/>
          </p:cNvPicPr>
          <p:nvPr/>
        </p:nvPicPr>
        <p:blipFill>
          <a:blip r:embed="rId3"/>
          <a:stretch>
            <a:fillRect/>
          </a:stretch>
        </p:blipFill>
        <p:spPr>
          <a:xfrm>
            <a:off x="5969065" y="3917269"/>
            <a:ext cx="2105025" cy="285750"/>
          </a:xfrm>
          <a:prstGeom prst="rect">
            <a:avLst/>
          </a:prstGeom>
        </p:spPr>
      </p:pic>
    </p:spTree>
    <p:extLst>
      <p:ext uri="{BB962C8B-B14F-4D97-AF65-F5344CB8AC3E}">
        <p14:creationId xmlns:p14="http://schemas.microsoft.com/office/powerpoint/2010/main" val="7756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21CDE-EC99-4A5F-89F5-B7D42C390BFA}"/>
              </a:ext>
            </a:extLst>
          </p:cNvPr>
          <p:cNvSpPr>
            <a:spLocks noGrp="1"/>
          </p:cNvSpPr>
          <p:nvPr>
            <p:ph type="title"/>
          </p:nvPr>
        </p:nvSpPr>
        <p:spPr/>
        <p:txBody>
          <a:bodyPr/>
          <a:lstStyle/>
          <a:p>
            <a:r>
              <a:rPr lang="de-AT" dirty="0"/>
              <a:t>Else und </a:t>
            </a:r>
            <a:r>
              <a:rPr lang="de-AT" dirty="0" err="1"/>
              <a:t>elseif</a:t>
            </a:r>
            <a:endParaRPr lang="de-AT" dirty="0"/>
          </a:p>
        </p:txBody>
      </p:sp>
      <p:sp>
        <p:nvSpPr>
          <p:cNvPr id="4" name="Rectangle 1">
            <a:extLst>
              <a:ext uri="{FF2B5EF4-FFF2-40B4-BE49-F238E27FC236}">
                <a16:creationId xmlns:a16="http://schemas.microsoft.com/office/drawing/2014/main" id="{620FA0EB-72D3-4CA5-A80B-65FE52775BE9}"/>
              </a:ext>
            </a:extLst>
          </p:cNvPr>
          <p:cNvSpPr>
            <a:spLocks noChangeArrowheads="1"/>
          </p:cNvSpPr>
          <p:nvPr/>
        </p:nvSpPr>
        <p:spPr bwMode="auto">
          <a:xfrm>
            <a:off x="3766241" y="3776721"/>
            <a:ext cx="4347665" cy="101566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"m"</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Herr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Frau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65D958DC-79E2-42DF-A3D5-969D31C02D5D}"/>
              </a:ext>
            </a:extLst>
          </p:cNvPr>
          <p:cNvSpPr>
            <a:spLocks noChangeArrowheads="1"/>
          </p:cNvSpPr>
          <p:nvPr/>
        </p:nvSpPr>
        <p:spPr bwMode="auto">
          <a:xfrm>
            <a:off x="3766241" y="2087015"/>
            <a:ext cx="4347665"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"m"</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Herr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elseif</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"w"</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Frau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"Hi du"</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411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C649F-8854-40E7-91F3-3AD25505C46E}"/>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FF50CD31-BB1C-4210-8BD2-1BF80BA58004}"/>
              </a:ext>
            </a:extLst>
          </p:cNvPr>
          <p:cNvSpPr>
            <a:spLocks noGrp="1"/>
          </p:cNvSpPr>
          <p:nvPr>
            <p:ph type="body" sz="quarter" idx="13"/>
          </p:nvPr>
        </p:nvSpPr>
        <p:spPr>
          <a:xfrm>
            <a:off x="949136" y="1455738"/>
            <a:ext cx="10293728" cy="2351926"/>
          </a:xfrm>
        </p:spPr>
        <p:txBody>
          <a:bodyPr/>
          <a:lstStyle/>
          <a:p>
            <a:pPr marL="342900" indent="-342900">
              <a:buFont typeface="+mj-lt"/>
              <a:buAutoNum type="arabicPeriod"/>
            </a:pPr>
            <a:r>
              <a:rPr lang="de-AT" dirty="0"/>
              <a:t>Schreibe ein Programm, das ermittelt, ob die Warenbestände für ein bestimmtes Produkt auf 0 gefallen sind und gegebenenfalls eine Meldung ausgibt, dass der Artikel nicht mehr verfügbar ist.</a:t>
            </a:r>
          </a:p>
          <a:p>
            <a:pPr marL="342900" indent="-342900">
              <a:buFont typeface="+mj-lt"/>
              <a:buAutoNum type="arabicPeriod"/>
            </a:pPr>
            <a:r>
              <a:rPr lang="de-AT" dirty="0"/>
              <a:t>Erstelle zunächst ein Array, in dem sich ein Produkt mit dem zugehörigen Preis und die Anzahl der verfügbaren Artikel befindet.</a:t>
            </a:r>
            <a:br>
              <a:rPr lang="de-AT" dirty="0"/>
            </a:br>
            <a:r>
              <a:rPr lang="de-AT" dirty="0"/>
              <a:t>Schreibe nun ein Programm, das:</a:t>
            </a:r>
          </a:p>
          <a:p>
            <a:pPr marL="800089" lvl="1" indent="-342900">
              <a:buFont typeface="+mj-lt"/>
              <a:buAutoNum type="arabicPeriod"/>
            </a:pPr>
            <a:r>
              <a:rPr lang="de-AT" dirty="0"/>
              <a:t>Den Käufer darüber informiert, dass der Artikel nicht verfügbar ist, falls der Warenbestand auf 0 steht.</a:t>
            </a:r>
          </a:p>
          <a:p>
            <a:pPr marL="800089" lvl="1" indent="-342900">
              <a:buFont typeface="+mj-lt"/>
              <a:buAutoNum type="arabicPeriod"/>
            </a:pPr>
            <a:r>
              <a:rPr lang="de-AT" dirty="0"/>
              <a:t>Ausgibt, dass das Produkt versandkostenfrei geliefert wird, falls mindestens ein Artikel vorrätig ist und falls der Preis bei mindestens 20 Euro liegt</a:t>
            </a:r>
          </a:p>
          <a:p>
            <a:pPr marL="800089" lvl="1" indent="-342900">
              <a:buFont typeface="+mj-lt"/>
              <a:buAutoNum type="arabicPeriod"/>
            </a:pPr>
            <a:r>
              <a:rPr lang="de-AT" dirty="0"/>
              <a:t>Anzeigt, dass für die Lieferung 5 Euro Versandkosten anfallen, falls der Artikel verfügbar ist, der Preis jedoch unter 20 Euro liegt.</a:t>
            </a:r>
          </a:p>
        </p:txBody>
      </p:sp>
    </p:spTree>
    <p:extLst>
      <p:ext uri="{BB962C8B-B14F-4D97-AF65-F5344CB8AC3E}">
        <p14:creationId xmlns:p14="http://schemas.microsoft.com/office/powerpoint/2010/main" val="30086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ECC3-C0F8-4ABB-B7E1-0A54EB55456E}"/>
              </a:ext>
            </a:extLst>
          </p:cNvPr>
          <p:cNvSpPr>
            <a:spLocks noGrp="1"/>
          </p:cNvSpPr>
          <p:nvPr>
            <p:ph type="title"/>
          </p:nvPr>
        </p:nvSpPr>
        <p:spPr/>
        <p:txBody>
          <a:bodyPr/>
          <a:lstStyle/>
          <a:p>
            <a:r>
              <a:rPr lang="de-AT" dirty="0">
                <a:solidFill>
                  <a:schemeClr val="tx1"/>
                </a:solidFill>
              </a:rPr>
              <a:t>Die Funktionalität eines Programms durch Schleifen erweitern</a:t>
            </a:r>
          </a:p>
        </p:txBody>
      </p:sp>
    </p:spTree>
    <p:extLst>
      <p:ext uri="{BB962C8B-B14F-4D97-AF65-F5344CB8AC3E}">
        <p14:creationId xmlns:p14="http://schemas.microsoft.com/office/powerpoint/2010/main" val="195859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8C69F-F7C9-4D09-88BF-395A0AC4477C}"/>
              </a:ext>
            </a:extLst>
          </p:cNvPr>
          <p:cNvSpPr>
            <a:spLocks noGrp="1"/>
          </p:cNvSpPr>
          <p:nvPr>
            <p:ph type="title"/>
          </p:nvPr>
        </p:nvSpPr>
        <p:spPr/>
        <p:txBody>
          <a:bodyPr/>
          <a:lstStyle/>
          <a:p>
            <a:r>
              <a:rPr lang="de-AT" dirty="0"/>
              <a:t>Kopfgesteuerte Schleifen: </a:t>
            </a:r>
            <a:r>
              <a:rPr lang="de-AT" dirty="0" err="1"/>
              <a:t>while</a:t>
            </a:r>
            <a:r>
              <a:rPr lang="de-AT" dirty="0"/>
              <a:t> und </a:t>
            </a:r>
            <a:r>
              <a:rPr lang="de-AT" dirty="0" err="1"/>
              <a:t>for</a:t>
            </a:r>
            <a:endParaRPr lang="de-AT" dirty="0"/>
          </a:p>
        </p:txBody>
      </p:sp>
      <p:sp>
        <p:nvSpPr>
          <p:cNvPr id="4" name="Rectangle 1">
            <a:extLst>
              <a:ext uri="{FF2B5EF4-FFF2-40B4-BE49-F238E27FC236}">
                <a16:creationId xmlns:a16="http://schemas.microsoft.com/office/drawing/2014/main" id="{8095695A-98DD-403B-BE34-23CA744E87EC}"/>
              </a:ext>
            </a:extLst>
          </p:cNvPr>
          <p:cNvSpPr>
            <a:spLocks noChangeArrowheads="1"/>
          </p:cNvSpPr>
          <p:nvPr/>
        </p:nvSpPr>
        <p:spPr bwMode="auto">
          <a:xfrm>
            <a:off x="1167897" y="1843714"/>
            <a:ext cx="2393604"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10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A7C5E26D-1FB5-47DA-ACA4-9844600E0F2E}"/>
              </a:ext>
            </a:extLst>
          </p:cNvPr>
          <p:cNvSpPr>
            <a:spLocks noChangeArrowheads="1"/>
          </p:cNvSpPr>
          <p:nvPr/>
        </p:nvSpPr>
        <p:spPr bwMode="auto">
          <a:xfrm>
            <a:off x="1167897" y="3842142"/>
            <a:ext cx="2223686"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10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echo </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3E84E970-BCC3-4323-A204-989937F5BD07}"/>
              </a:ext>
            </a:extLst>
          </p:cNvPr>
          <p:cNvSpPr>
            <a:spLocks noChangeArrowheads="1"/>
          </p:cNvSpPr>
          <p:nvPr/>
        </p:nvSpPr>
        <p:spPr bwMode="auto">
          <a:xfrm>
            <a:off x="5359652" y="1765240"/>
            <a:ext cx="5961888"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"Semmel"</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"Kornspitz"</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1.49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err="1">
                <a:ln>
                  <a:noFill/>
                </a:ln>
                <a:solidFill>
                  <a:srgbClr val="6A8759"/>
                </a:solidFill>
                <a:effectLst/>
                <a:latin typeface="Consolas" panose="020B0609020204030204" pitchFamily="49" charset="0"/>
              </a:rPr>
              <a:t>Laugenbrezl</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2.99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808080"/>
                </a:solidFill>
                <a:effectLst/>
                <a:latin typeface="Consolas" panose="020B0609020204030204" pitchFamily="49" charset="0"/>
              </a:rPr>
              <a:t>/* Hier muss ich vorher wissen wie viele Einträge das Array hat */</a:t>
            </a:r>
            <a:br>
              <a:rPr kumimoji="0" lang="de-DE" altLang="de-DE" sz="1200" b="0" u="none" strike="noStrike" cap="none" normalizeH="0" baseline="0" dirty="0">
                <a:ln>
                  <a:noFill/>
                </a:ln>
                <a:solidFill>
                  <a:srgbClr val="808080"/>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Produkt: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Preis: "</a:t>
            </a:r>
            <a:br>
              <a:rPr kumimoji="0" lang="de-DE" altLang="de-DE" sz="1200" b="0" u="none" strike="noStrike" cap="none" normalizeH="0" baseline="0" dirty="0">
                <a:ln>
                  <a:noFill/>
                </a:ln>
                <a:solidFill>
                  <a:srgbClr val="6A8759"/>
                </a:solidFill>
                <a:effectLst/>
                <a:latin typeface="Consolas" panose="020B0609020204030204" pitchFamily="49" charset="0"/>
              </a:rPr>
            </a:br>
            <a:r>
              <a:rPr kumimoji="0" lang="de-DE" altLang="de-DE" sz="1200" b="0" u="none" strike="noStrike" cap="none" normalizeH="0" baseline="0" dirty="0">
                <a:ln>
                  <a:noFill/>
                </a:ln>
                <a:solidFill>
                  <a:srgbClr val="6A8759"/>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Euro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D68371D0-2FED-464E-A25D-46A82EA23527}"/>
              </a:ext>
            </a:extLst>
          </p:cNvPr>
          <p:cNvPicPr>
            <a:picLocks noChangeAspect="1"/>
          </p:cNvPicPr>
          <p:nvPr/>
        </p:nvPicPr>
        <p:blipFill>
          <a:blip r:embed="rId2"/>
          <a:stretch>
            <a:fillRect/>
          </a:stretch>
        </p:blipFill>
        <p:spPr>
          <a:xfrm>
            <a:off x="242575" y="912198"/>
            <a:ext cx="542925" cy="3248025"/>
          </a:xfrm>
          <a:prstGeom prst="rect">
            <a:avLst/>
          </a:prstGeom>
          <a:ln w="12700">
            <a:solidFill>
              <a:schemeClr val="tx1"/>
            </a:solidFill>
          </a:ln>
        </p:spPr>
      </p:pic>
      <p:pic>
        <p:nvPicPr>
          <p:cNvPr id="10" name="Grafik 9">
            <a:extLst>
              <a:ext uri="{FF2B5EF4-FFF2-40B4-BE49-F238E27FC236}">
                <a16:creationId xmlns:a16="http://schemas.microsoft.com/office/drawing/2014/main" id="{446C963A-A6D1-43A4-9CB3-90CE0CEFABE5}"/>
              </a:ext>
            </a:extLst>
          </p:cNvPr>
          <p:cNvPicPr>
            <a:picLocks noChangeAspect="1"/>
          </p:cNvPicPr>
          <p:nvPr/>
        </p:nvPicPr>
        <p:blipFill>
          <a:blip r:embed="rId3"/>
          <a:stretch>
            <a:fillRect/>
          </a:stretch>
        </p:blipFill>
        <p:spPr>
          <a:xfrm>
            <a:off x="3599108" y="3629292"/>
            <a:ext cx="390525" cy="1838325"/>
          </a:xfrm>
          <a:prstGeom prst="rect">
            <a:avLst/>
          </a:prstGeom>
          <a:ln w="12700">
            <a:solidFill>
              <a:schemeClr val="tx1"/>
            </a:solidFill>
          </a:ln>
        </p:spPr>
      </p:pic>
      <p:pic>
        <p:nvPicPr>
          <p:cNvPr id="12" name="Grafik 11">
            <a:extLst>
              <a:ext uri="{FF2B5EF4-FFF2-40B4-BE49-F238E27FC236}">
                <a16:creationId xmlns:a16="http://schemas.microsoft.com/office/drawing/2014/main" id="{01030A53-D41A-4EAE-9553-224E73632FD6}"/>
              </a:ext>
            </a:extLst>
          </p:cNvPr>
          <p:cNvPicPr>
            <a:picLocks noChangeAspect="1"/>
          </p:cNvPicPr>
          <p:nvPr/>
        </p:nvPicPr>
        <p:blipFill>
          <a:blip r:embed="rId4"/>
          <a:stretch>
            <a:fillRect/>
          </a:stretch>
        </p:blipFill>
        <p:spPr>
          <a:xfrm>
            <a:off x="9145320" y="2103091"/>
            <a:ext cx="2628900" cy="714375"/>
          </a:xfrm>
          <a:prstGeom prst="rect">
            <a:avLst/>
          </a:prstGeom>
          <a:ln w="12700">
            <a:solidFill>
              <a:schemeClr val="tx1"/>
            </a:solidFill>
          </a:ln>
        </p:spPr>
      </p:pic>
    </p:spTree>
    <p:extLst>
      <p:ext uri="{BB962C8B-B14F-4D97-AF65-F5344CB8AC3E}">
        <p14:creationId xmlns:p14="http://schemas.microsoft.com/office/powerpoint/2010/main" val="91781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49828-DDCA-4867-9C18-8F58BBC3B951}"/>
              </a:ext>
            </a:extLst>
          </p:cNvPr>
          <p:cNvSpPr>
            <a:spLocks noGrp="1"/>
          </p:cNvSpPr>
          <p:nvPr>
            <p:ph type="title"/>
          </p:nvPr>
        </p:nvSpPr>
        <p:spPr/>
        <p:txBody>
          <a:bodyPr/>
          <a:lstStyle/>
          <a:p>
            <a:r>
              <a:rPr lang="de-AT" dirty="0" err="1"/>
              <a:t>Fussgesteuerte</a:t>
            </a:r>
            <a:r>
              <a:rPr lang="de-AT" dirty="0"/>
              <a:t> Schleifen: do </a:t>
            </a:r>
            <a:r>
              <a:rPr lang="de-AT" dirty="0" err="1"/>
              <a:t>while</a:t>
            </a:r>
            <a:endParaRPr lang="de-AT" dirty="0"/>
          </a:p>
        </p:txBody>
      </p:sp>
      <p:sp>
        <p:nvSpPr>
          <p:cNvPr id="4" name="Rectangle 1">
            <a:extLst>
              <a:ext uri="{FF2B5EF4-FFF2-40B4-BE49-F238E27FC236}">
                <a16:creationId xmlns:a16="http://schemas.microsoft.com/office/drawing/2014/main" id="{010C41CA-290B-4830-B6C8-4BA6EB494C17}"/>
              </a:ext>
            </a:extLst>
          </p:cNvPr>
          <p:cNvSpPr>
            <a:spLocks noChangeArrowheads="1"/>
          </p:cNvSpPr>
          <p:nvPr/>
        </p:nvSpPr>
        <p:spPr bwMode="auto">
          <a:xfrm>
            <a:off x="1213164" y="2530464"/>
            <a:ext cx="2393604"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$i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do </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6A8759"/>
                </a:solidFill>
                <a:effectLst/>
                <a:latin typeface="Consolas" panose="020B0609020204030204" pitchFamily="49" charset="0"/>
              </a:rPr>
              <a:t>Hallo</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$i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10</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96BD23B3-DA6A-47CA-B457-1FCA2FFB93E3}"/>
              </a:ext>
            </a:extLst>
          </p:cNvPr>
          <p:cNvSpPr>
            <a:spLocks noChangeArrowheads="1"/>
          </p:cNvSpPr>
          <p:nvPr/>
        </p:nvSpPr>
        <p:spPr bwMode="auto">
          <a:xfrm>
            <a:off x="5395866" y="2345798"/>
            <a:ext cx="4517583" cy="193899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50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true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do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Aktuelle Anzahl: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20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88EDBBD4-98D6-422D-AA0E-C887C5F16692}"/>
              </a:ext>
            </a:extLst>
          </p:cNvPr>
          <p:cNvPicPr>
            <a:picLocks noChangeAspect="1"/>
          </p:cNvPicPr>
          <p:nvPr/>
        </p:nvPicPr>
        <p:blipFill>
          <a:blip r:embed="rId2"/>
          <a:stretch>
            <a:fillRect/>
          </a:stretch>
        </p:blipFill>
        <p:spPr>
          <a:xfrm>
            <a:off x="10226361" y="1333547"/>
            <a:ext cx="1504950" cy="4371975"/>
          </a:xfrm>
          <a:prstGeom prst="rect">
            <a:avLst/>
          </a:prstGeom>
          <a:ln w="12700">
            <a:solidFill>
              <a:schemeClr val="tx1"/>
            </a:solidFill>
          </a:ln>
        </p:spPr>
      </p:pic>
      <p:pic>
        <p:nvPicPr>
          <p:cNvPr id="11" name="Grafik 10">
            <a:extLst>
              <a:ext uri="{FF2B5EF4-FFF2-40B4-BE49-F238E27FC236}">
                <a16:creationId xmlns:a16="http://schemas.microsoft.com/office/drawing/2014/main" id="{1BD8DD47-5226-4524-91DB-3D61CF0B86F6}"/>
              </a:ext>
            </a:extLst>
          </p:cNvPr>
          <p:cNvPicPr>
            <a:picLocks noChangeAspect="1"/>
          </p:cNvPicPr>
          <p:nvPr/>
        </p:nvPicPr>
        <p:blipFill>
          <a:blip r:embed="rId3"/>
          <a:stretch>
            <a:fillRect/>
          </a:stretch>
        </p:blipFill>
        <p:spPr>
          <a:xfrm>
            <a:off x="460689" y="1691281"/>
            <a:ext cx="542925" cy="3248025"/>
          </a:xfrm>
          <a:prstGeom prst="rect">
            <a:avLst/>
          </a:prstGeom>
          <a:ln w="12700">
            <a:solidFill>
              <a:schemeClr val="tx1"/>
            </a:solidFill>
          </a:ln>
        </p:spPr>
      </p:pic>
    </p:spTree>
    <p:extLst>
      <p:ext uri="{BB962C8B-B14F-4D97-AF65-F5344CB8AC3E}">
        <p14:creationId xmlns:p14="http://schemas.microsoft.com/office/powerpoint/2010/main" val="426654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0AA64-B379-42AE-B30B-47D5C16A6AA4}"/>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0F85170D-5F9F-4401-BFD9-FEB86351BA6E}"/>
              </a:ext>
            </a:extLst>
          </p:cNvPr>
          <p:cNvSpPr>
            <a:spLocks noChangeArrowheads="1"/>
          </p:cNvSpPr>
          <p:nvPr/>
        </p:nvSpPr>
        <p:spPr bwMode="auto">
          <a:xfrm>
            <a:off x="135802" y="792066"/>
            <a:ext cx="6216766" cy="212365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produkt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array</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"Bohrmaschine"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45</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"Kraftvolle Bohrmaschine für Handwerker"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23</a:t>
            </a:r>
            <a:br>
              <a:rPr kumimoji="0" lang="de-DE" altLang="de-DE" sz="1200" b="0" i="0" u="none" strike="noStrike" cap="none" normalizeH="0" baseline="0" dirty="0">
                <a:ln>
                  <a:noFill/>
                </a:ln>
                <a:solidFill>
                  <a:srgbClr val="6897BB"/>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foreach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produkt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$item</a:t>
            </a:r>
            <a:r>
              <a:rPr kumimoji="0" lang="de-DE" altLang="de-DE" sz="1200" b="0" i="1" u="none" strike="noStrike" cap="none" normalizeH="0" baseline="0" dirty="0">
                <a:ln>
                  <a:noFill/>
                </a:ln>
                <a:solidFill>
                  <a:srgbClr val="9876AA"/>
                </a:solidFill>
                <a:effectLst/>
                <a:latin typeface="Consolas" panose="020B0609020204030204" pitchFamily="49" charset="0"/>
              </a:rPr>
              <a:t>) {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echo </a:t>
            </a:r>
            <a:r>
              <a:rPr kumimoji="0" lang="de-DE" altLang="de-DE" sz="1200" b="0" i="0" u="none" strike="noStrike" cap="none" normalizeH="0" baseline="0" dirty="0">
                <a:ln>
                  <a:noFill/>
                </a:ln>
                <a:solidFill>
                  <a:srgbClr val="9876AA"/>
                </a:solidFill>
                <a:effectLst/>
                <a:latin typeface="Consolas" panose="020B0609020204030204" pitchFamily="49" charset="0"/>
              </a:rPr>
              <a:t>$item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br>
              <a:rPr kumimoji="0" lang="de-DE" altLang="de-DE" sz="1200" b="0" i="1" u="none" strike="noStrike" cap="none" normalizeH="0" baseline="0" dirty="0">
                <a:ln>
                  <a:noFill/>
                </a:ln>
                <a:solidFill>
                  <a:srgbClr val="9876AA"/>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B04D9F4-C4B3-40F5-B8EA-880E4EAE3CA2}"/>
              </a:ext>
            </a:extLst>
          </p:cNvPr>
          <p:cNvSpPr>
            <a:spLocks noChangeArrowheads="1"/>
          </p:cNvSpPr>
          <p:nvPr/>
        </p:nvSpPr>
        <p:spPr bwMode="auto">
          <a:xfrm>
            <a:off x="452674" y="2979539"/>
            <a:ext cx="5984340" cy="34163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Produkt: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a:t>
            </a:r>
            <a:br>
              <a:rPr kumimoji="0" lang="de-DE" altLang="de-DE" sz="1200" b="0" u="none" strike="noStrike" cap="none" normalizeH="0" baseline="0" dirty="0">
                <a:ln>
                  <a:noFill/>
                </a:ln>
                <a:solidFill>
                  <a:srgbClr val="A9B7C6"/>
                </a:solidFill>
                <a:effectLst/>
                <a:latin typeface="Consolas" panose="020B0609020204030204" pitchFamily="49" charset="0"/>
              </a:rPr>
            </a:b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Preis: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Euro.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190EADC-49AB-4B13-863E-BC96E5FB4FFC}"/>
              </a:ext>
            </a:extLst>
          </p:cNvPr>
          <p:cNvSpPr>
            <a:spLocks noChangeArrowheads="1"/>
          </p:cNvSpPr>
          <p:nvPr/>
        </p:nvSpPr>
        <p:spPr bwMode="auto">
          <a:xfrm>
            <a:off x="7532482" y="1545512"/>
            <a:ext cx="4418091" cy="34163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$ebene1)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($ebene1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$ebene2)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9876AA"/>
                </a:solidFill>
                <a:effectLst/>
                <a:latin typeface="Consolas" panose="020B0609020204030204" pitchFamily="49" charset="0"/>
              </a:rPr>
              <a:t>$ebene2</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CC7832"/>
                </a:solidFill>
                <a:effectLst/>
                <a:latin typeface="Consolas" panose="020B0609020204030204" pitchFamily="49" charset="0"/>
              </a:rPr>
              <a:t>echo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8595CFB-7AD0-452D-8DE1-F52D8628C960}"/>
              </a:ext>
            </a:extLst>
          </p:cNvPr>
          <p:cNvPicPr>
            <a:picLocks noChangeAspect="1"/>
          </p:cNvPicPr>
          <p:nvPr/>
        </p:nvPicPr>
        <p:blipFill>
          <a:blip r:embed="rId2"/>
          <a:stretch>
            <a:fillRect/>
          </a:stretch>
        </p:blipFill>
        <p:spPr>
          <a:xfrm>
            <a:off x="10729975" y="3370869"/>
            <a:ext cx="1152525" cy="2105025"/>
          </a:xfrm>
          <a:prstGeom prst="rect">
            <a:avLst/>
          </a:prstGeom>
          <a:ln w="12700">
            <a:solidFill>
              <a:schemeClr val="tx1"/>
            </a:solidFill>
          </a:ln>
        </p:spPr>
      </p:pic>
      <p:pic>
        <p:nvPicPr>
          <p:cNvPr id="10" name="Grafik 9">
            <a:extLst>
              <a:ext uri="{FF2B5EF4-FFF2-40B4-BE49-F238E27FC236}">
                <a16:creationId xmlns:a16="http://schemas.microsoft.com/office/drawing/2014/main" id="{A7AD511C-C420-4711-A105-AF4960E234FD}"/>
              </a:ext>
            </a:extLst>
          </p:cNvPr>
          <p:cNvPicPr>
            <a:picLocks noChangeAspect="1"/>
          </p:cNvPicPr>
          <p:nvPr/>
        </p:nvPicPr>
        <p:blipFill>
          <a:blip r:embed="rId3"/>
          <a:stretch>
            <a:fillRect/>
          </a:stretch>
        </p:blipFill>
        <p:spPr>
          <a:xfrm>
            <a:off x="3571268" y="4856769"/>
            <a:ext cx="2781300" cy="619125"/>
          </a:xfrm>
          <a:prstGeom prst="rect">
            <a:avLst/>
          </a:prstGeom>
          <a:ln w="12700">
            <a:solidFill>
              <a:schemeClr val="tx1"/>
            </a:solidFill>
          </a:ln>
        </p:spPr>
      </p:pic>
      <p:pic>
        <p:nvPicPr>
          <p:cNvPr id="12" name="Grafik 11">
            <a:extLst>
              <a:ext uri="{FF2B5EF4-FFF2-40B4-BE49-F238E27FC236}">
                <a16:creationId xmlns:a16="http://schemas.microsoft.com/office/drawing/2014/main" id="{041BDD4F-EF07-4569-8E11-9A1CE89CDD9A}"/>
              </a:ext>
            </a:extLst>
          </p:cNvPr>
          <p:cNvPicPr>
            <a:picLocks noChangeAspect="1"/>
          </p:cNvPicPr>
          <p:nvPr/>
        </p:nvPicPr>
        <p:blipFill>
          <a:blip r:embed="rId4"/>
          <a:stretch>
            <a:fillRect/>
          </a:stretch>
        </p:blipFill>
        <p:spPr>
          <a:xfrm>
            <a:off x="3333750" y="1851230"/>
            <a:ext cx="2762250" cy="962025"/>
          </a:xfrm>
          <a:prstGeom prst="rect">
            <a:avLst/>
          </a:prstGeom>
          <a:ln w="12700">
            <a:solidFill>
              <a:schemeClr val="tx1"/>
            </a:solidFill>
          </a:ln>
        </p:spPr>
      </p:pic>
    </p:spTree>
    <p:extLst>
      <p:ext uri="{BB962C8B-B14F-4D97-AF65-F5344CB8AC3E}">
        <p14:creationId xmlns:p14="http://schemas.microsoft.com/office/powerpoint/2010/main" val="105408673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1404</Words>
  <Application>Microsoft Office PowerPoint</Application>
  <PresentationFormat>Breitbild</PresentationFormat>
  <Paragraphs>35</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Consolas</vt:lpstr>
      <vt:lpstr>Font Awesome 5 Free Solid</vt:lpstr>
      <vt:lpstr>FontAwesome</vt:lpstr>
      <vt:lpstr>1_pm</vt:lpstr>
      <vt:lpstr>PHP 02</vt:lpstr>
      <vt:lpstr>Entscheidungen durch if-Abfragen</vt:lpstr>
      <vt:lpstr>Verschiedene Vergleichsoperatoren verwenden</vt:lpstr>
      <vt:lpstr>Else und elseif</vt:lpstr>
      <vt:lpstr>Übung</vt:lpstr>
      <vt:lpstr>Die Funktionalität eines Programms durch Schleifen erweitern</vt:lpstr>
      <vt:lpstr>Kopfgesteuerte Schleifen: while und for</vt:lpstr>
      <vt:lpstr>Fussgesteuerte Schleifen: do while</vt:lpstr>
      <vt:lpstr>Foreach-Schleifen für die Arbeit mit Arrays</vt:lpstr>
      <vt:lpstr>Foreach-Schleifen für die Arbeit mit Arrays</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178</cp:revision>
  <dcterms:created xsi:type="dcterms:W3CDTF">2019-04-14T16:39:40Z</dcterms:created>
  <dcterms:modified xsi:type="dcterms:W3CDTF">2021-12-04T10:26:08Z</dcterms:modified>
</cp:coreProperties>
</file>