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3"/>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5" r:id="rId20"/>
    <p:sldId id="344" r:id="rId21"/>
    <p:sldId id="304" r:id="rId22"/>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38"/>
            <p14:sldId id="339"/>
            <p14:sldId id="340"/>
            <p14:sldId id="341"/>
            <p14:sldId id="342"/>
            <p14:sldId id="343"/>
            <p14:sldId id="345"/>
            <p14:sldId id="34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6" autoAdjust="0"/>
    <p:restoredTop sz="95216" autoAdjust="0"/>
  </p:normalViewPr>
  <p:slideViewPr>
    <p:cSldViewPr snapToGrid="0" showGuides="1">
      <p:cViewPr varScale="1">
        <p:scale>
          <a:sx n="106" d="100"/>
          <a:sy n="106" d="100"/>
        </p:scale>
        <p:origin x="680" y="18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30.10.21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37AA2-E846-4BF0-A6A8-81F346A6C4D1}"/>
              </a:ext>
            </a:extLst>
          </p:cNvPr>
          <p:cNvSpPr>
            <a:spLocks noGrp="1"/>
          </p:cNvSpPr>
          <p:nvPr>
            <p:ph type="title"/>
          </p:nvPr>
        </p:nvSpPr>
        <p:spPr/>
        <p:txBody>
          <a:bodyPr/>
          <a:lstStyle/>
          <a:p>
            <a:r>
              <a:rPr lang="de-AT" dirty="0"/>
              <a:t>Auf Events reagieren</a:t>
            </a:r>
            <a:br>
              <a:rPr lang="de-AT" dirty="0"/>
            </a:br>
            <a:r>
              <a:rPr lang="de-AT" dirty="0"/>
              <a:t>Beispiel 4</a:t>
            </a:r>
          </a:p>
        </p:txBody>
      </p:sp>
      <p:sp>
        <p:nvSpPr>
          <p:cNvPr id="5" name="Textfeld 4">
            <a:extLst>
              <a:ext uri="{FF2B5EF4-FFF2-40B4-BE49-F238E27FC236}">
                <a16:creationId xmlns:a16="http://schemas.microsoft.com/office/drawing/2014/main" id="{BD26F273-EB03-49AD-B006-93A8392F4A15}"/>
              </a:ext>
            </a:extLst>
          </p:cNvPr>
          <p:cNvSpPr txBox="1"/>
          <p:nvPr/>
        </p:nvSpPr>
        <p:spPr>
          <a:xfrm>
            <a:off x="2308451" y="1227514"/>
            <a:ext cx="6370183" cy="4832092"/>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btn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Klick mich</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a:solidFill>
                  <a:srgbClr val="D4D4D4"/>
                </a:solidFill>
                <a:effectLst/>
                <a:latin typeface="Consolas" panose="020B0609020204030204" pitchFamily="49" charset="0"/>
              </a:rPr>
              <a:t>(</a:t>
            </a:r>
            <a:r>
              <a:rPr lang="de-AT" sz="1400" b="0">
                <a:solidFill>
                  <a:srgbClr val="CE9178"/>
                </a:solidFill>
                <a:effectLst/>
                <a:latin typeface="Consolas" panose="020B0609020204030204" pitchFamily="49" charset="0"/>
              </a:rPr>
              <a:t>"Nachricht </a:t>
            </a:r>
            <a:r>
              <a:rPr lang="de-AT" sz="1400" b="0" dirty="0">
                <a:solidFill>
                  <a:srgbClr val="CE917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removeEventListener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"Nachricht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removeEventListener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9535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0EFD1-4CCE-42EF-BAB0-AFDCB0F623FC}"/>
              </a:ext>
            </a:extLst>
          </p:cNvPr>
          <p:cNvSpPr>
            <a:spLocks noGrp="1"/>
          </p:cNvSpPr>
          <p:nvPr>
            <p:ph type="title"/>
          </p:nvPr>
        </p:nvSpPr>
        <p:spPr/>
        <p:txBody>
          <a:bodyPr/>
          <a:lstStyle/>
          <a:p>
            <a:r>
              <a:rPr lang="de-AT" dirty="0"/>
              <a:t>Beispiel 5</a:t>
            </a:r>
          </a:p>
        </p:txBody>
      </p:sp>
      <p:sp>
        <p:nvSpPr>
          <p:cNvPr id="3" name="Textplatzhalter 2">
            <a:extLst>
              <a:ext uri="{FF2B5EF4-FFF2-40B4-BE49-F238E27FC236}">
                <a16:creationId xmlns:a16="http://schemas.microsoft.com/office/drawing/2014/main" id="{DB3E9211-DF83-42C6-9E76-BE9A4E488953}"/>
              </a:ext>
            </a:extLst>
          </p:cNvPr>
          <p:cNvSpPr>
            <a:spLocks noGrp="1"/>
          </p:cNvSpPr>
          <p:nvPr>
            <p:ph type="body" sz="quarter" idx="13"/>
          </p:nvPr>
        </p:nvSpPr>
        <p:spPr/>
        <p:txBody>
          <a:bodyPr/>
          <a:lstStyle/>
          <a:p>
            <a:endParaRPr lang="de-AT"/>
          </a:p>
        </p:txBody>
      </p:sp>
      <p:sp>
        <p:nvSpPr>
          <p:cNvPr id="5" name="Textfeld 4">
            <a:extLst>
              <a:ext uri="{FF2B5EF4-FFF2-40B4-BE49-F238E27FC236}">
                <a16:creationId xmlns:a16="http://schemas.microsoft.com/office/drawing/2014/main" id="{1EFCD3C3-1195-44DB-AA8A-E2D5A8B5FDD3}"/>
              </a:ext>
            </a:extLst>
          </p:cNvPr>
          <p:cNvSpPr txBox="1"/>
          <p:nvPr/>
        </p:nvSpPr>
        <p:spPr>
          <a:xfrm>
            <a:off x="407469" y="636814"/>
            <a:ext cx="11377061" cy="5828966"/>
          </a:xfrm>
          <a:prstGeom prst="rect">
            <a:avLst/>
          </a:prstGeom>
          <a:solidFill>
            <a:schemeClr val="tx1"/>
          </a:solidFill>
        </p:spPr>
        <p:txBody>
          <a:bodyPr wrap="square" numCol="2" spcCol="360000">
            <a:no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style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7BA7D"/>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padding</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25px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style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Das ist ein div-Element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Hier steht ein Text, bei dem ein Teil</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Fett </a:t>
            </a:r>
            <a:r>
              <a:rPr lang="de-AT" sz="1400" b="0" dirty="0" err="1">
                <a:solidFill>
                  <a:srgbClr val="D4D4D4"/>
                </a:solidFill>
                <a:effectLst/>
                <a:latin typeface="Consolas" panose="020B0609020204030204" pitchFamily="49" charset="0"/>
              </a:rPr>
              <a:t>markeirt</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ist.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das Event wirkt sich nicht mehr auf </a:t>
            </a:r>
            <a:br>
              <a:rPr lang="de-AT" sz="1400" b="0" dirty="0">
                <a:solidFill>
                  <a:srgbClr val="6A9955"/>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die übergeordneten Bereiche aus</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mit </a:t>
            </a:r>
            <a:r>
              <a:rPr lang="de-AT" sz="1400" b="0" dirty="0" err="1">
                <a:solidFill>
                  <a:srgbClr val="6A9955"/>
                </a:solidFill>
                <a:effectLst/>
                <a:latin typeface="Consolas" panose="020B0609020204030204" pitchFamily="49" charset="0"/>
              </a:rPr>
              <a:t>event.stopPropagation</a:t>
            </a:r>
            <a:r>
              <a:rPr lang="de-AT" sz="1400" b="0" dirty="0">
                <a:solidFill>
                  <a:srgbClr val="6A9955"/>
                </a:solidFill>
                <a:effectLst/>
                <a:latin typeface="Consolas" panose="020B0609020204030204" pitchFamily="49" charset="0"/>
              </a:rPr>
              <a: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green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divTag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Div</a:t>
            </a:r>
            <a:r>
              <a:rPr lang="de-AT" sz="1400" b="0" dirty="0">
                <a:solidFill>
                  <a:srgbClr val="CE9178"/>
                </a:solidFill>
                <a:effectLst/>
                <a:latin typeface="Consolas" panose="020B0609020204030204" pitchFamily="49" charset="0"/>
              </a:rPr>
              <a:t>-Tag"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yellow</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divTag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grey</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lightblue</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p>
          <a:p>
            <a:r>
              <a:rPr lang="de-AT" sz="1000" b="0" dirty="0">
                <a:solidFill>
                  <a:srgbClr val="6A9955"/>
                </a:solidFill>
                <a:effectLst/>
                <a:latin typeface="Consolas" panose="020B0609020204030204" pitchFamily="49" charset="0"/>
              </a:rPr>
              <a:t>https://www.mediaevent.de/javascript/event-handler-default-verhindern.html</a:t>
            </a:r>
            <a:endParaRPr lang="de-AT" sz="1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068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46C37-6820-4D7B-A9FF-F52FC9A231CF}"/>
              </a:ext>
            </a:extLst>
          </p:cNvPr>
          <p:cNvSpPr>
            <a:spLocks noGrp="1"/>
          </p:cNvSpPr>
          <p:nvPr>
            <p:ph type="title"/>
          </p:nvPr>
        </p:nvSpPr>
        <p:spPr/>
        <p:txBody>
          <a:bodyPr/>
          <a:lstStyle/>
          <a:p>
            <a:r>
              <a:rPr lang="de-AT" dirty="0"/>
              <a:t>Events delegieren</a:t>
            </a:r>
          </a:p>
        </p:txBody>
      </p:sp>
      <p:sp>
        <p:nvSpPr>
          <p:cNvPr id="6" name="Textfeld 5">
            <a:extLst>
              <a:ext uri="{FF2B5EF4-FFF2-40B4-BE49-F238E27FC236}">
                <a16:creationId xmlns:a16="http://schemas.microsoft.com/office/drawing/2014/main" id="{FFAF3BC9-A2DC-443B-8DF4-59CFC3362806}"/>
              </a:ext>
            </a:extLst>
          </p:cNvPr>
          <p:cNvSpPr txBox="1"/>
          <p:nvPr/>
        </p:nvSpPr>
        <p:spPr>
          <a:xfrm>
            <a:off x="1828799" y="1390506"/>
            <a:ext cx="8329612" cy="440120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bodypoint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1</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Hier steht ein Text, bei dem ein Teil</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Fett </a:t>
            </a:r>
            <a:r>
              <a:rPr lang="de-AT" sz="1400" b="0" dirty="0" err="1">
                <a:solidFill>
                  <a:srgbClr val="D4D4D4"/>
                </a:solidFill>
                <a:effectLst/>
                <a:latin typeface="Consolas" panose="020B0609020204030204" pitchFamily="49" charset="0"/>
              </a:rPr>
              <a:t>markeirt</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ist.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3</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hintergrund</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target</a:t>
            </a:r>
            <a:r>
              <a:rPr lang="de-AT" sz="1400" b="0" dirty="0">
                <a:solidFill>
                  <a:srgbClr val="6A9955"/>
                </a:solidFill>
                <a:effectLst/>
                <a:latin typeface="Consolas" panose="020B0609020204030204" pitchFamily="49" charset="0"/>
              </a:rPr>
              <a:t> = Zielelement auf das in diesem Beispiel geklickt wird</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closest</a:t>
            </a:r>
            <a:r>
              <a:rPr lang="de-AT" sz="1400" b="0" dirty="0">
                <a:solidFill>
                  <a:srgbClr val="6A9955"/>
                </a:solidFill>
                <a:effectLst/>
                <a:latin typeface="Consolas" panose="020B0609020204030204" pitchFamily="49" charset="0"/>
              </a:rPr>
              <a:t> = gibt das Element mit der entsprechenden Bezeichnung </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zurück, das das auslösende Element umfasst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p</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4FC1FF"/>
                </a:solidFill>
                <a:effectLst/>
                <a:latin typeface="Consolas" panose="020B0609020204030204" pitchFamily="49" charset="0"/>
              </a:rPr>
              <a:t>target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closest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green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bodypoint</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hintergrund</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18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90E36-1A8A-4DFB-95F8-492F55BFDC72}"/>
              </a:ext>
            </a:extLst>
          </p:cNvPr>
          <p:cNvSpPr>
            <a:spLocks noGrp="1"/>
          </p:cNvSpPr>
          <p:nvPr>
            <p:ph type="title"/>
          </p:nvPr>
        </p:nvSpPr>
        <p:spPr/>
        <p:txBody>
          <a:bodyPr/>
          <a:lstStyle/>
          <a:p>
            <a:r>
              <a:rPr lang="de-AT" dirty="0"/>
              <a:t>Mouse- und Keyboard-Events</a:t>
            </a:r>
          </a:p>
        </p:txBody>
      </p:sp>
      <p:sp>
        <p:nvSpPr>
          <p:cNvPr id="5" name="Textfeld 4">
            <a:extLst>
              <a:ext uri="{FF2B5EF4-FFF2-40B4-BE49-F238E27FC236}">
                <a16:creationId xmlns:a16="http://schemas.microsoft.com/office/drawing/2014/main" id="{78A9D5EA-1AA3-4755-BE5D-C00F1423773D}"/>
              </a:ext>
            </a:extLst>
          </p:cNvPr>
          <p:cNvSpPr txBox="1"/>
          <p:nvPr/>
        </p:nvSpPr>
        <p:spPr>
          <a:xfrm>
            <a:off x="161245" y="1624630"/>
            <a:ext cx="5578248" cy="375487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btn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click</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"Click-Event"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mdown</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Mousedown</a:t>
            </a:r>
            <a:r>
              <a:rPr lang="de-AT" sz="1400" b="0" dirty="0">
                <a:solidFill>
                  <a:srgbClr val="CE9178"/>
                </a:solidFill>
                <a:effectLst/>
                <a:latin typeface="Consolas" panose="020B0609020204030204" pitchFamily="49" charset="0"/>
              </a:rPr>
              <a:t>-Event'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mup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Mouseup</a:t>
            </a:r>
            <a:r>
              <a:rPr lang="de-AT" sz="1400" b="0" dirty="0">
                <a:solidFill>
                  <a:srgbClr val="CE9178"/>
                </a:solidFill>
                <a:effectLst/>
                <a:latin typeface="Consolas" panose="020B0609020204030204" pitchFamily="49" charset="0"/>
              </a:rPr>
              <a:t>-Event"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click</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onmousedown</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mdown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onmouseup</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mup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4B4C91ED-9C07-4E61-A525-9E9F6D9E3A27}"/>
              </a:ext>
            </a:extLst>
          </p:cNvPr>
          <p:cNvSpPr txBox="1"/>
          <p:nvPr/>
        </p:nvSpPr>
        <p:spPr>
          <a:xfrm>
            <a:off x="5927953" y="2185617"/>
            <a:ext cx="6102802"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eingabe</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input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tastatureingabe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"Key: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key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a:solidFill>
                  <a:srgbClr val="D7BA7D"/>
                </a:solidFill>
                <a:effectLst/>
                <a:latin typeface="Consolas" panose="020B0609020204030204" pitchFamily="49" charset="0"/>
              </a:rPr>
              <a:t>\</a:t>
            </a:r>
            <a:r>
              <a:rPr lang="de-AT" sz="1400" b="0" dirty="0" err="1">
                <a:solidFill>
                  <a:srgbClr val="D7BA7D"/>
                </a:solidFill>
                <a:effectLst/>
                <a:latin typeface="Consolas" panose="020B0609020204030204" pitchFamily="49" charset="0"/>
              </a:rPr>
              <a:t>n</a:t>
            </a:r>
            <a:r>
              <a:rPr lang="de-AT" sz="1400" b="0" dirty="0" err="1">
                <a:solidFill>
                  <a:srgbClr val="CE9178"/>
                </a:solidFill>
                <a:effectLst/>
                <a:latin typeface="Consolas" panose="020B0609020204030204" pitchFamily="49" charset="0"/>
              </a:rPr>
              <a:t>Code</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code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onkeypress</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tastatureingabe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9183A639-6ADA-49F4-990E-34696D1E5B91}"/>
              </a:ext>
            </a:extLst>
          </p:cNvPr>
          <p:cNvSpPr>
            <a:spLocks noGrp="1"/>
          </p:cNvSpPr>
          <p:nvPr>
            <p:ph type="body" sz="quarter" idx="13"/>
          </p:nvPr>
        </p:nvSpPr>
        <p:spPr>
          <a:xfrm>
            <a:off x="663386" y="5480731"/>
            <a:ext cx="10293728" cy="930511"/>
          </a:xfrm>
        </p:spPr>
        <p:txBody>
          <a:bodyPr/>
          <a:lstStyle/>
          <a:p>
            <a:r>
              <a:rPr lang="de-AT" dirty="0" err="1"/>
              <a:t>onClick</a:t>
            </a:r>
            <a:r>
              <a:rPr lang="de-AT" dirty="0"/>
              <a:t> = eigentlicher </a:t>
            </a:r>
            <a:r>
              <a:rPr lang="de-AT" dirty="0" err="1"/>
              <a:t>Mouseklick</a:t>
            </a:r>
            <a:endParaRPr lang="de-AT" dirty="0"/>
          </a:p>
          <a:p>
            <a:r>
              <a:rPr lang="de-AT" dirty="0" err="1"/>
              <a:t>onmousedown</a:t>
            </a:r>
            <a:r>
              <a:rPr lang="de-AT" dirty="0"/>
              <a:t> = wenn </a:t>
            </a:r>
            <a:r>
              <a:rPr lang="de-AT" dirty="0" err="1"/>
              <a:t>Mousetaste</a:t>
            </a:r>
            <a:r>
              <a:rPr lang="de-AT" dirty="0"/>
              <a:t> losgelassen wird</a:t>
            </a:r>
          </a:p>
          <a:p>
            <a:r>
              <a:rPr lang="de-AT" dirty="0" err="1"/>
              <a:t>Onmouseup</a:t>
            </a:r>
            <a:r>
              <a:rPr lang="de-AT" dirty="0"/>
              <a:t> = wenn </a:t>
            </a:r>
            <a:r>
              <a:rPr lang="de-AT" dirty="0" err="1"/>
              <a:t>Mousetaste</a:t>
            </a:r>
            <a:r>
              <a:rPr lang="de-AT" dirty="0"/>
              <a:t> gedrückt wird</a:t>
            </a:r>
          </a:p>
        </p:txBody>
      </p:sp>
    </p:spTree>
    <p:extLst>
      <p:ext uri="{BB962C8B-B14F-4D97-AF65-F5344CB8AC3E}">
        <p14:creationId xmlns:p14="http://schemas.microsoft.com/office/powerpoint/2010/main" val="123524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531E533-31F2-4187-A14E-8EA3E9549B23}"/>
              </a:ext>
            </a:extLst>
          </p:cNvPr>
          <p:cNvSpPr>
            <a:spLocks noGrp="1"/>
          </p:cNvSpPr>
          <p:nvPr>
            <p:ph type="body" sz="quarter" idx="13"/>
          </p:nvPr>
        </p:nvSpPr>
        <p:spPr>
          <a:xfrm>
            <a:off x="949136" y="2076223"/>
            <a:ext cx="10293728" cy="2287806"/>
          </a:xfrm>
        </p:spPr>
        <p:txBody>
          <a:bodyPr/>
          <a:lstStyle/>
          <a:p>
            <a:pPr marL="342900" indent="-342900">
              <a:buFont typeface="+mj-lt"/>
              <a:buAutoNum type="arabicPeriod"/>
            </a:pPr>
            <a:r>
              <a:rPr lang="de-AT" dirty="0"/>
              <a:t>Gestalte eine Seite, mit vier verschiedenen HTML-Elementen. Jedes von ihnen soll auf eine andere Art vom Event reagieren. Gestalte die passenden Event-Handler dafür</a:t>
            </a:r>
          </a:p>
          <a:p>
            <a:pPr marL="342900" indent="-342900">
              <a:buFont typeface="+mj-lt"/>
              <a:buAutoNum type="arabicPeriod"/>
            </a:pPr>
            <a:r>
              <a:rPr lang="de-AT" dirty="0"/>
              <a:t>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a:t>
            </a:r>
          </a:p>
          <a:p>
            <a:pPr marL="342900" indent="-342900">
              <a:buFont typeface="+mj-lt"/>
              <a:buAutoNum type="arabicPeriod"/>
            </a:pPr>
            <a:r>
              <a:rPr lang="de-AT" dirty="0"/>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dirty="0" err="1"/>
              <a:t>td</a:t>
            </a:r>
            <a:r>
              <a:rPr lang="de-AT" dirty="0"/>
              <a:t>-Tags noch weitere HTML-Tags enthalten sind</a:t>
            </a:r>
          </a:p>
        </p:txBody>
      </p:sp>
    </p:spTree>
    <p:extLst>
      <p:ext uri="{BB962C8B-B14F-4D97-AF65-F5344CB8AC3E}">
        <p14:creationId xmlns:p14="http://schemas.microsoft.com/office/powerpoint/2010/main" val="312566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EEABA-570C-40DC-BB20-A3CB474690D5}"/>
              </a:ext>
            </a:extLst>
          </p:cNvPr>
          <p:cNvSpPr>
            <a:spLocks noGrp="1"/>
          </p:cNvSpPr>
          <p:nvPr>
            <p:ph type="title"/>
          </p:nvPr>
        </p:nvSpPr>
        <p:spPr/>
        <p:txBody>
          <a:bodyPr/>
          <a:lstStyle/>
          <a:p>
            <a:r>
              <a:rPr lang="de-AT" dirty="0"/>
              <a:t>Das </a:t>
            </a:r>
            <a:r>
              <a:rPr lang="de-AT" dirty="0" err="1"/>
              <a:t>window</a:t>
            </a:r>
            <a:r>
              <a:rPr lang="de-AT" dirty="0"/>
              <a:t>-Objekt</a:t>
            </a:r>
          </a:p>
        </p:txBody>
      </p:sp>
      <p:sp>
        <p:nvSpPr>
          <p:cNvPr id="3" name="Textplatzhalter 2">
            <a:extLst>
              <a:ext uri="{FF2B5EF4-FFF2-40B4-BE49-F238E27FC236}">
                <a16:creationId xmlns:a16="http://schemas.microsoft.com/office/drawing/2014/main" id="{3975C8ED-B879-4B8C-A8E5-509841610DDA}"/>
              </a:ext>
            </a:extLst>
          </p:cNvPr>
          <p:cNvSpPr>
            <a:spLocks noGrp="1"/>
          </p:cNvSpPr>
          <p:nvPr>
            <p:ph type="body" sz="quarter" idx="13"/>
          </p:nvPr>
        </p:nvSpPr>
        <p:spPr>
          <a:xfrm>
            <a:off x="949136" y="1455738"/>
            <a:ext cx="10293728" cy="930511"/>
          </a:xfrm>
        </p:spPr>
        <p:txBody>
          <a:bodyPr/>
          <a:lstStyle/>
          <a:p>
            <a:r>
              <a:rPr lang="de-AT" dirty="0"/>
              <a:t>Grundlage aller weiteren Objekte in JS, daher auch root-Objekt genannt</a:t>
            </a:r>
          </a:p>
          <a:p>
            <a:r>
              <a:rPr lang="de-AT" dirty="0"/>
              <a:t>Beispiele: </a:t>
            </a:r>
            <a:r>
              <a:rPr lang="de-AT" dirty="0">
                <a:latin typeface="Consolas" panose="020B0609020204030204" pitchFamily="49" charset="0"/>
              </a:rPr>
              <a:t>alert-</a:t>
            </a:r>
            <a:r>
              <a:rPr lang="de-AT" dirty="0"/>
              <a:t>, </a:t>
            </a:r>
            <a:r>
              <a:rPr lang="de-AT" dirty="0" err="1">
                <a:latin typeface="Consolas" panose="020B0609020204030204" pitchFamily="49" charset="0"/>
              </a:rPr>
              <a:t>confirm</a:t>
            </a:r>
            <a:r>
              <a:rPr lang="de-AT" dirty="0">
                <a:latin typeface="Consolas" panose="020B0609020204030204" pitchFamily="49" charset="0"/>
              </a:rPr>
              <a:t>-</a:t>
            </a:r>
            <a:r>
              <a:rPr lang="de-AT" dirty="0"/>
              <a:t>,</a:t>
            </a:r>
            <a:r>
              <a:rPr lang="de-AT" dirty="0">
                <a:latin typeface="Consolas" panose="020B0609020204030204" pitchFamily="49" charset="0"/>
              </a:rPr>
              <a:t>prompt</a:t>
            </a:r>
            <a:r>
              <a:rPr lang="de-AT" dirty="0"/>
              <a:t>-Befehl</a:t>
            </a:r>
          </a:p>
          <a:p>
            <a:r>
              <a:rPr lang="de-AT" dirty="0"/>
              <a:t>Der </a:t>
            </a:r>
            <a:r>
              <a:rPr lang="de-AT" dirty="0" err="1">
                <a:latin typeface="Consolas" panose="020B0609020204030204" pitchFamily="49" charset="0"/>
              </a:rPr>
              <a:t>confirm</a:t>
            </a:r>
            <a:r>
              <a:rPr lang="de-AT" dirty="0"/>
              <a:t>-Befehl gibt ein </a:t>
            </a:r>
            <a:r>
              <a:rPr lang="de-AT" dirty="0" err="1">
                <a:latin typeface="Consolas" panose="020B0609020204030204" pitchFamily="49" charset="0"/>
              </a:rPr>
              <a:t>true</a:t>
            </a:r>
            <a:r>
              <a:rPr lang="de-AT" dirty="0"/>
              <a:t> oder </a:t>
            </a:r>
            <a:r>
              <a:rPr lang="de-AT" dirty="0" err="1">
                <a:latin typeface="Consolas" panose="020B0609020204030204" pitchFamily="49" charset="0"/>
              </a:rPr>
              <a:t>false</a:t>
            </a:r>
            <a:r>
              <a:rPr lang="de-AT" dirty="0"/>
              <a:t> zurück</a:t>
            </a:r>
          </a:p>
        </p:txBody>
      </p:sp>
      <p:sp>
        <p:nvSpPr>
          <p:cNvPr id="5" name="Textfeld 4">
            <a:extLst>
              <a:ext uri="{FF2B5EF4-FFF2-40B4-BE49-F238E27FC236}">
                <a16:creationId xmlns:a16="http://schemas.microsoft.com/office/drawing/2014/main" id="{1E437D8E-BD39-4CB5-9887-E368A7B7135D}"/>
              </a:ext>
            </a:extLst>
          </p:cNvPr>
          <p:cNvSpPr txBox="1"/>
          <p:nvPr/>
        </p:nvSpPr>
        <p:spPr>
          <a:xfrm>
            <a:off x="879702" y="2994468"/>
            <a:ext cx="7284584" cy="2246769"/>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"eingegebene Zahl: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bestaetigung</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confirm</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"Bestätige die Eingabe"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bestaetigung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"Eingabe bestätigt"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 </a:t>
            </a:r>
            <a:r>
              <a:rPr lang="de-AT" sz="1400" b="0" dirty="0" err="1">
                <a:solidFill>
                  <a:srgbClr val="C586C0"/>
                </a:solidFill>
                <a:effectLst/>
                <a:latin typeface="Consolas" panose="020B0609020204030204" pitchFamily="49" charset="0"/>
              </a:rPr>
              <a:t>else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"Eingabe nicht bestätigt"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197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2F38C-A8FE-4678-A083-F837E99EFF77}"/>
              </a:ext>
            </a:extLst>
          </p:cNvPr>
          <p:cNvSpPr>
            <a:spLocks noGrp="1"/>
          </p:cNvSpPr>
          <p:nvPr>
            <p:ph type="title"/>
          </p:nvPr>
        </p:nvSpPr>
        <p:spPr/>
        <p:txBody>
          <a:bodyPr/>
          <a:lstStyle/>
          <a:p>
            <a:r>
              <a:rPr lang="de-AT" dirty="0"/>
              <a:t>Fenster schließen und neue Fenster öffnen</a:t>
            </a:r>
          </a:p>
        </p:txBody>
      </p:sp>
      <p:sp>
        <p:nvSpPr>
          <p:cNvPr id="3" name="Textplatzhalter 2">
            <a:extLst>
              <a:ext uri="{FF2B5EF4-FFF2-40B4-BE49-F238E27FC236}">
                <a16:creationId xmlns:a16="http://schemas.microsoft.com/office/drawing/2014/main" id="{B4DE28A0-6C66-4504-8633-E9B001FD41C2}"/>
              </a:ext>
            </a:extLst>
          </p:cNvPr>
          <p:cNvSpPr>
            <a:spLocks noGrp="1"/>
          </p:cNvSpPr>
          <p:nvPr>
            <p:ph type="body" sz="quarter" idx="13"/>
          </p:nvPr>
        </p:nvSpPr>
        <p:spPr>
          <a:xfrm>
            <a:off x="949136" y="1367000"/>
            <a:ext cx="10293728" cy="1640449"/>
          </a:xfrm>
        </p:spPr>
        <p:txBody>
          <a:bodyPr/>
          <a:lstStyle/>
          <a:p>
            <a:r>
              <a:rPr lang="de-AT" dirty="0"/>
              <a:t>Verhalten nicht vorhersehbar da Befehle bei vielen Browsern starken Einschränkungen unterliegen</a:t>
            </a:r>
          </a:p>
          <a:p>
            <a:r>
              <a:rPr lang="de-AT" dirty="0"/>
              <a:t>Weitere Befehle</a:t>
            </a:r>
          </a:p>
          <a:p>
            <a:pPr lvl="1"/>
            <a:r>
              <a:rPr lang="de-AT" dirty="0" err="1">
                <a:latin typeface="Consolas" panose="020B0609020204030204" pitchFamily="49" charset="0"/>
              </a:rPr>
              <a:t>windwo.resizeTo</a:t>
            </a:r>
            <a:r>
              <a:rPr lang="de-AT" dirty="0">
                <a:latin typeface="Consolas" panose="020B0609020204030204" pitchFamily="49" charset="0"/>
              </a:rPr>
              <a:t>()</a:t>
            </a:r>
          </a:p>
          <a:p>
            <a:pPr lvl="1"/>
            <a:r>
              <a:rPr lang="de-AT" dirty="0" err="1">
                <a:latin typeface="Consolas" panose="020B0609020204030204" pitchFamily="49" charset="0"/>
              </a:rPr>
              <a:t>windwo.resizeBy</a:t>
            </a:r>
            <a:r>
              <a:rPr lang="de-AT" dirty="0">
                <a:latin typeface="Consolas" panose="020B0609020204030204" pitchFamily="49" charset="0"/>
              </a:rPr>
              <a:t>()</a:t>
            </a:r>
          </a:p>
          <a:p>
            <a:pPr lvl="1"/>
            <a:r>
              <a:rPr lang="de-AT" dirty="0" err="1">
                <a:latin typeface="Consolas" panose="020B0609020204030204" pitchFamily="49" charset="0"/>
              </a:rPr>
              <a:t>window.moveTo</a:t>
            </a:r>
            <a:r>
              <a:rPr lang="de-AT" dirty="0">
                <a:latin typeface="Consolas" panose="020B0609020204030204" pitchFamily="49" charset="0"/>
              </a:rPr>
              <a:t>()</a:t>
            </a:r>
          </a:p>
          <a:p>
            <a:pPr lvl="1"/>
            <a:r>
              <a:rPr lang="de-AT" dirty="0" err="1">
                <a:latin typeface="Consolas" panose="020B0609020204030204" pitchFamily="49" charset="0"/>
              </a:rPr>
              <a:t>window.moveBy</a:t>
            </a:r>
            <a:r>
              <a:rPr lang="de-AT" dirty="0">
                <a:latin typeface="Consolas" panose="020B0609020204030204" pitchFamily="49" charset="0"/>
              </a:rPr>
              <a:t>()</a:t>
            </a:r>
          </a:p>
        </p:txBody>
      </p:sp>
      <p:sp>
        <p:nvSpPr>
          <p:cNvPr id="7" name="Textfeld 6">
            <a:extLst>
              <a:ext uri="{FF2B5EF4-FFF2-40B4-BE49-F238E27FC236}">
                <a16:creationId xmlns:a16="http://schemas.microsoft.com/office/drawing/2014/main" id="{CECE0C91-75FA-4E0E-BB4D-99F26558C124}"/>
              </a:ext>
            </a:extLst>
          </p:cNvPr>
          <p:cNvSpPr txBox="1"/>
          <p:nvPr/>
        </p:nvSpPr>
        <p:spPr>
          <a:xfrm>
            <a:off x="949136" y="3228592"/>
            <a:ext cx="3957600" cy="73866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open</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"stop.html"</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3EA2CE6D-2DF8-4D24-B59A-285CE27A0105}"/>
              </a:ext>
            </a:extLst>
          </p:cNvPr>
          <p:cNvSpPr txBox="1"/>
          <p:nvPr/>
        </p:nvSpPr>
        <p:spPr>
          <a:xfrm>
            <a:off x="5276208" y="3228592"/>
            <a:ext cx="3957600" cy="954107"/>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window</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"Stop"</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window</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close</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
        <p:nvSpPr>
          <p:cNvPr id="10" name="Textplatzhalter 2">
            <a:extLst>
              <a:ext uri="{FF2B5EF4-FFF2-40B4-BE49-F238E27FC236}">
                <a16:creationId xmlns:a16="http://schemas.microsoft.com/office/drawing/2014/main" id="{979E5D36-7F7A-44A9-B6B3-D0605FFCFFFD}"/>
              </a:ext>
            </a:extLst>
          </p:cNvPr>
          <p:cNvSpPr txBox="1">
            <a:spLocks/>
          </p:cNvSpPr>
          <p:nvPr/>
        </p:nvSpPr>
        <p:spPr>
          <a:xfrm>
            <a:off x="9233808" y="3419413"/>
            <a:ext cx="63361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a:t>stop.html</a:t>
            </a:r>
            <a:endParaRPr lang="de-AT" dirty="0"/>
          </a:p>
        </p:txBody>
      </p:sp>
      <p:sp>
        <p:nvSpPr>
          <p:cNvPr id="13" name="Textfeld 12">
            <a:extLst>
              <a:ext uri="{FF2B5EF4-FFF2-40B4-BE49-F238E27FC236}">
                <a16:creationId xmlns:a16="http://schemas.microsoft.com/office/drawing/2014/main" id="{23CA52FB-F9B2-4988-9040-379F78A0178F}"/>
              </a:ext>
            </a:extLst>
          </p:cNvPr>
          <p:cNvSpPr txBox="1"/>
          <p:nvPr/>
        </p:nvSpPr>
        <p:spPr>
          <a:xfrm>
            <a:off x="351063" y="4731040"/>
            <a:ext cx="7788728" cy="116955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hoehe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innerHeight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breite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innerWidth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hoehe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px</a:t>
            </a:r>
            <a:r>
              <a:rPr lang="de-AT" sz="1400" b="0" dirty="0">
                <a:solidFill>
                  <a:srgbClr val="CE9178"/>
                </a:solidFill>
                <a:effectLst/>
                <a:latin typeface="Consolas" panose="020B0609020204030204" pitchFamily="49" charset="0"/>
              </a:rPr>
              <a:t> Höhe&lt;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breite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px</a:t>
            </a:r>
            <a:r>
              <a:rPr lang="de-AT" sz="1400" b="0" dirty="0">
                <a:solidFill>
                  <a:srgbClr val="CE9178"/>
                </a:solidFill>
                <a:effectLst/>
                <a:latin typeface="Consolas" panose="020B0609020204030204" pitchFamily="49" charset="0"/>
              </a:rPr>
              <a:t> Breite"</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11" name="Textplatzhalter 2">
            <a:extLst>
              <a:ext uri="{FF2B5EF4-FFF2-40B4-BE49-F238E27FC236}">
                <a16:creationId xmlns:a16="http://schemas.microsoft.com/office/drawing/2014/main" id="{94576AE0-2754-410F-A1F0-535726841A04}"/>
              </a:ext>
            </a:extLst>
          </p:cNvPr>
          <p:cNvSpPr txBox="1">
            <a:spLocks/>
          </p:cNvSpPr>
          <p:nvPr/>
        </p:nvSpPr>
        <p:spPr>
          <a:xfrm>
            <a:off x="5276208" y="4860517"/>
            <a:ext cx="47005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solidFill>
                  <a:schemeClr val="bg1"/>
                </a:solidFill>
              </a:rPr>
              <a:t>Höhe und Breite abfragen</a:t>
            </a:r>
          </a:p>
        </p:txBody>
      </p:sp>
    </p:spTree>
    <p:extLst>
      <p:ext uri="{BB962C8B-B14F-4D97-AF65-F5344CB8AC3E}">
        <p14:creationId xmlns:p14="http://schemas.microsoft.com/office/powerpoint/2010/main" val="124591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FC8BC-2065-4E6D-8D01-D20E5026893E}"/>
              </a:ext>
            </a:extLst>
          </p:cNvPr>
          <p:cNvSpPr>
            <a:spLocks noGrp="1"/>
          </p:cNvSpPr>
          <p:nvPr>
            <p:ph type="title"/>
          </p:nvPr>
        </p:nvSpPr>
        <p:spPr/>
        <p:txBody>
          <a:bodyPr/>
          <a:lstStyle/>
          <a:p>
            <a:r>
              <a:rPr lang="de-AT" dirty="0"/>
              <a:t>Den zeitlichen Ablauf steuern</a:t>
            </a:r>
          </a:p>
        </p:txBody>
      </p:sp>
      <p:sp>
        <p:nvSpPr>
          <p:cNvPr id="3" name="Textplatzhalter 2">
            <a:extLst>
              <a:ext uri="{FF2B5EF4-FFF2-40B4-BE49-F238E27FC236}">
                <a16:creationId xmlns:a16="http://schemas.microsoft.com/office/drawing/2014/main" id="{A5776424-F523-4C72-8710-2E2615347219}"/>
              </a:ext>
            </a:extLst>
          </p:cNvPr>
          <p:cNvSpPr>
            <a:spLocks noGrp="1"/>
          </p:cNvSpPr>
          <p:nvPr>
            <p:ph type="body" sz="quarter" idx="13"/>
          </p:nvPr>
        </p:nvSpPr>
        <p:spPr>
          <a:xfrm>
            <a:off x="949136" y="1455738"/>
            <a:ext cx="10293728" cy="286232"/>
          </a:xfrm>
        </p:spPr>
        <p:txBody>
          <a:bodyPr/>
          <a:lstStyle/>
          <a:p>
            <a:r>
              <a:rPr lang="de-AT" dirty="0"/>
              <a:t>Verzögerung der Nachricht durch </a:t>
            </a:r>
            <a:r>
              <a:rPr lang="de-AT" dirty="0" err="1">
                <a:latin typeface="Consolas" panose="020B0609020204030204" pitchFamily="49" charset="0"/>
              </a:rPr>
              <a:t>setTimeout</a:t>
            </a:r>
            <a:r>
              <a:rPr lang="de-AT" dirty="0">
                <a:latin typeface="Consolas" panose="020B0609020204030204" pitchFamily="49" charset="0"/>
              </a:rPr>
              <a:t>()</a:t>
            </a:r>
          </a:p>
        </p:txBody>
      </p:sp>
      <p:sp>
        <p:nvSpPr>
          <p:cNvPr id="5" name="Textfeld 4">
            <a:extLst>
              <a:ext uri="{FF2B5EF4-FFF2-40B4-BE49-F238E27FC236}">
                <a16:creationId xmlns:a16="http://schemas.microsoft.com/office/drawing/2014/main" id="{30A199F1-38E4-4385-A79B-0A6811E237B8}"/>
              </a:ext>
            </a:extLst>
          </p:cNvPr>
          <p:cNvSpPr txBox="1"/>
          <p:nvPr/>
        </p:nvSpPr>
        <p:spPr>
          <a:xfrm>
            <a:off x="536800" y="2348903"/>
            <a:ext cx="5137377"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start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Start</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2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65CAC50D-A770-4FF5-AC4D-A96526CB142A}"/>
              </a:ext>
            </a:extLst>
          </p:cNvPr>
          <p:cNvSpPr txBox="1"/>
          <p:nvPr/>
        </p:nvSpPr>
        <p:spPr>
          <a:xfrm>
            <a:off x="6517824" y="3680856"/>
            <a:ext cx="5137377" cy="2677656"/>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2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4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4000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6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7" name="Textfeld 6">
            <a:extLst>
              <a:ext uri="{FF2B5EF4-FFF2-40B4-BE49-F238E27FC236}">
                <a16:creationId xmlns:a16="http://schemas.microsoft.com/office/drawing/2014/main" id="{B28FC2B4-7E15-42FE-B4BD-295390FD9F22}"/>
              </a:ext>
            </a:extLst>
          </p:cNvPr>
          <p:cNvSpPr txBox="1"/>
          <p:nvPr/>
        </p:nvSpPr>
        <p:spPr>
          <a:xfrm>
            <a:off x="3044599" y="1419936"/>
            <a:ext cx="6102802" cy="3323987"/>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start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Start</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err="1">
                <a:solidFill>
                  <a:srgbClr val="D4D4D4"/>
                </a:solidFill>
                <a:effectLst/>
                <a:latin typeface="Consolas" panose="020B0609020204030204" pitchFamily="49" charset="0"/>
              </a:rPr>
              <a:t>Stop</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5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stop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Mit </a:t>
            </a:r>
            <a:r>
              <a:rPr lang="de-AT" sz="1400" b="0" dirty="0" err="1">
                <a:solidFill>
                  <a:srgbClr val="6A9955"/>
                </a:solidFill>
                <a:effectLst/>
                <a:latin typeface="Consolas" panose="020B0609020204030204" pitchFamily="49" charset="0"/>
              </a:rPr>
              <a:t>clearTimeout</a:t>
            </a:r>
            <a:r>
              <a:rPr lang="de-AT" sz="1400" b="0" dirty="0">
                <a:solidFill>
                  <a:srgbClr val="6A9955"/>
                </a:solidFill>
                <a:effectLst/>
                <a:latin typeface="Consolas" panose="020B0609020204030204" pitchFamily="49" charset="0"/>
              </a:rPr>
              <a:t>() kann Timeout unterbrochen werden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clearTimeout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5000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5479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15" name="Textfeld 14">
            <a:extLst>
              <a:ext uri="{FF2B5EF4-FFF2-40B4-BE49-F238E27FC236}">
                <a16:creationId xmlns:a16="http://schemas.microsoft.com/office/drawing/2014/main" id="{27BFE6BA-66ED-456C-8C8B-0F1BB1EE7EF2}"/>
              </a:ext>
            </a:extLst>
          </p:cNvPr>
          <p:cNvSpPr txBox="1"/>
          <p:nvPr/>
        </p:nvSpPr>
        <p:spPr>
          <a:xfrm>
            <a:off x="3747408" y="2079482"/>
            <a:ext cx="5507490" cy="2462213"/>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setInterval</a:t>
            </a:r>
            <a:r>
              <a:rPr lang="de-AT" sz="1400" b="0" dirty="0">
                <a:solidFill>
                  <a:srgbClr val="6A9955"/>
                </a:solidFill>
                <a:effectLst/>
                <a:latin typeface="Consolas" panose="020B0609020204030204" pitchFamily="49" charset="0"/>
              </a:rPr>
              <a:t>() ähnlich, Programm ruft </a:t>
            </a:r>
          </a:p>
          <a:p>
            <a:r>
              <a:rPr lang="de-AT" sz="1400" dirty="0">
                <a:solidFill>
                  <a:srgbClr val="6A9955"/>
                </a:solidFill>
                <a:latin typeface="Consolas" panose="020B0609020204030204" pitchFamily="49" charset="0"/>
              </a:rPr>
              <a:t>    // </a:t>
            </a:r>
            <a:r>
              <a:rPr lang="de-AT" sz="1400" b="0" dirty="0">
                <a:solidFill>
                  <a:srgbClr val="6A9955"/>
                </a:solidFill>
                <a:effectLst/>
                <a:latin typeface="Consolas" panose="020B0609020204030204" pitchFamily="49" charset="0"/>
              </a:rPr>
              <a:t>entsprechende Funktion immer wieder </a:t>
            </a:r>
          </a:p>
          <a:p>
            <a:r>
              <a:rPr lang="de-AT" sz="1400" dirty="0">
                <a:solidFill>
                  <a:srgbClr val="6A9955"/>
                </a:solidFill>
                <a:latin typeface="Consolas" panose="020B0609020204030204" pitchFamily="49" charset="0"/>
              </a:rPr>
              <a:t>    // </a:t>
            </a:r>
            <a:r>
              <a:rPr lang="de-AT" sz="1400" b="0" dirty="0">
                <a:solidFill>
                  <a:srgbClr val="6A9955"/>
                </a:solidFill>
                <a:effectLst/>
                <a:latin typeface="Consolas" panose="020B0609020204030204" pitchFamily="49" charset="0"/>
              </a:rPr>
              <a:t>aufs Neue auf</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setInterval</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1000</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210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Fehlerbehandlung in JavaScript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CE3A4-3CFF-4999-BC9E-CABE7D6F24AD}"/>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3C43C0CB-2A95-4921-8794-73483A82E7CC}"/>
              </a:ext>
            </a:extLst>
          </p:cNvPr>
          <p:cNvSpPr>
            <a:spLocks noGrp="1"/>
          </p:cNvSpPr>
          <p:nvPr>
            <p:ph type="body" sz="quarter" idx="13"/>
          </p:nvPr>
        </p:nvSpPr>
        <p:spPr>
          <a:xfrm>
            <a:off x="949136" y="2349217"/>
            <a:ext cx="10293728" cy="2159566"/>
          </a:xfrm>
        </p:spPr>
        <p:txBody>
          <a:bodyPr/>
          <a:lstStyle/>
          <a:p>
            <a:pPr marL="342900" indent="-342900">
              <a:buFont typeface="+mj-lt"/>
              <a:buAutoNum type="arabicPeriod"/>
            </a:pPr>
            <a:r>
              <a:rPr lang="de-AT" dirty="0"/>
              <a:t>Erstelle drei verschiedene HTML Seiten. Jede von ihnen soll einen Button enthalten. Wenn der Anwender auf diesen drückt, soll ihm jeweils eine Rechenaufgabe gestellt werden. Damit diese nicht immer gleich ist, ist es sinnvoll, hierfür Zufallszahlen zu verwenden.</a:t>
            </a:r>
            <a:br>
              <a:rPr lang="de-AT" dirty="0"/>
            </a:br>
            <a:r>
              <a:rPr lang="de-AT" dirty="0"/>
              <a:t>Wenn der Anwender die Aufgabe der ersten Seite richtig gelöst hat, ruft das Programm automatisch die zweite Seite in einem neuen Tab oder Fenster auf. Wenn der Besucher auch die zweite Aufgabe richtig gelöst hat, öffnet das Programm die dritte Seite und schließt die aktuelle Seite. Wenn er auch die dritte Aufgabe richtig löst, soll auch diese Seite geschlossen werden, nachdem eine entsprechende Meldung ausgegeben wurde.</a:t>
            </a:r>
            <a:br>
              <a:rPr lang="de-AT" dirty="0"/>
            </a:br>
            <a:r>
              <a:rPr lang="de-AT" dirty="0"/>
              <a:t>Achtung: </a:t>
            </a:r>
            <a:r>
              <a:rPr lang="de-AT" dirty="0" err="1"/>
              <a:t>PopUp</a:t>
            </a:r>
            <a:r>
              <a:rPr lang="de-AT" dirty="0"/>
              <a:t> Blocker im Browser deaktivieren</a:t>
            </a:r>
          </a:p>
          <a:p>
            <a:pPr marL="342900" indent="-342900">
              <a:buFont typeface="+mj-lt"/>
              <a:buAutoNum type="arabicPeriod"/>
            </a:pPr>
            <a:r>
              <a:rPr lang="de-AT" dirty="0"/>
              <a:t>Das Programm von Seite 19 wird endlos weitergeführt. Sorge dafür, dass es nach einer Minute beendet wird. Nutze hierfür den </a:t>
            </a:r>
            <a:r>
              <a:rPr lang="de-AT" dirty="0" err="1">
                <a:latin typeface="Consolas" panose="020B0609020204030204" pitchFamily="49" charset="0"/>
              </a:rPr>
              <a:t>clearInterval</a:t>
            </a:r>
            <a:r>
              <a:rPr lang="de-AT" dirty="0">
                <a:latin typeface="Consolas" panose="020B0609020204030204" pitchFamily="49" charset="0"/>
              </a:rPr>
              <a:t>()</a:t>
            </a:r>
            <a:r>
              <a:rPr lang="de-AT" dirty="0"/>
              <a:t>-Befehl. Dieser wird auf die gleiche Weise wie die </a:t>
            </a:r>
            <a:r>
              <a:rPr lang="de-AT" dirty="0" err="1">
                <a:latin typeface="Consolas" panose="020B0609020204030204" pitchFamily="49" charset="0"/>
              </a:rPr>
              <a:t>clearTimeout</a:t>
            </a:r>
            <a:r>
              <a:rPr lang="de-AT" dirty="0">
                <a:latin typeface="Consolas" panose="020B0609020204030204" pitchFamily="49" charset="0"/>
              </a:rPr>
              <a:t>()</a:t>
            </a:r>
            <a:r>
              <a:rPr lang="de-AT" dirty="0"/>
              <a:t>-Methode verwendet.</a:t>
            </a:r>
          </a:p>
        </p:txBody>
      </p:sp>
    </p:spTree>
    <p:extLst>
      <p:ext uri="{BB962C8B-B14F-4D97-AF65-F5344CB8AC3E}">
        <p14:creationId xmlns:p14="http://schemas.microsoft.com/office/powerpoint/2010/main" val="2507101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Syntaxfehler</a:t>
            </a:r>
          </a:p>
        </p:txBody>
      </p:sp>
      <p:pic>
        <p:nvPicPr>
          <p:cNvPr id="6" name="Grafik 5">
            <a:extLst>
              <a:ext uri="{FF2B5EF4-FFF2-40B4-BE49-F238E27FC236}">
                <a16:creationId xmlns:a16="http://schemas.microsoft.com/office/drawing/2014/main" id="{7A27F9FC-0625-4ECC-A2D9-B852BC168321}"/>
              </a:ext>
            </a:extLst>
          </p:cNvPr>
          <p:cNvPicPr>
            <a:picLocks noChangeAspect="1"/>
          </p:cNvPicPr>
          <p:nvPr/>
        </p:nvPicPr>
        <p:blipFill>
          <a:blip r:embed="rId2"/>
          <a:stretch>
            <a:fillRect/>
          </a:stretch>
        </p:blipFill>
        <p:spPr>
          <a:xfrm>
            <a:off x="1633537" y="909637"/>
            <a:ext cx="8924925" cy="5038725"/>
          </a:xfrm>
          <a:prstGeom prst="rect">
            <a:avLst/>
          </a:prstGeom>
        </p:spPr>
      </p:pic>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42A78-91B0-43BA-AEB2-977F0E429345}"/>
              </a:ext>
            </a:extLst>
          </p:cNvPr>
          <p:cNvSpPr>
            <a:spLocks noGrp="1"/>
          </p:cNvSpPr>
          <p:nvPr>
            <p:ph type="title"/>
          </p:nvPr>
        </p:nvSpPr>
        <p:spPr/>
        <p:txBody>
          <a:bodyPr/>
          <a:lstStyle/>
          <a:p>
            <a:r>
              <a:rPr lang="de-AT" dirty="0"/>
              <a:t>Ausnahmen für Laufzeitfehler erstellen</a:t>
            </a:r>
          </a:p>
        </p:txBody>
      </p:sp>
      <p:sp>
        <p:nvSpPr>
          <p:cNvPr id="3" name="Textplatzhalter 2">
            <a:extLst>
              <a:ext uri="{FF2B5EF4-FFF2-40B4-BE49-F238E27FC236}">
                <a16:creationId xmlns:a16="http://schemas.microsoft.com/office/drawing/2014/main" id="{8982FC2A-69BB-4BE0-9A6D-AE9677AB32DE}"/>
              </a:ext>
            </a:extLst>
          </p:cNvPr>
          <p:cNvSpPr>
            <a:spLocks noGrp="1"/>
          </p:cNvSpPr>
          <p:nvPr>
            <p:ph type="body" sz="quarter" idx="13"/>
          </p:nvPr>
        </p:nvSpPr>
        <p:spPr>
          <a:xfrm>
            <a:off x="73516" y="1594530"/>
            <a:ext cx="4553593" cy="996170"/>
          </a:xfrm>
        </p:spPr>
        <p:txBody>
          <a:bodyPr/>
          <a:lstStyle/>
          <a:p>
            <a:r>
              <a:rPr lang="de-AT" dirty="0"/>
              <a:t>Mit </a:t>
            </a:r>
            <a:r>
              <a:rPr lang="de-AT" dirty="0" err="1">
                <a:latin typeface="Consolas" panose="020B0609020204030204" pitchFamily="49" charset="0"/>
              </a:rPr>
              <a:t>try</a:t>
            </a:r>
            <a:r>
              <a:rPr lang="de-AT" dirty="0"/>
              <a:t> versucht das Programm die gewünschte Aktion auszuführen</a:t>
            </a:r>
          </a:p>
          <a:p>
            <a:r>
              <a:rPr lang="de-AT" dirty="0"/>
              <a:t>Ein </a:t>
            </a:r>
            <a:r>
              <a:rPr lang="de-AT" dirty="0" err="1">
                <a:latin typeface="Consolas" panose="020B0609020204030204" pitchFamily="49" charset="0"/>
              </a:rPr>
              <a:t>try</a:t>
            </a:r>
            <a:r>
              <a:rPr lang="de-AT" dirty="0"/>
              <a:t>-Block darf niemals allein stehen. Es muss sich ein </a:t>
            </a:r>
            <a:r>
              <a:rPr lang="de-AT" dirty="0">
                <a:latin typeface="Consolas" panose="020B0609020204030204" pitchFamily="49" charset="0"/>
              </a:rPr>
              <a:t>catch</a:t>
            </a:r>
            <a:r>
              <a:rPr lang="de-AT" dirty="0"/>
              <a:t>-Block anschließen</a:t>
            </a:r>
          </a:p>
        </p:txBody>
      </p:sp>
      <p:sp>
        <p:nvSpPr>
          <p:cNvPr id="5" name="Textfeld 4">
            <a:extLst>
              <a:ext uri="{FF2B5EF4-FFF2-40B4-BE49-F238E27FC236}">
                <a16:creationId xmlns:a16="http://schemas.microsoft.com/office/drawing/2014/main" id="{3D6341E7-BFCA-4C9B-A185-A10497C0E25E}"/>
              </a:ext>
            </a:extLst>
          </p:cNvPr>
          <p:cNvSpPr txBox="1"/>
          <p:nvPr/>
        </p:nvSpPr>
        <p:spPr>
          <a:xfrm>
            <a:off x="4627109" y="1077329"/>
            <a:ext cx="7496855" cy="3108543"/>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1.123456789123456789123456789</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"Wie viele Stellen sollen angezeigt werden?"</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try</a:t>
            </a:r>
            <a:r>
              <a:rPr lang="de-AT"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reduziert die Anzahl der Nachkommastellen auf die Zahl</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die der User eingibt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b</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a</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toPrecision</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mit der gewünschten Präzision: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b</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a:solidFill>
                  <a:srgbClr val="C586C0"/>
                </a:solidFill>
                <a:effectLst/>
                <a:latin typeface="Consolas" panose="020B0609020204030204" pitchFamily="49" charset="0"/>
              </a:rPr>
              <a:t>catch</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zwischen 1 und 100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"Weitere Inhalte"</a:t>
            </a:r>
            <a:r>
              <a:rPr lang="de-AT" sz="1400" b="0" dirty="0">
                <a:solidFill>
                  <a:srgbClr val="D4D4D4"/>
                </a:solidFill>
                <a:effectLst/>
                <a:latin typeface="Consolas" panose="020B0609020204030204" pitchFamily="49" charset="0"/>
              </a:rPr>
              <a:t>);</a:t>
            </a:r>
          </a:p>
        </p:txBody>
      </p:sp>
      <p:sp>
        <p:nvSpPr>
          <p:cNvPr id="9" name="Textfeld 8">
            <a:extLst>
              <a:ext uri="{FF2B5EF4-FFF2-40B4-BE49-F238E27FC236}">
                <a16:creationId xmlns:a16="http://schemas.microsoft.com/office/drawing/2014/main" id="{50CB9C2F-7788-49BB-8FD2-7E3DF03F4D67}"/>
              </a:ext>
            </a:extLst>
          </p:cNvPr>
          <p:cNvSpPr txBox="1"/>
          <p:nvPr/>
        </p:nvSpPr>
        <p:spPr>
          <a:xfrm>
            <a:off x="4692423" y="4635085"/>
            <a:ext cx="6102802" cy="1169551"/>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a:t>
            </a:r>
            <a:r>
              <a:rPr lang="de-AT" sz="1400" b="0" dirty="0">
                <a:solidFill>
                  <a:srgbClr val="6A9955"/>
                </a:solidFill>
                <a:effectLst/>
                <a:latin typeface="Consolas" panose="020B0609020204030204" pitchFamily="49" charset="0"/>
              </a:rPr>
              <a:t>Alternative für catch Block</a:t>
            </a:r>
            <a:endParaRPr lang="de-AT" sz="1400" b="0" dirty="0">
              <a:solidFill>
                <a:srgbClr val="C586C0"/>
              </a:solidFill>
              <a:effectLst/>
              <a:latin typeface="Consolas" panose="020B0609020204030204" pitchFamily="49" charset="0"/>
            </a:endParaRPr>
          </a:p>
          <a:p>
            <a:r>
              <a:rPr lang="de-AT" sz="1400" b="0" dirty="0">
                <a:solidFill>
                  <a:srgbClr val="C586C0"/>
                </a:solidFill>
                <a:effectLst/>
                <a:latin typeface="Consolas" panose="020B0609020204030204" pitchFamily="49" charset="0"/>
              </a:rPr>
              <a:t>catch</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err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err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err</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message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10" name="Textplatzhalter 2">
            <a:extLst>
              <a:ext uri="{FF2B5EF4-FFF2-40B4-BE49-F238E27FC236}">
                <a16:creationId xmlns:a16="http://schemas.microsoft.com/office/drawing/2014/main" id="{745446FD-7581-4AF8-AD43-5B95587D35AF}"/>
              </a:ext>
            </a:extLst>
          </p:cNvPr>
          <p:cNvSpPr txBox="1">
            <a:spLocks/>
          </p:cNvSpPr>
          <p:nvPr/>
        </p:nvSpPr>
        <p:spPr>
          <a:xfrm>
            <a:off x="73516" y="4267301"/>
            <a:ext cx="4553593" cy="1834348"/>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Bei Laufzeitfehler, erzeugt JavaScript automatisch ein Objekt, das Details zum auftretenden Problem enthält</a:t>
            </a:r>
          </a:p>
          <a:p>
            <a:r>
              <a:rPr lang="de-AT" dirty="0"/>
              <a:t>Mit </a:t>
            </a:r>
            <a:r>
              <a:rPr lang="de-AT" dirty="0" err="1">
                <a:latin typeface="Consolas" panose="020B0609020204030204" pitchFamily="49" charset="0"/>
              </a:rPr>
              <a:t>err</a:t>
            </a:r>
            <a:r>
              <a:rPr lang="de-AT" dirty="0"/>
              <a:t> kann auf das Fehler-Objekt zugegriffen werden</a:t>
            </a:r>
          </a:p>
          <a:p>
            <a:r>
              <a:rPr lang="de-AT" dirty="0"/>
              <a:t>Attribute </a:t>
            </a:r>
            <a:r>
              <a:rPr lang="de-AT" dirty="0" err="1">
                <a:latin typeface="Consolas" panose="020B0609020204030204" pitchFamily="49" charset="0"/>
              </a:rPr>
              <a:t>name</a:t>
            </a:r>
            <a:r>
              <a:rPr lang="de-AT" dirty="0"/>
              <a:t> ist die Bezeichnung des Fehlers </a:t>
            </a:r>
          </a:p>
          <a:p>
            <a:r>
              <a:rPr lang="de-AT" dirty="0"/>
              <a:t>Attribut </a:t>
            </a:r>
            <a:r>
              <a:rPr lang="de-AT" dirty="0" err="1">
                <a:latin typeface="Consolas" panose="020B0609020204030204" pitchFamily="49" charset="0"/>
              </a:rPr>
              <a:t>message</a:t>
            </a:r>
            <a:r>
              <a:rPr lang="de-AT" dirty="0"/>
              <a:t> ist die Fehlermeldung</a:t>
            </a:r>
          </a:p>
        </p:txBody>
      </p:sp>
    </p:spTree>
    <p:extLst>
      <p:ext uri="{BB962C8B-B14F-4D97-AF65-F5344CB8AC3E}">
        <p14:creationId xmlns:p14="http://schemas.microsoft.com/office/powerpoint/2010/main" val="29146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8F64E-311A-440D-A2C6-53561D5C440B}"/>
              </a:ext>
            </a:extLst>
          </p:cNvPr>
          <p:cNvSpPr>
            <a:spLocks noGrp="1"/>
          </p:cNvSpPr>
          <p:nvPr>
            <p:ph type="title"/>
          </p:nvPr>
        </p:nvSpPr>
        <p:spPr/>
        <p:txBody>
          <a:bodyPr/>
          <a:lstStyle/>
          <a:p>
            <a:r>
              <a:rPr lang="de-AT" dirty="0"/>
              <a:t>JavaScript und Webbrowser</a:t>
            </a:r>
          </a:p>
        </p:txBody>
      </p:sp>
      <p:sp>
        <p:nvSpPr>
          <p:cNvPr id="3" name="Textplatzhalter 2">
            <a:extLst>
              <a:ext uri="{FF2B5EF4-FFF2-40B4-BE49-F238E27FC236}">
                <a16:creationId xmlns:a16="http://schemas.microsoft.com/office/drawing/2014/main" id="{92B08688-1227-42EF-900B-7D87FD8594C6}"/>
              </a:ext>
            </a:extLst>
          </p:cNvPr>
          <p:cNvSpPr>
            <a:spLocks noGrp="1"/>
          </p:cNvSpPr>
          <p:nvPr>
            <p:ph type="body" sz="quarter" idx="13"/>
          </p:nvPr>
        </p:nvSpPr>
        <p:spPr>
          <a:xfrm>
            <a:off x="949136" y="1455738"/>
            <a:ext cx="10293728" cy="4284763"/>
          </a:xfrm>
        </p:spPr>
        <p:txBody>
          <a:bodyPr/>
          <a:lstStyle/>
          <a:p>
            <a:r>
              <a:rPr lang="de-AT" dirty="0"/>
              <a:t>Wesentliches Hilfsmittel für Interaktion zwischen Webbrowser und JS-Programm = Events</a:t>
            </a:r>
          </a:p>
          <a:p>
            <a:pPr lvl="1"/>
            <a:r>
              <a:rPr lang="de-AT" dirty="0"/>
              <a:t>Wenn Anwender bestimmte Aktion durchführt, löst der Browser entsprechendes Event aus</a:t>
            </a:r>
          </a:p>
          <a:p>
            <a:pPr lvl="1"/>
            <a:r>
              <a:rPr lang="de-AT" dirty="0"/>
              <a:t>JS besitzt zahlreiche vorgefertigte Funktionen</a:t>
            </a:r>
          </a:p>
          <a:p>
            <a:r>
              <a:rPr lang="de-AT" dirty="0"/>
              <a:t>Browser </a:t>
            </a:r>
            <a:r>
              <a:rPr lang="de-AT" dirty="0" err="1"/>
              <a:t>Object</a:t>
            </a:r>
            <a:r>
              <a:rPr lang="de-AT" dirty="0"/>
              <a:t> Model (BOM)</a:t>
            </a:r>
          </a:p>
          <a:p>
            <a:pPr lvl="1"/>
            <a:r>
              <a:rPr lang="de-AT" dirty="0"/>
              <a:t>Dient dazu, die grundlegenden Eigenschaften des Browsers zu steuern</a:t>
            </a:r>
          </a:p>
          <a:p>
            <a:pPr lvl="1"/>
            <a:r>
              <a:rPr lang="de-AT" dirty="0"/>
              <a:t>Besondere Bedeutung: </a:t>
            </a:r>
            <a:r>
              <a:rPr lang="de-AT" dirty="0" err="1">
                <a:latin typeface="Consolas" panose="020B0609020204030204" pitchFamily="49" charset="0"/>
              </a:rPr>
              <a:t>window</a:t>
            </a:r>
            <a:r>
              <a:rPr lang="de-AT" dirty="0"/>
              <a:t>-Objekt (folgt noch ausführlicher)</a:t>
            </a:r>
          </a:p>
          <a:p>
            <a:pPr lvl="2"/>
            <a:r>
              <a:rPr lang="de-AT" dirty="0"/>
              <a:t>Grundlegende Eigenschaften des Fensters wie Größe festlegen</a:t>
            </a:r>
          </a:p>
          <a:p>
            <a:pPr lvl="2"/>
            <a:r>
              <a:rPr lang="de-AT" dirty="0">
                <a:latin typeface="Consolas" panose="020B0609020204030204" pitchFamily="49" charset="0"/>
              </a:rPr>
              <a:t>alert-</a:t>
            </a:r>
            <a:r>
              <a:rPr lang="de-AT" dirty="0"/>
              <a:t> und </a:t>
            </a:r>
            <a:r>
              <a:rPr lang="de-AT" dirty="0">
                <a:latin typeface="Consolas" panose="020B0609020204030204" pitchFamily="49" charset="0"/>
              </a:rPr>
              <a:t>prompt</a:t>
            </a:r>
            <a:r>
              <a:rPr lang="de-AT" dirty="0"/>
              <a:t>-Befehl gehören zu diesem Element</a:t>
            </a:r>
          </a:p>
          <a:p>
            <a:pPr lvl="2"/>
            <a:r>
              <a:rPr lang="de-AT" dirty="0" err="1">
                <a:latin typeface="Consolas" panose="020B0609020204030204" pitchFamily="49" charset="0"/>
              </a:rPr>
              <a:t>window</a:t>
            </a:r>
            <a:r>
              <a:rPr lang="de-AT" dirty="0"/>
              <a:t>-Objekt muss nicht ausdrücklich im Programm genannt werden (</a:t>
            </a:r>
            <a:r>
              <a:rPr lang="de-AT" dirty="0">
                <a:latin typeface="Consolas" panose="020B0609020204030204" pitchFamily="49" charset="0"/>
              </a:rPr>
              <a:t>alert()</a:t>
            </a:r>
            <a:r>
              <a:rPr lang="de-AT" dirty="0"/>
              <a:t> ist eigentlich </a:t>
            </a:r>
            <a:r>
              <a:rPr lang="de-AT" dirty="0" err="1">
                <a:latin typeface="Consolas" panose="020B0609020204030204" pitchFamily="49" charset="0"/>
              </a:rPr>
              <a:t>window.alert</a:t>
            </a:r>
            <a:r>
              <a:rPr lang="de-AT" dirty="0">
                <a:latin typeface="Consolas" panose="020B0609020204030204" pitchFamily="49" charset="0"/>
              </a:rPr>
              <a:t>()</a:t>
            </a:r>
            <a:r>
              <a:rPr lang="de-AT" dirty="0"/>
              <a:t>)</a:t>
            </a:r>
          </a:p>
          <a:p>
            <a:r>
              <a:rPr lang="de-AT" dirty="0" err="1"/>
              <a:t>Document</a:t>
            </a:r>
            <a:r>
              <a:rPr lang="de-AT" dirty="0"/>
              <a:t> </a:t>
            </a:r>
            <a:r>
              <a:rPr lang="de-AT" dirty="0" err="1"/>
              <a:t>Object</a:t>
            </a:r>
            <a:r>
              <a:rPr lang="de-AT" dirty="0"/>
              <a:t> Model (DOM)</a:t>
            </a:r>
          </a:p>
          <a:p>
            <a:pPr lvl="1"/>
            <a:r>
              <a:rPr lang="de-AT" dirty="0"/>
              <a:t>Abgeleitet vom BOM</a:t>
            </a:r>
          </a:p>
          <a:p>
            <a:pPr lvl="1"/>
            <a:r>
              <a:rPr lang="de-AT" dirty="0" err="1"/>
              <a:t>Bsp</a:t>
            </a:r>
            <a:r>
              <a:rPr lang="de-AT" dirty="0"/>
              <a:t> für </a:t>
            </a:r>
            <a:r>
              <a:rPr lang="de-AT" dirty="0" err="1">
                <a:latin typeface="Consolas" panose="020B0609020204030204" pitchFamily="49" charset="0"/>
              </a:rPr>
              <a:t>document</a:t>
            </a:r>
            <a:r>
              <a:rPr lang="de-AT" dirty="0"/>
              <a:t>-Objekt: </a:t>
            </a:r>
            <a:r>
              <a:rPr lang="de-AT" dirty="0" err="1">
                <a:latin typeface="Consolas" panose="020B0609020204030204" pitchFamily="49" charset="0"/>
              </a:rPr>
              <a:t>document.write</a:t>
            </a:r>
            <a:r>
              <a:rPr lang="de-AT" dirty="0"/>
              <a:t>-Befehl (</a:t>
            </a:r>
            <a:r>
              <a:rPr lang="de-AT" dirty="0" err="1">
                <a:latin typeface="Consolas" panose="020B0609020204030204" pitchFamily="49" charset="0"/>
              </a:rPr>
              <a:t>document.write</a:t>
            </a:r>
            <a:r>
              <a:rPr lang="de-AT" dirty="0">
                <a:latin typeface="Consolas" panose="020B0609020204030204" pitchFamily="49" charset="0"/>
              </a:rPr>
              <a:t>()</a:t>
            </a:r>
            <a:r>
              <a:rPr lang="de-AT" dirty="0"/>
              <a:t> ist eigentlich </a:t>
            </a:r>
            <a:r>
              <a:rPr lang="de-AT" dirty="0" err="1">
                <a:latin typeface="Consolas" panose="020B0609020204030204" pitchFamily="49" charset="0"/>
              </a:rPr>
              <a:t>window.document.write</a:t>
            </a:r>
            <a:r>
              <a:rPr lang="de-AT" dirty="0">
                <a:latin typeface="Consolas" panose="020B0609020204030204" pitchFamily="49" charset="0"/>
              </a:rPr>
              <a:t>()</a:t>
            </a:r>
            <a:r>
              <a:rPr lang="de-AT" dirty="0"/>
              <a:t> muss aber nicht geschrieben werden)</a:t>
            </a:r>
          </a:p>
          <a:p>
            <a:r>
              <a:rPr lang="de-AT" dirty="0"/>
              <a:t>CSS </a:t>
            </a:r>
            <a:r>
              <a:rPr lang="de-AT" dirty="0" err="1"/>
              <a:t>Object</a:t>
            </a:r>
            <a:r>
              <a:rPr lang="de-AT" dirty="0"/>
              <a:t> Model (CSSOM)</a:t>
            </a:r>
          </a:p>
          <a:p>
            <a:pPr lvl="1"/>
            <a:r>
              <a:rPr lang="de-AT" dirty="0"/>
              <a:t>Große Bedeutung</a:t>
            </a:r>
          </a:p>
          <a:p>
            <a:pPr lvl="1"/>
            <a:r>
              <a:rPr lang="de-AT" dirty="0"/>
              <a:t>Layout-Vorgaben die mit CSS angefertigt wurden, werden verändert (Schriftfarbe, Hintergrundfarbe, Größe, …)</a:t>
            </a:r>
          </a:p>
        </p:txBody>
      </p:sp>
    </p:spTree>
    <p:extLst>
      <p:ext uri="{BB962C8B-B14F-4D97-AF65-F5344CB8AC3E}">
        <p14:creationId xmlns:p14="http://schemas.microsoft.com/office/powerpoint/2010/main" val="147625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24D74-2AB1-45D5-A3AF-84A511224E1A}"/>
              </a:ext>
            </a:extLst>
          </p:cNvPr>
          <p:cNvSpPr>
            <a:spLocks noGrp="1"/>
          </p:cNvSpPr>
          <p:nvPr>
            <p:ph type="title"/>
          </p:nvPr>
        </p:nvSpPr>
        <p:spPr/>
        <p:txBody>
          <a:bodyPr/>
          <a:lstStyle/>
          <a:p>
            <a:r>
              <a:rPr lang="de-AT" dirty="0"/>
              <a:t>Browser Events</a:t>
            </a:r>
          </a:p>
        </p:txBody>
      </p:sp>
      <p:sp>
        <p:nvSpPr>
          <p:cNvPr id="3" name="Textplatzhalter 2">
            <a:extLst>
              <a:ext uri="{FF2B5EF4-FFF2-40B4-BE49-F238E27FC236}">
                <a16:creationId xmlns:a16="http://schemas.microsoft.com/office/drawing/2014/main" id="{6F7A4AA9-B9F3-4A59-9BF3-DE3BCCA593C9}"/>
              </a:ext>
            </a:extLst>
          </p:cNvPr>
          <p:cNvSpPr>
            <a:spLocks noGrp="1"/>
          </p:cNvSpPr>
          <p:nvPr>
            <p:ph type="body" sz="quarter" idx="13"/>
          </p:nvPr>
        </p:nvSpPr>
        <p:spPr>
          <a:xfrm>
            <a:off x="949136" y="1455738"/>
            <a:ext cx="10293728" cy="3898503"/>
          </a:xfrm>
        </p:spPr>
        <p:txBody>
          <a:bodyPr/>
          <a:lstStyle/>
          <a:p>
            <a:r>
              <a:rPr lang="de-AT" dirty="0"/>
              <a:t>Einige der wichtigsten Events:</a:t>
            </a:r>
          </a:p>
          <a:p>
            <a:pPr lvl="1"/>
            <a:r>
              <a:rPr lang="de-AT" dirty="0" err="1">
                <a:latin typeface="Consolas" panose="020B0609020204030204" pitchFamily="49" charset="0"/>
              </a:rPr>
              <a:t>click</a:t>
            </a:r>
            <a:r>
              <a:rPr lang="de-AT" dirty="0"/>
              <a:t>: Klick auf ein beliebiges Element</a:t>
            </a:r>
          </a:p>
          <a:p>
            <a:pPr lvl="1"/>
            <a:r>
              <a:rPr lang="de-AT" dirty="0" err="1">
                <a:latin typeface="Consolas" panose="020B0609020204030204" pitchFamily="49" charset="0"/>
              </a:rPr>
              <a:t>contextmenu</a:t>
            </a:r>
            <a:r>
              <a:rPr lang="de-AT" dirty="0"/>
              <a:t>: Klick mit der rechten Maustaste auf ein beliebiges Element</a:t>
            </a:r>
          </a:p>
          <a:p>
            <a:pPr lvl="1"/>
            <a:r>
              <a:rPr lang="de-AT" dirty="0" err="1">
                <a:latin typeface="Consolas" panose="020B0609020204030204" pitchFamily="49" charset="0"/>
              </a:rPr>
              <a:t>mouseover</a:t>
            </a:r>
            <a:r>
              <a:rPr lang="de-AT" dirty="0"/>
              <a:t>: Cursor wird auf ein Element bewegt</a:t>
            </a:r>
          </a:p>
          <a:p>
            <a:pPr lvl="1"/>
            <a:r>
              <a:rPr lang="de-AT" dirty="0" err="1">
                <a:latin typeface="Consolas" panose="020B0609020204030204" pitchFamily="49" charset="0"/>
              </a:rPr>
              <a:t>mouseout</a:t>
            </a:r>
            <a:r>
              <a:rPr lang="de-AT" dirty="0"/>
              <a:t>: Cursor wird von einem Element entfernt</a:t>
            </a:r>
          </a:p>
          <a:p>
            <a:pPr lvl="1"/>
            <a:r>
              <a:rPr lang="de-AT" dirty="0" err="1">
                <a:latin typeface="Consolas" panose="020B0609020204030204" pitchFamily="49" charset="0"/>
              </a:rPr>
              <a:t>mousedown</a:t>
            </a:r>
            <a:r>
              <a:rPr lang="de-AT" dirty="0"/>
              <a:t>: Maustaste wird gedrückt</a:t>
            </a:r>
          </a:p>
          <a:p>
            <a:pPr lvl="1"/>
            <a:r>
              <a:rPr lang="de-AT" dirty="0" err="1">
                <a:latin typeface="Consolas" panose="020B0609020204030204" pitchFamily="49" charset="0"/>
              </a:rPr>
              <a:t>mouseup</a:t>
            </a:r>
            <a:r>
              <a:rPr lang="de-AT" dirty="0"/>
              <a:t>: Maustaste wird losgelassen</a:t>
            </a:r>
          </a:p>
          <a:p>
            <a:pPr lvl="1"/>
            <a:r>
              <a:rPr lang="de-AT" dirty="0" err="1">
                <a:latin typeface="Consolas" panose="020B0609020204030204" pitchFamily="49" charset="0"/>
              </a:rPr>
              <a:t>mousemove</a:t>
            </a:r>
            <a:r>
              <a:rPr lang="de-AT" dirty="0"/>
              <a:t>: Maus wird bewegt</a:t>
            </a:r>
          </a:p>
          <a:p>
            <a:pPr lvl="1"/>
            <a:r>
              <a:rPr lang="de-AT" dirty="0" err="1">
                <a:latin typeface="Consolas" panose="020B0609020204030204" pitchFamily="49" charset="0"/>
              </a:rPr>
              <a:t>dblclick</a:t>
            </a:r>
            <a:r>
              <a:rPr lang="de-AT" dirty="0"/>
              <a:t>: Doppelklick auf das Element</a:t>
            </a:r>
          </a:p>
          <a:p>
            <a:pPr lvl="1"/>
            <a:r>
              <a:rPr lang="de-AT" dirty="0" err="1">
                <a:latin typeface="Consolas" panose="020B0609020204030204" pitchFamily="49" charset="0"/>
              </a:rPr>
              <a:t>submit</a:t>
            </a:r>
            <a:r>
              <a:rPr lang="de-AT" dirty="0"/>
              <a:t>: Formular wird abgeschickt</a:t>
            </a:r>
          </a:p>
          <a:p>
            <a:pPr lvl="1"/>
            <a:r>
              <a:rPr lang="de-AT" dirty="0" err="1">
                <a:latin typeface="Consolas" panose="020B0609020204030204" pitchFamily="49" charset="0"/>
              </a:rPr>
              <a:t>focus</a:t>
            </a:r>
            <a:r>
              <a:rPr lang="de-AT" dirty="0"/>
              <a:t>: Anwender setzt den Fokus auf ein Element</a:t>
            </a:r>
          </a:p>
          <a:p>
            <a:pPr lvl="1"/>
            <a:r>
              <a:rPr lang="de-AT" dirty="0" err="1">
                <a:latin typeface="Consolas" panose="020B0609020204030204" pitchFamily="49" charset="0"/>
              </a:rPr>
              <a:t>keydown</a:t>
            </a:r>
            <a:r>
              <a:rPr lang="de-AT" dirty="0"/>
              <a:t>: Drücken einer Taste auf der Tastatur</a:t>
            </a:r>
          </a:p>
          <a:p>
            <a:pPr lvl="1"/>
            <a:r>
              <a:rPr lang="de-AT" dirty="0" err="1">
                <a:latin typeface="Consolas" panose="020B0609020204030204" pitchFamily="49" charset="0"/>
              </a:rPr>
              <a:t>keyup</a:t>
            </a:r>
            <a:r>
              <a:rPr lang="de-AT" dirty="0"/>
              <a:t>: Loslassen einer Taste auf der Tastatur</a:t>
            </a:r>
          </a:p>
          <a:p>
            <a:pPr lvl="1"/>
            <a:r>
              <a:rPr lang="de-AT" dirty="0" err="1">
                <a:latin typeface="Consolas" panose="020B0609020204030204" pitchFamily="49" charset="0"/>
              </a:rPr>
              <a:t>DOMContentLoaded</a:t>
            </a:r>
            <a:r>
              <a:rPr lang="de-AT" dirty="0"/>
              <a:t>: Wird ausgelöst, wenn der HTML-Inhalt der Seite geladen ist</a:t>
            </a:r>
          </a:p>
          <a:p>
            <a:pPr lvl="1"/>
            <a:r>
              <a:rPr lang="de-AT" dirty="0" err="1">
                <a:latin typeface="Consolas" panose="020B0609020204030204" pitchFamily="49" charset="0"/>
              </a:rPr>
              <a:t>transitioned</a:t>
            </a:r>
            <a:r>
              <a:rPr lang="de-AT" dirty="0"/>
              <a:t>: Ende einer CSS-Animation</a:t>
            </a:r>
          </a:p>
        </p:txBody>
      </p:sp>
    </p:spTree>
    <p:extLst>
      <p:ext uri="{BB962C8B-B14F-4D97-AF65-F5344CB8AC3E}">
        <p14:creationId xmlns:p14="http://schemas.microsoft.com/office/powerpoint/2010/main" val="15579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1</a:t>
            </a:r>
          </a:p>
        </p:txBody>
      </p:sp>
      <p:sp>
        <p:nvSpPr>
          <p:cNvPr id="5" name="Textfeld 4">
            <a:extLst>
              <a:ext uri="{FF2B5EF4-FFF2-40B4-BE49-F238E27FC236}">
                <a16:creationId xmlns:a16="http://schemas.microsoft.com/office/drawing/2014/main" id="{96289468-7540-41E4-8BC0-2400FD346B67}"/>
              </a:ext>
            </a:extLst>
          </p:cNvPr>
          <p:cNvSpPr txBox="1"/>
          <p:nvPr/>
        </p:nvSpPr>
        <p:spPr>
          <a:xfrm>
            <a:off x="1038225" y="2532511"/>
            <a:ext cx="10115550"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a:solidFill>
                  <a:srgbClr val="DCDCAA"/>
                </a:solidFill>
                <a:effectLst/>
                <a:latin typeface="Consolas" panose="020B0609020204030204" pitchFamily="49" charset="0"/>
              </a:rPr>
              <a:t>alert</a:t>
            </a:r>
            <a:r>
              <a:rPr lang="de-AT" sz="1400" b="0" dirty="0">
                <a:solidFill>
                  <a:srgbClr val="CE9178"/>
                </a:solidFill>
                <a:effectLst/>
                <a:latin typeface="Consolas" panose="020B0609020204030204" pitchFamily="49" charset="0"/>
              </a:rPr>
              <a:t>('Du hast den Button geklickt!')"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dirty="0">
                <a:solidFill>
                  <a:schemeClr val="bg1"/>
                </a:solidFill>
                <a:latin typeface="Consolas" panose="020B0609020204030204" pitchFamily="49" charset="0"/>
              </a:rPr>
              <a:t>Drück mich</a:t>
            </a:r>
            <a:r>
              <a:rPr lang="de-AT" sz="1400" dirty="0">
                <a:solidFill>
                  <a:srgbClr val="808080"/>
                </a:solidFill>
                <a:latin typeface="Consolas" panose="020B0609020204030204" pitchFamily="49" charset="0"/>
              </a:rPr>
              <a:t>&lt;/</a:t>
            </a:r>
            <a:r>
              <a:rPr lang="de-AT" sz="1400" dirty="0" err="1">
                <a:solidFill>
                  <a:srgbClr val="569CD6"/>
                </a:solidFill>
                <a:latin typeface="Consolas" panose="020B0609020204030204" pitchFamily="49" charset="0"/>
              </a:rPr>
              <a:t>button</a:t>
            </a:r>
            <a:r>
              <a:rPr lang="de-AT" sz="1400" dirty="0">
                <a:solidFill>
                  <a:srgbClr val="808080"/>
                </a:solidFill>
                <a:latin typeface="Consolas" panose="020B0609020204030204" pitchFamily="49" charset="0"/>
              </a:rPr>
              <a:t>&gt;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8186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2</a:t>
            </a:r>
          </a:p>
        </p:txBody>
      </p:sp>
      <p:sp>
        <p:nvSpPr>
          <p:cNvPr id="7" name="Textfeld 6">
            <a:extLst>
              <a:ext uri="{FF2B5EF4-FFF2-40B4-BE49-F238E27FC236}">
                <a16:creationId xmlns:a16="http://schemas.microsoft.com/office/drawing/2014/main" id="{C002E0E8-9FEC-4644-9039-F4D8F94FEA95}"/>
              </a:ext>
            </a:extLst>
          </p:cNvPr>
          <p:cNvSpPr txBox="1"/>
          <p:nvPr/>
        </p:nvSpPr>
        <p:spPr>
          <a:xfrm>
            <a:off x="2039030" y="1771880"/>
            <a:ext cx="8113939" cy="3539430"/>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verdopplung</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chemeClr val="bg1"/>
                </a:solidFill>
                <a:effectLst/>
                <a:latin typeface="Consolas" panose="020B0609020204030204" pitchFamily="49" charset="0"/>
              </a:rPr>
              <a:t>Drück mich</a:t>
            </a:r>
            <a:r>
              <a:rPr lang="de-AT" sz="1400" b="0" dirty="0">
                <a:solidFill>
                  <a:srgbClr val="808080"/>
                </a:solidFill>
                <a:effectLst/>
                <a:latin typeface="Consolas" panose="020B0609020204030204" pitchFamily="49" charset="0"/>
              </a:rPr>
              <a:t>&lt;/</a:t>
            </a:r>
            <a:r>
              <a:rPr lang="de-AT" sz="1400" dirty="0" err="1">
                <a:solidFill>
                  <a:srgbClr val="569CD6"/>
                </a:solidFill>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verdopplung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865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83502-4117-40C7-93FB-86652B0E4032}"/>
              </a:ext>
            </a:extLst>
          </p:cNvPr>
          <p:cNvSpPr>
            <a:spLocks noGrp="1"/>
          </p:cNvSpPr>
          <p:nvPr>
            <p:ph type="title"/>
          </p:nvPr>
        </p:nvSpPr>
        <p:spPr/>
        <p:txBody>
          <a:bodyPr/>
          <a:lstStyle/>
          <a:p>
            <a:r>
              <a:rPr lang="de-AT" dirty="0"/>
              <a:t>Auf Events reagieren</a:t>
            </a:r>
            <a:br>
              <a:rPr lang="de-AT" dirty="0"/>
            </a:br>
            <a:r>
              <a:rPr lang="de-AT" dirty="0"/>
              <a:t>Beispiel 3</a:t>
            </a:r>
          </a:p>
        </p:txBody>
      </p:sp>
      <p:sp>
        <p:nvSpPr>
          <p:cNvPr id="5" name="Textfeld 4">
            <a:extLst>
              <a:ext uri="{FF2B5EF4-FFF2-40B4-BE49-F238E27FC236}">
                <a16:creationId xmlns:a16="http://schemas.microsoft.com/office/drawing/2014/main" id="{5883CE4D-167F-43AC-9A04-FCBE1EC63E98}"/>
              </a:ext>
            </a:extLst>
          </p:cNvPr>
          <p:cNvSpPr txBox="1"/>
          <p:nvPr/>
        </p:nvSpPr>
        <p:spPr>
          <a:xfrm>
            <a:off x="410294" y="1412065"/>
            <a:ext cx="8754154" cy="418576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Absatz 1</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absatz</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2</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3</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Name des entsprechenden HTML-Elements nennen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nach dem Punkt folgt Art des Events mit vorangestelltem Präfix "on"</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diesem Ausdruck dann eine Funktion zuweisen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absatz</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onmouseover</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befindet sich Absatz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4568944A-2CAB-47C1-B058-8E01D8C163A7}"/>
              </a:ext>
            </a:extLst>
          </p:cNvPr>
          <p:cNvSpPr>
            <a:spLocks noGrp="1"/>
          </p:cNvSpPr>
          <p:nvPr>
            <p:ph type="body" sz="quarter" idx="13"/>
          </p:nvPr>
        </p:nvSpPr>
        <p:spPr>
          <a:xfrm>
            <a:off x="410294" y="1000425"/>
            <a:ext cx="5590456" cy="608372"/>
          </a:xfrm>
        </p:spPr>
        <p:txBody>
          <a:bodyPr/>
          <a:lstStyle/>
          <a:p>
            <a:r>
              <a:rPr lang="de-AT" dirty="0"/>
              <a:t>Auf HTML-Element per </a:t>
            </a:r>
            <a:r>
              <a:rPr lang="de-AT" dirty="0" err="1">
                <a:latin typeface="Consolas" panose="020B0609020204030204" pitchFamily="49" charset="0"/>
              </a:rPr>
              <a:t>id</a:t>
            </a:r>
            <a:r>
              <a:rPr lang="de-AT" dirty="0"/>
              <a:t>-Attribut zugreifen</a:t>
            </a:r>
          </a:p>
          <a:p>
            <a:pPr marL="0" indent="0">
              <a:buNone/>
            </a:pPr>
            <a:endParaRPr lang="de-AT" dirty="0"/>
          </a:p>
        </p:txBody>
      </p:sp>
      <p:sp>
        <p:nvSpPr>
          <p:cNvPr id="10" name="Textfeld 9">
            <a:extLst>
              <a:ext uri="{FF2B5EF4-FFF2-40B4-BE49-F238E27FC236}">
                <a16:creationId xmlns:a16="http://schemas.microsoft.com/office/drawing/2014/main" id="{3285002B-3906-4E55-B6E1-C91E35B9EF1B}"/>
              </a:ext>
            </a:extLst>
          </p:cNvPr>
          <p:cNvSpPr txBox="1"/>
          <p:nvPr/>
        </p:nvSpPr>
        <p:spPr>
          <a:xfrm>
            <a:off x="2047195" y="5272799"/>
            <a:ext cx="6102802" cy="1169551"/>
          </a:xfrm>
          <a:prstGeom prst="rect">
            <a:avLst/>
          </a:prstGeom>
          <a:solidFill>
            <a:schemeClr val="tx1"/>
          </a:solidFill>
          <a:ln w="12700">
            <a:solidFill>
              <a:schemeClr val="bg1"/>
            </a:solidFill>
          </a:ln>
        </p:spPr>
        <p:txBody>
          <a:bodyPr wrap="square">
            <a:spAutoFit/>
          </a:bodyPr>
          <a:lstStyle/>
          <a:p>
            <a:r>
              <a:rPr lang="de-DE" sz="1400" b="0" dirty="0">
                <a:solidFill>
                  <a:srgbClr val="6A9955"/>
                </a:solidFill>
                <a:effectLst/>
                <a:latin typeface="Consolas" panose="020B0609020204030204" pitchFamily="49" charset="0"/>
              </a:rPr>
              <a:t>// Variante 2</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function</a:t>
            </a:r>
            <a:r>
              <a:rPr lang="de-DE" sz="1400" b="0" dirty="0">
                <a:solidFill>
                  <a:srgbClr val="D4D4D4"/>
                </a:solidFill>
                <a:effectLst/>
                <a:latin typeface="Consolas" panose="020B0609020204030204" pitchFamily="49" charset="0"/>
              </a:rPr>
              <a:t> </a:t>
            </a:r>
            <a:r>
              <a:rPr lang="de-DE" sz="1400" b="0" dirty="0" err="1">
                <a:solidFill>
                  <a:srgbClr val="DCDCAA"/>
                </a:solidFill>
                <a:effectLst/>
                <a:latin typeface="Consolas" panose="020B0609020204030204" pitchFamily="49" charset="0"/>
              </a:rPr>
              <a:t>nachricht</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"Hier befindet sich Absatz 2.."</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a:t>
            </a:r>
          </a:p>
          <a:p>
            <a:r>
              <a:rPr lang="de-DE" sz="1400" b="0" dirty="0" err="1">
                <a:solidFill>
                  <a:srgbClr val="9CDCFE"/>
                </a:solidFill>
                <a:effectLst/>
                <a:latin typeface="Consolas" panose="020B0609020204030204" pitchFamily="49" charset="0"/>
              </a:rPr>
              <a:t>absatz</a:t>
            </a:r>
            <a:r>
              <a:rPr lang="de-DE" sz="1400" b="0" dirty="0" err="1">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onmouseover</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nachricht</a:t>
            </a:r>
            <a:r>
              <a:rPr lang="de-DE" sz="1400" b="0" dirty="0">
                <a:solidFill>
                  <a:srgbClr val="D4D4D4"/>
                </a:solidFill>
                <a:effectLst/>
                <a:latin typeface="Consolas" panose="020B0609020204030204" pitchFamily="49" charset="0"/>
              </a:rPr>
              <a:t>;</a:t>
            </a:r>
          </a:p>
        </p:txBody>
      </p:sp>
      <p:sp>
        <p:nvSpPr>
          <p:cNvPr id="12" name="Textfeld 11">
            <a:extLst>
              <a:ext uri="{FF2B5EF4-FFF2-40B4-BE49-F238E27FC236}">
                <a16:creationId xmlns:a16="http://schemas.microsoft.com/office/drawing/2014/main" id="{D077049D-106B-4CE5-B2BB-B0CAF3540DBD}"/>
              </a:ext>
            </a:extLst>
          </p:cNvPr>
          <p:cNvSpPr txBox="1"/>
          <p:nvPr/>
        </p:nvSpPr>
        <p:spPr>
          <a:xfrm>
            <a:off x="6782481" y="1792853"/>
            <a:ext cx="5106759" cy="1600438"/>
          </a:xfrm>
          <a:prstGeom prst="rect">
            <a:avLst/>
          </a:prstGeom>
          <a:solidFill>
            <a:schemeClr val="tx1"/>
          </a:solidFill>
          <a:ln w="12700">
            <a:solidFill>
              <a:schemeClr val="bg1"/>
            </a:solidFill>
          </a:ln>
        </p:spPr>
        <p:txBody>
          <a:bodyPr wrap="square">
            <a:spAutoFit/>
          </a:bodyPr>
          <a:lstStyle>
            <a:defPPr>
              <a:defRPr lang="de-DE"/>
            </a:defPPr>
            <a:lvl1pPr>
              <a:defRPr sz="1400" b="0">
                <a:solidFill>
                  <a:srgbClr val="6A9955"/>
                </a:solidFill>
                <a:effectLst/>
                <a:latin typeface="Consolas" panose="020B0609020204030204" pitchFamily="49" charset="0"/>
              </a:defRPr>
            </a:lvl1pPr>
          </a:lstStyle>
          <a:p>
            <a:r>
              <a:rPr lang="de-DE" b="0" dirty="0">
                <a:solidFill>
                  <a:srgbClr val="6A9955"/>
                </a:solidFill>
                <a:effectLst/>
                <a:latin typeface="Consolas" panose="020B0609020204030204" pitchFamily="49" charset="0"/>
              </a:rPr>
              <a:t>// Variante 3</a:t>
            </a:r>
            <a:endParaRPr lang="de-DE" b="0" dirty="0">
              <a:solidFill>
                <a:srgbClr val="D4D4D4"/>
              </a:solidFill>
              <a:effectLst/>
              <a:latin typeface="Consolas" panose="020B0609020204030204" pitchFamily="49" charset="0"/>
            </a:endParaRPr>
          </a:p>
          <a:p>
            <a:r>
              <a:rPr lang="de-DE" b="0" dirty="0" err="1">
                <a:solidFill>
                  <a:srgbClr val="569CD6"/>
                </a:solidFill>
                <a:effectLst/>
                <a:latin typeface="Consolas" panose="020B0609020204030204" pitchFamily="49" charset="0"/>
              </a:rPr>
              <a:t>function</a:t>
            </a:r>
            <a:r>
              <a:rPr lang="de-DE" b="0" dirty="0">
                <a:solidFill>
                  <a:srgbClr val="D4D4D4"/>
                </a:solidFill>
                <a:effectLst/>
                <a:latin typeface="Consolas" panose="020B0609020204030204" pitchFamily="49" charset="0"/>
              </a:rPr>
              <a:t> </a:t>
            </a:r>
            <a:r>
              <a:rPr lang="de-DE" b="0" dirty="0" err="1">
                <a:solidFill>
                  <a:srgbClr val="DCDCAA"/>
                </a:solidFill>
                <a:effectLst/>
                <a:latin typeface="Consolas" panose="020B0609020204030204" pitchFamily="49" charset="0"/>
              </a:rPr>
              <a:t>nachricht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a:solidFill>
                  <a:srgbClr val="DCDCAA"/>
                </a:solidFill>
                <a:effectLst/>
                <a:latin typeface="Consolas" panose="020B0609020204030204" pitchFamily="49" charset="0"/>
              </a:rPr>
              <a:t>alert</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"Hier befindet sich Absatz 2.."</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a:t>
            </a:r>
          </a:p>
          <a:p>
            <a:r>
              <a:rPr lang="de-DE" b="0" dirty="0">
                <a:solidFill>
                  <a:srgbClr val="6A9955"/>
                </a:solidFill>
                <a:effectLst/>
                <a:latin typeface="Consolas" panose="020B0609020204030204" pitchFamily="49" charset="0"/>
              </a:rPr>
              <a:t>// Hier wird ein Event-</a:t>
            </a:r>
            <a:r>
              <a:rPr lang="de-DE" b="0" dirty="0" err="1">
                <a:solidFill>
                  <a:srgbClr val="6A9955"/>
                </a:solidFill>
                <a:effectLst/>
                <a:latin typeface="Consolas" panose="020B0609020204030204" pitchFamily="49" charset="0"/>
              </a:rPr>
              <a:t>Listener</a:t>
            </a:r>
            <a:r>
              <a:rPr lang="de-DE" b="0" dirty="0">
                <a:solidFill>
                  <a:srgbClr val="6A9955"/>
                </a:solidFill>
                <a:effectLst/>
                <a:latin typeface="Consolas" panose="020B0609020204030204" pitchFamily="49" charset="0"/>
              </a:rPr>
              <a:t> verwendet</a:t>
            </a:r>
          </a:p>
          <a:p>
            <a:r>
              <a:rPr lang="de-DE" dirty="0"/>
              <a:t>// In diesem Beispiel bringt er keinen Vorteil</a:t>
            </a:r>
            <a:endParaRPr lang="de-DE" b="0" dirty="0">
              <a:solidFill>
                <a:srgbClr val="D4D4D4"/>
              </a:solidFill>
              <a:effectLst/>
              <a:latin typeface="Consolas" panose="020B0609020204030204" pitchFamily="49" charset="0"/>
            </a:endParaRPr>
          </a:p>
          <a:p>
            <a:r>
              <a:rPr lang="de-DE" b="0" dirty="0" err="1">
                <a:solidFill>
                  <a:srgbClr val="9CDCFE"/>
                </a:solidFill>
                <a:effectLst/>
                <a:latin typeface="Consolas" panose="020B0609020204030204" pitchFamily="49" charset="0"/>
              </a:rPr>
              <a:t>absatz</a:t>
            </a:r>
            <a:r>
              <a:rPr lang="de-DE" b="0" dirty="0" err="1">
                <a:solidFill>
                  <a:srgbClr val="D4D4D4"/>
                </a:solidFill>
                <a:effectLst/>
                <a:latin typeface="Consolas" panose="020B0609020204030204" pitchFamily="49" charset="0"/>
              </a:rPr>
              <a:t>.</a:t>
            </a:r>
            <a:r>
              <a:rPr lang="de-DE" b="0" dirty="0" err="1">
                <a:solidFill>
                  <a:srgbClr val="DCDCAA"/>
                </a:solidFill>
                <a:effectLst/>
                <a:latin typeface="Consolas" panose="020B0609020204030204" pitchFamily="49" charset="0"/>
              </a:rPr>
              <a:t>addEventListener</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mouseover</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err="1">
                <a:solidFill>
                  <a:srgbClr val="DCDCAA"/>
                </a:solidFill>
                <a:effectLst/>
                <a:latin typeface="Consolas" panose="020B0609020204030204" pitchFamily="49" charset="0"/>
              </a:rPr>
              <a:t>nachricht</a:t>
            </a:r>
            <a:r>
              <a:rPr lang="de-DE"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0249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2326</Words>
  <Application>Microsoft Macintosh PowerPoint</Application>
  <PresentationFormat>Breitbild</PresentationFormat>
  <Paragraphs>338</Paragraphs>
  <Slides>21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vt:lpstr>
      <vt:lpstr>Consolas</vt:lpstr>
      <vt:lpstr>Font Awesome 5 Free Solid</vt:lpstr>
      <vt:lpstr>FontAwesome</vt:lpstr>
      <vt:lpstr>1_pm</vt:lpstr>
      <vt:lpstr>JavaScript 02</vt:lpstr>
      <vt:lpstr>Fehlerbehandlung in JavaScript</vt:lpstr>
      <vt:lpstr>Syntaxfehler</vt:lpstr>
      <vt:lpstr>Ausnahmen für Laufzeitfehler erstellen</vt:lpstr>
      <vt:lpstr>JavaScript und Webbrowser</vt:lpstr>
      <vt:lpstr>Browser Events</vt:lpstr>
      <vt:lpstr>Auf Events reagieren Beispiel 1</vt:lpstr>
      <vt:lpstr>Auf Events reagieren Beispiel 2</vt:lpstr>
      <vt:lpstr>Auf Events reagieren Beispiel 3</vt:lpstr>
      <vt:lpstr>Auf Events reagieren Beispiel 4</vt:lpstr>
      <vt:lpstr>Beispiel 5</vt:lpstr>
      <vt:lpstr>Events delegieren</vt:lpstr>
      <vt:lpstr>Mouse- und Keyboard-Events</vt:lpstr>
      <vt:lpstr>Aufgabe</vt:lpstr>
      <vt:lpstr>Das window-Objekt</vt:lpstr>
      <vt:lpstr>Fenster schließen und neue Fenster öffnen</vt:lpstr>
      <vt:lpstr>Den zeitlichen Ablauf steuern</vt:lpstr>
      <vt:lpstr>Den zeitlichen Ablauf steuern</vt:lpstr>
      <vt:lpstr>Den zeitlichen Ablauf steuern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186</cp:revision>
  <dcterms:created xsi:type="dcterms:W3CDTF">2019-04-14T16:39:40Z</dcterms:created>
  <dcterms:modified xsi:type="dcterms:W3CDTF">2021-10-30T07:32:27Z</dcterms:modified>
</cp:coreProperties>
</file>