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8"/>
  </p:handoutMasterIdLst>
  <p:sldIdLst>
    <p:sldId id="326" r:id="rId2"/>
    <p:sldId id="335" r:id="rId3"/>
    <p:sldId id="336" r:id="rId4"/>
    <p:sldId id="337" r:id="rId5"/>
    <p:sldId id="338" r:id="rId6"/>
    <p:sldId id="304" r:id="rId7"/>
  </p:sldIdLst>
  <p:sldSz cx="12192000" cy="6858000"/>
  <p:notesSz cx="6858000" cy="9144000"/>
  <p:defaultTextStyle>
    <a:defPPr>
      <a:defRPr lang="de-DE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26" autoAdjust="0"/>
    <p:restoredTop sz="95216" autoAdjust="0"/>
  </p:normalViewPr>
  <p:slideViewPr>
    <p:cSldViewPr snapToGrid="0" showGuides="1">
      <p:cViewPr varScale="1">
        <p:scale>
          <a:sx n="106" d="100"/>
          <a:sy n="106" d="100"/>
        </p:scale>
        <p:origin x="680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6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DA76CB72-B762-4EA0-839E-9E15830795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 dirty="0">
              <a:latin typeface="Arial" panose="020B0604020202020204" pitchFamily="34" charset="0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AAC8C93-F22F-4F37-825D-275A7931B3E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B725D-61DF-45C6-86E1-0A2279D80C1B}" type="datetimeFigureOut">
              <a:rPr lang="de-AT" smtClean="0">
                <a:latin typeface="Arial" panose="020B0604020202020204" pitchFamily="34" charset="0"/>
              </a:rPr>
              <a:t>06.11.21</a:t>
            </a:fld>
            <a:endParaRPr lang="de-AT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BA2FFF7-DD7B-4296-960A-1BE8AFD413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9A5AAB1-39BA-4597-B0D2-88327A60FB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3DD423-12D0-4F33-A7C2-4F1B651FDDED}" type="slidenum">
              <a:rPr lang="de-AT" smtClean="0">
                <a:latin typeface="Arial" panose="020B0604020202020204" pitchFamily="34" charset="0"/>
              </a:rPr>
              <a:t>‹Nr.›</a:t>
            </a:fld>
            <a:endParaRPr lang="de-AT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647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Kapitel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2C290EA2-8EED-4B2F-8546-3E67BE968048}"/>
              </a:ext>
            </a:extLst>
          </p:cNvPr>
          <p:cNvGrpSpPr/>
          <p:nvPr/>
        </p:nvGrpSpPr>
        <p:grpSpPr>
          <a:xfrm>
            <a:off x="3031435" y="2308613"/>
            <a:ext cx="6082748" cy="2522103"/>
            <a:chOff x="3540782" y="2123419"/>
            <a:chExt cx="5444022" cy="2522103"/>
          </a:xfrm>
        </p:grpSpPr>
        <p:sp>
          <p:nvSpPr>
            <p:cNvPr id="8" name="Freeform 6" title="Crop Mark">
              <a:extLst>
                <a:ext uri="{FF2B5EF4-FFF2-40B4-BE49-F238E27FC236}">
                  <a16:creationId xmlns:a16="http://schemas.microsoft.com/office/drawing/2014/main" id="{9D224513-CEA2-4E62-AE50-5585E3136681}"/>
                </a:ext>
              </a:extLst>
            </p:cNvPr>
            <p:cNvSpPr/>
            <p:nvPr/>
          </p:nvSpPr>
          <p:spPr bwMode="auto">
            <a:xfrm rot="10800000">
              <a:off x="3540782" y="2123419"/>
              <a:ext cx="1760424" cy="2369703"/>
            </a:xfrm>
            <a:custGeom>
              <a:avLst/>
              <a:gdLst/>
              <a:ahLst/>
              <a:cxnLst/>
              <a:rect l="0" t="0" r="r" b="b"/>
              <a:pathLst>
                <a:path w="4125" h="5554">
                  <a:moveTo>
                    <a:pt x="3614" y="0"/>
                  </a:moveTo>
                  <a:lnTo>
                    <a:pt x="4125" y="0"/>
                  </a:lnTo>
                  <a:lnTo>
                    <a:pt x="4125" y="5554"/>
                  </a:lnTo>
                  <a:lnTo>
                    <a:pt x="0" y="5554"/>
                  </a:lnTo>
                  <a:lnTo>
                    <a:pt x="0" y="5074"/>
                  </a:lnTo>
                  <a:lnTo>
                    <a:pt x="3614" y="5074"/>
                  </a:lnTo>
                  <a:lnTo>
                    <a:pt x="3614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de-AT" dirty="0"/>
            </a:p>
          </p:txBody>
        </p:sp>
        <p:sp>
          <p:nvSpPr>
            <p:cNvPr id="9" name="Freeform 6" title="Crop Mark">
              <a:extLst>
                <a:ext uri="{FF2B5EF4-FFF2-40B4-BE49-F238E27FC236}">
                  <a16:creationId xmlns:a16="http://schemas.microsoft.com/office/drawing/2014/main" id="{0FC737CC-6E8C-48AA-8547-D7CF638891CA}"/>
                </a:ext>
              </a:extLst>
            </p:cNvPr>
            <p:cNvSpPr/>
            <p:nvPr userDrawn="1"/>
          </p:nvSpPr>
          <p:spPr bwMode="auto">
            <a:xfrm>
              <a:off x="7224380" y="2275819"/>
              <a:ext cx="1760424" cy="2369703"/>
            </a:xfrm>
            <a:custGeom>
              <a:avLst/>
              <a:gdLst/>
              <a:ahLst/>
              <a:cxnLst/>
              <a:rect l="0" t="0" r="r" b="b"/>
              <a:pathLst>
                <a:path w="4125" h="5554">
                  <a:moveTo>
                    <a:pt x="3614" y="0"/>
                  </a:moveTo>
                  <a:lnTo>
                    <a:pt x="4125" y="0"/>
                  </a:lnTo>
                  <a:lnTo>
                    <a:pt x="4125" y="5554"/>
                  </a:lnTo>
                  <a:lnTo>
                    <a:pt x="0" y="5554"/>
                  </a:lnTo>
                  <a:lnTo>
                    <a:pt x="0" y="5074"/>
                  </a:lnTo>
                  <a:lnTo>
                    <a:pt x="3614" y="5074"/>
                  </a:lnTo>
                  <a:lnTo>
                    <a:pt x="3614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de-AT" dirty="0"/>
            </a:p>
          </p:txBody>
        </p:sp>
      </p:grpSp>
      <p:sp>
        <p:nvSpPr>
          <p:cNvPr id="10" name="Titel 1">
            <a:extLst>
              <a:ext uri="{FF2B5EF4-FFF2-40B4-BE49-F238E27FC236}">
                <a16:creationId xmlns:a16="http://schemas.microsoft.com/office/drawing/2014/main" id="{D0802CB5-71C9-4511-912E-AE497EA35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988" y="2698231"/>
            <a:ext cx="5444023" cy="159046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lang="de-AT" sz="3600" b="1" kern="1200" cap="small" baseline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de-DE" sz="3400" dirty="0">
                <a:solidFill>
                  <a:schemeClr val="tx1"/>
                </a:solidFill>
              </a:rPr>
              <a:t>Mastertitelformat bearbeiten</a:t>
            </a:r>
            <a:endParaRPr lang="de-AT" sz="3400" dirty="0">
              <a:solidFill>
                <a:schemeClr val="tx1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CEF07EE-C31D-47D8-BCBB-2A160FDCAD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292" y="764955"/>
            <a:ext cx="1215416" cy="98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528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elfolie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4">
            <a:extLst>
              <a:ext uri="{FF2B5EF4-FFF2-40B4-BE49-F238E27FC236}">
                <a16:creationId xmlns:a16="http://schemas.microsoft.com/office/drawing/2014/main" id="{D028618F-437B-4585-B9F8-3372462362A0}"/>
              </a:ext>
            </a:extLst>
          </p:cNvPr>
          <p:cNvSpPr>
            <a:spLocks noGrp="1"/>
          </p:cNvSpPr>
          <p:nvPr>
            <p:ph type="title" idx="4294967295" hasCustomPrompt="1"/>
          </p:nvPr>
        </p:nvSpPr>
        <p:spPr>
          <a:xfrm>
            <a:off x="3368825" y="2557929"/>
            <a:ext cx="5445125" cy="191247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lang="de-AT" sz="3400" b="1" cap="small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 algn="ctr">
              <a:lnSpc>
                <a:spcPct val="100000"/>
              </a:lnSpc>
            </a:pPr>
            <a:r>
              <a:rPr lang="de-AT" dirty="0"/>
              <a:t>Titel</a:t>
            </a:r>
          </a:p>
        </p:txBody>
      </p:sp>
      <p:sp>
        <p:nvSpPr>
          <p:cNvPr id="6" name="Freeform 6" title="Crop Mark">
            <a:extLst>
              <a:ext uri="{FF2B5EF4-FFF2-40B4-BE49-F238E27FC236}">
                <a16:creationId xmlns:a16="http://schemas.microsoft.com/office/drawing/2014/main" id="{CF517447-E20D-42FC-A986-A2985833E007}"/>
              </a:ext>
            </a:extLst>
          </p:cNvPr>
          <p:cNvSpPr/>
          <p:nvPr/>
        </p:nvSpPr>
        <p:spPr bwMode="auto">
          <a:xfrm rot="10800000">
            <a:off x="2914113" y="2269247"/>
            <a:ext cx="1966968" cy="2369703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de-AT" dirty="0"/>
          </a:p>
        </p:txBody>
      </p:sp>
      <p:sp>
        <p:nvSpPr>
          <p:cNvPr id="9" name="Freeform 6" title="Crop Mark">
            <a:extLst>
              <a:ext uri="{FF2B5EF4-FFF2-40B4-BE49-F238E27FC236}">
                <a16:creationId xmlns:a16="http://schemas.microsoft.com/office/drawing/2014/main" id="{62DBCF73-844D-4273-A0BD-B3E42DF69B58}"/>
              </a:ext>
            </a:extLst>
          </p:cNvPr>
          <p:cNvSpPr/>
          <p:nvPr/>
        </p:nvSpPr>
        <p:spPr bwMode="auto">
          <a:xfrm>
            <a:off x="7198858" y="2421647"/>
            <a:ext cx="1966968" cy="2369703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FB3E56-997B-446E-9F05-6EC68B4C3F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68208" y="4898263"/>
            <a:ext cx="5445125" cy="823912"/>
          </a:xfrm>
          <a:prstGeom prst="rect">
            <a:avLst/>
          </a:prstGeom>
        </p:spPr>
        <p:txBody>
          <a:bodyPr anchor="b"/>
          <a:lstStyle>
            <a:lvl1pPr marL="171450" indent="-171450">
              <a:lnSpc>
                <a:spcPct val="100000"/>
              </a:lnSpc>
              <a:spcBef>
                <a:spcPts val="0"/>
              </a:spcBef>
              <a:buFontTx/>
              <a:buChar char="-"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de-AT" dirty="0" err="1"/>
              <a:t>Subtitle</a:t>
            </a:r>
            <a:endParaRPr lang="de-AT" dirty="0"/>
          </a:p>
          <a:p>
            <a:pPr lvl="0"/>
            <a:endParaRPr lang="de-AT" dirty="0"/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FD81A35E-3301-447E-8282-F0AFCA3A28FE}"/>
              </a:ext>
            </a:extLst>
          </p:cNvPr>
          <p:cNvSpPr/>
          <p:nvPr userDrawn="1"/>
        </p:nvSpPr>
        <p:spPr>
          <a:xfrm>
            <a:off x="71639" y="6476397"/>
            <a:ext cx="1525160" cy="4633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5">
                <a:lumMod val="20000"/>
                <a:lumOff val="80000"/>
                <a:alpha val="40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4000"/>
          </a:bodyPr>
          <a:lstStyle/>
          <a:p>
            <a:pPr algn="ctr">
              <a:lnSpc>
                <a:spcPct val="114000"/>
              </a:lnSpc>
              <a:spcBef>
                <a:spcPts val="1001"/>
              </a:spcBef>
            </a:pPr>
            <a:r>
              <a:rPr lang="de-AT" sz="1800" b="0" strike="noStrike" spc="-1" dirty="0" err="1">
                <a:solidFill>
                  <a:schemeClr val="bg1"/>
                </a:solidFill>
                <a:latin typeface="Arial"/>
                <a:ea typeface="DejaVu Sans"/>
              </a:rPr>
              <a:t>Coders.Bay</a:t>
            </a:r>
            <a:endParaRPr lang="de-AT" sz="18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9774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C92432-C931-4BBA-97DC-B8F57F393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136" y="222423"/>
            <a:ext cx="10293728" cy="547319"/>
          </a:xfrm>
          <a:prstGeom prst="rect">
            <a:avLst/>
          </a:prstGeom>
        </p:spPr>
        <p:txBody>
          <a:bodyPr anchor="ctr"/>
          <a:lstStyle>
            <a:lvl1pPr algn="ctr">
              <a:defRPr sz="2000" b="1" cap="small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de-DE" dirty="0"/>
              <a:t>Mastertitelformat bearbeiten</a:t>
            </a:r>
            <a:endParaRPr lang="de-AT" dirty="0"/>
          </a:p>
        </p:txBody>
      </p:sp>
      <p:sp>
        <p:nvSpPr>
          <p:cNvPr id="9" name="Freeform 6" title="Crop Mark">
            <a:extLst>
              <a:ext uri="{FF2B5EF4-FFF2-40B4-BE49-F238E27FC236}">
                <a16:creationId xmlns:a16="http://schemas.microsoft.com/office/drawing/2014/main" id="{22BB6488-3999-4C8F-B997-40157CEE828F}"/>
              </a:ext>
            </a:extLst>
          </p:cNvPr>
          <p:cNvSpPr/>
          <p:nvPr/>
        </p:nvSpPr>
        <p:spPr bwMode="auto">
          <a:xfrm rot="10800000">
            <a:off x="834219" y="97485"/>
            <a:ext cx="499620" cy="672537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sp>
      <p:sp>
        <p:nvSpPr>
          <p:cNvPr id="10" name="Freeform 6" title="Crop Mark">
            <a:extLst>
              <a:ext uri="{FF2B5EF4-FFF2-40B4-BE49-F238E27FC236}">
                <a16:creationId xmlns:a16="http://schemas.microsoft.com/office/drawing/2014/main" id="{B9E4B8C1-A0F9-4A60-9E9B-4DE0D6A6345B}"/>
              </a:ext>
            </a:extLst>
          </p:cNvPr>
          <p:cNvSpPr/>
          <p:nvPr/>
        </p:nvSpPr>
        <p:spPr bwMode="auto">
          <a:xfrm>
            <a:off x="10873123" y="143556"/>
            <a:ext cx="499620" cy="745541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CAA7908-8345-44A7-8317-AC36384811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9136" y="1455738"/>
            <a:ext cx="10293728" cy="13183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594" indent="-228594">
              <a:buFont typeface="Font Awesome 5 Free Solid" panose="02000503000000000000" pitchFamily="50" charset="2"/>
              <a:buChar char=""/>
              <a:defRPr/>
            </a:lvl1pPr>
            <a:lvl2pPr marL="685783" indent="-228594">
              <a:buFont typeface="Font Awesome 5 Free Solid" panose="02000503000000000000" pitchFamily="50" charset="2"/>
              <a:buChar char=""/>
              <a:defRPr/>
            </a:lvl2pPr>
            <a:lvl3pPr marL="1142971" indent="-228594">
              <a:buFont typeface="Font Awesome 5 Free Solid" panose="02000503000000000000" pitchFamily="50" charset="2"/>
              <a:buChar char=""/>
              <a:defRPr/>
            </a:lvl3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49B5747-2C62-42A0-9AF7-4C8EE22125B9}"/>
              </a:ext>
            </a:extLst>
          </p:cNvPr>
          <p:cNvSpPr/>
          <p:nvPr/>
        </p:nvSpPr>
        <p:spPr>
          <a:xfrm>
            <a:off x="0" y="6455870"/>
            <a:ext cx="12192000" cy="4027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ctr">
            <a:spAutoFit/>
          </a:bodyPr>
          <a:lstStyle/>
          <a:p>
            <a:pPr algn="ctr"/>
            <a:r>
              <a:rPr lang="de-AT" sz="1200" dirty="0"/>
              <a:t>&lt; </a:t>
            </a:r>
            <a:fld id="{B4E5A919-9C23-4E91-B8F0-F882270E1387}" type="slidenum">
              <a:rPr lang="de-AT" sz="1200" smtClean="0"/>
              <a:pPr algn="ctr"/>
              <a:t>‹Nr.›</a:t>
            </a:fld>
            <a:r>
              <a:rPr lang="de-AT" sz="1200" dirty="0"/>
              <a:t> /&gt;</a:t>
            </a:r>
          </a:p>
        </p:txBody>
      </p:sp>
      <p:sp>
        <p:nvSpPr>
          <p:cNvPr id="14" name="CustomShape 2">
            <a:extLst>
              <a:ext uri="{FF2B5EF4-FFF2-40B4-BE49-F238E27FC236}">
                <a16:creationId xmlns:a16="http://schemas.microsoft.com/office/drawing/2014/main" id="{08B78F98-E365-4117-9BCE-DF34C9E98BA0}"/>
              </a:ext>
            </a:extLst>
          </p:cNvPr>
          <p:cNvSpPr/>
          <p:nvPr userDrawn="1"/>
        </p:nvSpPr>
        <p:spPr>
          <a:xfrm>
            <a:off x="71639" y="6476397"/>
            <a:ext cx="1525160" cy="4633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5">
                <a:lumMod val="20000"/>
                <a:lumOff val="80000"/>
                <a:alpha val="40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4000"/>
          </a:bodyPr>
          <a:lstStyle/>
          <a:p>
            <a:pPr algn="ctr">
              <a:lnSpc>
                <a:spcPct val="114000"/>
              </a:lnSpc>
              <a:spcBef>
                <a:spcPts val="1001"/>
              </a:spcBef>
            </a:pPr>
            <a:r>
              <a:rPr lang="de-AT" sz="1800" b="0" strike="noStrike" spc="-1" dirty="0" err="1">
                <a:solidFill>
                  <a:schemeClr val="bg1"/>
                </a:solidFill>
                <a:latin typeface="Arial"/>
                <a:ea typeface="DejaVu Sans"/>
              </a:rPr>
              <a:t>Coders.Bay</a:t>
            </a:r>
            <a:endParaRPr lang="de-AT" sz="18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8093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6672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5" r:id="rId2"/>
    <p:sldLayoutId id="2147483669" r:id="rId3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FontAwesome" pitchFamily="50" charset="0"/>
        <a:buChar char="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FontAwesome" pitchFamily="50" charset="0"/>
        <a:buChar char="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FontAwesome" pitchFamily="50" charset="0"/>
        <a:buChar char="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EC656D-E101-4C02-A809-2FCE7ED7A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solidFill>
                  <a:schemeClr val="tx1"/>
                </a:solidFill>
              </a:rPr>
              <a:t>JavaScript 03</a:t>
            </a:r>
            <a:br>
              <a:rPr lang="de-AT" dirty="0">
                <a:solidFill>
                  <a:schemeClr val="tx1"/>
                </a:solidFill>
              </a:rPr>
            </a:br>
            <a:r>
              <a:rPr lang="de-AT" dirty="0">
                <a:solidFill>
                  <a:schemeClr val="tx1"/>
                </a:solidFill>
              </a:rPr>
              <a:t>Lösungen</a:t>
            </a:r>
            <a:endParaRPr lang="de-AT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0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955432-66C3-45FD-8E19-8BEAEACE0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136" y="352966"/>
            <a:ext cx="10293728" cy="286232"/>
          </a:xfrm>
        </p:spPr>
        <p:txBody>
          <a:bodyPr anchor="ctr"/>
          <a:lstStyle/>
          <a:p>
            <a:r>
              <a:rPr lang="de-AT" dirty="0"/>
              <a:t>Aufgaben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296A57-F401-4C1A-A422-49F6FD810C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9136" y="1046357"/>
            <a:ext cx="10293728" cy="1383969"/>
          </a:xfrm>
        </p:spPr>
        <p:txBody>
          <a:bodyPr/>
          <a:lstStyle/>
          <a:p>
            <a:pPr marL="0" indent="0">
              <a:buNone/>
            </a:pPr>
            <a:r>
              <a:rPr lang="de-AT" sz="1400" b="0" cap="none" dirty="0">
                <a:latin typeface="+mn-lt"/>
                <a:ea typeface="+mn-ea"/>
                <a:cs typeface="+mn-cs"/>
              </a:rPr>
              <a:t>Übungsaufgabe: Dynamische Seiten mit dem </a:t>
            </a:r>
            <a:r>
              <a:rPr lang="de-AT" sz="1400" b="0" cap="none" dirty="0" err="1">
                <a:latin typeface="+mn-lt"/>
                <a:ea typeface="+mn-ea"/>
                <a:cs typeface="+mn-cs"/>
              </a:rPr>
              <a:t>document</a:t>
            </a:r>
            <a:r>
              <a:rPr lang="de-AT" sz="1400" b="0" cap="none" dirty="0">
                <a:latin typeface="+mn-lt"/>
                <a:ea typeface="+mn-ea"/>
                <a:cs typeface="+mn-cs"/>
              </a:rPr>
              <a:t>-Objekt erzeugen</a:t>
            </a:r>
          </a:p>
          <a:p>
            <a:pPr marL="0" indent="0">
              <a:buNone/>
            </a:pPr>
            <a:r>
              <a:rPr lang="de-AT" dirty="0"/>
              <a:t>Gestalte eine Seite, die die Tags für eine Überschrift und für einen Absatz enthält – zunächst jedoch ohne Inhalt. Fordere den Leser per Prompt-Befehl dazu auf, den Text für die Überschrift einzugeben. Mit einem weiteren prompt-Befehl soll er anschließend den Inhalt für den Absatz einfügen. Gib diesen Inhalt dann auf der Seite aus</a:t>
            </a:r>
            <a:br>
              <a:rPr lang="de-AT" dirty="0"/>
            </a:br>
            <a:r>
              <a:rPr lang="de-AT" dirty="0"/>
              <a:t>Gestalte für dieses Programm zwei verschiedene Alternativen.</a:t>
            </a:r>
            <a:br>
              <a:rPr lang="de-AT" dirty="0"/>
            </a:br>
            <a:r>
              <a:rPr lang="de-AT" dirty="0"/>
              <a:t>Die erste soll die Elemente über den DOM-Baum ansprechen die zweite über ihre ID.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B85183B-AD79-424D-8BAA-96EBD22CA67F}"/>
              </a:ext>
            </a:extLst>
          </p:cNvPr>
          <p:cNvSpPr txBox="1"/>
          <p:nvPr/>
        </p:nvSpPr>
        <p:spPr>
          <a:xfrm>
            <a:off x="87086" y="2606428"/>
            <a:ext cx="6008914" cy="297004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&lt;!DOCTYPE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="UTF-8"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&lt;title&gt;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Übungen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&lt;/title&gt;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&lt;h1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ueberschrift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&gt;&lt;/h1&gt;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&lt;p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absatz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&gt;&lt;/p&gt;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100" b="1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title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prompt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"Gib einen Text für die Überschrift ein"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100" b="1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de-DE" altLang="de-DE" sz="1100" b="1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prompt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"Gib einen Text für den Absatz ein"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100" b="1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firstElementChild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100" b="1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100" b="1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firstElementChild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nextElementSibling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100" b="1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AEB0D60-F545-4B0B-A0AC-36223115D702}"/>
              </a:ext>
            </a:extLst>
          </p:cNvPr>
          <p:cNvSpPr txBox="1"/>
          <p:nvPr/>
        </p:nvSpPr>
        <p:spPr>
          <a:xfrm>
            <a:off x="6384472" y="2573184"/>
            <a:ext cx="5627914" cy="297004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&lt;!DOCTYPE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="UTF-8"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&lt;title&gt;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Übungen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&lt;/title&gt;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&lt;h1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ueberschrift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&gt;&lt;/h1&gt;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&lt;p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absatz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&gt;&lt;/p&gt;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100" b="1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title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prompt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"Gib einen Text für die Überschrift ein"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100" b="1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de-DE" altLang="de-DE" sz="1100" b="1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prompt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"Gib einen Text für den Absatz ein"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100" b="1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ueberschrift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100" b="1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100" b="1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absatz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100" b="1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326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955432-66C3-45FD-8E19-8BEAEACE0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136" y="352966"/>
            <a:ext cx="10293728" cy="286232"/>
          </a:xfrm>
        </p:spPr>
        <p:txBody>
          <a:bodyPr anchor="ctr"/>
          <a:lstStyle/>
          <a:p>
            <a:r>
              <a:rPr lang="de-AT" dirty="0"/>
              <a:t>Aufgaben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42BFE11-73A0-406D-92F9-3D9DB97984E0}"/>
              </a:ext>
            </a:extLst>
          </p:cNvPr>
          <p:cNvSpPr txBox="1"/>
          <p:nvPr/>
        </p:nvSpPr>
        <p:spPr>
          <a:xfrm>
            <a:off x="2274094" y="2068530"/>
            <a:ext cx="7643812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&lt;!DOCTYPE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="UTF-8"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&lt;title&gt;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Übungen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&lt;/title&gt;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eingabefeld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Weiter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beschriftung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inhalt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de-DE" altLang="de-DE" sz="1400" b="1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eingabefeld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400" b="1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inhalt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btn.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beschriftung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de-DE" altLang="de-DE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ED17152-B2AF-4FAE-89FE-C67ADAAB6E6F}"/>
              </a:ext>
            </a:extLst>
          </p:cNvPr>
          <p:cNvSpPr txBox="1"/>
          <p:nvPr/>
        </p:nvSpPr>
        <p:spPr>
          <a:xfrm>
            <a:off x="3051018" y="1207830"/>
            <a:ext cx="61020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1200" b="0" cap="none" dirty="0">
                <a:latin typeface="+mn-lt"/>
                <a:ea typeface="+mn-ea"/>
                <a:cs typeface="+mn-cs"/>
              </a:rPr>
              <a:t>Gestalte eine Seite mit einem input-Feld und einem Button. Sobald der Anwender auf den Button drückt, soll dieser eine neue Beschriftung erhalten. Verwende dafür den Text, den der Anwender in das input-Feld eingegeben hat.</a:t>
            </a:r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358095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F6C016-60C7-4720-9703-1A0D26EAA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136" y="352966"/>
            <a:ext cx="10293728" cy="286232"/>
          </a:xfrm>
        </p:spPr>
        <p:txBody>
          <a:bodyPr anchor="ctr"/>
          <a:lstStyle/>
          <a:p>
            <a:r>
              <a:rPr lang="de-AT" dirty="0"/>
              <a:t>Aufgaben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350C996-1F3A-44B2-9127-0910E7A33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071" y="1914237"/>
            <a:ext cx="7439857" cy="353943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&lt;form 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="formular"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&lt;div 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="form-row"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&lt;label 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="inputmail"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E-Mail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&lt;/label&gt;</a:t>
            </a:r>
            <a:b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&lt;input 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="inputmail" 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="mail" 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="Ihre Mailadresse"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&lt;/div&gt;</a:t>
            </a:r>
            <a:b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&lt;/form&gt;</a:t>
            </a:r>
            <a:b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&lt;script&gt;</a:t>
            </a:r>
            <a:b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let </a:t>
            </a:r>
            <a:r>
              <a:rPr kumimoji="0" lang="de-DE" altLang="de-DE" sz="14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angezeigt 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false;</a:t>
            </a:r>
            <a:b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function 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nachricht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kumimoji="0" lang="de-DE" altLang="de-DE" sz="14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angezeigt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"Gib deine Mailadresse ein!"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de-DE" altLang="de-DE" sz="14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angezeigt 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true;</a:t>
            </a:r>
            <a:b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inputmail.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onfocus 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nachricht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kumimoji="0" lang="de-DE" alt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982ADE3-0370-40D3-AB71-7C22CC02F01E}"/>
              </a:ext>
            </a:extLst>
          </p:cNvPr>
          <p:cNvSpPr txBox="1"/>
          <p:nvPr/>
        </p:nvSpPr>
        <p:spPr>
          <a:xfrm>
            <a:off x="3051018" y="1083780"/>
            <a:ext cx="61020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1200" b="0" cap="none" dirty="0">
                <a:latin typeface="+mn-lt"/>
                <a:ea typeface="+mn-ea"/>
                <a:cs typeface="+mn-cs"/>
              </a:rPr>
              <a:t>Erstelle ein Formular mit einem Eingabefeld für eine E-Mail-Adresse. Wenn der Anwender den Fokus auf das Feld setzt, soll eine Nachricht erscheinen, die ihm mitteilt, dass er hier seine E-Mail-Adresse einfügen muss.</a:t>
            </a:r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3887010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F6C016-60C7-4720-9703-1A0D26EAA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136" y="352966"/>
            <a:ext cx="10293728" cy="286232"/>
          </a:xfrm>
        </p:spPr>
        <p:txBody>
          <a:bodyPr anchor="ctr"/>
          <a:lstStyle/>
          <a:p>
            <a:r>
              <a:rPr lang="de-AT" dirty="0"/>
              <a:t>Aufgaben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617B65E-8C41-4171-A225-5CA732BDE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450" y="1976079"/>
            <a:ext cx="7439857" cy="397031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&lt;form 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="formular"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&lt;div 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="form-row"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&lt;label 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="inputmail"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E-Mail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&lt;/label&gt;</a:t>
            </a:r>
            <a:b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&lt;input 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="inputmail" 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="mail" 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="Ihre Mailadresse"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&lt;/div&gt;</a:t>
            </a:r>
            <a:b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&lt;button 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Consolas" panose="020B0609020204030204" pitchFamily="49" charset="0"/>
              </a:rPr>
              <a:t>="submit"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Absenden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&lt;/button&gt;</a:t>
            </a:r>
            <a:b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&lt;/form&gt;</a:t>
            </a:r>
            <a:b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&lt;script&gt;</a:t>
            </a:r>
            <a:b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let </a:t>
            </a:r>
            <a:r>
              <a:rPr kumimoji="0" lang="de-DE" altLang="de-DE" sz="14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angezeigt 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false;</a:t>
            </a:r>
            <a:b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function 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nachricht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(!inputmail.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"@"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 {</a:t>
            </a:r>
            <a:b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"Gib eine korrekte Mailadresse ein!"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de-DE" altLang="de-DE" sz="14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angezeigt 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true;</a:t>
            </a:r>
            <a:b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inputmail.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onblur 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nachricht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kumimoji="0" lang="de-DE" alt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6411FD6-0725-4C13-93C8-6060394842E3}"/>
              </a:ext>
            </a:extLst>
          </p:cNvPr>
          <p:cNvSpPr txBox="1"/>
          <p:nvPr/>
        </p:nvSpPr>
        <p:spPr>
          <a:xfrm>
            <a:off x="3051018" y="1212951"/>
            <a:ext cx="61020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1200" b="0" cap="none" dirty="0">
                <a:latin typeface="+mn-lt"/>
                <a:ea typeface="+mn-ea"/>
                <a:cs typeface="+mn-cs"/>
              </a:rPr>
              <a:t>Ändere das Programm so ab, dass es jetzt beim Verlassen des Feldes überprüft, ob eine gültige E-Mail-Adresse (mit einem @-Zeichen) eingegeben wurde. Gib in diesem Fall eine entsprechende Nachricht aus.</a:t>
            </a:r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3899184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E0C17C-5353-40D7-821E-B76A597E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tIns="0" bIns="0">
            <a:normAutofit/>
          </a:bodyPr>
          <a:lstStyle/>
          <a:p>
            <a:r>
              <a:rPr lang="de-AT" dirty="0">
                <a:solidFill>
                  <a:schemeClr val="tx1"/>
                </a:solidFill>
              </a:rPr>
              <a:t>Ende</a:t>
            </a:r>
            <a:br>
              <a:rPr lang="de-AT" dirty="0">
                <a:solidFill>
                  <a:schemeClr val="tx1"/>
                </a:solidFill>
              </a:rPr>
            </a:br>
            <a:r>
              <a:rPr lang="de-AT" sz="1400" dirty="0">
                <a:solidFill>
                  <a:schemeClr val="tx1"/>
                </a:solidFill>
                <a:effectLst/>
              </a:rPr>
              <a:t>Quelle: JavaScript</a:t>
            </a:r>
            <a:br>
              <a:rPr lang="de-AT" sz="1400" dirty="0">
                <a:solidFill>
                  <a:schemeClr val="tx1"/>
                </a:solidFill>
                <a:effectLst/>
              </a:rPr>
            </a:br>
            <a:r>
              <a:rPr lang="de-AT" sz="1400" dirty="0">
                <a:solidFill>
                  <a:schemeClr val="tx1"/>
                </a:solidFill>
                <a:effectLst/>
              </a:rPr>
              <a:t>Programmieren für Einsteiger</a:t>
            </a:r>
            <a:br>
              <a:rPr lang="de-AT" sz="1400" dirty="0">
                <a:solidFill>
                  <a:schemeClr val="tx1"/>
                </a:solidFill>
                <a:effectLst/>
              </a:rPr>
            </a:br>
            <a:r>
              <a:rPr lang="de-AT" sz="1400" dirty="0">
                <a:solidFill>
                  <a:schemeClr val="tx1"/>
                </a:solidFill>
                <a:effectLst/>
              </a:rPr>
              <a:t>ISBN: 978-3-96645-016-4</a:t>
            </a:r>
            <a:endParaRPr lang="de-AT" sz="1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1839672"/>
      </p:ext>
    </p:extLst>
  </p:cSld>
  <p:clrMapOvr>
    <a:masterClrMapping/>
  </p:clrMapOvr>
</p:sld>
</file>

<file path=ppt/theme/theme1.xml><?xml version="1.0" encoding="utf-8"?>
<a:theme xmlns:a="http://schemas.openxmlformats.org/drawingml/2006/main" name="1_pm">
  <a:themeElements>
    <a:clrScheme name="Benutzerdefiniert 1">
      <a:dk1>
        <a:sysClr val="windowText" lastClr="000000"/>
      </a:dk1>
      <a:lt1>
        <a:sysClr val="window" lastClr="FFFFFF"/>
      </a:lt1>
      <a:dk2>
        <a:srgbClr val="600000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Benutzerdefiniert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chatten oben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m" id="{EA97A7DC-C1C8-4102-9602-8B94EA01CCBE}" vid="{05C34A1F-0394-4328-A19C-C59318186AD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2019-03-27-Web - Kapitel 3</Template>
  <TotalTime>0</TotalTime>
  <Words>830</Words>
  <Application>Microsoft Macintosh PowerPoint</Application>
  <PresentationFormat>Breitbild</PresentationFormat>
  <Paragraphs>16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Consolas</vt:lpstr>
      <vt:lpstr>Font Awesome 5 Free Solid</vt:lpstr>
      <vt:lpstr>FontAwesome</vt:lpstr>
      <vt:lpstr>1_pm</vt:lpstr>
      <vt:lpstr>JavaScript 03 Lösungen</vt:lpstr>
      <vt:lpstr>Aufgaben</vt:lpstr>
      <vt:lpstr>Aufgaben</vt:lpstr>
      <vt:lpstr>Aufgaben</vt:lpstr>
      <vt:lpstr>Aufgaben</vt:lpstr>
      <vt:lpstr>Ende Quelle: JavaScript Programmieren für Einsteiger ISBN: 978-3-96645-016-4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Rebecca Rottensteiner</dc:creator>
  <cp:lastModifiedBy>Rebecca Rottensteiner</cp:lastModifiedBy>
  <cp:revision>188</cp:revision>
  <dcterms:created xsi:type="dcterms:W3CDTF">2019-04-14T16:39:40Z</dcterms:created>
  <dcterms:modified xsi:type="dcterms:W3CDTF">2021-11-06T12:24:53Z</dcterms:modified>
</cp:coreProperties>
</file>