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7"/>
  </p:handoutMasterIdLst>
  <p:sldIdLst>
    <p:sldId id="326" r:id="rId2"/>
    <p:sldId id="339" r:id="rId3"/>
    <p:sldId id="345" r:id="rId4"/>
    <p:sldId id="346" r:id="rId5"/>
    <p:sldId id="304" r:id="rId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08.11.2021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Font Awesome 5 Free Solid" panose="02000503000000000000" pitchFamily="50" charset="2"/>
              <a:buChar char=""/>
              <a:defRPr/>
            </a:lvl1pPr>
            <a:lvl2pPr marL="685783" indent="-228594">
              <a:buFont typeface="Font Awesome 5 Free Solid" panose="02000503000000000000" pitchFamily="50" charset="2"/>
              <a:buChar char=""/>
              <a:defRPr/>
            </a:lvl2pPr>
            <a:lvl3pPr marL="1142971" indent="-228594">
              <a:buFont typeface="Font Awesome 5 Free Solid" panose="02000503000000000000" pitchFamily="50"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04</a:t>
            </a:r>
            <a:br>
              <a:rPr lang="de-AT" dirty="0">
                <a:solidFill>
                  <a:schemeClr val="tx1"/>
                </a:solidFill>
              </a:rPr>
            </a:br>
            <a:r>
              <a:rPr lang="de-AT" dirty="0">
                <a:solidFill>
                  <a:schemeClr val="tx1"/>
                </a:solidFill>
              </a:rPr>
              <a:t>Lösungen</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5" y="151925"/>
            <a:ext cx="10293728" cy="867930"/>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a:t>
            </a:r>
          </a:p>
        </p:txBody>
      </p:sp>
      <p:sp>
        <p:nvSpPr>
          <p:cNvPr id="7" name="Rectangle 3">
            <a:extLst>
              <a:ext uri="{FF2B5EF4-FFF2-40B4-BE49-F238E27FC236}">
                <a16:creationId xmlns:a16="http://schemas.microsoft.com/office/drawing/2014/main" id="{83AD146C-C0D8-43C7-BDD7-EFFAF9E261C7}"/>
              </a:ext>
            </a:extLst>
          </p:cNvPr>
          <p:cNvSpPr>
            <a:spLocks noChangeArrowheads="1"/>
          </p:cNvSpPr>
          <p:nvPr/>
        </p:nvSpPr>
        <p:spPr bwMode="auto">
          <a:xfrm>
            <a:off x="2979963" y="1575057"/>
            <a:ext cx="5876930" cy="4524315"/>
          </a:xfrm>
          <a:prstGeom prst="rect">
            <a:avLst/>
          </a:prstGeom>
          <a:solidFill>
            <a:schemeClr val="tx1">
              <a:lumMod val="95000"/>
              <a:lumOff val="5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&lt;!DOCTYPE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html</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&lt;html&gt;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&lt;head&gt;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    &lt;meta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charset</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="UTF-8"</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    &lt;title&gt;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Übung</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&lt;/title&gt;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&lt;/head&gt;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&lt;body&gt;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&lt;h1&gt;&lt;/h1&gt;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="absatz2"</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&lt;p&gt;&lt;/p&gt;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&lt;input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="eingabe"</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&lt;button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id</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="btn"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type</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="button"</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Inhalt austauschen</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&lt;/button&gt;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 </a:t>
            </a:r>
            <a:r>
              <a:rPr kumimoji="0" lang="de-DE" altLang="de-DE" sz="1200" b="0" i="0" u="none" strike="noStrike" cap="none" normalizeH="0" baseline="0">
                <a:ln>
                  <a:noFill/>
                </a:ln>
                <a:solidFill>
                  <a:srgbClr val="BABABA"/>
                </a:solidFill>
                <a:effectLst/>
                <a:latin typeface="Consolas" panose="020B0609020204030204" pitchFamily="49" charset="0"/>
                <a:cs typeface="Calibri" panose="020F0502020204030204" pitchFamily="34" charset="0"/>
              </a:rPr>
              <a:t>src</a:t>
            </a:r>
            <a:r>
              <a:rPr kumimoji="0" lang="de-DE" altLang="de-DE" sz="1200" b="0" i="0" u="none" strike="noStrike" cap="none" normalizeH="0" baseline="0">
                <a:ln>
                  <a:noFill/>
                </a:ln>
                <a:solidFill>
                  <a:srgbClr val="A5C261"/>
                </a:solidFill>
                <a:effectLst/>
                <a:latin typeface="Consolas" panose="020B0609020204030204" pitchFamily="49" charset="0"/>
                <a:cs typeface="Calibri" panose="020F0502020204030204" pitchFamily="34" charset="0"/>
              </a:rPr>
              <a:t>="https://code.jquery.com/jquery-3.5.1.min.js"</a:t>
            </a: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&gt;&lt;/script&gt;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function </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austauschen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 {</a:t>
            </a:r>
            <a:b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    $(</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'#absatz2'</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).html($(</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'#eingabe'</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).val())</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'h1'</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"Überschrift"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'p'</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9876AA"/>
                </a:solidFill>
                <a:effectLst/>
                <a:latin typeface="Consolas" panose="020B0609020204030204" pitchFamily="49" charset="0"/>
                <a:cs typeface="Calibri" panose="020F0502020204030204" pitchFamily="34" charset="0"/>
              </a:rPr>
              <a:t>text</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'Absatz'</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6A8759"/>
                </a:solidFill>
                <a:effectLst/>
                <a:latin typeface="Consolas" panose="020B0609020204030204" pitchFamily="49" charset="0"/>
                <a:cs typeface="Calibri" panose="020F0502020204030204" pitchFamily="34" charset="0"/>
              </a:rPr>
              <a:t>'#btn'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click</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FFC66D"/>
                </a:solidFill>
                <a:effectLst/>
                <a:latin typeface="Consolas" panose="020B0609020204030204" pitchFamily="49" charset="0"/>
                <a:cs typeface="Calibri" panose="020F0502020204030204" pitchFamily="34" charset="0"/>
              </a:rPr>
              <a:t>austauschen</a:t>
            </a:r>
            <a:r>
              <a:rPr kumimoji="0" lang="de-DE" altLang="de-DE" sz="1200" b="0" i="0" u="none" strike="noStrike" cap="none" normalizeH="0" baseline="0">
                <a:ln>
                  <a:noFill/>
                </a:ln>
                <a:solidFill>
                  <a:srgbClr val="A9B7C6"/>
                </a:solidFill>
                <a:effectLst/>
                <a:latin typeface="Consolas" panose="020B0609020204030204" pitchFamily="49" charset="0"/>
                <a:cs typeface="Calibri" panose="020F0502020204030204" pitchFamily="34" charset="0"/>
              </a:rPr>
              <a:t>)</a:t>
            </a:r>
            <a: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t>;</a:t>
            </a:r>
            <a:br>
              <a:rPr kumimoji="0" lang="de-DE" altLang="de-DE" sz="1200" b="0" i="0" u="none" strike="noStrike" cap="none" normalizeH="0" baseline="0">
                <a:ln>
                  <a:noFill/>
                </a:ln>
                <a:solidFill>
                  <a:srgbClr val="CC7832"/>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&lt;/script&gt;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&lt;/body&gt;</a:t>
            </a:r>
            <a:b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br>
            <a:r>
              <a:rPr kumimoji="0" lang="de-DE" altLang="de-DE" sz="1200" b="0" i="0" u="none" strike="noStrike" cap="none" normalizeH="0" baseline="0">
                <a:ln>
                  <a:noFill/>
                </a:ln>
                <a:solidFill>
                  <a:srgbClr val="E8BF6A"/>
                </a:solidFill>
                <a:effectLst/>
                <a:latin typeface="Consolas" panose="020B0609020204030204" pitchFamily="49" charset="0"/>
                <a:cs typeface="Calibri" panose="020F0502020204030204" pitchFamily="34" charset="0"/>
              </a:rPr>
              <a:t>&lt;/html&gt;</a:t>
            </a:r>
            <a:endParaRPr kumimoji="0" lang="de-DE" altLang="de-DE" sz="1200" b="0" i="0" u="none" strike="noStrike" cap="none" normalizeH="0" baseline="0">
              <a:ln>
                <a:noFill/>
              </a:ln>
              <a:solidFill>
                <a:schemeClr val="tx1"/>
              </a:solidFill>
              <a:effectLst/>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12566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215195"/>
            <a:ext cx="10293728" cy="480131"/>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 farbiges div-Element. Dieses soll auf drei verschiedene Events (</a:t>
            </a:r>
            <a:r>
              <a:rPr lang="de-AT" sz="1400" b="0" cap="none" dirty="0" err="1">
                <a:latin typeface="+mn-lt"/>
                <a:ea typeface="+mn-ea"/>
                <a:cs typeface="+mn-cs"/>
              </a:rPr>
              <a:t>mouseout</a:t>
            </a:r>
            <a:r>
              <a:rPr lang="de-AT" sz="1400" b="0" cap="none" dirty="0">
                <a:latin typeface="+mn-lt"/>
                <a:ea typeface="+mn-ea"/>
                <a:cs typeface="+mn-cs"/>
              </a:rPr>
              <a:t>, </a:t>
            </a:r>
            <a:r>
              <a:rPr lang="de-AT" sz="1400" b="0" cap="none" dirty="0" err="1">
                <a:latin typeface="+mn-lt"/>
                <a:ea typeface="+mn-ea"/>
                <a:cs typeface="+mn-cs"/>
              </a:rPr>
              <a:t>dblclick</a:t>
            </a:r>
            <a:r>
              <a:rPr lang="de-AT" sz="1400" b="0" cap="none" dirty="0">
                <a:latin typeface="+mn-lt"/>
                <a:ea typeface="+mn-ea"/>
                <a:cs typeface="+mn-cs"/>
              </a:rPr>
              <a:t> und </a:t>
            </a:r>
            <a:r>
              <a:rPr lang="de-AT" sz="1400" b="0" cap="none" dirty="0" err="1">
                <a:latin typeface="+mn-lt"/>
                <a:ea typeface="+mn-ea"/>
                <a:cs typeface="+mn-cs"/>
              </a:rPr>
              <a:t>contextmenu</a:t>
            </a:r>
            <a:r>
              <a:rPr lang="de-AT" sz="1400" b="0" cap="none" dirty="0">
                <a:latin typeface="+mn-lt"/>
                <a:ea typeface="+mn-ea"/>
                <a:cs typeface="+mn-cs"/>
              </a:rPr>
              <a:t>) reagieren und dabei jeweils die Art des Events per alert-Befehl ausgeben. Verwende dafür nur eine einzige Methode.</a:t>
            </a:r>
          </a:p>
        </p:txBody>
      </p:sp>
      <p:sp>
        <p:nvSpPr>
          <p:cNvPr id="4" name="Rectangle 1">
            <a:extLst>
              <a:ext uri="{FF2B5EF4-FFF2-40B4-BE49-F238E27FC236}">
                <a16:creationId xmlns:a16="http://schemas.microsoft.com/office/drawing/2014/main" id="{35305410-F8FD-4278-B5D1-D998E4723D7E}"/>
              </a:ext>
            </a:extLst>
          </p:cNvPr>
          <p:cNvSpPr>
            <a:spLocks noChangeArrowheads="1"/>
          </p:cNvSpPr>
          <p:nvPr/>
        </p:nvSpPr>
        <p:spPr bwMode="auto">
          <a:xfrm>
            <a:off x="588760" y="1632645"/>
            <a:ext cx="11014480" cy="4161763"/>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div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#669966</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50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&lt;div&gt;&lt;/div&gt;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de-DE" altLang="de-DE" sz="1200" dirty="0">
              <a:solidFill>
                <a:srgbClr val="E8BF6A"/>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dirty="0">
              <a:ln>
                <a:noFill/>
              </a:ln>
              <a:solidFill>
                <a:srgbClr val="E8BF6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mouseout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dblclick</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funktion3</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alert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contextmenü</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'div'</a:t>
            </a:r>
            <a:r>
              <a:rPr kumimoji="0" lang="de-DE" altLang="de-DE" sz="1200" b="0" i="0" u="none" strike="noStrike" cap="none" normalizeH="0" baseline="0" dirty="0">
                <a:ln>
                  <a:noFill/>
                </a:ln>
                <a:solidFill>
                  <a:srgbClr val="A9B7C6"/>
                </a:solidFill>
                <a:effectLst/>
                <a:latin typeface="Consolas" panose="020B0609020204030204" pitchFamily="49" charset="0"/>
              </a:rPr>
              <a:t>).on({</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mouseout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funktion1</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dblclick</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funktion2</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FFC66D"/>
                </a:solidFill>
                <a:effectLst/>
                <a:latin typeface="Consolas" panose="020B0609020204030204" pitchFamily="49" charset="0"/>
              </a:rPr>
              <a:t>contextmenu</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funktion3</a:t>
            </a:r>
            <a:br>
              <a:rPr kumimoji="0" lang="de-DE" altLang="de-DE" sz="1200" b="0" i="0" u="none" strike="noStrike" cap="none" normalizeH="0" baseline="0" dirty="0">
                <a:ln>
                  <a:noFill/>
                </a:ln>
                <a:solidFill>
                  <a:srgbClr val="FFC66D"/>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05756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4243"/>
            <a:ext cx="10293728" cy="528606"/>
          </a:xfrm>
        </p:spPr>
        <p:txBody>
          <a:bodyPr wrap="square" anchor="ctr">
            <a:spAutoFit/>
          </a:bodyPr>
          <a:lstStyle/>
          <a:p>
            <a:pPr algn="l">
              <a:spcBef>
                <a:spcPts val="1000"/>
              </a:spcBef>
              <a:buFont typeface="Font Awesome 5 Free Solid" panose="02000503000000000000" pitchFamily="50" charset="2"/>
            </a:pPr>
            <a:r>
              <a:rPr lang="de-AT" sz="1400" b="0" cap="none" dirty="0">
                <a:latin typeface="+mn-lt"/>
                <a:ea typeface="+mn-ea"/>
                <a:cs typeface="+mn-cs"/>
              </a:rPr>
              <a:t>Gestalte eine Seite mit zwei div-Elementen mit identischer Größe aber unterschiedlichen Farben. Wenn die Seite aufgerufen wird, soll jedoch eines der beiden Elemente mit der </a:t>
            </a:r>
            <a:r>
              <a:rPr lang="de-AT" sz="1400" b="0" cap="none" dirty="0" err="1">
                <a:latin typeface="+mn-lt"/>
                <a:ea typeface="+mn-ea"/>
                <a:cs typeface="+mn-cs"/>
              </a:rPr>
              <a:t>hide</a:t>
            </a:r>
            <a:r>
              <a:rPr lang="de-AT" sz="1400" b="0" cap="none" dirty="0">
                <a:latin typeface="+mn-lt"/>
                <a:ea typeface="+mn-ea"/>
                <a:cs typeface="+mn-cs"/>
              </a:rPr>
              <a:t>()-Methode (ohne Verzögerung) versteckt werden. Füge darunter einen Button ein. Wenn der Anwender diesen anklickt, soll das Programm die beiden Rechtecke langsam austauschen, indem es auf beide die </a:t>
            </a:r>
            <a:r>
              <a:rPr lang="de-AT" sz="1400" b="0" cap="none" dirty="0" err="1">
                <a:latin typeface="+mn-lt"/>
                <a:ea typeface="+mn-ea"/>
                <a:cs typeface="+mn-cs"/>
              </a:rPr>
              <a:t>toggle</a:t>
            </a:r>
            <a:r>
              <a:rPr lang="de-AT" sz="1400" b="0" cap="none" dirty="0">
                <a:latin typeface="+mn-lt"/>
                <a:ea typeface="+mn-ea"/>
                <a:cs typeface="+mn-cs"/>
              </a:rPr>
              <a:t>()-Methode anwendet.</a:t>
            </a:r>
          </a:p>
        </p:txBody>
      </p:sp>
      <p:sp>
        <p:nvSpPr>
          <p:cNvPr id="4" name="Rectangle 1">
            <a:extLst>
              <a:ext uri="{FF2B5EF4-FFF2-40B4-BE49-F238E27FC236}">
                <a16:creationId xmlns:a16="http://schemas.microsoft.com/office/drawing/2014/main" id="{C274404D-0B1B-4D27-BA94-7D6D7743E269}"/>
              </a:ext>
            </a:extLst>
          </p:cNvPr>
          <p:cNvSpPr>
            <a:spLocks noChangeArrowheads="1"/>
          </p:cNvSpPr>
          <p:nvPr/>
        </p:nvSpPr>
        <p:spPr bwMode="auto">
          <a:xfrm>
            <a:off x="949136" y="1678572"/>
            <a:ext cx="10293728" cy="4587476"/>
          </a:xfrm>
          <a:prstGeom prst="rect">
            <a:avLst/>
          </a:prstGeom>
          <a:solidFill>
            <a:schemeClr val="tx1">
              <a:lumMod val="95000"/>
              <a:lumOff val="5000"/>
            </a:schemeClr>
          </a:solidFill>
          <a:ln>
            <a:noFill/>
          </a:ln>
          <a:effectLst/>
        </p:spPr>
        <p:txBody>
          <a:bodyPr vert="horz" wrap="non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E8BF6A"/>
                </a:solidFill>
                <a:effectLst/>
                <a:latin typeface="Consolas" panose="020B0609020204030204" pitchFamily="49" charset="0"/>
              </a:rPr>
              <a:t>&lt;!DOCTYPE </a:t>
            </a:r>
            <a:r>
              <a:rPr kumimoji="0" lang="de-DE" altLang="de-DE" sz="1200" b="0" i="0" u="none" strike="noStrike" cap="none" normalizeH="0" baseline="0" dirty="0" err="1">
                <a:ln>
                  <a:noFill/>
                </a:ln>
                <a:solidFill>
                  <a:srgbClr val="BABAB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a:t>
            </a:r>
            <a:r>
              <a:rPr kumimoji="0" lang="de-DE" altLang="de-DE" sz="1200" b="0" i="0" u="none" strike="noStrike" cap="none" normalizeH="0" baseline="0" dirty="0" err="1">
                <a:ln>
                  <a:noFill/>
                </a:ln>
                <a:solidFill>
                  <a:srgbClr val="E8BF6A"/>
                </a:solidFill>
                <a:effectLst/>
                <a:latin typeface="Consolas" panose="020B0609020204030204" pitchFamily="49" charset="0"/>
              </a:rPr>
              <a:t>meta</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charset</a:t>
            </a:r>
            <a:r>
              <a:rPr kumimoji="0" lang="de-DE" altLang="de-DE" sz="1200" b="0" i="0" u="none" strike="noStrike" cap="none" normalizeH="0" baseline="0" dirty="0">
                <a:ln>
                  <a:noFill/>
                </a:ln>
                <a:solidFill>
                  <a:srgbClr val="A5C261"/>
                </a:solidFill>
                <a:effectLst/>
                <a:latin typeface="Consolas" panose="020B0609020204030204" pitchFamily="49" charset="0"/>
              </a:rPr>
              <a:t>="UTF-8"</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&lt;title&gt;</a:t>
            </a:r>
            <a:r>
              <a:rPr kumimoji="0" lang="de-DE" altLang="de-DE" sz="1200" b="0" i="0" u="none" strike="noStrike" cap="none" normalizeH="0" baseline="0" dirty="0">
                <a:ln>
                  <a:noFill/>
                </a:ln>
                <a:solidFill>
                  <a:srgbClr val="A9B7C6"/>
                </a:solidFill>
                <a:effectLst/>
                <a:latin typeface="Consolas" panose="020B0609020204030204" pitchFamily="49" charset="0"/>
              </a:rPr>
              <a:t>Übung</a:t>
            </a:r>
            <a:r>
              <a:rPr kumimoji="0" lang="de-DE" altLang="de-DE" sz="1200" b="0" i="0" u="none" strike="noStrike" cap="none" normalizeH="0" baseline="0" dirty="0">
                <a:ln>
                  <a:noFill/>
                </a:ln>
                <a:solidFill>
                  <a:srgbClr val="E8BF6A"/>
                </a:solidFill>
                <a:effectLst/>
                <a:latin typeface="Consolas" panose="020B0609020204030204" pitchFamily="49" charset="0"/>
              </a:rPr>
              <a:t>&lt;/title&gt;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        #rechteck1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#ee9900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#rechteck2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background-color</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#ee6600</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height</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100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width</a:t>
            </a: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897BB"/>
                </a:solidFill>
                <a:effectLst/>
                <a:latin typeface="Consolas" panose="020B0609020204030204" pitchFamily="49" charset="0"/>
              </a:rPr>
              <a:t>200</a:t>
            </a:r>
            <a:r>
              <a:rPr kumimoji="0" lang="de-DE" altLang="de-DE" sz="1200" b="0" i="0" u="none" strike="noStrike" cap="none" normalizeH="0" baseline="0" dirty="0">
                <a:ln>
                  <a:noFill/>
                </a:ln>
                <a:solidFill>
                  <a:srgbClr val="A5C261"/>
                </a:solidFill>
                <a:effectLst/>
                <a:latin typeface="Consolas" panose="020B0609020204030204" pitchFamily="49" charset="0"/>
              </a:rPr>
              <a:t>px</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E8BF6A"/>
                </a:solidFill>
                <a:effectLst/>
                <a:latin typeface="Consolas" panose="020B0609020204030204" pitchFamily="49" charset="0"/>
              </a:rPr>
              <a:t>&lt;/style&gt;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head</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="rechteck1"</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Textbox</a:t>
            </a:r>
            <a:r>
              <a:rPr kumimoji="0" lang="de-DE" altLang="de-DE" sz="1200" b="0" i="0" u="none" strike="noStrike" cap="none" normalizeH="0" baseline="0" dirty="0">
                <a:ln>
                  <a:noFill/>
                </a:ln>
                <a:solidFill>
                  <a:srgbClr val="A9B7C6"/>
                </a:solidFill>
                <a:effectLst/>
                <a:latin typeface="Consolas" panose="020B0609020204030204" pitchFamily="49" charset="0"/>
              </a:rPr>
              <a:t> 1</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&lt;div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="rechteck2"</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err="1">
                <a:ln>
                  <a:noFill/>
                </a:ln>
                <a:solidFill>
                  <a:srgbClr val="A9B7C6"/>
                </a:solidFill>
                <a:effectLst/>
                <a:latin typeface="Consolas" panose="020B0609020204030204" pitchFamily="49" charset="0"/>
              </a:rPr>
              <a:t>Textbox</a:t>
            </a:r>
            <a:r>
              <a:rPr kumimoji="0" lang="de-DE" altLang="de-DE" sz="1200" b="0" i="0" u="none" strike="noStrike" cap="none" normalizeH="0" baseline="0" dirty="0">
                <a:ln>
                  <a:noFill/>
                </a:ln>
                <a:solidFill>
                  <a:srgbClr val="A9B7C6"/>
                </a:solidFill>
                <a:effectLst/>
                <a:latin typeface="Consolas" panose="020B0609020204030204" pitchFamily="49" charset="0"/>
              </a:rPr>
              <a:t> 2</a:t>
            </a:r>
            <a:r>
              <a:rPr kumimoji="0" lang="de-DE" altLang="de-DE" sz="1200" b="0" i="0" u="none" strike="noStrike" cap="none" normalizeH="0" baseline="0" dirty="0">
                <a:ln>
                  <a:noFill/>
                </a:ln>
                <a:solidFill>
                  <a:srgbClr val="E8BF6A"/>
                </a:solidFill>
                <a:effectLst/>
                <a:latin typeface="Consolas" panose="020B0609020204030204" pitchFamily="49" charset="0"/>
              </a:rPr>
              <a:t>&lt;/div&gt;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id</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btn</a:t>
            </a:r>
            <a:r>
              <a:rPr kumimoji="0" lang="de-DE" altLang="de-DE" sz="1200" b="0" i="0" u="none" strike="noStrike" cap="none" normalizeH="0" baseline="0" dirty="0">
                <a:ln>
                  <a:noFill/>
                </a:ln>
                <a:solidFill>
                  <a:srgbClr val="A5C261"/>
                </a:solidFill>
                <a:effectLst/>
                <a:latin typeface="Consolas" panose="020B0609020204030204" pitchFamily="49" charset="0"/>
              </a:rPr>
              <a:t>" </a:t>
            </a:r>
            <a:r>
              <a:rPr kumimoji="0" lang="de-DE" altLang="de-DE" sz="1200" b="0" i="0" u="none" strike="noStrike" cap="none" normalizeH="0" baseline="0" dirty="0">
                <a:ln>
                  <a:noFill/>
                </a:ln>
                <a:solidFill>
                  <a:srgbClr val="BABABA"/>
                </a:solidFill>
                <a:effectLst/>
                <a:latin typeface="Consolas" panose="020B0609020204030204" pitchFamily="49" charset="0"/>
              </a:rPr>
              <a:t>type</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err="1">
                <a:ln>
                  <a:noFill/>
                </a:ln>
                <a:solidFill>
                  <a:srgbClr val="A5C261"/>
                </a:solidFill>
                <a:effectLst/>
                <a:latin typeface="Consolas" panose="020B0609020204030204" pitchFamily="49" charset="0"/>
              </a:rPr>
              <a:t>button</a:t>
            </a:r>
            <a:r>
              <a:rPr kumimoji="0" lang="de-DE" altLang="de-DE" sz="1200" b="0" i="0" u="none" strike="noStrike" cap="none" normalizeH="0" baseline="0" dirty="0">
                <a:ln>
                  <a:noFill/>
                </a:ln>
                <a:solidFill>
                  <a:srgbClr val="A5C261"/>
                </a:solidFill>
                <a:effectLst/>
                <a:latin typeface="Consolas" panose="020B0609020204030204" pitchFamily="49" charset="0"/>
              </a:rPr>
              <a:t>"</a:t>
            </a:r>
            <a:r>
              <a:rPr kumimoji="0" lang="de-DE" altLang="de-DE" sz="1200" b="0" i="0" u="none" strike="noStrike" cap="none" normalizeH="0" baseline="0" dirty="0">
                <a:ln>
                  <a:noFill/>
                </a:ln>
                <a:solidFill>
                  <a:srgbClr val="E8BF6A"/>
                </a:solidFill>
                <a:effectLst/>
                <a:latin typeface="Consolas" panose="020B0609020204030204" pitchFamily="49" charset="0"/>
              </a:rPr>
              <a:t>&gt;</a:t>
            </a:r>
            <a:r>
              <a:rPr kumimoji="0" lang="de-DE" altLang="de-DE" sz="1200" b="0" i="0" u="none" strike="noStrike" cap="none" normalizeH="0" baseline="0" dirty="0">
                <a:ln>
                  <a:noFill/>
                </a:ln>
                <a:solidFill>
                  <a:srgbClr val="A9B7C6"/>
                </a:solidFill>
                <a:effectLst/>
                <a:latin typeface="Consolas" panose="020B0609020204030204" pitchFamily="49" charset="0"/>
              </a:rPr>
              <a:t>Elemente tauschen</a:t>
            </a: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button</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 </a:t>
            </a:r>
            <a:r>
              <a:rPr kumimoji="0" lang="de-DE" altLang="de-DE" sz="1200" b="0" i="0" u="none" strike="noStrike" cap="none" normalizeH="0" baseline="0" dirty="0" err="1">
                <a:ln>
                  <a:noFill/>
                </a:ln>
                <a:solidFill>
                  <a:srgbClr val="BABABA"/>
                </a:solidFill>
                <a:effectLst/>
                <a:latin typeface="Consolas" panose="020B0609020204030204" pitchFamily="49" charset="0"/>
              </a:rPr>
              <a:t>src</a:t>
            </a:r>
            <a:r>
              <a:rPr kumimoji="0" lang="de-DE" altLang="de-DE" sz="1200" b="0" i="0" u="none" strike="noStrike" cap="none" normalizeH="0" baseline="0" dirty="0">
                <a:ln>
                  <a:noFill/>
                </a:ln>
                <a:solidFill>
                  <a:srgbClr val="A5C261"/>
                </a:solidFill>
                <a:effectLst/>
                <a:latin typeface="Consolas" panose="020B0609020204030204" pitchFamily="49" charset="0"/>
              </a:rPr>
              <a:t>="https://code.jquery.com/jquery-3.5.1.min.js"</a:t>
            </a:r>
            <a:r>
              <a:rPr kumimoji="0" lang="de-DE" altLang="de-DE" sz="1200" b="0" i="0" u="none" strike="noStrike" cap="none" normalizeH="0" baseline="0" dirty="0">
                <a:ln>
                  <a:noFill/>
                </a:ln>
                <a:solidFill>
                  <a:srgbClr val="E8BF6A"/>
                </a:solidFill>
                <a:effectLst/>
                <a:latin typeface="Consolas" panose="020B0609020204030204" pitchFamily="49" charset="0"/>
              </a:rPr>
              <a:t>&gt;&lt;/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err="1">
                <a:ln>
                  <a:noFill/>
                </a:ln>
                <a:solidFill>
                  <a:srgbClr val="CC7832"/>
                </a:solidFill>
                <a:effectLst/>
                <a:latin typeface="Consolas" panose="020B0609020204030204" pitchFamily="49" charset="0"/>
              </a:rPr>
              <a:t>function</a:t>
            </a: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FFC66D"/>
                </a:solidFill>
                <a:effectLst/>
                <a:latin typeface="Consolas" panose="020B0609020204030204" pitchFamily="49" charset="0"/>
              </a:rPr>
              <a:t>tauschen</a:t>
            </a:r>
            <a:r>
              <a:rPr kumimoji="0" lang="de-DE" altLang="de-DE" sz="1200" b="0" i="0" u="none" strike="noStrike" cap="none" normalizeH="0" baseline="0" dirty="0">
                <a:ln>
                  <a:noFill/>
                </a:ln>
                <a:solidFill>
                  <a:srgbClr val="A9B7C6"/>
                </a:solidFill>
                <a:effectLst/>
                <a:latin typeface="Consolas" panose="020B0609020204030204" pitchFamily="49" charset="0"/>
              </a:rPr>
              <a:t>() {</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    $(</a:t>
            </a:r>
            <a:r>
              <a:rPr kumimoji="0" lang="de-DE" altLang="de-DE" sz="1200" b="0" i="0" u="none" strike="noStrike" cap="none" normalizeH="0" baseline="0" dirty="0">
                <a:ln>
                  <a:noFill/>
                </a:ln>
                <a:solidFill>
                  <a:srgbClr val="6A8759"/>
                </a:solidFill>
                <a:effectLst/>
                <a:latin typeface="Consolas" panose="020B0609020204030204" pitchFamily="49" charset="0"/>
              </a:rPr>
              <a:t>'#rechteck1'</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CC7832"/>
                </a:solidFill>
                <a:effectLst/>
                <a:latin typeface="Consolas" panose="020B0609020204030204" pitchFamily="49" charset="0"/>
              </a:rPr>
              <a:t>    </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'#rechteck2'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toggle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897BB"/>
                </a:solidFill>
                <a:effectLst/>
                <a:latin typeface="Consolas" panose="020B0609020204030204" pitchFamily="49" charset="0"/>
              </a:rPr>
              <a:t>2000</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br>
              <a:rPr kumimoji="0" lang="de-DE" altLang="de-DE" sz="1200" b="0" i="0" u="none" strike="noStrike" cap="none" normalizeH="0" baseline="0" dirty="0">
                <a:ln>
                  <a:noFill/>
                </a:ln>
                <a:solidFill>
                  <a:srgbClr val="A9B7C6"/>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'#rechteck2'</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A9B7C6"/>
                </a:solidFill>
                <a:effectLst/>
                <a:latin typeface="Consolas" panose="020B0609020204030204" pitchFamily="49" charset="0"/>
              </a:rPr>
              <a:t>hide</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err="1">
                <a:ln>
                  <a:noFill/>
                </a:ln>
                <a:solidFill>
                  <a:srgbClr val="6A8759"/>
                </a:solidFill>
                <a:effectLst/>
                <a:latin typeface="Consolas" panose="020B0609020204030204" pitchFamily="49" charset="0"/>
              </a:rPr>
              <a:t>btn</a:t>
            </a:r>
            <a:r>
              <a:rPr kumimoji="0" lang="de-DE" altLang="de-DE" sz="1200" b="0" i="0" u="none" strike="noStrike" cap="none" normalizeH="0" baseline="0" dirty="0">
                <a:ln>
                  <a:noFill/>
                </a:ln>
                <a:solidFill>
                  <a:srgbClr val="6A8759"/>
                </a:solidFill>
                <a:effectLst/>
                <a:latin typeface="Consolas" panose="020B0609020204030204" pitchFamily="49" charset="0"/>
              </a:rPr>
              <a:t>'</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err="1">
                <a:ln>
                  <a:noFill/>
                </a:ln>
                <a:solidFill>
                  <a:srgbClr val="FFC66D"/>
                </a:solidFill>
                <a:effectLst/>
                <a:latin typeface="Consolas" panose="020B0609020204030204" pitchFamily="49" charset="0"/>
              </a:rPr>
              <a:t>click</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FFC66D"/>
                </a:solidFill>
                <a:effectLst/>
                <a:latin typeface="Consolas" panose="020B0609020204030204" pitchFamily="49" charset="0"/>
              </a:rPr>
              <a:t>tauschen</a:t>
            </a:r>
            <a:r>
              <a:rPr kumimoji="0" lang="de-DE" altLang="de-DE" sz="1200" b="0" i="0" u="none" strike="noStrike" cap="none" normalizeH="0" baseline="0" dirty="0">
                <a:ln>
                  <a:noFill/>
                </a:ln>
                <a:solidFill>
                  <a:srgbClr val="A9B7C6"/>
                </a:solidFill>
                <a:effectLst/>
                <a:latin typeface="Consolas" panose="020B0609020204030204" pitchFamily="49" charset="0"/>
              </a:rPr>
              <a:t>)</a:t>
            </a:r>
            <a:r>
              <a:rPr kumimoji="0" lang="de-DE" altLang="de-DE" sz="1200" b="0" i="0" u="none" strike="noStrike" cap="none" normalizeH="0" baseline="0" dirty="0">
                <a:ln>
                  <a:noFill/>
                </a:ln>
                <a:solidFill>
                  <a:srgbClr val="CC7832"/>
                </a:solidFill>
                <a:effectLst/>
                <a:latin typeface="Consolas" panose="020B0609020204030204" pitchFamily="49" charset="0"/>
              </a:rPr>
              <a:t>;</a:t>
            </a:r>
            <a:br>
              <a:rPr kumimoji="0" lang="de-DE" altLang="de-DE" sz="1200" b="0" i="0" u="none" strike="noStrike" cap="none" normalizeH="0" baseline="0" dirty="0">
                <a:ln>
                  <a:noFill/>
                </a:ln>
                <a:solidFill>
                  <a:srgbClr val="CC7832"/>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script</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body</a:t>
            </a:r>
            <a:r>
              <a:rPr kumimoji="0" lang="de-DE" altLang="de-DE" sz="1200" b="0" i="0" u="none" strike="noStrike" cap="none" normalizeH="0" baseline="0" dirty="0">
                <a:ln>
                  <a:noFill/>
                </a:ln>
                <a:solidFill>
                  <a:srgbClr val="E8BF6A"/>
                </a:solidFill>
                <a:effectLst/>
                <a:latin typeface="Consolas" panose="020B0609020204030204" pitchFamily="49" charset="0"/>
              </a:rPr>
              <a:t>&gt;</a:t>
            </a:r>
            <a:br>
              <a:rPr kumimoji="0" lang="de-DE" altLang="de-DE" sz="1200" b="0" i="0" u="none" strike="noStrike" cap="none" normalizeH="0" baseline="0" dirty="0">
                <a:ln>
                  <a:noFill/>
                </a:ln>
                <a:solidFill>
                  <a:srgbClr val="E8BF6A"/>
                </a:solidFill>
                <a:effectLst/>
                <a:latin typeface="Consolas" panose="020B0609020204030204" pitchFamily="49" charset="0"/>
              </a:rPr>
            </a:br>
            <a:r>
              <a:rPr kumimoji="0" lang="de-DE" altLang="de-DE" sz="1200" b="0" i="0" u="none" strike="noStrike" cap="none" normalizeH="0" baseline="0" dirty="0">
                <a:ln>
                  <a:noFill/>
                </a:ln>
                <a:solidFill>
                  <a:srgbClr val="E8BF6A"/>
                </a:solidFill>
                <a:effectLst/>
                <a:latin typeface="Consolas" panose="020B0609020204030204" pitchFamily="49" charset="0"/>
              </a:rPr>
              <a:t>&lt;/</a:t>
            </a:r>
            <a:r>
              <a:rPr kumimoji="0" lang="de-DE" altLang="de-DE" sz="1200" b="0" i="0" u="none" strike="noStrike" cap="none" normalizeH="0" baseline="0" dirty="0" err="1">
                <a:ln>
                  <a:noFill/>
                </a:ln>
                <a:solidFill>
                  <a:srgbClr val="E8BF6A"/>
                </a:solidFill>
                <a:effectLst/>
                <a:latin typeface="Consolas" panose="020B0609020204030204" pitchFamily="49" charset="0"/>
              </a:rPr>
              <a:t>html</a:t>
            </a:r>
            <a:r>
              <a:rPr kumimoji="0" lang="de-DE" altLang="de-DE" sz="1200" b="0" i="0" u="none" strike="noStrike" cap="none" normalizeH="0" baseline="0" dirty="0">
                <a:ln>
                  <a:noFill/>
                </a:ln>
                <a:solidFill>
                  <a:srgbClr val="E8BF6A"/>
                </a:solidFill>
                <a:effectLst/>
                <a:latin typeface="Consolas" panose="020B0609020204030204" pitchFamily="49" charset="0"/>
              </a:rPr>
              <a:t>&gt;</a:t>
            </a:r>
            <a:endParaRPr kumimoji="0" lang="de-DE" altLang="de-DE"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9817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757</Words>
  <Application>Microsoft Office PowerPoint</Application>
  <PresentationFormat>Breitbild</PresentationFormat>
  <Paragraphs>13</Paragraphs>
  <Slides>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Consolas</vt:lpstr>
      <vt:lpstr>Font Awesome 5 Free Solid</vt:lpstr>
      <vt:lpstr>FontAwesome</vt:lpstr>
      <vt:lpstr>1_pm</vt:lpstr>
      <vt:lpstr>JavaScript 04 Lösungen</vt:lpstr>
      <vt:lpstr>Gestalte eine Seite mit einer Überschrift, drei Absätzen, einem Eingabefeld und einem Button. Füge zunächst einen passenden Text für die Überschrift ein. Danach sollen alle drei Absätze den gleichen Inhalt erhalten. Wenn der Anwender auf den Button drückt, soll der zweite Absatz den Inhalt des Eingabefelds erhalten. Dabei soll es auch möglich sein, HTML-Tags zu verwenden. Nutze für all diese Aufgaben jQuery.</vt:lpstr>
      <vt:lpstr>Gestalte ein farbiges div-Element. Dieses soll auf drei verschiedene Events (mouseout, dblclick und contextmenu) reagieren und dabei jeweils die Art des Events per alert-Befehl ausgeben. Verwende dafür nur eine einzige Methode.</vt:lpstr>
      <vt:lpstr>Gestalte eine Seite mit zwei div-Elementen mit identischer Größe aber unterschiedlichen Farben. Wenn die Seite aufgerufen wird, soll jedoch eines der beiden Elemente mit der hide()-Methode (ohne Verzögerung) versteckt werden. Füge darunter einen Button ein. Wenn der Anwender diesen anklickt, soll das Programm die beiden Rechtecke langsam austauschen, indem es auf beide die toggle()-Methode anwendet.</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191</cp:revision>
  <dcterms:created xsi:type="dcterms:W3CDTF">2019-04-14T16:39:40Z</dcterms:created>
  <dcterms:modified xsi:type="dcterms:W3CDTF">2021-11-08T09:47:23Z</dcterms:modified>
</cp:coreProperties>
</file>