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326" r:id="rId2"/>
    <p:sldId id="327" r:id="rId3"/>
    <p:sldId id="328" r:id="rId4"/>
    <p:sldId id="337" r:id="rId5"/>
    <p:sldId id="338" r:id="rId6"/>
    <p:sldId id="329" r:id="rId7"/>
    <p:sldId id="340" r:id="rId8"/>
    <p:sldId id="330" r:id="rId9"/>
    <p:sldId id="342" r:id="rId10"/>
    <p:sldId id="344" r:id="rId11"/>
    <p:sldId id="331" r:id="rId12"/>
    <p:sldId id="335" r:id="rId13"/>
    <p:sldId id="345" r:id="rId14"/>
    <p:sldId id="332" r:id="rId15"/>
    <p:sldId id="336" r:id="rId16"/>
    <p:sldId id="346" r:id="rId17"/>
    <p:sldId id="348" r:id="rId18"/>
    <p:sldId id="349" r:id="rId19"/>
    <p:sldId id="351" r:id="rId20"/>
    <p:sldId id="352" r:id="rId21"/>
    <p:sldId id="350" r:id="rId22"/>
    <p:sldId id="304" r:id="rId23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 autoAdjust="0"/>
    <p:restoredTop sz="95231" autoAdjust="0"/>
  </p:normalViewPr>
  <p:slideViewPr>
    <p:cSldViewPr snapToGrid="0" showGuides="1">
      <p:cViewPr varScale="1">
        <p:scale>
          <a:sx n="104" d="100"/>
          <a:sy n="104" d="100"/>
        </p:scale>
        <p:origin x="150" y="1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04.12.2021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.wikipedia.org/wiki/Liste_von_Texteditor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01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3CFC-C664-41C8-BD4D-D9DD2D3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EB1F1-A8E2-4012-A1A9-624B0BE55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626729"/>
            <a:ext cx="10293728" cy="8022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Erstelle ein Programm, das die Besucher deiner Seite begrüßt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</p:txBody>
      </p:sp>
    </p:spTree>
    <p:extLst>
      <p:ext uri="{BB962C8B-B14F-4D97-AF65-F5344CB8AC3E}">
        <p14:creationId xmlns:p14="http://schemas.microsoft.com/office/powerpoint/2010/main" val="5812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8A30D-A497-4A7E-A620-4B759445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und HTML miteinander verbinden</a:t>
            </a:r>
          </a:p>
        </p:txBody>
      </p:sp>
    </p:spTree>
    <p:extLst>
      <p:ext uri="{BB962C8B-B14F-4D97-AF65-F5344CB8AC3E}">
        <p14:creationId xmlns:p14="http://schemas.microsoft.com/office/powerpoint/2010/main" val="197949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E3433-E452-44EA-B795-F75AB605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HTML-Code mit PHP auslesen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1F1555-2732-4361-AE44-511EBDB3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99152"/>
            <a:ext cx="2590800" cy="15906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9FEFC9D-3B03-4CD7-BF70-2EAE5EE1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1" y="1039156"/>
            <a:ext cx="2478564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"&lt;h1&gt;Willkommen&lt;/h1&gt;"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6A39B4-5E76-44FB-9874-D79D04C8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3" y="4222849"/>
            <a:ext cx="4905375" cy="15144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866F7C2-466C-4B3D-8E8B-BF6243D0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7" y="3616894"/>
            <a:ext cx="2563522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"&lt;h1&gt;Willkommen&lt;/h1&gt;"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"&lt;p&gt;1. Absatz&lt;/p&gt;"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"&lt;p&gt;2. Absatz&lt;/p&gt;"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F8F848-4A1A-454C-947B-08358B774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440" y="4159812"/>
            <a:ext cx="2371725" cy="203835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2503E39-3F7B-4E63-8A73-7317B846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183" y="1399152"/>
            <a:ext cx="2733441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"&lt;h1&gt;Willkommen&lt;/h1&gt;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"&lt;p&gt;1.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"&lt;p&gt;2.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7584FDD9-78AC-4F3D-AC30-8C285F5DF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41303" y="1932413"/>
            <a:ext cx="2182586" cy="1255728"/>
          </a:xfrm>
        </p:spPr>
        <p:txBody>
          <a:bodyPr/>
          <a:lstStyle/>
          <a:p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de-AT" dirty="0"/>
              <a:t> hat keine Auswirkung auf die Darstellung im Browser. Bewirkt aber einen Zeilenumbruch im Quellcode</a:t>
            </a:r>
          </a:p>
        </p:txBody>
      </p:sp>
    </p:spTree>
    <p:extLst>
      <p:ext uri="{BB962C8B-B14F-4D97-AF65-F5344CB8AC3E}">
        <p14:creationId xmlns:p14="http://schemas.microsoft.com/office/powerpoint/2010/main" val="404023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E45D-081A-48F7-91CA-853DCAEE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PHP-Skripte in eine HTML Seite integrieren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046FB2-83E2-4E60-A668-B4FE54CE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07" y="1848943"/>
            <a:ext cx="6131807" cy="360098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="Beschreibung der Seite"&gt;'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='Beschreibung der Seite'&gt;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Willkommen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"&lt;p&gt;1.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de-DE" altLang="de-DE" sz="1200" dirty="0">
                <a:solidFill>
                  <a:srgbClr val="CC7832"/>
                </a:solidFill>
                <a:latin typeface="Consolas" panose="020B0609020204030204" pitchFamily="49" charset="0"/>
              </a:rPr>
              <a:t>echo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"&lt;p&gt;2. Absatz&lt;/p&gt;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64F83-EC9B-44B1-984D-4CA3F858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Variablen</a:t>
            </a:r>
          </a:p>
        </p:txBody>
      </p:sp>
    </p:spTree>
    <p:extLst>
      <p:ext uri="{BB962C8B-B14F-4D97-AF65-F5344CB8AC3E}">
        <p14:creationId xmlns:p14="http://schemas.microsoft.com/office/powerpoint/2010/main" val="212074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EF678-32DF-422C-9D19-DEABB3F3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 mit einer Variablen erfassen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250C3A-733A-4882-849B-475C6652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843" y="2828835"/>
            <a:ext cx="5197257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Variablen werden mit einem Dollarzeichen gekennzeichnet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Variablennamen dürfen keine Sonderzeichen enthalten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textbaustein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"Meine erste Variable"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textbaustein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3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7CDCA-C17C-43E6-818F-AC14EF03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Zahlen als Variable abspeichern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675AF6-7E80-40ED-8F14-FD914BD0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93" y="1528189"/>
            <a:ext cx="8255786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Variablen können neben Strings auch numerische oder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boolsche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Werte besitzen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ganzeZahl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kommaZahl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5.39281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"Ganze Zahl: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ganzeZahl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&gt;Kommazahl: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kommaZahl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&gt;Boolean: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3E2159-413B-41F6-9573-80E8ECED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00" y="1443717"/>
            <a:ext cx="1590675" cy="866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C8DECAC-08E4-40D5-94CA-F80C0B7D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0"/>
          <a:stretch/>
        </p:blipFill>
        <p:spPr>
          <a:xfrm>
            <a:off x="6734854" y="2110467"/>
            <a:ext cx="3976689" cy="200025"/>
          </a:xfrm>
          <a:prstGeom prst="rect">
            <a:avLst/>
          </a:prstGeom>
        </p:spPr>
      </p:pic>
      <p:sp>
        <p:nvSpPr>
          <p:cNvPr id="9" name="Textplatzhalter 2">
            <a:extLst>
              <a:ext uri="{FF2B5EF4-FFF2-40B4-BE49-F238E27FC236}">
                <a16:creationId xmlns:a16="http://schemas.microsoft.com/office/drawing/2014/main" id="{4265168B-703D-4002-A9A9-F9ED5FC2F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207" y="3429000"/>
            <a:ext cx="10293728" cy="930511"/>
          </a:xfrm>
        </p:spPr>
        <p:txBody>
          <a:bodyPr/>
          <a:lstStyle/>
          <a:p>
            <a:r>
              <a:rPr lang="de-AT" dirty="0"/>
              <a:t>Zeichenketten und Variablen können in einem ausgegeben werden.</a:t>
            </a:r>
          </a:p>
          <a:p>
            <a:r>
              <a:rPr lang="de-AT" dirty="0"/>
              <a:t>In JS trennt man sie mit einem Plus (+)</a:t>
            </a:r>
          </a:p>
          <a:p>
            <a:r>
              <a:rPr lang="de-AT" dirty="0"/>
              <a:t>In PHP trennt man sie mit einem Punkt (.)</a:t>
            </a:r>
          </a:p>
        </p:txBody>
      </p:sp>
    </p:spTree>
    <p:extLst>
      <p:ext uri="{BB962C8B-B14F-4D97-AF65-F5344CB8AC3E}">
        <p14:creationId xmlns:p14="http://schemas.microsoft.com/office/powerpoint/2010/main" val="407632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ED724-179D-41DB-BC07-29239282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Operationen mit 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A6A2E-F34A-431E-80EF-DBF27A297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86232"/>
          </a:xfrm>
        </p:spPr>
        <p:txBody>
          <a:bodyPr/>
          <a:lstStyle/>
          <a:p>
            <a:pPr algn="ctr"/>
            <a:r>
              <a:rPr lang="de-AT" dirty="0"/>
              <a:t>Additionen, Multiplikationen, Divisionen funktionieren im gleichen Schema wie in JS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0BE612-3B05-4B34-A13C-6B1E165E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76" y="3931729"/>
            <a:ext cx="2505075" cy="3333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E75FFB-EAC6-4DAA-BCEA-52C1BA81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49" y="3176676"/>
            <a:ext cx="1485900" cy="685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D7A2D7E-951B-45CE-9224-00927156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07" y="3169979"/>
            <a:ext cx="4772460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"&lt;p&gt;Verfügbare Artikel: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Kurzschreibweise: $bestand--;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"&lt;p&gt;Verfügbare Artikel: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$bestand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0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C156E-B6B5-4193-9DAB-95F92A4D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Numerisches Array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7A9833-974D-4045-99BD-2C6FF751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1" y="1813761"/>
            <a:ext cx="7321235" cy="37856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Array deklarieren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Bioweckerl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vom feinsten"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oder: kürzere Schreibweise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Bioweckerl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vom feinsten"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2358E0-70FD-4F8C-8203-19CFA21B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43" y="1028701"/>
            <a:ext cx="2066925" cy="33147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7AB484-53E3-4BB3-B504-244307C17369}"/>
              </a:ext>
            </a:extLst>
          </p:cNvPr>
          <p:cNvSpPr txBox="1"/>
          <p:nvPr/>
        </p:nvSpPr>
        <p:spPr>
          <a:xfrm>
            <a:off x="8405776" y="1813761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Array Ausgabe einzelnen Wertes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6BE4F1-8BF5-4B36-A554-AEEB57FA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923" y="1536762"/>
            <a:ext cx="3243196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5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3B139-F825-49A9-A962-1D2C9451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Assoziatives Array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2BEA7E-8B25-4042-8CAB-7880F9E7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3" y="2037669"/>
            <a:ext cx="2362200" cy="31908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5AE706B-B026-42E7-BEAF-998225CA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2" y="1186282"/>
            <a:ext cx="4687502" cy="48936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Array deklarieren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'Beschreibung'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Bioweckerl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vom feinsten"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'Anzahl'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Alternative Schreibweise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'Beschreibung'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Bioweckerl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vom feinsten"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'Anzahl'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B3969-F097-48E9-A5D3-7D493F8E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942" y="1420878"/>
            <a:ext cx="477246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produktAlternative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"Preis"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F6CC0A-CBAB-4BB4-B583-B1763CE52EDD}"/>
              </a:ext>
            </a:extLst>
          </p:cNvPr>
          <p:cNvSpPr txBox="1"/>
          <p:nvPr/>
        </p:nvSpPr>
        <p:spPr>
          <a:xfrm>
            <a:off x="6977026" y="1751437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Array Ausgabe einzelnen Wertes</a:t>
            </a:r>
          </a:p>
        </p:txBody>
      </p:sp>
    </p:spTree>
    <p:extLst>
      <p:ext uri="{BB962C8B-B14F-4D97-AF65-F5344CB8AC3E}">
        <p14:creationId xmlns:p14="http://schemas.microsoft.com/office/powerpoint/2010/main" val="412951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4091D62-B7A0-44C2-AD83-394DF6E2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99529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8B7AB-34BB-4E70-ACC4-C5EDCEDB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Mehrdimensionales Array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91467AA-D72F-423D-9415-F3176949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5" y="1151102"/>
            <a:ext cx="5791970" cy="50783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Array deklarieren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"Roggensemmel"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0.79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"Kornspitz"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'Artikelnummer'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"Semmel"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'Preis'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Debugging mit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um zu sehen was in dem Array drin ist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Ausgabe einzelner Position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'Produktname'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Ausgabe des gesamten Arrays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sortiment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4F5ECBB-2A51-4F16-BE5B-5A53A2E8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69" y="1493384"/>
            <a:ext cx="4257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989D0-B983-4C24-BAD6-DFB5506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0ADD0E-0A77-42BE-A817-0805A2988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3642023"/>
          </a:xfrm>
        </p:spPr>
        <p:txBody>
          <a:bodyPr/>
          <a:lstStyle/>
          <a:p>
            <a:r>
              <a:rPr lang="de-AT" dirty="0"/>
              <a:t>Erstelle ein Programm, das die Besucher deiner Seite begrüßt</a:t>
            </a:r>
          </a:p>
          <a:p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  <a:p>
            <a:r>
              <a:rPr lang="de-AT" dirty="0"/>
              <a:t>Schreibe ein Programm, das zwei nummerische Variablen verwendet. Dieses soll die beiden Werte zunächst einzeln ausgeben. Anschließend soll es beide Variablen multiplizieren und das Ergebnis ausgeben.</a:t>
            </a:r>
          </a:p>
          <a:p>
            <a:r>
              <a:rPr lang="de-AT" dirty="0"/>
              <a:t>Schreibe ein Programm, das folgenden Liedtext ausgibt:</a:t>
            </a:r>
            <a:br>
              <a:rPr lang="de-AT" dirty="0"/>
            </a:br>
            <a:r>
              <a:rPr lang="de-AT" dirty="0"/>
              <a:t>„</a:t>
            </a:r>
            <a:r>
              <a:rPr lang="de-DE" dirty="0"/>
              <a:t>Die Donau ist ins Wasser </a:t>
            </a:r>
            <a:r>
              <a:rPr lang="de-DE" dirty="0" err="1"/>
              <a:t>g'falln</a:t>
            </a:r>
            <a:r>
              <a:rPr lang="de-DE" dirty="0"/>
              <a:t>,</a:t>
            </a:r>
            <a:br>
              <a:rPr lang="de-AT" dirty="0"/>
            </a:br>
            <a:r>
              <a:rPr lang="de-AT" dirty="0"/>
              <a:t>der Rheinstrom ist verbrannt,</a:t>
            </a:r>
            <a:br>
              <a:rPr lang="de-AT" dirty="0"/>
            </a:br>
            <a:r>
              <a:rPr lang="de-DE" dirty="0"/>
              <a:t>In Frankfurt ist ein Spaß passiert,</a:t>
            </a:r>
            <a:br>
              <a:rPr lang="de-AT" dirty="0"/>
            </a:br>
            <a:r>
              <a:rPr lang="de-AT" dirty="0"/>
              <a:t>der </a:t>
            </a:r>
            <a:r>
              <a:rPr lang="de-AT" dirty="0" err="1"/>
              <a:t>Geisbock</a:t>
            </a:r>
            <a:r>
              <a:rPr lang="de-AT" dirty="0"/>
              <a:t> hats erzählt“</a:t>
            </a:r>
            <a:br>
              <a:rPr lang="de-AT" dirty="0"/>
            </a:br>
            <a:r>
              <a:rPr lang="de-AT" dirty="0"/>
              <a:t>Dabei soll jede Zeile in einer Variablen erfasst werden. Verwende für die Ausgabe nur einen einzigen print-Befehl</a:t>
            </a:r>
          </a:p>
          <a:p>
            <a:r>
              <a:rPr lang="de-AT"/>
              <a:t>Erstelle </a:t>
            </a:r>
            <a:r>
              <a:rPr lang="de-AT" dirty="0"/>
              <a:t>ein Array, das von drei Kunden jeweils die Kundennummer, den Vor- und den Nachnamen enthält. Gebe daraufhin die entsprechenden Werte auf dem Bildschirm aus. Dabei sollen die zusammengehörigen Werte für jeden Kunden jeweils in einer Zeile stehen.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479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PHP &amp; MySQL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978-3-96645-009-6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Kapitel 1 - 5</a:t>
            </a:r>
            <a:endParaRPr lang="de-AT" sz="1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9555954-40A8-494B-9CF5-14A86CC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 – was ist das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9841CE-46D7-486D-A72C-BC8E81F9FA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047524"/>
            <a:ext cx="10293728" cy="4411464"/>
          </a:xfrm>
        </p:spPr>
        <p:txBody>
          <a:bodyPr/>
          <a:lstStyle/>
          <a:p>
            <a:r>
              <a:rPr lang="de-AT" dirty="0"/>
              <a:t>World Wide Web entstand 1989 mit einfachen HTML-Seiten</a:t>
            </a:r>
          </a:p>
          <a:p>
            <a:r>
              <a:rPr lang="de-AT" dirty="0"/>
              <a:t>Erste Version 1995 vorgestellt </a:t>
            </a:r>
          </a:p>
          <a:p>
            <a:pPr lvl="1"/>
            <a:r>
              <a:rPr lang="de-AT" dirty="0"/>
              <a:t>Rasmus </a:t>
            </a:r>
            <a:r>
              <a:rPr lang="de-AT" dirty="0" err="1"/>
              <a:t>Lerdorf</a:t>
            </a:r>
            <a:r>
              <a:rPr lang="de-AT" dirty="0"/>
              <a:t> hatte hierfür einige Skripte in Perl erstellt</a:t>
            </a:r>
          </a:p>
          <a:p>
            <a:pPr lvl="1"/>
            <a:r>
              <a:rPr lang="de-AT" dirty="0"/>
              <a:t>Ausgangspunkt: Zugriffe auf seinen Online-Lebenslauf protokollieren</a:t>
            </a:r>
          </a:p>
          <a:p>
            <a:pPr lvl="1"/>
            <a:r>
              <a:rPr lang="de-AT" dirty="0"/>
              <a:t>Daraus entstand umfangreiche Skriptsammlung die er für Gestaltung seiner persönlichen Homepage nutzte</a:t>
            </a:r>
          </a:p>
          <a:p>
            <a:pPr lvl="1"/>
            <a:r>
              <a:rPr lang="de-AT" dirty="0"/>
              <a:t>Nannte es: Personal Home Page Tools – PHP</a:t>
            </a:r>
          </a:p>
          <a:p>
            <a:pPr lvl="1"/>
            <a:r>
              <a:rPr lang="de-AT" dirty="0"/>
              <a:t>Außer dem Namen ist nicht mehr viel übrig</a:t>
            </a:r>
          </a:p>
          <a:p>
            <a:r>
              <a:rPr lang="de-AT" dirty="0"/>
              <a:t>Nächste Version und folgende in C entwickelt</a:t>
            </a:r>
          </a:p>
          <a:p>
            <a:r>
              <a:rPr lang="de-AT" dirty="0"/>
              <a:t>1997 änderte sich Entwicklerteam mit Hauptverantwortliche: Andi Gutmans und </a:t>
            </a:r>
            <a:r>
              <a:rPr lang="de-AT" dirty="0" err="1"/>
              <a:t>Zeev</a:t>
            </a:r>
            <a:r>
              <a:rPr lang="de-AT" dirty="0"/>
              <a:t> </a:t>
            </a:r>
            <a:r>
              <a:rPr lang="de-AT" dirty="0" err="1"/>
              <a:t>Suraski</a:t>
            </a:r>
            <a:endParaRPr lang="de-AT" dirty="0"/>
          </a:p>
          <a:p>
            <a:pPr lvl="1"/>
            <a:r>
              <a:rPr lang="de-AT" dirty="0"/>
              <a:t>PHP neue Bedeutung: Hypertext </a:t>
            </a:r>
            <a:r>
              <a:rPr lang="de-AT" dirty="0" err="1"/>
              <a:t>Preprocessor</a:t>
            </a:r>
            <a:endParaRPr lang="de-AT" dirty="0"/>
          </a:p>
          <a:p>
            <a:r>
              <a:rPr lang="de-AT" dirty="0"/>
              <a:t>Großer Durchbruch mit PHP 4</a:t>
            </a:r>
          </a:p>
          <a:p>
            <a:r>
              <a:rPr lang="de-AT" dirty="0"/>
              <a:t>Mit PHP 5 wurde PHP eine objektorientierte Programmiersprache</a:t>
            </a:r>
          </a:p>
          <a:p>
            <a:r>
              <a:rPr lang="de-AT" dirty="0"/>
              <a:t>PHP auf fast allen Webservern vorinstalliert</a:t>
            </a:r>
          </a:p>
          <a:p>
            <a:r>
              <a:rPr lang="de-AT" dirty="0"/>
              <a:t>PHP für Erstellung dynamischer Webseiten</a:t>
            </a:r>
          </a:p>
          <a:p>
            <a:r>
              <a:rPr lang="de-AT" dirty="0"/>
              <a:t>https://w3techs.com/technologies/overview/programming_language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9207AE-5731-49D7-B7C9-8E1BA755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1" y="3540613"/>
            <a:ext cx="4476750" cy="2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8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71941-2EC5-462A-9D72-4BBD8A0D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Statische und dynamische Webseiten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025023-7404-4C91-92C7-18720A02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608372"/>
          </a:xfrm>
        </p:spPr>
        <p:txBody>
          <a:bodyPr/>
          <a:lstStyle/>
          <a:p>
            <a:r>
              <a:rPr lang="de-AT" dirty="0"/>
              <a:t>Reine HTML-Seiten = statische Seiten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ED8374-E7C8-44BD-BA07-2F59DABD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2501211"/>
            <a:ext cx="6309360" cy="24597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DAA6CD-285E-4AC6-B868-02B81FB1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78" y="2667680"/>
            <a:ext cx="4191000" cy="19145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08FA84-47AA-4789-956E-A8626C0E6233}"/>
              </a:ext>
            </a:extLst>
          </p:cNvPr>
          <p:cNvSpPr txBox="1"/>
          <p:nvPr/>
        </p:nvSpPr>
        <p:spPr>
          <a:xfrm>
            <a:off x="369570" y="4845531"/>
            <a:ext cx="61028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https://images.app.goo.gl/CQ9H5aGpnHyv3mZ6A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DFF4C8-CA36-46AC-A833-C5020C4A5B6D}"/>
              </a:ext>
            </a:extLst>
          </p:cNvPr>
          <p:cNvSpPr txBox="1"/>
          <p:nvPr/>
        </p:nvSpPr>
        <p:spPr>
          <a:xfrm>
            <a:off x="7502978" y="4582205"/>
            <a:ext cx="38147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https://images.app.goo.gl/wKs7T4xFTMxHnE9d9</a:t>
            </a:r>
          </a:p>
        </p:txBody>
      </p:sp>
    </p:spTree>
    <p:extLst>
      <p:ext uri="{BB962C8B-B14F-4D97-AF65-F5344CB8AC3E}">
        <p14:creationId xmlns:p14="http://schemas.microsoft.com/office/powerpoint/2010/main" val="31348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D2A16-012D-42C1-A2EE-E5D477EC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Anwendungsmöglichkeiten für PHP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6E1E9-2893-4872-B265-4FF400CCB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5121" y="1553710"/>
            <a:ext cx="4561757" cy="3638945"/>
          </a:xfrm>
        </p:spPr>
        <p:txBody>
          <a:bodyPr/>
          <a:lstStyle/>
          <a:p>
            <a:r>
              <a:rPr lang="de-AT" dirty="0"/>
              <a:t>Content Management Systeme</a:t>
            </a:r>
          </a:p>
          <a:p>
            <a:pPr lvl="1"/>
            <a:r>
              <a:rPr lang="de-AT" dirty="0" err="1"/>
              <a:t>Wordpress</a:t>
            </a:r>
            <a:endParaRPr lang="de-AT" dirty="0"/>
          </a:p>
          <a:p>
            <a:pPr lvl="1"/>
            <a:r>
              <a:rPr lang="de-AT" dirty="0" err="1"/>
              <a:t>Serendipity</a:t>
            </a:r>
            <a:endParaRPr lang="de-AT" dirty="0"/>
          </a:p>
          <a:p>
            <a:pPr lvl="1"/>
            <a:r>
              <a:rPr lang="de-AT" dirty="0"/>
              <a:t>Joomla</a:t>
            </a:r>
          </a:p>
          <a:p>
            <a:pPr lvl="1"/>
            <a:r>
              <a:rPr lang="de-AT" dirty="0"/>
              <a:t>Typo3</a:t>
            </a:r>
          </a:p>
          <a:p>
            <a:pPr lvl="1"/>
            <a:r>
              <a:rPr lang="de-AT" dirty="0"/>
              <a:t>Drupal</a:t>
            </a:r>
          </a:p>
          <a:p>
            <a:r>
              <a:rPr lang="de-AT" dirty="0"/>
              <a:t>Shopsysteme</a:t>
            </a:r>
          </a:p>
          <a:p>
            <a:pPr lvl="1"/>
            <a:r>
              <a:rPr lang="de-AT" dirty="0"/>
              <a:t>Magento</a:t>
            </a:r>
          </a:p>
          <a:p>
            <a:r>
              <a:rPr lang="de-AT" dirty="0"/>
              <a:t>Foren-Software</a:t>
            </a:r>
          </a:p>
          <a:p>
            <a:pPr lvl="1"/>
            <a:r>
              <a:rPr lang="de-AT" dirty="0" err="1"/>
              <a:t>phpBB</a:t>
            </a:r>
            <a:endParaRPr lang="de-AT" dirty="0"/>
          </a:p>
          <a:p>
            <a:r>
              <a:rPr lang="de-AT" dirty="0"/>
              <a:t>Customer </a:t>
            </a:r>
            <a:r>
              <a:rPr lang="de-AT" dirty="0" err="1"/>
              <a:t>Relationship</a:t>
            </a:r>
            <a:r>
              <a:rPr lang="de-AT" dirty="0"/>
              <a:t> Management Systeme</a:t>
            </a:r>
          </a:p>
          <a:p>
            <a:pPr lvl="1"/>
            <a:r>
              <a:rPr lang="de-AT" dirty="0" err="1"/>
              <a:t>SugarCRM</a:t>
            </a:r>
            <a:endParaRPr lang="de-AT" dirty="0"/>
          </a:p>
          <a:p>
            <a:r>
              <a:rPr lang="de-AT" dirty="0"/>
              <a:t>Und viele </a:t>
            </a:r>
            <a:r>
              <a:rPr lang="de-AT" dirty="0" err="1"/>
              <a:t>viele</a:t>
            </a:r>
            <a:r>
              <a:rPr lang="de-AT" dirty="0"/>
              <a:t> mehr</a:t>
            </a:r>
          </a:p>
        </p:txBody>
      </p:sp>
    </p:spTree>
    <p:extLst>
      <p:ext uri="{BB962C8B-B14F-4D97-AF65-F5344CB8AC3E}">
        <p14:creationId xmlns:p14="http://schemas.microsoft.com/office/powerpoint/2010/main" val="39282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EBBFE-43B6-4914-AA7A-810C9953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>
                <a:solidFill>
                  <a:schemeClr val="tx1"/>
                </a:solidFill>
              </a:rPr>
              <a:t>Vorbereitungsmaßnahmen für das Programmieren mit PHP</a:t>
            </a:r>
          </a:p>
        </p:txBody>
      </p:sp>
    </p:spTree>
    <p:extLst>
      <p:ext uri="{BB962C8B-B14F-4D97-AF65-F5344CB8AC3E}">
        <p14:creationId xmlns:p14="http://schemas.microsoft.com/office/powerpoint/2010/main" val="212912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78186-2D41-49CB-A509-B99674BB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Webserver-Software für die Ausführung eines PHP-Programms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D58DB-D3CA-4EC3-A586-CA9378155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121002"/>
            <a:ext cx="10293728" cy="1768689"/>
          </a:xfrm>
        </p:spPr>
        <p:txBody>
          <a:bodyPr/>
          <a:lstStyle/>
          <a:p>
            <a:r>
              <a:rPr lang="de-AT" dirty="0"/>
              <a:t>PHP Programme sind Skripte</a:t>
            </a:r>
          </a:p>
          <a:p>
            <a:r>
              <a:rPr lang="de-AT" dirty="0"/>
              <a:t>Code wird nicht kompiliert =&gt; Interpreter notwendig</a:t>
            </a:r>
          </a:p>
          <a:p>
            <a:r>
              <a:rPr lang="de-AT" dirty="0"/>
              <a:t>Liste von Texteditoren: </a:t>
            </a:r>
            <a:r>
              <a:rPr lang="de-AT" dirty="0">
                <a:hlinkClick r:id="rId2"/>
              </a:rPr>
              <a:t>https://de.wikipedia.org/wiki/Liste_von_Texteditoren</a:t>
            </a:r>
            <a:endParaRPr lang="de-AT" dirty="0"/>
          </a:p>
          <a:p>
            <a:r>
              <a:rPr lang="de-AT" dirty="0"/>
              <a:t>XAMPP</a:t>
            </a:r>
          </a:p>
          <a:p>
            <a:pPr lvl="1"/>
            <a:r>
              <a:rPr lang="de-AT" dirty="0"/>
              <a:t>Dateipfad (meistens): C:\xampp\htdocs\meinEigenerOrdnerFuerDieUebungen</a:t>
            </a:r>
          </a:p>
          <a:p>
            <a:pPr lvl="1"/>
            <a:r>
              <a:rPr lang="de-AT" dirty="0"/>
              <a:t>Browser URL: </a:t>
            </a:r>
            <a:r>
              <a:rPr lang="de-AT" dirty="0" err="1"/>
              <a:t>localhost</a:t>
            </a:r>
            <a:r>
              <a:rPr lang="de-AT" dirty="0"/>
              <a:t>/</a:t>
            </a:r>
            <a:r>
              <a:rPr lang="de-AT" dirty="0" err="1"/>
              <a:t>meinEigenerOrdnerFuerDieUebungen</a:t>
            </a:r>
            <a:r>
              <a:rPr lang="de-AT" dirty="0"/>
              <a:t>/</a:t>
            </a:r>
            <a:r>
              <a:rPr lang="de-AT" dirty="0" err="1"/>
              <a:t>meinePHPDatei.php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5D1EFF-C414-45CF-AB4F-16BC0B33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78" y="3092899"/>
            <a:ext cx="5072743" cy="32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81C5E-A0F4-43F3-B8CD-361EDCF6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Das erste Programm mit PHP gestalten</a:t>
            </a:r>
          </a:p>
        </p:txBody>
      </p:sp>
    </p:spTree>
    <p:extLst>
      <p:ext uri="{BB962C8B-B14F-4D97-AF65-F5344CB8AC3E}">
        <p14:creationId xmlns:p14="http://schemas.microsoft.com/office/powerpoint/2010/main" val="19444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CF86F-B233-4CBE-AE94-A6E0E76E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erste Programm 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CC1CB1-5E84-426C-A1DA-FB08BE2C5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6455818" cy="3188565"/>
          </a:xfrm>
        </p:spPr>
        <p:txBody>
          <a:bodyPr/>
          <a:lstStyle/>
          <a:p>
            <a:r>
              <a:rPr lang="de-AT" dirty="0"/>
              <a:t>PHP wird geöffnet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de-AT" dirty="0"/>
              <a:t> und geschlossen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de-AT" dirty="0"/>
              <a:t>Dazwischen ist der Programmcode</a:t>
            </a:r>
          </a:p>
          <a:p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dirty="0"/>
              <a:t>erzeugt eine Ausgabe am Bildschirm</a:t>
            </a:r>
          </a:p>
          <a:p>
            <a:r>
              <a:rPr lang="de-AT" dirty="0"/>
              <a:t>echo erzeugt ebenfalls eine Ausgabe am Bildschirm</a:t>
            </a:r>
          </a:p>
          <a:p>
            <a:pPr lvl="1"/>
            <a:r>
              <a:rPr lang="de-AT" dirty="0"/>
              <a:t>Kurzschreibweise: &lt;?=$</a:t>
            </a:r>
            <a:r>
              <a:rPr lang="de-AT" dirty="0" err="1"/>
              <a:t>foo</a:t>
            </a:r>
            <a:r>
              <a:rPr lang="de-AT" dirty="0"/>
              <a:t>?&gt;</a:t>
            </a:r>
          </a:p>
          <a:p>
            <a:r>
              <a:rPr lang="de-AT" dirty="0"/>
              <a:t>Unterschiede</a:t>
            </a:r>
          </a:p>
          <a:p>
            <a:pPr lvl="1"/>
            <a:r>
              <a:rPr lang="de-AT" dirty="0"/>
              <a:t>echo hat keinen Rückgabewert, während </a:t>
            </a:r>
            <a:r>
              <a:rPr lang="de-AT" dirty="0" err="1"/>
              <a:t>print</a:t>
            </a:r>
            <a:r>
              <a:rPr lang="de-AT" dirty="0"/>
              <a:t> einen Rückgabewert von 1 hat, sodass es in </a:t>
            </a:r>
            <a:r>
              <a:rPr lang="de-AT" dirty="0" err="1"/>
              <a:t>expressions</a:t>
            </a:r>
            <a:r>
              <a:rPr lang="de-AT" dirty="0"/>
              <a:t> verwendet werden kann. Echo kann mehrere Parameter annehmen (obwohl eine solche Verwendung selten ist), während </a:t>
            </a:r>
            <a:r>
              <a:rPr lang="de-AT" dirty="0" err="1"/>
              <a:t>print</a:t>
            </a:r>
            <a:r>
              <a:rPr lang="de-AT" dirty="0"/>
              <a:t> ein Argument verwendet werden kann. Echo ist geringfügig schneller als </a:t>
            </a:r>
            <a:r>
              <a:rPr lang="de-AT" dirty="0" err="1"/>
              <a:t>print</a:t>
            </a:r>
            <a:r>
              <a:rPr lang="de-AT" dirty="0"/>
              <a:t>.</a:t>
            </a:r>
          </a:p>
          <a:p>
            <a:pPr lvl="1"/>
            <a:endParaRPr lang="de-A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917CC9-C0C9-4B05-903F-376EB479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954" y="959978"/>
            <a:ext cx="3837910" cy="47089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="de"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Mein erstes PHP Programm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Zeichenkette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"mein erstes Programm"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Zahl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Zahl als String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Rechnen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?&gt;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249709-30AB-4B59-BEF4-24093CD8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31" y="4397374"/>
            <a:ext cx="3848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1908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1923</Words>
  <Application>Microsoft Office PowerPoint</Application>
  <PresentationFormat>Breitbild</PresentationFormat>
  <Paragraphs>96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Consolas</vt:lpstr>
      <vt:lpstr>Font Awesome 5 Free Solid</vt:lpstr>
      <vt:lpstr>FontAwesome</vt:lpstr>
      <vt:lpstr>1_pm</vt:lpstr>
      <vt:lpstr>PHP 01</vt:lpstr>
      <vt:lpstr>Einführung</vt:lpstr>
      <vt:lpstr>PHP – was ist das</vt:lpstr>
      <vt:lpstr>Statische und dynamische Webseiten</vt:lpstr>
      <vt:lpstr>Anwendungsmöglichkeiten für PHP</vt:lpstr>
      <vt:lpstr>Vorbereitungsmaßnahmen für das Programmieren mit PHP</vt:lpstr>
      <vt:lpstr>Webserver-Software für die Ausführung eines PHP-Programms</vt:lpstr>
      <vt:lpstr>Das erste Programm mit PHP gestalten</vt:lpstr>
      <vt:lpstr>Das erste Programm schreiben</vt:lpstr>
      <vt:lpstr>Übung</vt:lpstr>
      <vt:lpstr>PHP und HTML miteinander verbinden</vt:lpstr>
      <vt:lpstr>HTML-Code mit PHP auslesen</vt:lpstr>
      <vt:lpstr>PHP-Skripte in eine HTML Seite integrieren</vt:lpstr>
      <vt:lpstr>Variablen</vt:lpstr>
      <vt:lpstr>Text mit einer Variablen erfassen</vt:lpstr>
      <vt:lpstr>Zahlen als Variable abspeichern</vt:lpstr>
      <vt:lpstr>Operationen mit Variablen</vt:lpstr>
      <vt:lpstr>Numerisches Array</vt:lpstr>
      <vt:lpstr>Assoziatives Array</vt:lpstr>
      <vt:lpstr>Mehrdimensionales Array</vt:lpstr>
      <vt:lpstr>Übung</vt:lpstr>
      <vt:lpstr>Ende Quelle: PHP &amp; MySQL für Einsteiger ISBN: 978-3-96645-009-6 Kapitel 1 - 5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183</cp:revision>
  <dcterms:created xsi:type="dcterms:W3CDTF">2019-04-14T16:39:40Z</dcterms:created>
  <dcterms:modified xsi:type="dcterms:W3CDTF">2021-12-04T09:29:24Z</dcterms:modified>
</cp:coreProperties>
</file>