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326" r:id="rId2"/>
    <p:sldId id="327" r:id="rId3"/>
    <p:sldId id="328" r:id="rId4"/>
    <p:sldId id="329" r:id="rId5"/>
    <p:sldId id="330" r:id="rId6"/>
    <p:sldId id="331" r:id="rId7"/>
    <p:sldId id="332" r:id="rId8"/>
    <p:sldId id="333" r:id="rId9"/>
    <p:sldId id="334" r:id="rId10"/>
    <p:sldId id="335" r:id="rId11"/>
    <p:sldId id="336" r:id="rId12"/>
    <p:sldId id="338" r:id="rId13"/>
    <p:sldId id="337" r:id="rId14"/>
    <p:sldId id="339" r:id="rId15"/>
    <p:sldId id="340" r:id="rId16"/>
    <p:sldId id="343" r:id="rId17"/>
    <p:sldId id="341" r:id="rId18"/>
    <p:sldId id="342" r:id="rId19"/>
    <p:sldId id="344" r:id="rId20"/>
    <p:sldId id="345" r:id="rId21"/>
    <p:sldId id="346" r:id="rId22"/>
    <p:sldId id="347" r:id="rId23"/>
    <p:sldId id="348" r:id="rId24"/>
    <p:sldId id="349" r:id="rId25"/>
    <p:sldId id="352" r:id="rId26"/>
    <p:sldId id="304" r:id="rId2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8"/>
            <p14:sldId id="337"/>
            <p14:sldId id="339"/>
            <p14:sldId id="340"/>
            <p14:sldId id="343"/>
            <p14:sldId id="341"/>
            <p14:sldId id="342"/>
            <p14:sldId id="344"/>
            <p14:sldId id="345"/>
            <p14:sldId id="346"/>
            <p14:sldId id="347"/>
            <p14:sldId id="348"/>
            <p14:sldId id="349"/>
            <p14:sldId id="352"/>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6" autoAdjust="0"/>
    <p:restoredTop sz="95231" autoAdjust="0"/>
  </p:normalViewPr>
  <p:slideViewPr>
    <p:cSldViewPr snapToGrid="0" showGuides="1">
      <p:cViewPr varScale="1">
        <p:scale>
          <a:sx n="107" d="100"/>
          <a:sy n="107" d="100"/>
        </p:scale>
        <p:origin x="624" y="16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16.10.21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2296659"/>
            <a:ext cx="10293728" cy="608372"/>
          </a:xfrm>
        </p:spPr>
        <p:txBody>
          <a:bodyPr/>
          <a:lstStyle/>
          <a:p>
            <a:r>
              <a:rPr lang="de-AT" dirty="0"/>
              <a:t>Schreibe ein Programm, das den Besucher zum Coding-Kurs begrüßt</a:t>
            </a:r>
          </a:p>
          <a:p>
            <a:r>
              <a:rPr lang="de-AT" dirty="0"/>
              <a:t>Frage den Besucher nach seinem Namen und erstelle eine personalisierte Begrüßung</a:t>
            </a:r>
          </a:p>
        </p:txBody>
      </p:sp>
    </p:spTree>
    <p:extLst>
      <p:ext uri="{BB962C8B-B14F-4D97-AF65-F5344CB8AC3E}">
        <p14:creationId xmlns:p14="http://schemas.microsoft.com/office/powerpoint/2010/main" val="28612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meineErsteVariable</a:t>
            </a:r>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solidFill>
            <a:schemeClr val="tx1"/>
          </a:solidFill>
        </p:spPr>
        <p:txBody>
          <a:bodyPr wrap="square">
            <a:spAutoFit/>
          </a:bodyPr>
          <a:lstStyle/>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oder */</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"Ich bin ein Text"</a:t>
            </a:r>
            <a:r>
              <a:rPr lang="de-DE" sz="1400" b="0" dirty="0">
                <a:solidFill>
                  <a:srgbClr val="D4D4D4"/>
                </a:solidFill>
                <a:effectLst/>
                <a:latin typeface="Consolas" panose="020B0609020204030204" pitchFamily="49" charset="0"/>
              </a:rPr>
              <a: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solidFill>
            <a:schemeClr val="tx1"/>
          </a:solidFill>
        </p:spPr>
        <p:txBody>
          <a:bodyPr wrap="square">
            <a:spAutoFit/>
          </a:bodyPr>
          <a:lstStyle/>
          <a:p>
            <a:r>
              <a:rPr lang="nn-NO" sz="1400" b="0" dirty="0">
                <a:solidFill>
                  <a:srgbClr val="569CD6"/>
                </a:solidFill>
                <a:effectLst/>
                <a:latin typeface="Consolas" panose="020B0609020204030204" pitchFamily="49" charset="0"/>
              </a:rPr>
              <a:t>let</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meineVariable</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5</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text</a:t>
            </a:r>
            <a:r>
              <a:rPr lang="nn-NO" sz="1400" b="0" dirty="0">
                <a:solidFill>
                  <a:srgbClr val="D4D4D4"/>
                </a:solidFill>
                <a:effectLst/>
                <a:latin typeface="Consolas" panose="020B0609020204030204" pitchFamily="49" charset="0"/>
              </a:rPr>
              <a:t> = </a:t>
            </a:r>
            <a:r>
              <a:rPr lang="nn-NO" sz="1400" b="0" dirty="0">
                <a:solidFill>
                  <a:srgbClr val="CE9178"/>
                </a:solidFill>
                <a:effectLst/>
                <a:latin typeface="Consolas" panose="020B0609020204030204" pitchFamily="49" charset="0"/>
              </a:rPr>
              <a:t>"Hallo du"</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zahl</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10</a:t>
            </a:r>
            <a:r>
              <a:rPr lang="nn-NO" sz="1400" b="0" dirty="0">
                <a:solidFill>
                  <a:srgbClr val="D4D4D4"/>
                </a:solidFill>
                <a:effectLst/>
                <a:latin typeface="Consolas" panose="020B0609020204030204" pitchFamily="49" charset="0"/>
              </a:rPr>
              <a:t>;</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2.34</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'hallo'</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ganzeZahl</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"kommazahl: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buchstabe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wort</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"wahrheitswert: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ohneInitialisierung</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Ganze Zahlen und Fließkommazahlen behandelt JS gleich als </a:t>
            </a:r>
            <a:r>
              <a:rPr lang="de-AT" dirty="0" err="1"/>
              <a:t>number</a:t>
            </a:r>
            <a:endParaRPr lang="de-AT" dirty="0"/>
          </a:p>
          <a:p>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825D9-36CA-47EE-8A51-6BB93E771360}"/>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9D9DC09B-B182-4FB7-9F64-9301EB92C121}"/>
              </a:ext>
            </a:extLst>
          </p:cNvPr>
          <p:cNvSpPr>
            <a:spLocks noGrp="1"/>
          </p:cNvSpPr>
          <p:nvPr>
            <p:ph type="body" sz="quarter" idx="13"/>
          </p:nvPr>
        </p:nvSpPr>
        <p:spPr>
          <a:xfrm>
            <a:off x="949136" y="2174195"/>
            <a:ext cx="10293728" cy="996170"/>
          </a:xfrm>
        </p:spPr>
        <p:txBody>
          <a:bodyPr/>
          <a:lstStyle/>
          <a:p>
            <a:r>
              <a:rPr lang="de-AT" dirty="0"/>
              <a:t>Schreibe ein Programm, das drei Variablen unterschiedlichen Typs erstellt. Daraufhin sollen deren Wert und deren Typ mit dem alert-Befehl ausgegeben werden</a:t>
            </a:r>
          </a:p>
          <a:p>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p:txBody>
      </p:sp>
    </p:spTree>
    <p:extLst>
      <p:ext uri="{BB962C8B-B14F-4D97-AF65-F5344CB8AC3E}">
        <p14:creationId xmlns:p14="http://schemas.microsoft.com/office/powerpoint/2010/main" val="32157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Beispiel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"Die Bedingung trifft zu."</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 Beispiel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"Was ist das Ergebnis aus 3 + 2?"</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"Richtige Lösung!"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klein&lt;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&gt;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groß&lt;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357949" y="3815587"/>
            <a:ext cx="6100354" cy="2462213"/>
          </a:xfrm>
          <a:prstGeom prst="rect">
            <a:avLst/>
          </a:prstGeom>
          <a:solidFill>
            <a:schemeClr val="tx1"/>
          </a:solidFill>
          <a:ln w="12700">
            <a:solidFill>
              <a:schemeClr val="bg1"/>
            </a:solidFill>
          </a:ln>
        </p:spPr>
        <p:txBody>
          <a:bodyPr wrap="square">
            <a:spAutoFit/>
          </a:bodyPr>
          <a:lstStyle/>
          <a:p>
            <a:endParaRPr lang="de-AT"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Beispiel 3</a:t>
            </a:r>
            <a:endParaRPr lang="de-DE" sz="1400" b="0" dirty="0">
              <a:solidFill>
                <a:srgbClr val="D4D4D4"/>
              </a:solidFill>
              <a:effectLst/>
              <a:latin typeface="Consolas" panose="020B0609020204030204" pitchFamily="49" charset="0"/>
            </a:endParaRPr>
          </a:p>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br>
              <a:rPr lang="de-DE" sz="1400" b="0" dirty="0">
                <a:solidFill>
                  <a:srgbClr val="D4D4D4"/>
                </a:solidFill>
                <a:effectLst/>
                <a:latin typeface="Consolas" panose="020B0609020204030204" pitchFamily="49" charset="0"/>
              </a:rPr>
            </a:br>
            <a:r>
              <a:rPr lang="de-DE" sz="1400" b="0" dirty="0" err="1">
                <a:solidFill>
                  <a:srgbClr val="C586C0"/>
                </a:solidFill>
                <a:effectLst/>
                <a:latin typeface="Consolas" panose="020B0609020204030204" pitchFamily="49" charset="0"/>
              </a:rPr>
              <a:t>if</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6</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document</a:t>
            </a:r>
            <a:r>
              <a:rPr lang="de-DE" sz="1400" b="0" dirty="0" err="1">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write</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"Mindestens eine Antwort ist richtig?"</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dirty="0">
                <a:solidFill>
                  <a:srgbClr val="C586C0"/>
                </a:solidFill>
                <a:latin typeface="Consolas" panose="020B0609020204030204" pitchFamily="49" charset="0"/>
              </a:rPr>
              <a:t>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"Beide Antworten sind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"Welches Produkt suchst du?"</a:t>
            </a:r>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switch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"Bohrmaschine"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"Bandschleifer"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"Kreissäge"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34,99 €"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"Schraubenzieher"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2,99 €"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"Hammer"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6,99 €"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default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 leider nicht gefunden"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1978252"/>
            <a:ext cx="10293728" cy="1577868"/>
          </a:xfrm>
        </p:spPr>
        <p:txBody>
          <a:bodyPr/>
          <a:lstStyle/>
          <a:p>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a:p>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Tree>
    <p:extLst>
      <p:ext uri="{BB962C8B-B14F-4D97-AF65-F5344CB8AC3E}">
        <p14:creationId xmlns:p14="http://schemas.microsoft.com/office/powerpoint/2010/main" val="21673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a:solidFill>
                  <a:srgbClr val="4EC9B0"/>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Häufiger im Einsatz</a:t>
            </a:r>
          </a:p>
          <a:p>
            <a:r>
              <a:rPr lang="de-AT"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Produkt, Preis, Lieferbar</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3872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Ausgabe bestimmte Stelle des Array</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an bestimmter Stelle ändern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"Papagei"</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hinzufügen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besser um leere Felder oder Überschreibungen zu vermeiden</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neuesArray</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neuesArray</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length</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"Hund"</a:t>
            </a:r>
            <a:r>
              <a:rPr lang="de-DE"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251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"Krapfen"</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"Reindling"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6.99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"Linzer Torte"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13.99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"Windbeute"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0.80</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 An bestimmte Stelle zugreifen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2"/>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953759"/>
            <a:ext cx="10293728" cy="1900007"/>
          </a:xfrm>
        </p:spPr>
        <p:txBody>
          <a:bodyPr/>
          <a:lstStyle/>
          <a:p>
            <a:pPr marL="342900" indent="-342900">
              <a:buFont typeface="+mj-lt"/>
              <a:buAutoNum type="arabicPeriod"/>
            </a:pPr>
            <a:r>
              <a:rPr lang="de-AT" dirty="0"/>
              <a:t>Schreibe ein Programm, das den Besucher nach seinem Vornamen, nach seinem Nachnamen und nach seinem Alter fragt. Erstelle ein Array und füge die entsprechenden Werte ein. Gebe dessen Inhalt anschließend auf der Seite aus.</a:t>
            </a:r>
          </a:p>
          <a:p>
            <a:pPr marL="342900" indent="-342900">
              <a:buFont typeface="+mj-lt"/>
              <a:buAutoNum type="arabicPeriod"/>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a:p>
            <a:pPr marL="342900" indent="-342900">
              <a:buFont typeface="+mj-lt"/>
              <a:buAutoNum type="arabicPeriod"/>
            </a:pPr>
            <a:r>
              <a:rPr lang="de-AT" dirty="0"/>
              <a:t>Erstelle ein Programm, das die gleiche Aufgabe erfüllt wie Aufgabe 1. Nutze jedoch eine Datenstruktur, die es erlaubt, die Werte über Schlüsselbegriffe abzurufen. </a:t>
            </a:r>
          </a:p>
        </p:txBody>
      </p:sp>
    </p:spTree>
    <p:extLst>
      <p:ext uri="{BB962C8B-B14F-4D97-AF65-F5344CB8AC3E}">
        <p14:creationId xmlns:p14="http://schemas.microsoft.com/office/powerpoint/2010/main" val="193539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r>
              <a:rPr lang="de-AT" dirty="0"/>
              <a:t>Einsatzzweck: dynamische Internetseiten erstellen</a:t>
            </a:r>
          </a:p>
          <a:p>
            <a:r>
              <a:rPr lang="de-AT" dirty="0"/>
              <a:t>Vielfältige Möglichkeiten um Aufbau, Layout und Inhalte zu verändern</a:t>
            </a:r>
          </a:p>
          <a:p>
            <a:r>
              <a:rPr lang="de-AT" dirty="0"/>
              <a:t>Zählt mittlerweile zu den etablierten Web-Technologien</a:t>
            </a:r>
          </a:p>
          <a:p>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r>
              <a:rPr lang="de-AT" dirty="0"/>
              <a:t>Browser-Anwendungen bleiben mit großem Abstand der häufigste Einsatzbereich von JS</a:t>
            </a:r>
          </a:p>
          <a:p>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r>
              <a:rPr lang="de-AT" dirty="0"/>
              <a:t>Entstehung eng mit Entwicklung der Webbrowser verbunden</a:t>
            </a:r>
          </a:p>
          <a:p>
            <a:r>
              <a:rPr lang="de-AT" dirty="0"/>
              <a:t>Erste Version erschien 1995 unter der Bezeichnung „</a:t>
            </a:r>
            <a:r>
              <a:rPr lang="de-AT" dirty="0" err="1"/>
              <a:t>LiveScript</a:t>
            </a:r>
            <a:r>
              <a:rPr lang="de-AT" dirty="0"/>
              <a:t>“ und wurde im Netscape Navigator 2.0 umgesetzt</a:t>
            </a:r>
          </a:p>
          <a:p>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r>
              <a:rPr lang="de-AT" dirty="0">
                <a:latin typeface="Consolas" panose="020B0609020204030204" pitchFamily="49" charset="0"/>
              </a:rPr>
              <a:t>alert</a:t>
            </a:r>
            <a:r>
              <a:rPr lang="de-AT" dirty="0"/>
              <a:t>-Befehl erzeugt eine kleine Info-Box </a:t>
            </a:r>
          </a:p>
          <a:p>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text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javascript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einzeiliger Kommentar</a:t>
            </a:r>
            <a:endParaRPr lang="de-DE" sz="1400" b="0" dirty="0">
              <a:solidFill>
                <a:srgbClr val="D4D4D4"/>
              </a:solidFill>
              <a:effectLst/>
              <a:latin typeface="Consolas" panose="020B0609020204030204" pitchFamily="49" charset="0"/>
            </a:endParaRPr>
          </a:p>
          <a:p>
            <a:br>
              <a:rPr lang="de-DE" sz="1400" b="0" dirty="0">
                <a:solidFill>
                  <a:srgbClr val="D4D4D4"/>
                </a:solidFill>
                <a:effectLst/>
                <a:latin typeface="Consolas" panose="020B0609020204030204" pitchFamily="49" charset="0"/>
              </a:rPr>
            </a:br>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Kommentar</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der über mehrere Zeilen</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gehen kann */</a:t>
            </a:r>
            <a:endParaRPr lang="de-DE" sz="1400" b="0" dirty="0">
              <a:solidFill>
                <a:srgbClr val="D4D4D4"/>
              </a:solidFill>
              <a:effectLst/>
              <a:latin typeface="Consolas" panose="020B0609020204030204" pitchFamily="49" charset="0"/>
            </a:endParaRP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JS Seite</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src</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"meinScript.js"</a:t>
            </a:r>
            <a:r>
              <a:rPr lang="de-AT" sz="1400" b="0" dirty="0">
                <a:solidFill>
                  <a:srgbClr val="808080"/>
                </a:solidFill>
                <a:effectLst/>
                <a:latin typeface="Consolas" panose="020B0609020204030204" pitchFamily="49" charset="0"/>
              </a:rPr>
              <a:t>&gt;&lt;/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solidFill>
            <a:schemeClr val="tx1">
              <a:lumMod val="95000"/>
              <a:lumOff val="5000"/>
            </a:schemeClr>
          </a:solidFill>
        </p:spPr>
        <p:txBody>
          <a:bodyPr wrap="square">
            <a:spAutoFit/>
          </a:bodyPr>
          <a:lstStyle/>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r>
              <a:rPr lang="de-AT" dirty="0"/>
              <a:t>2009 neue JavaScript-Version die alle bekannten Schwachstellen entfernen sollte =&gt; ECMA SCRIPT 5 (ES5) wurde veröffentlicht =&gt; nicht mehr abwärtskompatibel</a:t>
            </a:r>
          </a:p>
          <a:p>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r>
              <a:rPr lang="de-AT" dirty="0"/>
              <a:t>Befehl muss stets am Anfang eingefügt werden</a:t>
            </a:r>
          </a:p>
          <a:p>
            <a:r>
              <a:rPr lang="de-AT" dirty="0"/>
              <a:t>Befehl kann nicht rückgängig gemacht werden</a:t>
            </a:r>
          </a:p>
          <a:p>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solidFill>
            <a:schemeClr val="tx1">
              <a:lumMod val="95000"/>
              <a:lumOff val="5000"/>
            </a:schemeClr>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'hallo Welt!'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r>
              <a:rPr lang="de-AT" dirty="0"/>
              <a:t>Einfache Möglichkeit für Interaktion mit Nutzer ist der </a:t>
            </a:r>
            <a:r>
              <a:rPr lang="de-AT" dirty="0">
                <a:latin typeface="Consolas" panose="020B0609020204030204" pitchFamily="49" charset="0"/>
              </a:rPr>
              <a:t>prompt</a:t>
            </a:r>
            <a:r>
              <a:rPr lang="de-AT" dirty="0"/>
              <a:t>-Befehl</a:t>
            </a:r>
          </a:p>
          <a:p>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"Sie sind "</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 Jahre alt."</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2206</Words>
  <Application>Microsoft Macintosh PowerPoint</Application>
  <PresentationFormat>Breitbild</PresentationFormat>
  <Paragraphs>284</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Consolas</vt:lpstr>
      <vt:lpstr>Font Awesome 5 Free Solid</vt:lpstr>
      <vt:lpstr>FontAwesome</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Arrays</vt:lpstr>
      <vt:lpstr>Arrays</vt:lpstr>
      <vt:lpstr>Mehrdimensionale Arrays</vt:lpstr>
      <vt:lpstr>Übung</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166</cp:revision>
  <dcterms:created xsi:type="dcterms:W3CDTF">2019-04-14T16:39:40Z</dcterms:created>
  <dcterms:modified xsi:type="dcterms:W3CDTF">2021-10-16T10:14:05Z</dcterms:modified>
</cp:coreProperties>
</file>