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302" r:id="rId3"/>
    <p:sldId id="303" r:id="rId4"/>
    <p:sldId id="304" r:id="rId5"/>
    <p:sldId id="306" r:id="rId6"/>
    <p:sldId id="307" r:id="rId7"/>
    <p:sldId id="308" r:id="rId8"/>
    <p:sldId id="27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250"/>
  </p:normalViewPr>
  <p:slideViewPr>
    <p:cSldViewPr snapToGrid="0" snapToObjects="1">
      <p:cViewPr varScale="1">
        <p:scale>
          <a:sx n="95" d="100"/>
          <a:sy n="95" d="100"/>
        </p:scale>
        <p:origin x="20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921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697420"/>
            <a:ext cx="8112369" cy="2073119"/>
          </a:xfrm>
        </p:spPr>
        <p:txBody>
          <a:bodyPr anchor="ctr">
            <a:normAutofit/>
          </a:bodyPr>
          <a:lstStyle>
            <a:lvl1pPr algn="ctr">
              <a:lnSpc>
                <a:spcPct val="110000"/>
              </a:lnSpc>
              <a:defRPr sz="2800" cap="all" spc="390" baseline="0"/>
            </a:lvl1pPr>
          </a:lstStyle>
          <a:p>
            <a:r>
              <a:rPr lang="en-US" dirty="0"/>
              <a:t>CLICK TO EDIT MASTER 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418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hasCustomPrompt="1"/>
          </p:nvPr>
        </p:nvSpPr>
        <p:spPr>
          <a:xfrm>
            <a:off x="1028700" y="392515"/>
            <a:ext cx="10134600" cy="768569"/>
          </a:xfrm>
        </p:spPr>
        <p:txBody>
          <a:bodyPr anchor="ctr">
            <a:norm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a:xfrm>
            <a:off x="1028700" y="1778583"/>
            <a:ext cx="10134600" cy="435266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E4F065EE-721F-898F-E65F-1C608ABBF8D0}"/>
              </a:ext>
            </a:extLst>
          </p:cNvPr>
          <p:cNvGrpSpPr/>
          <p:nvPr userDrawn="1"/>
        </p:nvGrpSpPr>
        <p:grpSpPr>
          <a:xfrm>
            <a:off x="5662257" y="1412114"/>
            <a:ext cx="867485" cy="115439"/>
            <a:chOff x="8910933" y="1861308"/>
            <a:chExt cx="867485" cy="115439"/>
          </a:xfrm>
        </p:grpSpPr>
        <p:sp>
          <p:nvSpPr>
            <p:cNvPr id="8" name="Rectangle 7">
              <a:extLst>
                <a:ext uri="{FF2B5EF4-FFF2-40B4-BE49-F238E27FC236}">
                  <a16:creationId xmlns:a16="http://schemas.microsoft.com/office/drawing/2014/main" id="{A6D1FDF8-6314-A1BF-C9CF-D0CE94053CD2}"/>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CDD2675B-43C4-D7EE-06F8-C0630F41FB35}"/>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0F430E-FC6E-3BC0-A1F8-C0FAC22E3207}"/>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689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59FD9-57FD-4ABA-9FCD-7954052534CF}"/>
              </a:ext>
            </a:extLst>
          </p:cNvPr>
          <p:cNvSpPr>
            <a:spLocks noGrp="1"/>
          </p:cNvSpPr>
          <p:nvPr>
            <p:ph idx="1" hasCustomPrompt="1"/>
          </p:nvPr>
        </p:nvSpPr>
        <p:spPr>
          <a:xfrm>
            <a:off x="1028700" y="557296"/>
            <a:ext cx="10134600" cy="5573949"/>
          </a:xfrm>
        </p:spPr>
        <p:txBody>
          <a:bodyPr anchor="ct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E4F065EE-721F-898F-E65F-1C608ABBF8D0}"/>
              </a:ext>
            </a:extLst>
          </p:cNvPr>
          <p:cNvGrpSpPr/>
          <p:nvPr userDrawn="1"/>
        </p:nvGrpSpPr>
        <p:grpSpPr>
          <a:xfrm>
            <a:off x="5662257" y="336350"/>
            <a:ext cx="867485" cy="115439"/>
            <a:chOff x="8910933" y="1861308"/>
            <a:chExt cx="867485" cy="115439"/>
          </a:xfrm>
        </p:grpSpPr>
        <p:sp>
          <p:nvSpPr>
            <p:cNvPr id="8" name="Rectangle 7">
              <a:extLst>
                <a:ext uri="{FF2B5EF4-FFF2-40B4-BE49-F238E27FC236}">
                  <a16:creationId xmlns:a16="http://schemas.microsoft.com/office/drawing/2014/main" id="{A6D1FDF8-6314-A1BF-C9CF-D0CE94053CD2}"/>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CDD2675B-43C4-D7EE-06F8-C0630F41FB35}"/>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0F430E-FC6E-3BC0-A1F8-C0FAC22E3207}"/>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97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‹Nr.›</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5086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hasCustomPrompt="1"/>
          </p:nvPr>
        </p:nvSpPr>
        <p:spPr>
          <a:xfrm>
            <a:off x="378371" y="898712"/>
            <a:ext cx="5611933" cy="821121"/>
          </a:xfrm>
        </p:spPr>
        <p:txBody>
          <a:bodyPr anchor="ctr">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378372" y="1985193"/>
            <a:ext cx="5611933" cy="4168500"/>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1985193"/>
            <a:ext cx="5641428" cy="4168500"/>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‹Nr.›</a:t>
            </a:fld>
            <a:endParaRPr lang="en-US"/>
          </a:p>
        </p:txBody>
      </p:sp>
      <p:sp>
        <p:nvSpPr>
          <p:cNvPr id="14" name="Content Placeholder 3">
            <a:extLst>
              <a:ext uri="{FF2B5EF4-FFF2-40B4-BE49-F238E27FC236}">
                <a16:creationId xmlns:a16="http://schemas.microsoft.com/office/drawing/2014/main" id="{4A24B883-5298-5B0F-6FDE-2152214BB648}"/>
              </a:ext>
            </a:extLst>
          </p:cNvPr>
          <p:cNvSpPr>
            <a:spLocks noGrp="1"/>
          </p:cNvSpPr>
          <p:nvPr>
            <p:ph sz="half" idx="13" hasCustomPrompt="1"/>
          </p:nvPr>
        </p:nvSpPr>
        <p:spPr>
          <a:xfrm>
            <a:off x="6201698" y="897321"/>
            <a:ext cx="5641428" cy="821120"/>
          </a:xfrm>
        </p:spPr>
        <p:txBody>
          <a:bodyPr vert="horz" lIns="91440" tIns="45720" rIns="91440" bIns="45720" rtlCol="0" anchor="ctr">
            <a:normAutofit/>
          </a:bodyPr>
          <a:lstStyle>
            <a:lvl1pPr>
              <a:defRPr lang="en-US" sz="2400" cap="none" baseline="0" dirty="0">
                <a:latin typeface="+mj-lt"/>
                <a:ea typeface="+mj-ea"/>
                <a:cs typeface="+mj-cs"/>
              </a:defRPr>
            </a:lvl1pPr>
          </a:lstStyle>
          <a:p>
            <a:pPr lvl="0">
              <a:spcBef>
                <a:spcPct val="0"/>
              </a:spcBef>
            </a:pPr>
            <a:r>
              <a:rPr lang="en-US" dirty="0"/>
              <a:t>Click to edit Master title style</a:t>
            </a:r>
          </a:p>
        </p:txBody>
      </p:sp>
    </p:spTree>
    <p:extLst>
      <p:ext uri="{BB962C8B-B14F-4D97-AF65-F5344CB8AC3E}">
        <p14:creationId xmlns:p14="http://schemas.microsoft.com/office/powerpoint/2010/main" val="320789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55022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‹Nr.›</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549130"/>
      </p:ext>
    </p:extLst>
  </p:cSld>
  <p:clrMap bg1="lt1" tx1="dk1" bg2="lt2" tx2="dk2" accent1="accent1" accent2="accent2" accent3="accent3" accent4="accent4" accent5="accent5" accent6="accent6" hlink="hlink" folHlink="folHlink"/>
  <p:sldLayoutIdLst>
    <p:sldLayoutId id="2147483702" r:id="rId1"/>
    <p:sldLayoutId id="2147483714" r:id="rId2"/>
    <p:sldLayoutId id="2147483703" r:id="rId3"/>
    <p:sldLayoutId id="2147483715" r:id="rId4"/>
    <p:sldLayoutId id="2147483704" r:id="rId5"/>
    <p:sldLayoutId id="2147483705" r:id="rId6"/>
    <p:sldLayoutId id="2147483712" r:id="rId7"/>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wikipedia.org/wiki/HTTP-Cookie" TargetMode="External"/><Relationship Id="rId2" Type="http://schemas.openxmlformats.org/officeDocument/2006/relationships/hyperlink" Target="https://de.wikipedia.org/wiki/Hypertext_Transfer_Protocol" TargetMode="External"/><Relationship Id="rId1" Type="http://schemas.openxmlformats.org/officeDocument/2006/relationships/slideLayout" Target="../slideLayouts/slideLayout3.xml"/><Relationship Id="rId4" Type="http://schemas.openxmlformats.org/officeDocument/2006/relationships/hyperlink" Target="https://www.youtube.com/watch?v=R3RQ8ALa0g0&amp;feature=youtu.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is.bka.gv.at/GeltendeFassung.wxe?Abfrage=Bundesnormen&amp;Gesetzesnummer=20002849" TargetMode="External"/><Relationship Id="rId2" Type="http://schemas.openxmlformats.org/officeDocument/2006/relationships/hyperlink" Target="https://marketingplatform.google.com/intl/de/about/analytic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siwa.a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iwa.at/cookie-richtlinie-in-oesterreich#:~:text=Seit%2001.10.2019%20sind%20voreingestellte,(%E2%80%9EOpt%2Din%E2%80%9C)"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BA62A4-19D7-787D-AFC8-FC53DB352F10}"/>
              </a:ext>
            </a:extLst>
          </p:cNvPr>
          <p:cNvSpPr>
            <a:spLocks noGrp="1"/>
          </p:cNvSpPr>
          <p:nvPr>
            <p:ph type="ctrTitle"/>
          </p:nvPr>
        </p:nvSpPr>
        <p:spPr>
          <a:xfrm>
            <a:off x="2428461" y="1230924"/>
            <a:ext cx="7335079" cy="1969476"/>
          </a:xfrm>
        </p:spPr>
        <p:txBody>
          <a:bodyPr>
            <a:normAutofit/>
          </a:bodyPr>
          <a:lstStyle/>
          <a:p>
            <a:r>
              <a:rPr lang="de-DE" sz="4000" dirty="0"/>
              <a:t>Cookie Richtlinien in Österreich</a:t>
            </a:r>
          </a:p>
        </p:txBody>
      </p:sp>
      <p:grpSp>
        <p:nvGrpSpPr>
          <p:cNvPr id="59" name="Group 5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60" name="Rectangle 5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1" name="Straight Connector 6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Untertitel 5">
            <a:extLst>
              <a:ext uri="{FF2B5EF4-FFF2-40B4-BE49-F238E27FC236}">
                <a16:creationId xmlns:a16="http://schemas.microsoft.com/office/drawing/2014/main" id="{1B6275CD-B3B8-CED7-BD6F-BB8976F739D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9592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68E4358-94BA-A316-6A5C-F92710C6DB40}"/>
              </a:ext>
            </a:extLst>
          </p:cNvPr>
          <p:cNvSpPr>
            <a:spLocks noGrp="1"/>
          </p:cNvSpPr>
          <p:nvPr>
            <p:ph type="title"/>
          </p:nvPr>
        </p:nvSpPr>
        <p:spPr/>
        <p:txBody>
          <a:bodyPr vert="horz" lIns="91440" tIns="45720" rIns="91440" bIns="45720" rtlCol="0" anchor="ctr">
            <a:normAutofit/>
          </a:bodyPr>
          <a:lstStyle/>
          <a:p>
            <a:r>
              <a:rPr lang="de-AT" cap="all" spc="390" dirty="0"/>
              <a:t>Allgemeines zu Cookies</a:t>
            </a:r>
          </a:p>
        </p:txBody>
      </p:sp>
      <p:sp>
        <p:nvSpPr>
          <p:cNvPr id="4" name="Inhaltsplatzhalter 3">
            <a:extLst>
              <a:ext uri="{FF2B5EF4-FFF2-40B4-BE49-F238E27FC236}">
                <a16:creationId xmlns:a16="http://schemas.microsoft.com/office/drawing/2014/main" id="{286188A4-67C3-6F2D-3C21-16D337080CD1}"/>
              </a:ext>
            </a:extLst>
          </p:cNvPr>
          <p:cNvSpPr>
            <a:spLocks noGrp="1"/>
          </p:cNvSpPr>
          <p:nvPr>
            <p:ph idx="1"/>
          </p:nvPr>
        </p:nvSpPr>
        <p:spPr/>
        <p:txBody>
          <a:bodyPr/>
          <a:lstStyle/>
          <a:p>
            <a:r>
              <a:rPr lang="de-AT" dirty="0"/>
              <a:t>Da das </a:t>
            </a:r>
            <a:r>
              <a:rPr lang="de-AT" dirty="0">
                <a:hlinkClick r:id="rId2" tooltip="Link zu Wikipedia"/>
              </a:rPr>
              <a:t>Internetprotokoll HTTP</a:t>
            </a:r>
            <a:r>
              <a:rPr lang="de-AT" dirty="0"/>
              <a:t> ein zustandsloses Protokoll ist und ein Webseitenbesucher oft über mehrere Seiten auf einer Homepage Informationen weiter verwenden möchten, müssen diese lokal auf dem Endgerät zwischengespeichert werden. </a:t>
            </a:r>
            <a:r>
              <a:rPr lang="de-AT" dirty="0">
                <a:hlinkClick r:id="rId3" tooltip="Link zu Wikipedia"/>
              </a:rPr>
              <a:t>Cookies</a:t>
            </a:r>
            <a:r>
              <a:rPr lang="de-AT" dirty="0"/>
              <a:t> sind so etwas wie ein "Kurzzeitgedächtnis" eines Internetbrowsers - es wird u.a. dazu gebraucht um Produkte in einem Warenkorb über den gesamten Aufenthalt auf einer Webseite weiterzugeben.</a:t>
            </a:r>
          </a:p>
          <a:p>
            <a:endParaRPr lang="de-AT" dirty="0"/>
          </a:p>
          <a:p>
            <a:r>
              <a:rPr lang="de-AT" dirty="0"/>
              <a:t>Eine kurze Erklärung zur Verwendung von Cookies findest du auch im nachfolgenden Video von ARD Ratgeber Internet:</a:t>
            </a:r>
            <a:br>
              <a:rPr lang="de-AT" dirty="0"/>
            </a:br>
            <a:r>
              <a:rPr lang="de-AT" dirty="0">
                <a:hlinkClick r:id="rId4"/>
              </a:rPr>
              <a:t>https://www.youtube.com/watch?v=R3RQ8ALa0g0&amp;feature=youtu.be</a:t>
            </a:r>
            <a:endParaRPr lang="de-AT" dirty="0"/>
          </a:p>
          <a:p>
            <a:endParaRPr lang="de-AT" dirty="0"/>
          </a:p>
        </p:txBody>
      </p:sp>
    </p:spTree>
    <p:extLst>
      <p:ext uri="{BB962C8B-B14F-4D97-AF65-F5344CB8AC3E}">
        <p14:creationId xmlns:p14="http://schemas.microsoft.com/office/powerpoint/2010/main" val="33850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8508D3-9405-A709-9B70-AA7CE4DF4AB8}"/>
              </a:ext>
            </a:extLst>
          </p:cNvPr>
          <p:cNvSpPr>
            <a:spLocks noGrp="1"/>
          </p:cNvSpPr>
          <p:nvPr>
            <p:ph type="ctrTitle"/>
          </p:nvPr>
        </p:nvSpPr>
        <p:spPr/>
        <p:txBody>
          <a:bodyPr vert="horz" lIns="91440" tIns="45720" rIns="91440" bIns="45720" rtlCol="0" anchor="ctr">
            <a:normAutofit/>
          </a:bodyPr>
          <a:lstStyle/>
          <a:p>
            <a:r>
              <a:rPr lang="de-AT" dirty="0"/>
              <a:t>Die Cookie-Richtlinie</a:t>
            </a:r>
          </a:p>
        </p:txBody>
      </p:sp>
    </p:spTree>
    <p:extLst>
      <p:ext uri="{BB962C8B-B14F-4D97-AF65-F5344CB8AC3E}">
        <p14:creationId xmlns:p14="http://schemas.microsoft.com/office/powerpoint/2010/main" val="86703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3DC51B-5859-36FB-9322-D4CB083E73EC}"/>
              </a:ext>
            </a:extLst>
          </p:cNvPr>
          <p:cNvSpPr>
            <a:spLocks noGrp="1"/>
          </p:cNvSpPr>
          <p:nvPr>
            <p:ph type="title"/>
          </p:nvPr>
        </p:nvSpPr>
        <p:spPr/>
        <p:txBody>
          <a:bodyPr vert="horz" lIns="91440" tIns="45720" rIns="91440" bIns="45720" rtlCol="0" anchor="ctr">
            <a:normAutofit/>
          </a:bodyPr>
          <a:lstStyle/>
          <a:p>
            <a:r>
              <a:rPr lang="de-AT" cap="all" spc="390" dirty="0"/>
              <a:t>Was sind Cookies?</a:t>
            </a:r>
          </a:p>
        </p:txBody>
      </p:sp>
      <p:sp>
        <p:nvSpPr>
          <p:cNvPr id="3" name="Inhaltsplatzhalter 2">
            <a:extLst>
              <a:ext uri="{FF2B5EF4-FFF2-40B4-BE49-F238E27FC236}">
                <a16:creationId xmlns:a16="http://schemas.microsoft.com/office/drawing/2014/main" id="{95457DE7-870A-9743-D717-1F93BAD53E77}"/>
              </a:ext>
            </a:extLst>
          </p:cNvPr>
          <p:cNvSpPr>
            <a:spLocks noGrp="1"/>
          </p:cNvSpPr>
          <p:nvPr>
            <p:ph sz="half" idx="1"/>
          </p:nvPr>
        </p:nvSpPr>
        <p:spPr>
          <a:xfrm>
            <a:off x="378372" y="1985193"/>
            <a:ext cx="5611933" cy="821121"/>
          </a:xfrm>
        </p:spPr>
        <p:txBody>
          <a:bodyPr/>
          <a:lstStyle/>
          <a:p>
            <a:r>
              <a:rPr lang="de-AT" dirty="0"/>
              <a:t>Cookies sind kleine Textdateien, welche ein Internetbrowser für verschiedene Anwendungsfälle auf dem jeweiligen Gerät lokal abspeichern kann (siehe auch Wikipedia).</a:t>
            </a:r>
            <a:endParaRPr lang="de-DE" dirty="0"/>
          </a:p>
        </p:txBody>
      </p:sp>
      <p:sp>
        <p:nvSpPr>
          <p:cNvPr id="4" name="Inhaltsplatzhalter 3">
            <a:extLst>
              <a:ext uri="{FF2B5EF4-FFF2-40B4-BE49-F238E27FC236}">
                <a16:creationId xmlns:a16="http://schemas.microsoft.com/office/drawing/2014/main" id="{BF5CA97F-EF8A-F22C-3432-E82160DDF52F}"/>
              </a:ext>
            </a:extLst>
          </p:cNvPr>
          <p:cNvSpPr>
            <a:spLocks noGrp="1"/>
          </p:cNvSpPr>
          <p:nvPr>
            <p:ph sz="half" idx="2"/>
          </p:nvPr>
        </p:nvSpPr>
        <p:spPr>
          <a:xfrm>
            <a:off x="6172200" y="1985193"/>
            <a:ext cx="5641428" cy="821120"/>
          </a:xfrm>
        </p:spPr>
        <p:txBody>
          <a:bodyPr/>
          <a:lstStyle/>
          <a:p>
            <a:r>
              <a:rPr lang="de-AT" dirty="0"/>
              <a:t>Ja - sofern deine Webseite Cookies verwendet, um Personen eindeutig zu identifizieren (z.B. mittels Statistikfunktionen von Google Analytics)!</a:t>
            </a:r>
          </a:p>
        </p:txBody>
      </p:sp>
      <p:sp>
        <p:nvSpPr>
          <p:cNvPr id="5" name="Inhaltsplatzhalter 4">
            <a:extLst>
              <a:ext uri="{FF2B5EF4-FFF2-40B4-BE49-F238E27FC236}">
                <a16:creationId xmlns:a16="http://schemas.microsoft.com/office/drawing/2014/main" id="{E539815B-7C62-3C5A-5D22-35818077A5A9}"/>
              </a:ext>
            </a:extLst>
          </p:cNvPr>
          <p:cNvSpPr>
            <a:spLocks noGrp="1"/>
          </p:cNvSpPr>
          <p:nvPr>
            <p:ph sz="half" idx="13"/>
          </p:nvPr>
        </p:nvSpPr>
        <p:spPr/>
        <p:txBody>
          <a:bodyPr vert="horz" lIns="91440" tIns="45720" rIns="91440" bIns="45720" rtlCol="0" anchor="ctr">
            <a:normAutofit fontScale="92500"/>
          </a:bodyPr>
          <a:lstStyle/>
          <a:p>
            <a:pPr>
              <a:spcBef>
                <a:spcPct val="0"/>
              </a:spcBef>
            </a:pPr>
            <a:r>
              <a:rPr lang="de-AT" cap="all" spc="390" dirty="0"/>
              <a:t>Gilt diese Cookie-Richtlinie auch für mich?</a:t>
            </a:r>
          </a:p>
        </p:txBody>
      </p:sp>
      <p:sp>
        <p:nvSpPr>
          <p:cNvPr id="6" name="Titel 1">
            <a:extLst>
              <a:ext uri="{FF2B5EF4-FFF2-40B4-BE49-F238E27FC236}">
                <a16:creationId xmlns:a16="http://schemas.microsoft.com/office/drawing/2014/main" id="{3CE92451-27C7-5792-771E-6D4547630577}"/>
              </a:ext>
            </a:extLst>
          </p:cNvPr>
          <p:cNvSpPr txBox="1">
            <a:spLocks/>
          </p:cNvSpPr>
          <p:nvPr/>
        </p:nvSpPr>
        <p:spPr>
          <a:xfrm>
            <a:off x="345686" y="3869171"/>
            <a:ext cx="10667455" cy="821121"/>
          </a:xfrm>
          <a:prstGeom prst="rect">
            <a:avLst/>
          </a:prstGeom>
        </p:spPr>
        <p:txBody>
          <a:bodyPr vert="horz" lIns="91440" tIns="45720" rIns="91440" bIns="45720" rtlCol="0" anchor="ctr">
            <a:normAutofit fontScale="92500"/>
          </a:bodyPr>
          <a:lstStyle>
            <a:lvl1pPr>
              <a:lnSpc>
                <a:spcPct val="110000"/>
              </a:lnSpc>
              <a:spcBef>
                <a:spcPct val="0"/>
              </a:spcBef>
              <a:buNone/>
              <a:defRPr sz="2400" cap="all" spc="390" baseline="0">
                <a:solidFill>
                  <a:schemeClr val="tx2"/>
                </a:solidFill>
                <a:latin typeface="+mj-lt"/>
                <a:ea typeface="+mj-ea"/>
                <a:cs typeface="+mj-cs"/>
              </a:defRPr>
            </a:lvl1pPr>
          </a:lstStyle>
          <a:p>
            <a:r>
              <a:rPr lang="de-AT" dirty="0"/>
              <a:t>Ist diese Gesetz und gibt es Strafen bei Nichtbeachtung?</a:t>
            </a:r>
          </a:p>
        </p:txBody>
      </p:sp>
      <p:sp>
        <p:nvSpPr>
          <p:cNvPr id="7" name="Inhaltsplatzhalter 2">
            <a:extLst>
              <a:ext uri="{FF2B5EF4-FFF2-40B4-BE49-F238E27FC236}">
                <a16:creationId xmlns:a16="http://schemas.microsoft.com/office/drawing/2014/main" id="{06DC2738-2D59-A219-30DE-77B69DCB3D58}"/>
              </a:ext>
            </a:extLst>
          </p:cNvPr>
          <p:cNvSpPr txBox="1">
            <a:spLocks/>
          </p:cNvSpPr>
          <p:nvPr/>
        </p:nvSpPr>
        <p:spPr>
          <a:xfrm>
            <a:off x="354291" y="4690293"/>
            <a:ext cx="10900897" cy="82112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14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4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Ja - in Österreich sind sowohl die Verwendung als auch eine Verwaltungsstrafe bei Nichtbeachtung (bis zu € 37.000) geregelt durch das Telekommunikationsgesetz.</a:t>
            </a:r>
          </a:p>
        </p:txBody>
      </p:sp>
    </p:spTree>
    <p:extLst>
      <p:ext uri="{BB962C8B-B14F-4D97-AF65-F5344CB8AC3E}">
        <p14:creationId xmlns:p14="http://schemas.microsoft.com/office/powerpoint/2010/main" val="17369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D7F80-843A-0FC2-DDB4-72690AFDCD8B}"/>
              </a:ext>
            </a:extLst>
          </p:cNvPr>
          <p:cNvSpPr>
            <a:spLocks noGrp="1"/>
          </p:cNvSpPr>
          <p:nvPr>
            <p:ph type="title"/>
          </p:nvPr>
        </p:nvSpPr>
        <p:spPr/>
        <p:txBody>
          <a:bodyPr vert="horz" lIns="91440" tIns="45720" rIns="91440" bIns="45720" rtlCol="0" anchor="ctr">
            <a:normAutofit/>
          </a:bodyPr>
          <a:lstStyle/>
          <a:p>
            <a:r>
              <a:rPr lang="de-AT" cap="all" spc="390" dirty="0"/>
              <a:t>Im Detail</a:t>
            </a:r>
          </a:p>
        </p:txBody>
      </p:sp>
      <p:sp>
        <p:nvSpPr>
          <p:cNvPr id="3" name="Inhaltsplatzhalter 2">
            <a:extLst>
              <a:ext uri="{FF2B5EF4-FFF2-40B4-BE49-F238E27FC236}">
                <a16:creationId xmlns:a16="http://schemas.microsoft.com/office/drawing/2014/main" id="{6C3FA59E-2ECA-9B65-F3A9-B19FD6E8247D}"/>
              </a:ext>
            </a:extLst>
          </p:cNvPr>
          <p:cNvSpPr>
            <a:spLocks noGrp="1"/>
          </p:cNvSpPr>
          <p:nvPr>
            <p:ph idx="1"/>
          </p:nvPr>
        </p:nvSpPr>
        <p:spPr/>
        <p:txBody>
          <a:bodyPr/>
          <a:lstStyle/>
          <a:p>
            <a:r>
              <a:rPr lang="de-AT" dirty="0"/>
              <a:t>Da Cookies nicht nur für die Zwischenspeicherung von diversen Webseiteninhalten genutzt werden, sondern auch um den Webseitenbesucher eindeutig zu identifizieren - z.B. um spezielle Dienste individuell zu Verfügung zu stellen - werden diese laut Gesetz zum </a:t>
            </a:r>
            <a:r>
              <a:rPr lang="de-AT" b="1" dirty="0"/>
              <a:t>Speichern von personenbezogenen Daten</a:t>
            </a:r>
            <a:r>
              <a:rPr lang="de-AT" dirty="0"/>
              <a:t> verwendet.</a:t>
            </a:r>
          </a:p>
          <a:p>
            <a:r>
              <a:rPr lang="de-AT" dirty="0"/>
              <a:t>Diese eindeutigen und personenbezogenen Daten werden meist auch für </a:t>
            </a:r>
            <a:r>
              <a:rPr lang="de-AT" b="1" dirty="0"/>
              <a:t>Statistikfunktionalitäten</a:t>
            </a:r>
            <a:r>
              <a:rPr lang="de-AT" dirty="0"/>
              <a:t> einer Webseite (z.B. mittels </a:t>
            </a:r>
            <a:r>
              <a:rPr lang="de-AT" dirty="0">
                <a:hlinkClick r:id="rId2"/>
              </a:rPr>
              <a:t>Google Analytics</a:t>
            </a:r>
            <a:r>
              <a:rPr lang="de-AT" dirty="0"/>
              <a:t>) verwendet, um Webseitenbesucher zu identifizieren. Und gerade hier liegt auch der Hauptgrund, warum die Cookie-Richtlinie umgesetzt werden muss - nahezu alle Webseitenbetreiber möchten wissen, wie es mit Zugriffen und anderen Statistiken auf Benutzerbasis aussieht und möchten auf diese Funktion verständlicherweise nicht verzichten.</a:t>
            </a:r>
          </a:p>
          <a:p>
            <a:r>
              <a:rPr lang="de-AT" b="1" dirty="0"/>
              <a:t>Im österreichischen </a:t>
            </a:r>
            <a:r>
              <a:rPr lang="de-AT" b="1" dirty="0">
                <a:hlinkClick r:id="rId3" tooltip="Link zum Telekommunikationsgesetz 2003"/>
              </a:rPr>
              <a:t>Telekommunikationsgesetz 2003 (TKG 2003) § 96 Abs. 3</a:t>
            </a:r>
            <a:r>
              <a:rPr lang="de-AT" b="1" dirty="0"/>
              <a:t> ist die Zulässigkeit von solchen Cookies entsprechend geregelt. So ist die Ermittlung von personenbezogenen Daten nur zulässig, wenn der Benutzer seine Einwilligung dazu erteilt hat. Ausnahmen dazu gibt es lediglich, wenn Cookies unbedingt notwendig sind, um dem Nutzer einen ausdrücklich gewünschten Dienst zur Verfügung zu stellen (z.B. Online-Banking).</a:t>
            </a:r>
            <a:endParaRPr lang="de-AT" dirty="0"/>
          </a:p>
          <a:p>
            <a:r>
              <a:rPr lang="de-AT" dirty="0"/>
              <a:t>Sollte gegen diese gesetzliche Grundlage verstoßen werden, droht lt. TKG 2003 § 109 (3) eine empfindliche </a:t>
            </a:r>
            <a:r>
              <a:rPr lang="de-AT" b="1" dirty="0"/>
              <a:t>Verwaltungsstrafe in der Höhe von bis zu € 37.000!</a:t>
            </a:r>
            <a:endParaRPr lang="de-AT" dirty="0"/>
          </a:p>
        </p:txBody>
      </p:sp>
    </p:spTree>
    <p:extLst>
      <p:ext uri="{BB962C8B-B14F-4D97-AF65-F5344CB8AC3E}">
        <p14:creationId xmlns:p14="http://schemas.microsoft.com/office/powerpoint/2010/main" val="316686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E6C2F-7894-F017-F5A9-AD551B188E04}"/>
              </a:ext>
            </a:extLst>
          </p:cNvPr>
          <p:cNvSpPr>
            <a:spLocks noGrp="1"/>
          </p:cNvSpPr>
          <p:nvPr>
            <p:ph type="title"/>
          </p:nvPr>
        </p:nvSpPr>
        <p:spPr/>
        <p:txBody>
          <a:bodyPr vert="horz" lIns="91440" tIns="45720" rIns="91440" bIns="45720" rtlCol="0" anchor="ctr">
            <a:normAutofit fontScale="90000"/>
          </a:bodyPr>
          <a:lstStyle/>
          <a:p>
            <a:r>
              <a:rPr lang="de-AT" cap="all" spc="390" dirty="0"/>
              <a:t>ACHTUNG! Seit 01.10.2019 verschärfte Cookie Richtlinien</a:t>
            </a:r>
          </a:p>
        </p:txBody>
      </p:sp>
      <p:sp>
        <p:nvSpPr>
          <p:cNvPr id="3" name="Inhaltsplatzhalter 2">
            <a:extLst>
              <a:ext uri="{FF2B5EF4-FFF2-40B4-BE49-F238E27FC236}">
                <a16:creationId xmlns:a16="http://schemas.microsoft.com/office/drawing/2014/main" id="{D24DD94D-881B-3AFC-E5F7-C94C16BDAFE5}"/>
              </a:ext>
            </a:extLst>
          </p:cNvPr>
          <p:cNvSpPr>
            <a:spLocks noGrp="1"/>
          </p:cNvSpPr>
          <p:nvPr>
            <p:ph sz="half" idx="1"/>
          </p:nvPr>
        </p:nvSpPr>
        <p:spPr/>
        <p:txBody>
          <a:bodyPr>
            <a:normAutofit/>
          </a:bodyPr>
          <a:lstStyle/>
          <a:p>
            <a:r>
              <a:rPr lang="de-AT" dirty="0"/>
              <a:t>Seit 01.10.2019 sind voreingestellte Ankreuzkästchen, welche der Nutzer zur Verweigerung seiner Einwilligung abwählen muss, nicht mehr erlaubt.</a:t>
            </a:r>
          </a:p>
          <a:p>
            <a:r>
              <a:rPr lang="de-AT" dirty="0"/>
              <a:t>Der Nutzer muss seine Einwilligung</a:t>
            </a:r>
            <a:r>
              <a:rPr lang="de-AT" b="1" dirty="0"/>
              <a:t> aktiv</a:t>
            </a:r>
            <a:r>
              <a:rPr lang="de-AT" dirty="0"/>
              <a:t> und </a:t>
            </a:r>
            <a:r>
              <a:rPr lang="de-AT" b="1" dirty="0"/>
              <a:t>einzeln</a:t>
            </a:r>
            <a:r>
              <a:rPr lang="de-AT" dirty="0"/>
              <a:t> </a:t>
            </a:r>
            <a:r>
              <a:rPr lang="de-AT" b="1" dirty="0"/>
              <a:t>für jede Art von Cookie abgeben</a:t>
            </a:r>
            <a:r>
              <a:rPr lang="de-AT" dirty="0"/>
              <a:t> („</a:t>
            </a:r>
            <a:r>
              <a:rPr lang="de-AT" dirty="0" err="1"/>
              <a:t>Opt</a:t>
            </a:r>
            <a:r>
              <a:rPr lang="de-AT" dirty="0"/>
              <a:t>-in“)! Daher muss der Nutzer ebenfalls über die verschiedenen Arten und Funktionen der genutzten Cookies informiert werden.</a:t>
            </a:r>
          </a:p>
        </p:txBody>
      </p:sp>
      <p:sp>
        <p:nvSpPr>
          <p:cNvPr id="6" name="Inhaltsplatzhalter 5">
            <a:extLst>
              <a:ext uri="{FF2B5EF4-FFF2-40B4-BE49-F238E27FC236}">
                <a16:creationId xmlns:a16="http://schemas.microsoft.com/office/drawing/2014/main" id="{1846DB39-59DE-EA8F-43C3-E2427DA28638}"/>
              </a:ext>
            </a:extLst>
          </p:cNvPr>
          <p:cNvSpPr>
            <a:spLocks noGrp="1"/>
          </p:cNvSpPr>
          <p:nvPr>
            <p:ph sz="half" idx="2"/>
          </p:nvPr>
        </p:nvSpPr>
        <p:spPr/>
        <p:txBody>
          <a:bodyPr/>
          <a:lstStyle/>
          <a:p>
            <a:r>
              <a:rPr lang="de-AT" dirty="0"/>
              <a:t>Über Checkboxen eine aktive Einwilligung des Besuchers einholen.</a:t>
            </a:r>
          </a:p>
          <a:p>
            <a:r>
              <a:rPr lang="de-AT" dirty="0"/>
              <a:t>Bei jeder Art von Cookie (auch von Dritten) muss der Nutzer ein Häkchen setzen, um sein Einverständnis dafür zu erteilen, oder er lehnt die Einwilligung ohne setzen eines Häkchens aktiv ab. </a:t>
            </a:r>
          </a:p>
          <a:p>
            <a:r>
              <a:rPr lang="de-AT" dirty="0"/>
              <a:t>Den Nutzer über die verschiedenen Arten und Funktionen der genutzten Cookies informieren. </a:t>
            </a:r>
          </a:p>
          <a:p>
            <a:r>
              <a:rPr lang="de-AT" dirty="0"/>
              <a:t>Den Besucher informieren, dass sich diese Einwilligung jederzeit widerrufen lässt.</a:t>
            </a:r>
          </a:p>
          <a:p>
            <a:endParaRPr lang="de-DE" dirty="0"/>
          </a:p>
        </p:txBody>
      </p:sp>
      <p:sp>
        <p:nvSpPr>
          <p:cNvPr id="7" name="Inhaltsplatzhalter 6">
            <a:extLst>
              <a:ext uri="{FF2B5EF4-FFF2-40B4-BE49-F238E27FC236}">
                <a16:creationId xmlns:a16="http://schemas.microsoft.com/office/drawing/2014/main" id="{919C77A9-46B4-87FB-D54B-6A62C6E7BA3F}"/>
              </a:ext>
            </a:extLst>
          </p:cNvPr>
          <p:cNvSpPr>
            <a:spLocks noGrp="1"/>
          </p:cNvSpPr>
          <p:nvPr>
            <p:ph sz="half" idx="13"/>
          </p:nvPr>
        </p:nvSpPr>
        <p:spPr/>
        <p:txBody>
          <a:bodyPr vert="horz" lIns="91440" tIns="45720" rIns="91440" bIns="45720" rtlCol="0" anchor="ctr">
            <a:normAutofit/>
          </a:bodyPr>
          <a:lstStyle/>
          <a:p>
            <a:pPr>
              <a:spcBef>
                <a:spcPct val="0"/>
              </a:spcBef>
            </a:pPr>
            <a:r>
              <a:rPr lang="de-AT" cap="all" spc="390" dirty="0"/>
              <a:t>Konkret bedeutet das:</a:t>
            </a:r>
          </a:p>
        </p:txBody>
      </p:sp>
    </p:spTree>
    <p:extLst>
      <p:ext uri="{BB962C8B-B14F-4D97-AF65-F5344CB8AC3E}">
        <p14:creationId xmlns:p14="http://schemas.microsoft.com/office/powerpoint/2010/main" val="125795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8BC6308-1C2A-EA5D-296D-C0E20A4763FE}"/>
              </a:ext>
            </a:extLst>
          </p:cNvPr>
          <p:cNvSpPr>
            <a:spLocks noGrp="1"/>
          </p:cNvSpPr>
          <p:nvPr>
            <p:ph idx="1"/>
          </p:nvPr>
        </p:nvSpPr>
        <p:spPr>
          <a:xfrm>
            <a:off x="1028700" y="557296"/>
            <a:ext cx="10134600" cy="5937633"/>
          </a:xfrm>
        </p:spPr>
        <p:txBody>
          <a:bodyPr>
            <a:normAutofit/>
          </a:bodyPr>
          <a:lstStyle/>
          <a:p>
            <a:r>
              <a:rPr lang="de-AT" dirty="0"/>
              <a:t>Die Zustimmung zur Verwendung von Cookies kann selbstverständlich auf unterschiedliche (technische bzw. optische) Arten erfolgen. </a:t>
            </a:r>
            <a:r>
              <a:rPr lang="de-AT" dirty="0">
                <a:hlinkClick r:id="rId2"/>
              </a:rPr>
              <a:t>SIWA</a:t>
            </a:r>
            <a:r>
              <a:rPr lang="de-AT" dirty="0"/>
              <a:t>​​​​​​​ empfiehlt, einen entsprechenden "Banner" am oberen oder unteren Ende der Webseite möglichst sichtbar zu positionieren, um den Besucher deutlich darauf aufmerksam zu machen. Zusätzlich sollte ein entsprechender Hinweis in den Datenschutzrichtlinien auf der Webseite gegeben werden.</a:t>
            </a:r>
            <a:br>
              <a:rPr lang="de-AT" dirty="0"/>
            </a:br>
            <a:endParaRPr lang="de-AT" dirty="0"/>
          </a:p>
        </p:txBody>
      </p:sp>
    </p:spTree>
    <p:extLst>
      <p:ext uri="{BB962C8B-B14F-4D97-AF65-F5344CB8AC3E}">
        <p14:creationId xmlns:p14="http://schemas.microsoft.com/office/powerpoint/2010/main" val="367460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6FD5C0-E257-4B9E-9413-27A374F07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24798" y="4550150"/>
            <a:ext cx="867485" cy="115439"/>
            <a:chOff x="8910933" y="1861308"/>
            <a:chExt cx="867485" cy="115439"/>
          </a:xfrm>
        </p:grpSpPr>
        <p:sp>
          <p:nvSpPr>
            <p:cNvPr id="29" name="Rectangle 28">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5CABFC97-6675-DE4E-A772-8B6CEE063F24}"/>
              </a:ext>
            </a:extLst>
          </p:cNvPr>
          <p:cNvSpPr>
            <a:spLocks noGrp="1"/>
          </p:cNvSpPr>
          <p:nvPr>
            <p:ph type="title"/>
          </p:nvPr>
        </p:nvSpPr>
        <p:spPr>
          <a:xfrm>
            <a:off x="1373858" y="1351429"/>
            <a:ext cx="3369365" cy="2871320"/>
          </a:xfrm>
        </p:spPr>
        <p:txBody>
          <a:bodyPr anchor="ctr">
            <a:normAutofit/>
          </a:bodyPr>
          <a:lstStyle/>
          <a:p>
            <a:pPr algn="ctr"/>
            <a:r>
              <a:rPr lang="de-DE" dirty="0"/>
              <a:t>Ende</a:t>
            </a:r>
          </a:p>
        </p:txBody>
      </p:sp>
      <p:sp>
        <p:nvSpPr>
          <p:cNvPr id="3" name="Inhaltsplatzhalter 2">
            <a:extLst>
              <a:ext uri="{FF2B5EF4-FFF2-40B4-BE49-F238E27FC236}">
                <a16:creationId xmlns:a16="http://schemas.microsoft.com/office/drawing/2014/main" id="{9A536F60-9D6F-BA67-FEE2-788FD47C109D}"/>
              </a:ext>
            </a:extLst>
          </p:cNvPr>
          <p:cNvSpPr>
            <a:spLocks noGrp="1"/>
          </p:cNvSpPr>
          <p:nvPr>
            <p:ph idx="1"/>
          </p:nvPr>
        </p:nvSpPr>
        <p:spPr>
          <a:xfrm>
            <a:off x="7004988" y="865954"/>
            <a:ext cx="4306928" cy="5131235"/>
          </a:xfrm>
        </p:spPr>
        <p:txBody>
          <a:bodyPr anchor="ctr">
            <a:normAutofit/>
          </a:bodyPr>
          <a:lstStyle/>
          <a:p>
            <a:pPr algn="ctr"/>
            <a:r>
              <a:rPr lang="de-DE" dirty="0"/>
              <a:t>Quelle: </a:t>
            </a:r>
            <a:r>
              <a:rPr lang="de-DE" dirty="0">
                <a:hlinkClick r:id="rId2"/>
              </a:rPr>
              <a:t>https://www.siwa.at/cookie-richtlinie-in-oesterreich#:~:text=Seit%2001.10.2019%20sind%20voreingestellte,(%E2%80%9EOpt%2Din%E2%80%9C)</a:t>
            </a:r>
            <a:r>
              <a:rPr lang="de-DE" dirty="0"/>
              <a:t>!</a:t>
            </a:r>
          </a:p>
        </p:txBody>
      </p:sp>
    </p:spTree>
    <p:extLst>
      <p:ext uri="{BB962C8B-B14F-4D97-AF65-F5344CB8AC3E}">
        <p14:creationId xmlns:p14="http://schemas.microsoft.com/office/powerpoint/2010/main" val="4104002648"/>
      </p:ext>
    </p:extLst>
  </p:cSld>
  <p:clrMapOvr>
    <a:masterClrMapping/>
  </p:clrMapOvr>
</p:sld>
</file>

<file path=ppt/theme/theme1.xml><?xml version="1.0" encoding="utf-8"?>
<a:theme xmlns:a="http://schemas.openxmlformats.org/drawingml/2006/main" name="AdornVTI">
  <a:themeElements>
    <a:clrScheme name="Benutzerdefiniert 1">
      <a:dk1>
        <a:srgbClr val="000000"/>
      </a:dk1>
      <a:lt1>
        <a:srgbClr val="FFFFFF"/>
      </a:lt1>
      <a:dk2>
        <a:srgbClr val="1B1631"/>
      </a:dk2>
      <a:lt2>
        <a:srgbClr val="F0F3F3"/>
      </a:lt2>
      <a:accent1>
        <a:srgbClr val="D73851"/>
      </a:accent1>
      <a:accent2>
        <a:srgbClr val="C62781"/>
      </a:accent2>
      <a:accent3>
        <a:srgbClr val="D738D5"/>
      </a:accent3>
      <a:accent4>
        <a:srgbClr val="8527C6"/>
      </a:accent4>
      <a:accent5>
        <a:srgbClr val="5538D7"/>
      </a:accent5>
      <a:accent6>
        <a:srgbClr val="274CC6"/>
      </a:accent6>
      <a:hlink>
        <a:srgbClr val="784FC4"/>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648</Words>
  <Application>Microsoft Macintosh PowerPoint</Application>
  <PresentationFormat>Breitbild</PresentationFormat>
  <Paragraphs>28</Paragraphs>
  <Slides>8</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Bembo</vt:lpstr>
      <vt:lpstr>AdornVTI</vt:lpstr>
      <vt:lpstr>Cookie Richtlinien in Österreich</vt:lpstr>
      <vt:lpstr>Allgemeines zu Cookies</vt:lpstr>
      <vt:lpstr>Die Cookie-Richtlinie</vt:lpstr>
      <vt:lpstr>Was sind Cookies?</vt:lpstr>
      <vt:lpstr>Im Detail</vt:lpstr>
      <vt:lpstr>ACHTUNG! Seit 01.10.2019 verschärfte Cookie Richtlinien</vt:lpstr>
      <vt:lpstr>PowerPoint-Präsentation</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EU-Datenschutz  Grundverordnung</dc:title>
  <dc:creator>Rebecca Rottensteiner</dc:creator>
  <cp:lastModifiedBy>Rebecca Rottensteiner</cp:lastModifiedBy>
  <cp:revision>5</cp:revision>
  <dcterms:created xsi:type="dcterms:W3CDTF">2022-05-27T09:25:54Z</dcterms:created>
  <dcterms:modified xsi:type="dcterms:W3CDTF">2022-05-27T14:01:50Z</dcterms:modified>
</cp:coreProperties>
</file>