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5"/>
  </p:handoutMasterIdLst>
  <p:sldIdLst>
    <p:sldId id="326" r:id="rId2"/>
    <p:sldId id="353" r:id="rId3"/>
    <p:sldId id="354" r:id="rId4"/>
    <p:sldId id="355" r:id="rId5"/>
    <p:sldId id="350" r:id="rId6"/>
    <p:sldId id="356" r:id="rId7"/>
    <p:sldId id="358" r:id="rId8"/>
    <p:sldId id="359" r:id="rId9"/>
    <p:sldId id="361" r:id="rId10"/>
    <p:sldId id="362" r:id="rId11"/>
    <p:sldId id="363" r:id="rId12"/>
    <p:sldId id="364" r:id="rId13"/>
    <p:sldId id="304" r:id="rId14"/>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53"/>
            <p14:sldId id="354"/>
            <p14:sldId id="355"/>
            <p14:sldId id="350"/>
            <p14:sldId id="356"/>
            <p14:sldId id="358"/>
            <p14:sldId id="359"/>
            <p14:sldId id="361"/>
            <p14:sldId id="362"/>
            <p14:sldId id="363"/>
            <p14:sldId id="364"/>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1" autoAdjust="0"/>
    <p:restoredTop sz="95216" autoAdjust="0"/>
  </p:normalViewPr>
  <p:slideViewPr>
    <p:cSldViewPr snapToGrid="0" showGuides="1">
      <p:cViewPr varScale="1">
        <p:scale>
          <a:sx n="73" d="100"/>
          <a:sy n="73" d="100"/>
        </p:scale>
        <p:origin x="208" y="90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21.10.21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01</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41C31-29E5-4FB0-881C-0DDCB0560B92}"/>
              </a:ext>
            </a:extLst>
          </p:cNvPr>
          <p:cNvSpPr>
            <a:spLocks noGrp="1"/>
          </p:cNvSpPr>
          <p:nvPr>
            <p:ph type="title"/>
          </p:nvPr>
        </p:nvSpPr>
        <p:spPr/>
        <p:txBody>
          <a:bodyPr/>
          <a:lstStyle/>
          <a:p>
            <a:r>
              <a:rPr lang="de-AT" dirty="0"/>
              <a:t>Funktionen mit Übergabewerten</a:t>
            </a:r>
          </a:p>
        </p:txBody>
      </p:sp>
      <p:sp>
        <p:nvSpPr>
          <p:cNvPr id="3" name="Textplatzhalter 2">
            <a:extLst>
              <a:ext uri="{FF2B5EF4-FFF2-40B4-BE49-F238E27FC236}">
                <a16:creationId xmlns:a16="http://schemas.microsoft.com/office/drawing/2014/main" id="{48846768-434F-4046-8E1B-46D460E40993}"/>
              </a:ext>
            </a:extLst>
          </p:cNvPr>
          <p:cNvSpPr>
            <a:spLocks noGrp="1"/>
          </p:cNvSpPr>
          <p:nvPr>
            <p:ph type="body" sz="quarter" idx="13"/>
          </p:nvPr>
        </p:nvSpPr>
        <p:spPr>
          <a:xfrm>
            <a:off x="949136" y="1455738"/>
            <a:ext cx="10293728" cy="930511"/>
          </a:xfrm>
        </p:spPr>
        <p:txBody>
          <a:bodyPr/>
          <a:lstStyle/>
          <a:p>
            <a:r>
              <a:rPr lang="de-AT" dirty="0"/>
              <a:t>Übergabewert steht in der Klammer des Funktionsnamens und wird auch Parameter oder Argument der Funktion bezeichnet</a:t>
            </a:r>
          </a:p>
          <a:p>
            <a:r>
              <a:rPr lang="de-AT" dirty="0"/>
              <a:t>Beliebiger Datentyp</a:t>
            </a:r>
          </a:p>
          <a:p>
            <a:r>
              <a:rPr lang="de-AT" dirty="0"/>
              <a:t>Entweder direkt Wert übergeben oder eine Variable</a:t>
            </a:r>
          </a:p>
        </p:txBody>
      </p:sp>
      <p:sp>
        <p:nvSpPr>
          <p:cNvPr id="5" name="Textfeld 4">
            <a:extLst>
              <a:ext uri="{FF2B5EF4-FFF2-40B4-BE49-F238E27FC236}">
                <a16:creationId xmlns:a16="http://schemas.microsoft.com/office/drawing/2014/main" id="{11173653-276B-4747-93FA-F921C7BE627F}"/>
              </a:ext>
            </a:extLst>
          </p:cNvPr>
          <p:cNvSpPr txBox="1"/>
          <p:nvPr/>
        </p:nvSpPr>
        <p:spPr>
          <a:xfrm>
            <a:off x="3043238" y="2544260"/>
            <a:ext cx="6102802" cy="1384995"/>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7E4E9FC7-47D8-4791-9D04-122740B76E58}"/>
              </a:ext>
            </a:extLst>
          </p:cNvPr>
          <p:cNvSpPr txBox="1"/>
          <p:nvPr/>
        </p:nvSpPr>
        <p:spPr>
          <a:xfrm>
            <a:off x="454479" y="4471752"/>
            <a:ext cx="5641521" cy="1577868"/>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Auch möglich mehrere Werte zu übergeben = mehrere Werte in der Funktionsklammer</a:t>
            </a:r>
          </a:p>
          <a:p>
            <a:r>
              <a:rPr lang="de-AT" dirty="0"/>
              <a:t>Funktion nimmt Übergabewert in einer Variable auf, deren Namen bereits im Hauptprogramm existiert. Funktion erstellt eine neue Variable mit lokalem Gültigkeitsbereich. Wenn deren Wert verändert wird, wirkt sich das nicht auf die gleichlautende Variable im Hauptprogramm aus</a:t>
            </a:r>
          </a:p>
        </p:txBody>
      </p:sp>
      <p:sp>
        <p:nvSpPr>
          <p:cNvPr id="9" name="Textfeld 8">
            <a:extLst>
              <a:ext uri="{FF2B5EF4-FFF2-40B4-BE49-F238E27FC236}">
                <a16:creationId xmlns:a16="http://schemas.microsoft.com/office/drawing/2014/main" id="{842DB943-524B-4101-846D-D4472A0398DD}"/>
              </a:ext>
            </a:extLst>
          </p:cNvPr>
          <p:cNvSpPr txBox="1"/>
          <p:nvPr/>
        </p:nvSpPr>
        <p:spPr>
          <a:xfrm>
            <a:off x="6200096" y="4351565"/>
            <a:ext cx="5080226" cy="1815882"/>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"Name: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"Alter: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 Alter ein"</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anwender</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alter</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466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3F2A4-F95C-4E37-83EC-864B489DE14F}"/>
              </a:ext>
            </a:extLst>
          </p:cNvPr>
          <p:cNvSpPr>
            <a:spLocks noGrp="1"/>
          </p:cNvSpPr>
          <p:nvPr>
            <p:ph type="title"/>
          </p:nvPr>
        </p:nvSpPr>
        <p:spPr/>
        <p:txBody>
          <a:bodyPr/>
          <a:lstStyle/>
          <a:p>
            <a:r>
              <a:rPr lang="de-AT" dirty="0"/>
              <a:t>Funktionen mit Rückgabewerten</a:t>
            </a:r>
          </a:p>
        </p:txBody>
      </p:sp>
      <p:sp>
        <p:nvSpPr>
          <p:cNvPr id="3" name="Textplatzhalter 2">
            <a:extLst>
              <a:ext uri="{FF2B5EF4-FFF2-40B4-BE49-F238E27FC236}">
                <a16:creationId xmlns:a16="http://schemas.microsoft.com/office/drawing/2014/main" id="{6C38733D-A404-4C8D-A79E-F4DAA733EF3D}"/>
              </a:ext>
            </a:extLst>
          </p:cNvPr>
          <p:cNvSpPr>
            <a:spLocks noGrp="1"/>
          </p:cNvSpPr>
          <p:nvPr>
            <p:ph type="body" sz="quarter" idx="13"/>
          </p:nvPr>
        </p:nvSpPr>
        <p:spPr>
          <a:xfrm>
            <a:off x="949136" y="1455738"/>
            <a:ext cx="10293728" cy="1124410"/>
          </a:xfrm>
        </p:spPr>
        <p:txBody>
          <a:bodyPr/>
          <a:lstStyle/>
          <a:p>
            <a:r>
              <a:rPr lang="de-AT" dirty="0"/>
              <a:t>Wert an Hauptprogramm übermitteln aus der Funktion = Rückgabewert</a:t>
            </a:r>
          </a:p>
          <a:p>
            <a:r>
              <a:rPr lang="de-AT" dirty="0"/>
              <a:t>Jede Funktion darf nur einen einzigen Wert an das Programm zurück geben</a:t>
            </a:r>
          </a:p>
          <a:p>
            <a:r>
              <a:rPr lang="de-AT" dirty="0"/>
              <a:t>Wenn mehrere Variablen übermittelt werden sollen = jeweils eine eigene Funktion erstellen oder Array erstellen und darin mehrere Werte aufnehmen</a:t>
            </a:r>
          </a:p>
        </p:txBody>
      </p:sp>
      <p:sp>
        <p:nvSpPr>
          <p:cNvPr id="5" name="Textfeld 4">
            <a:extLst>
              <a:ext uri="{FF2B5EF4-FFF2-40B4-BE49-F238E27FC236}">
                <a16:creationId xmlns:a16="http://schemas.microsoft.com/office/drawing/2014/main" id="{02D688B9-8CF4-48CB-8912-83ABEDD16E2E}"/>
              </a:ext>
            </a:extLst>
          </p:cNvPr>
          <p:cNvSpPr txBox="1"/>
          <p:nvPr/>
        </p:nvSpPr>
        <p:spPr>
          <a:xfrm>
            <a:off x="3821226" y="3429000"/>
            <a:ext cx="4549548" cy="1600438"/>
          </a:xfrm>
          <a:prstGeom prst="rect">
            <a:avLst/>
          </a:prstGeom>
          <a:solidFill>
            <a:schemeClr val="tx1"/>
          </a:solidFill>
        </p:spPr>
        <p:txBody>
          <a:bodyPr wrap="square">
            <a:spAutoFit/>
          </a:bodyPr>
          <a:lstStyle/>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function</a:t>
            </a:r>
            <a:r>
              <a:rPr lang="de-DE" sz="1400" b="0" dirty="0">
                <a:solidFill>
                  <a:srgbClr val="D4D4D4"/>
                </a:solidFill>
                <a:effectLst/>
                <a:latin typeface="Consolas" panose="020B0609020204030204" pitchFamily="49" charset="0"/>
              </a:rPr>
              <a:t> </a:t>
            </a:r>
            <a:r>
              <a:rPr lang="de-DE" sz="1400" b="0" dirty="0" err="1">
                <a:solidFill>
                  <a:srgbClr val="DCDCAA"/>
                </a:solidFill>
                <a:effectLst/>
                <a:latin typeface="Consolas" panose="020B0609020204030204" pitchFamily="49" charset="0"/>
              </a:rPr>
              <a:t>beispiel</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ergebnis</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2</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 * </a:t>
            </a:r>
            <a:r>
              <a:rPr lang="de-DE" sz="1400" b="0" dirty="0">
                <a:solidFill>
                  <a:srgbClr val="9CDCFE"/>
                </a:solidFill>
                <a:effectLst/>
                <a:latin typeface="Consolas" panose="020B0609020204030204" pitchFamily="49" charset="0"/>
              </a:rPr>
              <a:t>x</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7</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err="1">
                <a:solidFill>
                  <a:srgbClr val="C586C0"/>
                </a:solidFill>
                <a:effectLst/>
                <a:latin typeface="Consolas" panose="020B0609020204030204" pitchFamily="49" charset="0"/>
              </a:rPr>
              <a:t>return</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ergebnis</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a:solidFill>
                  <a:srgbClr val="9CDCFE"/>
                </a:solidFill>
                <a:effectLst/>
                <a:latin typeface="Consolas" panose="020B0609020204030204" pitchFamily="49" charset="0"/>
              </a:rPr>
              <a:t>wert</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beispiel</a:t>
            </a:r>
            <a:r>
              <a:rPr lang="de-DE" sz="1400" b="0" dirty="0">
                <a:solidFill>
                  <a:srgbClr val="D4D4D4"/>
                </a:solidFill>
                <a:effectLst/>
                <a:latin typeface="Consolas" panose="020B0609020204030204" pitchFamily="49" charset="0"/>
              </a:rPr>
              <a:t>(</a:t>
            </a:r>
            <a:r>
              <a:rPr lang="de-DE" sz="1400" b="0" dirty="0">
                <a:solidFill>
                  <a:srgbClr val="B5CEA8"/>
                </a:solidFill>
                <a:effectLst/>
                <a:latin typeface="Consolas" panose="020B0609020204030204" pitchFamily="49" charset="0"/>
              </a:rPr>
              <a:t>3</a:t>
            </a:r>
            <a:r>
              <a:rPr lang="de-DE" sz="1400" b="0" dirty="0">
                <a:solidFill>
                  <a:srgbClr val="D4D4D4"/>
                </a:solidFill>
                <a:effectLst/>
                <a:latin typeface="Consolas" panose="020B0609020204030204" pitchFamily="49" charset="0"/>
              </a:rPr>
              <a:t>);</a:t>
            </a:r>
          </a:p>
          <a:p>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9CDCFE"/>
                </a:solidFill>
                <a:effectLst/>
                <a:latin typeface="Consolas" panose="020B0609020204030204" pitchFamily="49" charset="0"/>
              </a:rPr>
              <a:t>wert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4467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37333-3139-480E-BBBE-6877E48E080F}"/>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A6BCF3DA-F20F-410B-91BC-14CA443D6FD7}"/>
              </a:ext>
            </a:extLst>
          </p:cNvPr>
          <p:cNvSpPr>
            <a:spLocks noGrp="1"/>
          </p:cNvSpPr>
          <p:nvPr>
            <p:ph type="body" sz="quarter" idx="13"/>
          </p:nvPr>
        </p:nvSpPr>
        <p:spPr>
          <a:xfrm>
            <a:off x="949136" y="1455738"/>
            <a:ext cx="10293728" cy="1900007"/>
          </a:xfrm>
        </p:spPr>
        <p:txBody>
          <a:bodyPr/>
          <a:lstStyle/>
          <a:p>
            <a:r>
              <a:rPr lang="de-AT" dirty="0"/>
              <a:t>Erstelle ein Programm, das eine Funktion enthält. Dieses soll einen Wert vom Anwender erfragen und daraufhin den doppelten Wert auf der Seite ausgeben</a:t>
            </a:r>
          </a:p>
          <a:p>
            <a:r>
              <a:rPr lang="de-AT" dirty="0"/>
              <a:t>Schreibe ein weiteres Programm, das genau die gleiche Aufgabe wie Aufgabe 1 erfüllt. Allerdings sollen die Abfragen des Werts sowie die Ausgabe nun im Hauptprogramm erfolgen. Daher muss die Funktion Übergabe- und Rückgabewert verwenden.</a:t>
            </a:r>
          </a:p>
          <a:p>
            <a:r>
              <a:rPr lang="de-AT" dirty="0"/>
              <a:t>Erstelle ein Programm, das ein Array mit beliebigen Zahlen enthält. Schreibe eine Funktion, die alle im Array enthaltenen Werte verdoppelt. Die Ergebnisse sollen im ursprünglichen Array abgelegt werden. Verzichte dabei auf die Verwendung globaler Variablen</a:t>
            </a:r>
          </a:p>
        </p:txBody>
      </p:sp>
    </p:spTree>
    <p:extLst>
      <p:ext uri="{BB962C8B-B14F-4D97-AF65-F5344CB8AC3E}">
        <p14:creationId xmlns:p14="http://schemas.microsoft.com/office/powerpoint/2010/main" val="83020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76E70B-36AE-43AA-B165-AB1202FB670C}"/>
              </a:ext>
            </a:extLst>
          </p:cNvPr>
          <p:cNvSpPr>
            <a:spLocks noGrp="1"/>
          </p:cNvSpPr>
          <p:nvPr>
            <p:ph type="title"/>
          </p:nvPr>
        </p:nvSpPr>
        <p:spPr/>
        <p:txBody>
          <a:bodyPr/>
          <a:lstStyle/>
          <a:p>
            <a:r>
              <a:rPr lang="de-AT" dirty="0" err="1"/>
              <a:t>While</a:t>
            </a:r>
            <a:r>
              <a:rPr lang="de-AT" dirty="0"/>
              <a:t>-Schleife</a:t>
            </a:r>
          </a:p>
        </p:txBody>
      </p:sp>
      <p:sp>
        <p:nvSpPr>
          <p:cNvPr id="3" name="Textplatzhalter 2">
            <a:extLst>
              <a:ext uri="{FF2B5EF4-FFF2-40B4-BE49-F238E27FC236}">
                <a16:creationId xmlns:a16="http://schemas.microsoft.com/office/drawing/2014/main" id="{865FC766-AF8E-4EE9-8597-7753583BFA42}"/>
              </a:ext>
            </a:extLst>
          </p:cNvPr>
          <p:cNvSpPr>
            <a:spLocks noGrp="1"/>
          </p:cNvSpPr>
          <p:nvPr>
            <p:ph type="body" sz="quarter" idx="13"/>
          </p:nvPr>
        </p:nvSpPr>
        <p:spPr>
          <a:xfrm>
            <a:off x="949136" y="3327777"/>
            <a:ext cx="10293728" cy="802271"/>
          </a:xfrm>
        </p:spPr>
        <p:txBody>
          <a:bodyPr/>
          <a:lstStyle/>
          <a:p>
            <a:r>
              <a:rPr lang="de-AT" dirty="0"/>
              <a:t>Befehl </a:t>
            </a:r>
            <a:r>
              <a:rPr lang="de-AT" dirty="0" err="1">
                <a:latin typeface="Consolas" panose="020B0609020204030204" pitchFamily="49" charset="0"/>
              </a:rPr>
              <a:t>decodeURI</a:t>
            </a:r>
            <a:endParaRPr lang="de-AT" dirty="0">
              <a:latin typeface="Consolas" panose="020B0609020204030204" pitchFamily="49" charset="0"/>
            </a:endParaRPr>
          </a:p>
          <a:p>
            <a:pPr lvl="1"/>
            <a:r>
              <a:rPr lang="de-AT" dirty="0"/>
              <a:t>Notwendig, da der Text Umlaute enthält</a:t>
            </a:r>
          </a:p>
          <a:p>
            <a:pPr lvl="1"/>
            <a:r>
              <a:rPr lang="de-AT" dirty="0"/>
              <a:t>Werden sonst im Feld nicht richtig angezeigt</a:t>
            </a:r>
          </a:p>
        </p:txBody>
      </p:sp>
      <p:sp>
        <p:nvSpPr>
          <p:cNvPr id="5" name="Textfeld 4">
            <a:extLst>
              <a:ext uri="{FF2B5EF4-FFF2-40B4-BE49-F238E27FC236}">
                <a16:creationId xmlns:a16="http://schemas.microsoft.com/office/drawing/2014/main" id="{DA87EACC-3B85-4778-A6C4-8A413395FB6B}"/>
              </a:ext>
            </a:extLst>
          </p:cNvPr>
          <p:cNvSpPr txBox="1"/>
          <p:nvPr/>
        </p:nvSpPr>
        <p:spPr>
          <a:xfrm>
            <a:off x="471487" y="1270631"/>
            <a:ext cx="9448119"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"Bis zu welchem Wert möchtest du zählen?"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while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7" name="Textfeld 6">
            <a:extLst>
              <a:ext uri="{FF2B5EF4-FFF2-40B4-BE49-F238E27FC236}">
                <a16:creationId xmlns:a16="http://schemas.microsoft.com/office/drawing/2014/main" id="{F8C95A6B-9252-4DED-A060-4AB5DE6FF119}"/>
              </a:ext>
            </a:extLst>
          </p:cNvPr>
          <p:cNvSpPr txBox="1"/>
          <p:nvPr/>
        </p:nvSpPr>
        <p:spPr>
          <a:xfrm>
            <a:off x="471486" y="4315029"/>
            <a:ext cx="9178699" cy="738664"/>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oder</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inhalt</a:t>
            </a:r>
            <a:r>
              <a:rPr lang="de-DE" sz="1400" b="0" dirty="0">
                <a:solidFill>
                  <a:srgbClr val="D4D4D4"/>
                </a:solidFill>
                <a:effectLst/>
                <a:latin typeface="Consolas" panose="020B0609020204030204" pitchFamily="49" charset="0"/>
              </a:rPr>
              <a:t> = </a:t>
            </a:r>
            <a:r>
              <a:rPr lang="de-DE" sz="1400" b="0" dirty="0">
                <a:solidFill>
                  <a:srgbClr val="CE9178"/>
                </a:solidFill>
                <a:effectLst/>
                <a:latin typeface="Consolas" panose="020B0609020204030204" pitchFamily="49" charset="0"/>
              </a:rPr>
              <a:t>"Bis zu welchem Wert möchtest du zählen?“</a:t>
            </a:r>
            <a:r>
              <a:rPr lang="de-DE" sz="1400" dirty="0">
                <a:solidFill>
                  <a:srgbClr val="D4D4D4"/>
                </a:solidFill>
                <a:latin typeface="Consolas" panose="020B0609020204030204" pitchFamily="49" charset="0"/>
              </a:rPr>
              <a:t>;</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err="1">
                <a:solidFill>
                  <a:srgbClr val="4EC9B0"/>
                </a:solidFill>
                <a:effectLst/>
                <a:latin typeface="Consolas" panose="020B0609020204030204" pitchFamily="49" charset="0"/>
              </a:rPr>
              <a:t>Number</a:t>
            </a:r>
            <a:r>
              <a:rPr lang="de-DE" sz="1400" b="0" dirty="0">
                <a:solidFill>
                  <a:srgbClr val="D4D4D4"/>
                </a:solidFill>
                <a:effectLst/>
                <a:latin typeface="Consolas" panose="020B0609020204030204" pitchFamily="49" charset="0"/>
              </a:rPr>
              <a:t>(</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inhalt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4694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E617E-3D38-4786-A5A1-605ABC0E9004}"/>
              </a:ext>
            </a:extLst>
          </p:cNvPr>
          <p:cNvSpPr>
            <a:spLocks noGrp="1"/>
          </p:cNvSpPr>
          <p:nvPr>
            <p:ph type="title"/>
          </p:nvPr>
        </p:nvSpPr>
        <p:spPr/>
        <p:txBody>
          <a:bodyPr/>
          <a:lstStyle/>
          <a:p>
            <a:r>
              <a:rPr lang="de-AT" dirty="0"/>
              <a:t>Do-</a:t>
            </a:r>
            <a:r>
              <a:rPr lang="de-AT" dirty="0" err="1"/>
              <a:t>while</a:t>
            </a:r>
            <a:endParaRPr lang="de-AT" dirty="0"/>
          </a:p>
        </p:txBody>
      </p:sp>
      <p:sp>
        <p:nvSpPr>
          <p:cNvPr id="5" name="Textfeld 4">
            <a:extLst>
              <a:ext uri="{FF2B5EF4-FFF2-40B4-BE49-F238E27FC236}">
                <a16:creationId xmlns:a16="http://schemas.microsoft.com/office/drawing/2014/main" id="{F3643449-B41F-44A7-84DD-21012F512B0E}"/>
              </a:ext>
            </a:extLst>
          </p:cNvPr>
          <p:cNvSpPr txBox="1"/>
          <p:nvPr/>
        </p:nvSpPr>
        <p:spPr>
          <a:xfrm>
            <a:off x="3108552" y="1368016"/>
            <a:ext cx="6102802" cy="1384995"/>
          </a:xfrm>
          <a:prstGeom prst="rect">
            <a:avLst/>
          </a:prstGeom>
          <a:solidFill>
            <a:schemeClr val="tx1"/>
          </a:solidFill>
        </p:spPr>
        <p:txBody>
          <a:bodyPr wrap="square">
            <a:spAutoFit/>
          </a:bodyPr>
          <a:lstStyle/>
          <a:p>
            <a:r>
              <a:rPr lang="de-DE" sz="1400" b="0" dirty="0">
                <a:solidFill>
                  <a:srgbClr val="CE9178"/>
                </a:solidFill>
                <a:effectLst/>
                <a:latin typeface="Consolas" panose="020B0609020204030204" pitchFamily="49" charset="0"/>
              </a:rPr>
              <a:t>"</a:t>
            </a:r>
            <a:r>
              <a:rPr lang="de-DE" sz="1400" b="0" dirty="0" err="1">
                <a:solidFill>
                  <a:srgbClr val="CE9178"/>
                </a:solidFill>
                <a:effectLst/>
                <a:latin typeface="Consolas" panose="020B0609020204030204" pitchFamily="49" charset="0"/>
              </a:rPr>
              <a:t>use</a:t>
            </a:r>
            <a:r>
              <a:rPr lang="de-DE" sz="1400" b="0" dirty="0">
                <a:solidFill>
                  <a:srgbClr val="CE9178"/>
                </a:solidFill>
                <a:effectLst/>
                <a:latin typeface="Consolas" panose="020B0609020204030204" pitchFamily="49" charset="0"/>
              </a:rPr>
              <a:t> </a:t>
            </a:r>
            <a:r>
              <a:rPr lang="de-DE" sz="1400" b="0" dirty="0" err="1">
                <a:solidFill>
                  <a:srgbClr val="CE9178"/>
                </a:solidFill>
                <a:effectLst/>
                <a:latin typeface="Consolas" panose="020B0609020204030204" pitchFamily="49" charset="0"/>
              </a:rPr>
              <a:t>strict</a:t>
            </a:r>
            <a:r>
              <a:rPr lang="de-DE" sz="1400" b="0" dirty="0">
                <a:solidFill>
                  <a:srgbClr val="CE9178"/>
                </a:solidFill>
                <a:effectLst/>
                <a:latin typeface="Consolas" panose="020B0609020204030204" pitchFamily="49" charset="0"/>
              </a:rPr>
              <a:t>"</a:t>
            </a:r>
            <a:r>
              <a:rPr lang="de-DE" sz="1400" b="0" dirty="0">
                <a:solidFill>
                  <a:srgbClr val="D4D4D4"/>
                </a:solidFill>
                <a:effectLst/>
                <a:latin typeface="Consolas" panose="020B0609020204030204" pitchFamily="49" charset="0"/>
              </a:rPr>
              <a:t>;</a:t>
            </a:r>
          </a:p>
          <a:p>
            <a:r>
              <a:rPr lang="de-DE" sz="1400" b="0" dirty="0" err="1">
                <a:solidFill>
                  <a:srgbClr val="569CD6"/>
                </a:solidFill>
                <a:effectLst/>
                <a:latin typeface="Consolas" panose="020B0609020204030204" pitchFamily="49" charset="0"/>
              </a:rPr>
              <a:t>let</a:t>
            </a:r>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a:t>
            </a:r>
          </a:p>
          <a:p>
            <a:r>
              <a:rPr lang="de-DE" sz="1400" b="0" dirty="0">
                <a:solidFill>
                  <a:srgbClr val="C586C0"/>
                </a:solidFill>
                <a:effectLst/>
                <a:latin typeface="Consolas" panose="020B0609020204030204" pitchFamily="49" charset="0"/>
              </a:rPr>
              <a:t>do</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a:solidFill>
                  <a:srgbClr val="DCDCAA"/>
                </a:solidFill>
                <a:effectLst/>
                <a:latin typeface="Consolas" panose="020B0609020204030204" pitchFamily="49" charset="0"/>
              </a:rPr>
              <a:t>prompt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"Ergebnis aus 3 + 2?"</a:t>
            </a:r>
            <a:r>
              <a:rPr lang="de-DE" sz="1400" b="0" dirty="0">
                <a:solidFill>
                  <a:srgbClr val="D4D4D4"/>
                </a:solidFill>
                <a:effectLst/>
                <a:latin typeface="Consolas" panose="020B0609020204030204" pitchFamily="49" charset="0"/>
              </a:rPr>
              <a:t>);</a:t>
            </a:r>
          </a:p>
          <a:p>
            <a:r>
              <a:rPr lang="de-DE" sz="1400" b="0" dirty="0">
                <a:solidFill>
                  <a:srgbClr val="D4D4D4"/>
                </a:solidFill>
                <a:effectLst/>
                <a:latin typeface="Consolas" panose="020B0609020204030204" pitchFamily="49" charset="0"/>
              </a:rPr>
              <a:t>} </a:t>
            </a:r>
            <a:r>
              <a:rPr lang="de-DE" sz="1400" b="0" dirty="0" err="1">
                <a:solidFill>
                  <a:srgbClr val="C586C0"/>
                </a:solidFill>
                <a:effectLst/>
                <a:latin typeface="Consolas" panose="020B0609020204030204" pitchFamily="49" charset="0"/>
              </a:rPr>
              <a:t>while</a:t>
            </a:r>
            <a:r>
              <a:rPr lang="de-DE" sz="1400" b="0" dirty="0">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eingabe</a:t>
            </a:r>
            <a:r>
              <a:rPr lang="de-DE" sz="1400" b="0" dirty="0">
                <a:solidFill>
                  <a:srgbClr val="D4D4D4"/>
                </a:solidFill>
                <a:effectLst/>
                <a:latin typeface="Consolas" panose="020B0609020204030204" pitchFamily="49" charset="0"/>
              </a:rPr>
              <a:t> != </a:t>
            </a:r>
            <a:r>
              <a:rPr lang="de-DE" sz="1400" b="0" dirty="0">
                <a:solidFill>
                  <a:srgbClr val="B5CEA8"/>
                </a:solidFill>
                <a:effectLst/>
                <a:latin typeface="Consolas" panose="020B0609020204030204" pitchFamily="49" charset="0"/>
              </a:rPr>
              <a:t>5</a:t>
            </a:r>
            <a:r>
              <a:rPr lang="de-DE" sz="1400" b="0" dirty="0">
                <a:solidFill>
                  <a:srgbClr val="D4D4D4"/>
                </a:solidFill>
                <a:effectLst/>
                <a:latin typeface="Consolas" panose="020B0609020204030204" pitchFamily="49" charset="0"/>
              </a:rPr>
              <a:t>);</a:t>
            </a:r>
          </a:p>
          <a:p>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"Richtige Antwort!"</a:t>
            </a:r>
            <a:r>
              <a:rPr lang="de-DE"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378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0CCE8-8A0D-4C4F-AAF0-7BF520265AC3}"/>
              </a:ext>
            </a:extLst>
          </p:cNvPr>
          <p:cNvSpPr>
            <a:spLocks noGrp="1"/>
          </p:cNvSpPr>
          <p:nvPr>
            <p:ph type="title"/>
          </p:nvPr>
        </p:nvSpPr>
        <p:spPr/>
        <p:txBody>
          <a:bodyPr/>
          <a:lstStyle/>
          <a:p>
            <a:r>
              <a:rPr lang="de-AT" dirty="0" err="1"/>
              <a:t>For</a:t>
            </a:r>
            <a:r>
              <a:rPr lang="de-AT" dirty="0"/>
              <a:t> Schleife</a:t>
            </a:r>
          </a:p>
        </p:txBody>
      </p:sp>
      <p:sp>
        <p:nvSpPr>
          <p:cNvPr id="5" name="Textfeld 4">
            <a:extLst>
              <a:ext uri="{FF2B5EF4-FFF2-40B4-BE49-F238E27FC236}">
                <a16:creationId xmlns:a16="http://schemas.microsoft.com/office/drawing/2014/main" id="{7BC52FD3-0645-447C-8912-2721BBBCDF2E}"/>
              </a:ext>
            </a:extLst>
          </p:cNvPr>
          <p:cNvSpPr txBox="1"/>
          <p:nvPr/>
        </p:nvSpPr>
        <p:spPr>
          <a:xfrm>
            <a:off x="1990045" y="1613118"/>
            <a:ext cx="6827384"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inhalt</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 </a:t>
            </a:r>
            <a:r>
              <a:rPr lang="de-AT" sz="1400" b="0" dirty="0">
                <a:solidFill>
                  <a:srgbClr val="CE9178"/>
                </a:solidFill>
                <a:effectLst/>
                <a:latin typeface="Consolas" panose="020B0609020204030204" pitchFamily="49" charset="0"/>
              </a:rPr>
              <a:t>"Bis zu welchem Wert möchtest du zählen?"</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 </a:t>
            </a:r>
            <a:r>
              <a:rPr lang="de-AT" sz="1400" b="0" dirty="0" err="1">
                <a:solidFill>
                  <a:srgbClr val="4EC9B0"/>
                </a:solidFill>
                <a:effectLst/>
                <a:latin typeface="Consolas" panose="020B0609020204030204" pitchFamily="49" charset="0"/>
              </a:rPr>
              <a:t>Number</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inhalt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&lt;= </a:t>
            </a:r>
            <a:r>
              <a:rPr lang="de-AT" sz="1400" b="0" dirty="0" err="1">
                <a:solidFill>
                  <a:srgbClr val="9CDCFE"/>
                </a:solidFill>
                <a:effectLst/>
                <a:latin typeface="Consolas" panose="020B0609020204030204" pitchFamily="49" charset="0"/>
              </a:rPr>
              <a:t>eingabe</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6635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74AE94-EF08-42E8-A4A2-8F102D480E13}"/>
              </a:ext>
            </a:extLst>
          </p:cNvPr>
          <p:cNvSpPr>
            <a:spLocks noGrp="1"/>
          </p:cNvSpPr>
          <p:nvPr>
            <p:ph type="title"/>
          </p:nvPr>
        </p:nvSpPr>
        <p:spPr/>
        <p:txBody>
          <a:bodyPr/>
          <a:lstStyle/>
          <a:p>
            <a:r>
              <a:rPr lang="de-AT" dirty="0" err="1"/>
              <a:t>Map</a:t>
            </a:r>
            <a:endParaRPr lang="de-AT" dirty="0"/>
          </a:p>
        </p:txBody>
      </p:sp>
      <p:sp>
        <p:nvSpPr>
          <p:cNvPr id="3" name="Textplatzhalter 2">
            <a:extLst>
              <a:ext uri="{FF2B5EF4-FFF2-40B4-BE49-F238E27FC236}">
                <a16:creationId xmlns:a16="http://schemas.microsoft.com/office/drawing/2014/main" id="{3036921B-4B61-4F62-8FDA-DD145254D4BD}"/>
              </a:ext>
            </a:extLst>
          </p:cNvPr>
          <p:cNvSpPr>
            <a:spLocks noGrp="1"/>
          </p:cNvSpPr>
          <p:nvPr>
            <p:ph type="body" sz="quarter" idx="13"/>
          </p:nvPr>
        </p:nvSpPr>
        <p:spPr>
          <a:xfrm>
            <a:off x="883822" y="2025055"/>
            <a:ext cx="2790107" cy="286232"/>
          </a:xfrm>
        </p:spPr>
        <p:txBody>
          <a:bodyPr/>
          <a:lstStyle/>
          <a:p>
            <a:r>
              <a:rPr lang="de-AT" dirty="0"/>
              <a:t>Datenstruktur </a:t>
            </a:r>
            <a:r>
              <a:rPr lang="de-AT" dirty="0" err="1"/>
              <a:t>Map</a:t>
            </a:r>
            <a:r>
              <a:rPr lang="de-AT" dirty="0"/>
              <a:t>: </a:t>
            </a:r>
          </a:p>
        </p:txBody>
      </p:sp>
      <p:sp>
        <p:nvSpPr>
          <p:cNvPr id="5" name="Textfeld 4">
            <a:extLst>
              <a:ext uri="{FF2B5EF4-FFF2-40B4-BE49-F238E27FC236}">
                <a16:creationId xmlns:a16="http://schemas.microsoft.com/office/drawing/2014/main" id="{1701DDFA-6A7A-42C1-BCAD-5438996FF648}"/>
              </a:ext>
            </a:extLst>
          </p:cNvPr>
          <p:cNvSpPr txBox="1"/>
          <p:nvPr/>
        </p:nvSpPr>
        <p:spPr>
          <a:xfrm>
            <a:off x="3884157" y="1080181"/>
            <a:ext cx="7545841" cy="2462213"/>
          </a:xfrm>
          <a:prstGeom prst="rect">
            <a:avLst/>
          </a:prstGeom>
          <a:solidFill>
            <a:schemeClr val="tx1"/>
          </a:solidFill>
        </p:spPr>
        <p:txBody>
          <a:bodyPr wrap="square">
            <a:spAutoFit/>
          </a:bodyPr>
          <a:lstStyle/>
          <a:p>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Map</a:t>
            </a:r>
            <a:r>
              <a:rPr lang="de-AT" sz="1400" b="0" dirty="0">
                <a:solidFill>
                  <a:srgbClr val="6A9955"/>
                </a:solidFill>
                <a:effectLst/>
                <a:latin typeface="Consolas" panose="020B0609020204030204" pitchFamily="49" charset="0"/>
              </a:rPr>
              <a:t> deklarieren</a:t>
            </a:r>
            <a:endParaRPr lang="de-AT" sz="1400" b="0" dirty="0">
              <a:solidFill>
                <a:srgbClr val="D4D4D4"/>
              </a:solidFill>
              <a:effectLst/>
              <a:latin typeface="Consolas" panose="020B0609020204030204" pitchFamily="49" charset="0"/>
            </a:endParaRP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err="1">
                <a:solidFill>
                  <a:srgbClr val="4EC9B0"/>
                </a:solidFill>
                <a:effectLst/>
                <a:latin typeface="Consolas" panose="020B0609020204030204" pitchFamily="49" charset="0"/>
              </a:rPr>
              <a:t>Map</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//mit </a:t>
            </a:r>
            <a:r>
              <a:rPr lang="de-AT" sz="1400" b="0" dirty="0" err="1">
                <a:solidFill>
                  <a:srgbClr val="6A9955"/>
                </a:solidFill>
                <a:effectLst/>
                <a:latin typeface="Consolas" panose="020B0609020204030204" pitchFamily="49" charset="0"/>
              </a:rPr>
              <a:t>set</a:t>
            </a:r>
            <a:r>
              <a:rPr lang="de-AT" sz="1400" b="0" dirty="0">
                <a:solidFill>
                  <a:srgbClr val="6A9955"/>
                </a:solidFill>
                <a:effectLst/>
                <a:latin typeface="Consolas" panose="020B0609020204030204" pitchFamily="49" charset="0"/>
              </a:rPr>
              <a:t>-Befehl einzelne Inhalte einfügen</a:t>
            </a:r>
            <a:endParaRPr lang="de-AT" sz="1400" b="0" dirty="0">
              <a:solidFill>
                <a:srgbClr val="D4D4D4"/>
              </a:solidFill>
              <a:effectLst/>
              <a:latin typeface="Consolas" panose="020B0609020204030204" pitchFamily="49" charset="0"/>
            </a:endParaRPr>
          </a:p>
          <a:p>
            <a:r>
              <a:rPr lang="de-AT" sz="1400" b="0" dirty="0">
                <a:solidFill>
                  <a:srgbClr val="6A9955"/>
                </a:solidFill>
                <a:effectLst/>
                <a:latin typeface="Consolas" panose="020B0609020204030204" pitchFamily="49" charset="0"/>
              </a:rPr>
              <a:t>//zuerst kommt der Schlüsselbegriff, dann der Inhalt</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"Produkttyp"</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1.99</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"Verfügbarkeit"</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r>
              <a:rPr lang="de-AT" sz="1400" b="0" dirty="0">
                <a:solidFill>
                  <a:srgbClr val="6A9955"/>
                </a:solidFill>
                <a:effectLst/>
                <a:latin typeface="Consolas" panose="020B0609020204030204" pitchFamily="49" charset="0"/>
              </a:rPr>
              <a:t>//um Wert abzurufen =&gt; </a:t>
            </a:r>
            <a:r>
              <a:rPr lang="de-AT" sz="1400" b="0" dirty="0" err="1">
                <a:solidFill>
                  <a:srgbClr val="6A9955"/>
                </a:solidFill>
                <a:effectLst/>
                <a:latin typeface="Consolas" panose="020B0609020204030204" pitchFamily="49" charset="0"/>
              </a:rPr>
              <a:t>get</a:t>
            </a:r>
            <a:r>
              <a:rPr lang="de-AT" sz="1400" b="0" dirty="0">
                <a:solidFill>
                  <a:srgbClr val="6A9955"/>
                </a:solidFill>
                <a:effectLst/>
                <a:latin typeface="Consolas" panose="020B0609020204030204" pitchFamily="49" charset="0"/>
              </a:rPr>
              <a:t>-Befehl</a:t>
            </a:r>
            <a:endParaRPr lang="de-AT" sz="1400" b="0" dirty="0">
              <a:solidFill>
                <a:srgbClr val="D4D4D4"/>
              </a:solidFill>
              <a:effectLst/>
              <a:latin typeface="Consolas" panose="020B0609020204030204" pitchFamily="49" charset="0"/>
            </a:endParaRP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"Produkttyp"</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get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"Verfügbarkeit"</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p:txBody>
      </p:sp>
      <p:pic>
        <p:nvPicPr>
          <p:cNvPr id="6" name="Grafik 5">
            <a:extLst>
              <a:ext uri="{FF2B5EF4-FFF2-40B4-BE49-F238E27FC236}">
                <a16:creationId xmlns:a16="http://schemas.microsoft.com/office/drawing/2014/main" id="{3B791D21-9D96-4F3C-B71E-E3578EC15FB6}"/>
              </a:ext>
            </a:extLst>
          </p:cNvPr>
          <p:cNvPicPr>
            <a:picLocks noChangeAspect="1"/>
          </p:cNvPicPr>
          <p:nvPr/>
        </p:nvPicPr>
        <p:blipFill>
          <a:blip r:embed="rId2"/>
          <a:stretch>
            <a:fillRect/>
          </a:stretch>
        </p:blipFill>
        <p:spPr>
          <a:xfrm>
            <a:off x="10191750" y="2311288"/>
            <a:ext cx="952500" cy="1209675"/>
          </a:xfrm>
          <a:prstGeom prst="rect">
            <a:avLst/>
          </a:prstGeom>
        </p:spPr>
      </p:pic>
      <p:sp>
        <p:nvSpPr>
          <p:cNvPr id="9" name="Textplatzhalter 2">
            <a:extLst>
              <a:ext uri="{FF2B5EF4-FFF2-40B4-BE49-F238E27FC236}">
                <a16:creationId xmlns:a16="http://schemas.microsoft.com/office/drawing/2014/main" id="{3B5E2887-5E89-404E-B0D9-501B6DDE5E67}"/>
              </a:ext>
            </a:extLst>
          </p:cNvPr>
          <p:cNvSpPr txBox="1">
            <a:spLocks/>
          </p:cNvSpPr>
          <p:nvPr/>
        </p:nvSpPr>
        <p:spPr>
          <a:xfrm>
            <a:off x="393964" y="3742736"/>
            <a:ext cx="5933357" cy="2350387"/>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Weitere sinnvolle Befehle</a:t>
            </a:r>
          </a:p>
          <a:p>
            <a:pPr lvl="1"/>
            <a:r>
              <a:rPr lang="de-AT" dirty="0" err="1">
                <a:latin typeface="Consolas" panose="020B0609020204030204" pitchFamily="49" charset="0"/>
              </a:rPr>
              <a:t>map.has</a:t>
            </a:r>
            <a:r>
              <a:rPr lang="de-AT" dirty="0">
                <a:latin typeface="Consolas" panose="020B0609020204030204" pitchFamily="49" charset="0"/>
              </a:rPr>
              <a:t>(Schlüsselbegriff)</a:t>
            </a:r>
          </a:p>
          <a:p>
            <a:pPr lvl="2"/>
            <a:r>
              <a:rPr lang="de-AT" dirty="0"/>
              <a:t>Gibt an, ob entsprechendes Feld enthalten ist</a:t>
            </a:r>
          </a:p>
          <a:p>
            <a:pPr lvl="1"/>
            <a:r>
              <a:rPr lang="de-AT" dirty="0" err="1">
                <a:latin typeface="Consolas" panose="020B0609020204030204" pitchFamily="49" charset="0"/>
              </a:rPr>
              <a:t>map.delete</a:t>
            </a:r>
            <a:r>
              <a:rPr lang="de-AT" dirty="0">
                <a:latin typeface="Consolas" panose="020B0609020204030204" pitchFamily="49" charset="0"/>
              </a:rPr>
              <a:t>(Schlüsselbegriff)</a:t>
            </a:r>
          </a:p>
          <a:p>
            <a:pPr lvl="2"/>
            <a:r>
              <a:rPr lang="de-AT" dirty="0"/>
              <a:t>Löscht entsprechenden Eintrag</a:t>
            </a:r>
          </a:p>
          <a:p>
            <a:pPr lvl="1"/>
            <a:r>
              <a:rPr lang="de-AT" dirty="0" err="1">
                <a:latin typeface="Consolas" panose="020B0609020204030204" pitchFamily="49" charset="0"/>
              </a:rPr>
              <a:t>map.clear</a:t>
            </a:r>
            <a:r>
              <a:rPr lang="de-AT" dirty="0">
                <a:latin typeface="Consolas" panose="020B0609020204030204" pitchFamily="49" charset="0"/>
              </a:rPr>
              <a:t>()</a:t>
            </a:r>
          </a:p>
          <a:p>
            <a:pPr lvl="2"/>
            <a:r>
              <a:rPr lang="de-AT" dirty="0"/>
              <a:t>Löscht alle Einträge aus der </a:t>
            </a:r>
            <a:r>
              <a:rPr lang="de-AT" dirty="0" err="1"/>
              <a:t>Map</a:t>
            </a:r>
            <a:endParaRPr lang="de-AT" dirty="0"/>
          </a:p>
          <a:p>
            <a:pPr lvl="1"/>
            <a:r>
              <a:rPr lang="de-AT" dirty="0" err="1">
                <a:latin typeface="Consolas" panose="020B0609020204030204" pitchFamily="49" charset="0"/>
              </a:rPr>
              <a:t>map.size</a:t>
            </a:r>
            <a:r>
              <a:rPr lang="de-AT" dirty="0">
                <a:latin typeface="Consolas" panose="020B0609020204030204" pitchFamily="49" charset="0"/>
              </a:rPr>
              <a:t>()</a:t>
            </a:r>
          </a:p>
          <a:p>
            <a:pPr lvl="2"/>
            <a:r>
              <a:rPr lang="de-AT" dirty="0" err="1"/>
              <a:t>Git</a:t>
            </a:r>
            <a:r>
              <a:rPr lang="de-AT" dirty="0"/>
              <a:t> Anzahl der enthaltenen Felder zurück</a:t>
            </a:r>
          </a:p>
        </p:txBody>
      </p:sp>
    </p:spTree>
    <p:extLst>
      <p:ext uri="{BB962C8B-B14F-4D97-AF65-F5344CB8AC3E}">
        <p14:creationId xmlns:p14="http://schemas.microsoft.com/office/powerpoint/2010/main" val="373601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FE29B-EBB7-41A7-BBC8-61FB0BC070C2}"/>
              </a:ext>
            </a:extLst>
          </p:cNvPr>
          <p:cNvSpPr>
            <a:spLocks noGrp="1"/>
          </p:cNvSpPr>
          <p:nvPr>
            <p:ph type="title"/>
          </p:nvPr>
        </p:nvSpPr>
        <p:spPr/>
        <p:txBody>
          <a:bodyPr/>
          <a:lstStyle/>
          <a:p>
            <a:r>
              <a:rPr lang="de-AT" dirty="0"/>
              <a:t>Sonderform der </a:t>
            </a:r>
            <a:r>
              <a:rPr lang="de-AT" dirty="0" err="1"/>
              <a:t>for</a:t>
            </a:r>
            <a:r>
              <a:rPr lang="de-AT" dirty="0"/>
              <a:t>-Schleife</a:t>
            </a:r>
          </a:p>
        </p:txBody>
      </p:sp>
      <p:sp>
        <p:nvSpPr>
          <p:cNvPr id="6" name="Textfeld 5">
            <a:extLst>
              <a:ext uri="{FF2B5EF4-FFF2-40B4-BE49-F238E27FC236}">
                <a16:creationId xmlns:a16="http://schemas.microsoft.com/office/drawing/2014/main" id="{B0440ABA-4C05-403B-BB09-6FA2402B6C55}"/>
              </a:ext>
            </a:extLst>
          </p:cNvPr>
          <p:cNvSpPr txBox="1"/>
          <p:nvPr/>
        </p:nvSpPr>
        <p:spPr>
          <a:xfrm>
            <a:off x="789895" y="1209310"/>
            <a:ext cx="6102802" cy="1384995"/>
          </a:xfrm>
          <a:prstGeom prst="rect">
            <a:avLst/>
          </a:prstGeom>
          <a:solidFill>
            <a:schemeClr val="tx1"/>
          </a:solidFill>
        </p:spPr>
        <p:txBody>
          <a:bodyPr wrap="square">
            <a:spAutoFit/>
          </a:bodyPr>
          <a:lstStyle/>
          <a:p>
            <a:r>
              <a:rPr lang="en-US" sz="1400" b="0" dirty="0">
                <a:solidFill>
                  <a:srgbClr val="CE9178"/>
                </a:solidFill>
                <a:effectLst/>
                <a:latin typeface="Consolas" panose="020B0609020204030204" pitchFamily="49" charset="0"/>
              </a:rPr>
              <a:t>"use strict"</a:t>
            </a:r>
            <a:r>
              <a:rPr lang="en-US" sz="1400" b="0" dirty="0">
                <a:solidFill>
                  <a:srgbClr val="D4D4D4"/>
                </a:solidFill>
                <a:effectLst/>
                <a:latin typeface="Consolas" panose="020B0609020204030204" pitchFamily="49" charset="0"/>
              </a:rPr>
              <a:t>;</a:t>
            </a:r>
          </a:p>
          <a:p>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arr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5</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9</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a:t>
            </a:r>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wert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of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arr</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document</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write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wert</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"&lt;</a:t>
            </a:r>
            <a:r>
              <a:rPr lang="en-US" sz="1400" b="0" dirty="0" err="1">
                <a:solidFill>
                  <a:srgbClr val="CE9178"/>
                </a:solidFill>
                <a:effectLst/>
                <a:latin typeface="Consolas" panose="020B0609020204030204" pitchFamily="49" charset="0"/>
              </a:rPr>
              <a:t>br</a:t>
            </a:r>
            <a:r>
              <a:rPr lang="en-US" sz="1400" b="0" dirty="0">
                <a:solidFill>
                  <a:srgbClr val="CE9178"/>
                </a:solidFill>
                <a:effectLst/>
                <a:latin typeface="Consolas" panose="020B0609020204030204" pitchFamily="49" charset="0"/>
              </a:rPr>
              <a:t>&gt;"</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pic>
        <p:nvPicPr>
          <p:cNvPr id="4" name="Grafik 3">
            <a:extLst>
              <a:ext uri="{FF2B5EF4-FFF2-40B4-BE49-F238E27FC236}">
                <a16:creationId xmlns:a16="http://schemas.microsoft.com/office/drawing/2014/main" id="{42D944FC-E95E-43DF-8F73-27E11454444C}"/>
              </a:ext>
            </a:extLst>
          </p:cNvPr>
          <p:cNvPicPr>
            <a:picLocks noChangeAspect="1"/>
          </p:cNvPicPr>
          <p:nvPr/>
        </p:nvPicPr>
        <p:blipFill>
          <a:blip r:embed="rId2"/>
          <a:stretch>
            <a:fillRect/>
          </a:stretch>
        </p:blipFill>
        <p:spPr>
          <a:xfrm>
            <a:off x="5695270" y="1039794"/>
            <a:ext cx="523875" cy="1724025"/>
          </a:xfrm>
          <a:prstGeom prst="rect">
            <a:avLst/>
          </a:prstGeom>
        </p:spPr>
      </p:pic>
      <p:sp>
        <p:nvSpPr>
          <p:cNvPr id="8" name="Textfeld 7">
            <a:extLst>
              <a:ext uri="{FF2B5EF4-FFF2-40B4-BE49-F238E27FC236}">
                <a16:creationId xmlns:a16="http://schemas.microsoft.com/office/drawing/2014/main" id="{44EF8930-906D-4146-B679-A2A6BF5B847B}"/>
              </a:ext>
            </a:extLst>
          </p:cNvPr>
          <p:cNvSpPr txBox="1"/>
          <p:nvPr/>
        </p:nvSpPr>
        <p:spPr>
          <a:xfrm>
            <a:off x="789895" y="3380474"/>
            <a:ext cx="8599033" cy="2246769"/>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new</a:t>
            </a:r>
            <a:r>
              <a:rPr lang="de-AT" sz="1400" b="0" dirty="0">
                <a:solidFill>
                  <a:srgbClr val="D4D4D4"/>
                </a:solidFill>
                <a:effectLst/>
                <a:latin typeface="Consolas" panose="020B0609020204030204" pitchFamily="49" charset="0"/>
              </a:rPr>
              <a:t> </a:t>
            </a:r>
            <a:r>
              <a:rPr lang="de-AT" sz="1400" b="0" dirty="0" err="1">
                <a:solidFill>
                  <a:srgbClr val="4EC9B0"/>
                </a:solidFill>
                <a:effectLst/>
                <a:latin typeface="Consolas" panose="020B0609020204030204" pitchFamily="49" charset="0"/>
              </a:rPr>
              <a:t>Map</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'Produkttyp'</a:t>
            </a:r>
            <a:r>
              <a:rPr lang="de-AT" sz="1400" b="0" dirty="0">
                <a:solidFill>
                  <a:srgbClr val="D4D4D4"/>
                </a:solidFill>
                <a:effectLst/>
                <a:latin typeface="Consolas" panose="020B0609020204030204" pitchFamily="49" charset="0"/>
              </a:rPr>
              <a:t>, </a:t>
            </a:r>
            <a:r>
              <a:rPr lang="de-AT" sz="1400" b="0" dirty="0">
                <a:solidFill>
                  <a:srgbClr val="CE9178"/>
                </a:solidFill>
                <a:effectLst/>
                <a:latin typeface="Consolas" panose="020B0609020204030204" pitchFamily="49" charset="0"/>
              </a:rPr>
              <a:t>'Brot'</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'Preis'</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2.99</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meineMap</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'Verfügbar'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true</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C586C0"/>
                </a:solidFill>
                <a:effectLst/>
                <a:latin typeface="Consolas" panose="020B0609020204030204" pitchFamily="49" charset="0"/>
              </a:rPr>
              <a:t>for</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of</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meineMap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"Schlüsselbegriff: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0</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"Inhalt: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wert</a:t>
            </a:r>
            <a:r>
              <a:rPr lang="de-AT" sz="1400" b="0" dirty="0">
                <a:solidFill>
                  <a:srgbClr val="D4D4D4"/>
                </a:solidFill>
                <a:effectLst/>
                <a:latin typeface="Consolas" panose="020B0609020204030204" pitchFamily="49" charset="0"/>
              </a:rPr>
              <a:t>[</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pic>
        <p:nvPicPr>
          <p:cNvPr id="9" name="Grafik 8">
            <a:extLst>
              <a:ext uri="{FF2B5EF4-FFF2-40B4-BE49-F238E27FC236}">
                <a16:creationId xmlns:a16="http://schemas.microsoft.com/office/drawing/2014/main" id="{B63985EF-3E2E-4C20-A10E-CFD26EB5A31A}"/>
              </a:ext>
            </a:extLst>
          </p:cNvPr>
          <p:cNvPicPr>
            <a:picLocks noChangeAspect="1"/>
          </p:cNvPicPr>
          <p:nvPr/>
        </p:nvPicPr>
        <p:blipFill>
          <a:blip r:embed="rId3"/>
          <a:stretch>
            <a:fillRect/>
          </a:stretch>
        </p:blipFill>
        <p:spPr>
          <a:xfrm>
            <a:off x="6819219" y="3346570"/>
            <a:ext cx="2476500" cy="2314575"/>
          </a:xfrm>
          <a:prstGeom prst="rect">
            <a:avLst/>
          </a:prstGeom>
        </p:spPr>
      </p:pic>
    </p:spTree>
    <p:extLst>
      <p:ext uri="{BB962C8B-B14F-4D97-AF65-F5344CB8AC3E}">
        <p14:creationId xmlns:p14="http://schemas.microsoft.com/office/powerpoint/2010/main" val="11853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AF4059-4151-40CF-8737-4AC7EE0D3B6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7F0288EF-5421-42A4-A652-BF6137533F68}"/>
              </a:ext>
            </a:extLst>
          </p:cNvPr>
          <p:cNvSpPr>
            <a:spLocks noGrp="1"/>
          </p:cNvSpPr>
          <p:nvPr>
            <p:ph type="body" sz="quarter" idx="13"/>
          </p:nvPr>
        </p:nvSpPr>
        <p:spPr>
          <a:xfrm>
            <a:off x="949136" y="2265635"/>
            <a:ext cx="10293728" cy="802271"/>
          </a:xfrm>
        </p:spPr>
        <p:txBody>
          <a:bodyPr/>
          <a:lstStyle/>
          <a:p>
            <a:pPr marL="342900" indent="-342900">
              <a:buFont typeface="+mj-lt"/>
              <a:buAutoNum type="arabicPeriod"/>
            </a:pPr>
            <a:r>
              <a:rPr lang="de-AT" dirty="0"/>
              <a:t>Erstelle ein Programm, das vom Anwender fünf beliebige Werte abfragt. Schreibe diese in ein Array. Verwende für die Erstellung eine </a:t>
            </a:r>
            <a:r>
              <a:rPr lang="de-AT" dirty="0" err="1">
                <a:latin typeface="Consolas" panose="020B0609020204030204" pitchFamily="49" charset="0"/>
              </a:rPr>
              <a:t>for</a:t>
            </a:r>
            <a:r>
              <a:rPr lang="de-AT" dirty="0"/>
              <a:t>-Schleife. Gebe das Array anschließend aus</a:t>
            </a:r>
          </a:p>
          <a:p>
            <a:pPr marL="342900" indent="-342900">
              <a:buFont typeface="+mj-lt"/>
              <a:buAutoNum type="arabicPeriod"/>
            </a:pPr>
            <a:r>
              <a:rPr lang="de-AT" dirty="0"/>
              <a:t>Schreibe ein Programm mit einer identischen Funktion wie in Aufgabe 1. Verwende dieses Mal jedoch eine </a:t>
            </a:r>
            <a:r>
              <a:rPr lang="de-AT" dirty="0" err="1">
                <a:latin typeface="Consolas" panose="020B0609020204030204" pitchFamily="49" charset="0"/>
              </a:rPr>
              <a:t>while</a:t>
            </a:r>
            <a:r>
              <a:rPr lang="de-AT" dirty="0"/>
              <a:t>-Schleife.</a:t>
            </a:r>
          </a:p>
        </p:txBody>
      </p:sp>
    </p:spTree>
    <p:extLst>
      <p:ext uri="{BB962C8B-B14F-4D97-AF65-F5344CB8AC3E}">
        <p14:creationId xmlns:p14="http://schemas.microsoft.com/office/powerpoint/2010/main" val="268410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30454-A31E-44CC-A26F-4351394FD380}"/>
              </a:ext>
            </a:extLst>
          </p:cNvPr>
          <p:cNvSpPr>
            <a:spLocks noGrp="1"/>
          </p:cNvSpPr>
          <p:nvPr>
            <p:ph type="title"/>
          </p:nvPr>
        </p:nvSpPr>
        <p:spPr/>
        <p:txBody>
          <a:bodyPr/>
          <a:lstStyle/>
          <a:p>
            <a:r>
              <a:rPr lang="de-AT" dirty="0"/>
              <a:t>Funktion erstellen und aufrufen</a:t>
            </a:r>
          </a:p>
        </p:txBody>
      </p:sp>
      <p:sp>
        <p:nvSpPr>
          <p:cNvPr id="3" name="Textplatzhalter 2">
            <a:extLst>
              <a:ext uri="{FF2B5EF4-FFF2-40B4-BE49-F238E27FC236}">
                <a16:creationId xmlns:a16="http://schemas.microsoft.com/office/drawing/2014/main" id="{C3169EC6-768A-4973-8350-B1C60C9AC08E}"/>
              </a:ext>
            </a:extLst>
          </p:cNvPr>
          <p:cNvSpPr>
            <a:spLocks noGrp="1"/>
          </p:cNvSpPr>
          <p:nvPr>
            <p:ph type="body" sz="quarter" idx="13"/>
          </p:nvPr>
        </p:nvSpPr>
        <p:spPr>
          <a:xfrm>
            <a:off x="949136" y="1455738"/>
            <a:ext cx="10293728" cy="608372"/>
          </a:xfrm>
        </p:spPr>
        <p:txBody>
          <a:bodyPr/>
          <a:lstStyle/>
          <a:p>
            <a:r>
              <a:rPr lang="de-AT" dirty="0"/>
              <a:t>Dient dazu, bestimmte Abfolge von Befehlen außerhalb des Hauptprogramms abzuspeichern</a:t>
            </a:r>
          </a:p>
          <a:p>
            <a:r>
              <a:rPr lang="de-AT" dirty="0"/>
              <a:t>Macht es möglich, sie durch Nennung des Funktionsnamens an einer anderen Stelle aufzurufen</a:t>
            </a:r>
          </a:p>
        </p:txBody>
      </p:sp>
      <p:sp>
        <p:nvSpPr>
          <p:cNvPr id="5" name="Textfeld 4">
            <a:extLst>
              <a:ext uri="{FF2B5EF4-FFF2-40B4-BE49-F238E27FC236}">
                <a16:creationId xmlns:a16="http://schemas.microsoft.com/office/drawing/2014/main" id="{5C66664C-7AB4-4657-B002-1FF4CE318F8A}"/>
              </a:ext>
            </a:extLst>
          </p:cNvPr>
          <p:cNvSpPr txBox="1"/>
          <p:nvPr/>
        </p:nvSpPr>
        <p:spPr>
          <a:xfrm>
            <a:off x="3043238" y="2771979"/>
            <a:ext cx="6102802" cy="1600438"/>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endParaRPr lang="de-AT" sz="1400" dirty="0">
              <a:solidFill>
                <a:srgbClr val="D4D4D4"/>
              </a:solidFill>
              <a:latin typeface="Consolas" panose="020B0609020204030204" pitchFamily="49" charset="0"/>
            </a:endParaRP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7754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5CFF1-F638-4703-A57B-97DCEE659BDB}"/>
              </a:ext>
            </a:extLst>
          </p:cNvPr>
          <p:cNvSpPr>
            <a:spLocks noGrp="1"/>
          </p:cNvSpPr>
          <p:nvPr>
            <p:ph type="title"/>
          </p:nvPr>
        </p:nvSpPr>
        <p:spPr/>
        <p:txBody>
          <a:bodyPr/>
          <a:lstStyle/>
          <a:p>
            <a:r>
              <a:rPr lang="de-AT" dirty="0"/>
              <a:t>Gültigkeitsbereich der Variablen</a:t>
            </a:r>
          </a:p>
        </p:txBody>
      </p:sp>
      <p:sp>
        <p:nvSpPr>
          <p:cNvPr id="3" name="Textplatzhalter 2">
            <a:extLst>
              <a:ext uri="{FF2B5EF4-FFF2-40B4-BE49-F238E27FC236}">
                <a16:creationId xmlns:a16="http://schemas.microsoft.com/office/drawing/2014/main" id="{1E1EB819-1D99-4FEB-BF99-876B132CA159}"/>
              </a:ext>
            </a:extLst>
          </p:cNvPr>
          <p:cNvSpPr>
            <a:spLocks noGrp="1"/>
          </p:cNvSpPr>
          <p:nvPr>
            <p:ph type="body" sz="quarter" idx="13"/>
          </p:nvPr>
        </p:nvSpPr>
        <p:spPr>
          <a:xfrm>
            <a:off x="949136" y="1455738"/>
            <a:ext cx="10293728" cy="1252651"/>
          </a:xfrm>
        </p:spPr>
        <p:txBody>
          <a:bodyPr/>
          <a:lstStyle/>
          <a:p>
            <a:r>
              <a:rPr lang="de-AT" dirty="0"/>
              <a:t>Variablen die innerhalb einer Funktion erstellt werden sind auch nur dort gültig</a:t>
            </a:r>
          </a:p>
          <a:p>
            <a:r>
              <a:rPr lang="de-AT" dirty="0"/>
              <a:t>Variablen außerhalb einer Funktion ist im gesamten Bereich des Programms gültig = globale Variable</a:t>
            </a:r>
          </a:p>
          <a:p>
            <a:r>
              <a:rPr lang="de-AT" dirty="0"/>
              <a:t>Achtung: Variable innerhalb der Funktion nicht noch einmal deklarieren</a:t>
            </a:r>
          </a:p>
          <a:p>
            <a:r>
              <a:rPr lang="de-AT" dirty="0"/>
              <a:t>So wenig wie möglich globale Variablen nutzen =&gt; </a:t>
            </a:r>
            <a:r>
              <a:rPr lang="de-AT" dirty="0" err="1"/>
              <a:t>ua</a:t>
            </a:r>
            <a:r>
              <a:rPr lang="de-AT" dirty="0"/>
              <a:t> Fehleranfällig</a:t>
            </a:r>
          </a:p>
        </p:txBody>
      </p:sp>
      <p:sp>
        <p:nvSpPr>
          <p:cNvPr id="5" name="Textfeld 4">
            <a:extLst>
              <a:ext uri="{FF2B5EF4-FFF2-40B4-BE49-F238E27FC236}">
                <a16:creationId xmlns:a16="http://schemas.microsoft.com/office/drawing/2014/main" id="{0D2B49EF-859C-4CD3-8F88-AC22895A4B2E}"/>
              </a:ext>
            </a:extLst>
          </p:cNvPr>
          <p:cNvSpPr txBox="1"/>
          <p:nvPr/>
        </p:nvSpPr>
        <p:spPr>
          <a:xfrm>
            <a:off x="3043238" y="2978009"/>
            <a:ext cx="6102802" cy="1815882"/>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deinen Namen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"Herzlich willkommen, "</a:t>
            </a:r>
            <a:r>
              <a:rPr lang="de-AT" sz="1400" b="0" dirty="0">
                <a:solidFill>
                  <a:srgbClr val="D4D4D4"/>
                </a:solidFill>
                <a:effectLst/>
                <a:latin typeface="Consolas" panose="020B0609020204030204" pitchFamily="49" charset="0"/>
              </a:rPr>
              <a:t> +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err="1">
                <a:solidFill>
                  <a:srgbClr val="DCDCAA"/>
                </a:solidFill>
                <a:effectLst/>
                <a:latin typeface="Consolas" panose="020B0609020204030204" pitchFamily="49" charset="0"/>
              </a:rPr>
              <a:t>begruessung</a:t>
            </a:r>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"Ihr Name: "</a:t>
            </a:r>
            <a:r>
              <a:rPr lang="de-AT" sz="1400" b="0" dirty="0">
                <a:solidFill>
                  <a:srgbClr val="D4D4D4"/>
                </a:solidFill>
                <a:effectLst/>
                <a:latin typeface="Consolas" panose="020B0609020204030204" pitchFamily="49" charset="0"/>
              </a:rPr>
              <a:t> + </a:t>
            </a:r>
            <a:r>
              <a:rPr lang="de-AT" sz="1400" b="0" dirty="0" err="1">
                <a:solidFill>
                  <a:srgbClr val="4FC1FF"/>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92650447"/>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1029</Words>
  <Application>Microsoft Macintosh PowerPoint</Application>
  <PresentationFormat>Breitbild</PresentationFormat>
  <Paragraphs>128</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Consolas</vt:lpstr>
      <vt:lpstr>Font Awesome 5 Free Solid</vt:lpstr>
      <vt:lpstr>FontAwesome</vt:lpstr>
      <vt:lpstr>1_pm</vt:lpstr>
      <vt:lpstr>JavaScript 01</vt:lpstr>
      <vt:lpstr>While-Schleife</vt:lpstr>
      <vt:lpstr>Do-while</vt:lpstr>
      <vt:lpstr>For Schleife</vt:lpstr>
      <vt:lpstr>Map</vt:lpstr>
      <vt:lpstr>Sonderform der for-Schleife</vt:lpstr>
      <vt:lpstr>Aufgabe</vt:lpstr>
      <vt:lpstr>Funktion erstellen und aufrufen</vt:lpstr>
      <vt:lpstr>Gültigkeitsbereich der Variablen</vt:lpstr>
      <vt:lpstr>Funktionen mit Übergabewerten</vt:lpstr>
      <vt:lpstr>Funktionen mit Rückgabewerten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169</cp:revision>
  <dcterms:created xsi:type="dcterms:W3CDTF">2019-04-14T16:39:40Z</dcterms:created>
  <dcterms:modified xsi:type="dcterms:W3CDTF">2021-10-21T18:42:12Z</dcterms:modified>
</cp:coreProperties>
</file>