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38"/>
  </p:handoutMasterIdLst>
  <p:sldIdLst>
    <p:sldId id="326" r:id="rId2"/>
    <p:sldId id="327" r:id="rId3"/>
    <p:sldId id="328" r:id="rId4"/>
    <p:sldId id="329" r:id="rId5"/>
    <p:sldId id="330" r:id="rId6"/>
    <p:sldId id="331" r:id="rId7"/>
    <p:sldId id="332" r:id="rId8"/>
    <p:sldId id="333" r:id="rId9"/>
    <p:sldId id="334" r:id="rId10"/>
    <p:sldId id="335" r:id="rId11"/>
    <p:sldId id="336" r:id="rId12"/>
    <p:sldId id="338" r:id="rId13"/>
    <p:sldId id="337" r:id="rId14"/>
    <p:sldId id="339" r:id="rId15"/>
    <p:sldId id="340" r:id="rId16"/>
    <p:sldId id="343" r:id="rId17"/>
    <p:sldId id="341" r:id="rId18"/>
    <p:sldId id="342" r:id="rId19"/>
    <p:sldId id="344" r:id="rId20"/>
    <p:sldId id="345" r:id="rId21"/>
    <p:sldId id="346" r:id="rId22"/>
    <p:sldId id="347" r:id="rId23"/>
    <p:sldId id="348" r:id="rId24"/>
    <p:sldId id="349" r:id="rId25"/>
    <p:sldId id="352" r:id="rId26"/>
    <p:sldId id="353" r:id="rId27"/>
    <p:sldId id="354" r:id="rId28"/>
    <p:sldId id="355" r:id="rId29"/>
    <p:sldId id="356" r:id="rId30"/>
    <p:sldId id="358" r:id="rId31"/>
    <p:sldId id="359" r:id="rId32"/>
    <p:sldId id="361" r:id="rId33"/>
    <p:sldId id="362" r:id="rId34"/>
    <p:sldId id="363" r:id="rId35"/>
    <p:sldId id="364" r:id="rId36"/>
    <p:sldId id="304" r:id="rId37"/>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717E7818-A8A7-4B89-A736-2DED9AFEF71F}">
          <p14:sldIdLst>
            <p14:sldId id="326"/>
          </p14:sldIdLst>
        </p14:section>
        <p14:section name="Erfolgsmessung" id="{4E1918EA-EE84-499D-916B-88EED4A28768}">
          <p14:sldIdLst>
            <p14:sldId id="327"/>
            <p14:sldId id="328"/>
            <p14:sldId id="329"/>
            <p14:sldId id="330"/>
            <p14:sldId id="331"/>
            <p14:sldId id="332"/>
            <p14:sldId id="333"/>
            <p14:sldId id="334"/>
            <p14:sldId id="335"/>
            <p14:sldId id="336"/>
            <p14:sldId id="338"/>
            <p14:sldId id="337"/>
            <p14:sldId id="339"/>
            <p14:sldId id="340"/>
            <p14:sldId id="343"/>
            <p14:sldId id="341"/>
            <p14:sldId id="342"/>
            <p14:sldId id="344"/>
            <p14:sldId id="345"/>
            <p14:sldId id="346"/>
            <p14:sldId id="347"/>
            <p14:sldId id="348"/>
            <p14:sldId id="349"/>
            <p14:sldId id="352"/>
            <p14:sldId id="353"/>
            <p14:sldId id="354"/>
            <p14:sldId id="355"/>
            <p14:sldId id="356"/>
            <p14:sldId id="358"/>
            <p14:sldId id="359"/>
            <p14:sldId id="361"/>
            <p14:sldId id="362"/>
            <p14:sldId id="363"/>
            <p14:sldId id="364"/>
          </p14:sldIdLst>
        </p14:section>
        <p14:section name="Ende" id="{02AF34D8-F4D7-4376-8A64-789B77C2F39B}">
          <p14:sldIdLst>
            <p14:sldId id="30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22" autoAdjust="0"/>
    <p:restoredTop sz="95220" autoAdjust="0"/>
  </p:normalViewPr>
  <p:slideViewPr>
    <p:cSldViewPr snapToGrid="0" showGuides="1">
      <p:cViewPr>
        <p:scale>
          <a:sx n="140" d="100"/>
          <a:sy n="140" d="100"/>
        </p:scale>
        <p:origin x="906" y="444"/>
      </p:cViewPr>
      <p:guideLst>
        <p:guide orient="horz" pos="2160"/>
        <p:guide pos="384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A76CB72-B762-4EA0-839E-9E15830795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latin typeface="Arial" panose="020B0604020202020204" pitchFamily="34" charset="0"/>
            </a:endParaRPr>
          </a:p>
        </p:txBody>
      </p:sp>
      <p:sp>
        <p:nvSpPr>
          <p:cNvPr id="3" name="Datumsplatzhalter 2">
            <a:extLst>
              <a:ext uri="{FF2B5EF4-FFF2-40B4-BE49-F238E27FC236}">
                <a16:creationId xmlns:a16="http://schemas.microsoft.com/office/drawing/2014/main" id="{9AAC8C93-F22F-4F37-825D-275A7931B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3B725D-61DF-45C6-86E1-0A2279D80C1B}" type="datetimeFigureOut">
              <a:rPr lang="de-AT" smtClean="0">
                <a:latin typeface="Arial" panose="020B0604020202020204" pitchFamily="34" charset="0"/>
              </a:rPr>
              <a:t>18.05.2021</a:t>
            </a:fld>
            <a:endParaRPr lang="de-AT" dirty="0">
              <a:latin typeface="Arial" panose="020B0604020202020204" pitchFamily="34" charset="0"/>
            </a:endParaRPr>
          </a:p>
        </p:txBody>
      </p:sp>
      <p:sp>
        <p:nvSpPr>
          <p:cNvPr id="4" name="Fußzeilenplatzhalter 3">
            <a:extLst>
              <a:ext uri="{FF2B5EF4-FFF2-40B4-BE49-F238E27FC236}">
                <a16:creationId xmlns:a16="http://schemas.microsoft.com/office/drawing/2014/main" id="{9BA2FFF7-DD7B-4296-960A-1BE8AFD41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latin typeface="Arial" panose="020B0604020202020204" pitchFamily="34" charset="0"/>
            </a:endParaRPr>
          </a:p>
        </p:txBody>
      </p:sp>
      <p:sp>
        <p:nvSpPr>
          <p:cNvPr id="5" name="Foliennummernplatzhalter 4">
            <a:extLst>
              <a:ext uri="{FF2B5EF4-FFF2-40B4-BE49-F238E27FC236}">
                <a16:creationId xmlns:a16="http://schemas.microsoft.com/office/drawing/2014/main" id="{C9A5AAB1-39BA-4597-B0D2-88327A60FB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3DD423-12D0-4F33-A7C2-4F1B651FDDED}" type="slidenum">
              <a:rPr lang="de-AT" smtClean="0">
                <a:latin typeface="Arial" panose="020B0604020202020204" pitchFamily="34" charset="0"/>
              </a:rPr>
              <a:t>‹Nr.›</a:t>
            </a:fld>
            <a:endParaRPr lang="de-AT" dirty="0">
              <a:latin typeface="Arial" panose="020B0604020202020204" pitchFamily="34" charset="0"/>
            </a:endParaRPr>
          </a:p>
        </p:txBody>
      </p:sp>
    </p:spTree>
    <p:extLst>
      <p:ext uri="{BB962C8B-B14F-4D97-AF65-F5344CB8AC3E}">
        <p14:creationId xmlns:p14="http://schemas.microsoft.com/office/powerpoint/2010/main" val="421964761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Kapitelseite">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2"/>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dirty="0">
                <a:solidFill>
                  <a:schemeClr val="tx1"/>
                </a:solidFill>
              </a:rPr>
              <a:t>Mastertitelformat bearbeiten</a:t>
            </a:r>
            <a:endParaRPr lang="de-AT" sz="3400" dirty="0">
              <a:solidFill>
                <a:schemeClr val="tx1"/>
              </a:solidFill>
            </a:endParaRPr>
          </a:p>
        </p:txBody>
      </p:sp>
      <p:pic>
        <p:nvPicPr>
          <p:cNvPr id="4" name="Grafik 3">
            <a:extLst>
              <a:ext uri="{FF2B5EF4-FFF2-40B4-BE49-F238E27FC236}">
                <a16:creationId xmlns:a16="http://schemas.microsoft.com/office/drawing/2014/main" id="{BCEF07EE-C31D-47D8-BCBB-2A160FDCA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8292" y="764955"/>
            <a:ext cx="1215416" cy="980174"/>
          </a:xfrm>
          <a:prstGeom prst="rect">
            <a:avLst/>
          </a:prstGeom>
        </p:spPr>
      </p:pic>
    </p:spTree>
    <p:extLst>
      <p:ext uri="{BB962C8B-B14F-4D97-AF65-F5344CB8AC3E}">
        <p14:creationId xmlns:p14="http://schemas.microsoft.com/office/powerpoint/2010/main" val="339952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elfolie">
    <p:bg>
      <p:bgPr>
        <a:solidFill>
          <a:schemeClr val="bg1">
            <a:alpha val="0"/>
          </a:schemeClr>
        </a:solidFill>
        <a:effectLst/>
      </p:bgPr>
    </p:bg>
    <p:spTree>
      <p:nvGrpSpPr>
        <p:cNvPr id="1" name=""/>
        <p:cNvGrpSpPr/>
        <p:nvPr/>
      </p:nvGrpSpPr>
      <p:grpSpPr>
        <a:xfrm>
          <a:off x="0" y="0"/>
          <a:ext cx="0" cy="0"/>
          <a:chOff x="0" y="0"/>
          <a:chExt cx="0" cy="0"/>
        </a:xfrm>
      </p:grpSpPr>
      <p:sp>
        <p:nvSpPr>
          <p:cNvPr id="4" name="Titel 4">
            <a:extLst>
              <a:ext uri="{FF2B5EF4-FFF2-40B4-BE49-F238E27FC236}">
                <a16:creationId xmlns:a16="http://schemas.microsoft.com/office/drawing/2014/main" id="{D028618F-437B-4585-B9F8-3372462362A0}"/>
              </a:ext>
            </a:extLst>
          </p:cNvPr>
          <p:cNvSpPr>
            <a:spLocks noGrp="1"/>
          </p:cNvSpPr>
          <p:nvPr>
            <p:ph type="title" idx="4294967295" hasCustomPrompt="1"/>
          </p:nvPr>
        </p:nvSpPr>
        <p:spPr>
          <a:xfrm>
            <a:off x="3368825" y="2557929"/>
            <a:ext cx="5445125" cy="1912471"/>
          </a:xfrm>
          <a:prstGeom prst="rect">
            <a:avLst/>
          </a:prstGeom>
        </p:spPr>
        <p:txBody>
          <a:bodyPr anchor="ctr">
            <a:normAutofit/>
          </a:bodyPr>
          <a:lstStyle>
            <a:lvl1pPr>
              <a:defRPr lang="de-AT" sz="3400" b="1" cap="small" baseline="0" dirty="0">
                <a:solidFill>
                  <a:schemeClr val="bg1"/>
                </a:solidFill>
                <a:effectLst>
                  <a:outerShdw blurRad="38100" dist="38100" dir="2700000" algn="tl">
                    <a:srgbClr val="000000">
                      <a:alpha val="43137"/>
                    </a:srgbClr>
                  </a:outerShdw>
                </a:effectLst>
              </a:defRPr>
            </a:lvl1pPr>
          </a:lstStyle>
          <a:p>
            <a:pPr lvl="0" algn="ctr">
              <a:lnSpc>
                <a:spcPct val="100000"/>
              </a:lnSpc>
            </a:pPr>
            <a:r>
              <a:rPr lang="de-AT" dirty="0"/>
              <a:t>Titel</a:t>
            </a:r>
          </a:p>
        </p:txBody>
      </p:sp>
      <p:sp>
        <p:nvSpPr>
          <p:cNvPr id="6" name="Freeform 6" title="Crop Mark">
            <a:extLst>
              <a:ext uri="{FF2B5EF4-FFF2-40B4-BE49-F238E27FC236}">
                <a16:creationId xmlns:a16="http://schemas.microsoft.com/office/drawing/2014/main" id="{CF517447-E20D-42FC-A986-A2985833E007}"/>
              </a:ext>
            </a:extLst>
          </p:cNvPr>
          <p:cNvSpPr/>
          <p:nvPr/>
        </p:nvSpPr>
        <p:spPr bwMode="auto">
          <a:xfrm rot="10800000">
            <a:off x="2914113" y="22692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62DBCF73-844D-4273-A0BD-B3E42DF69B58}"/>
              </a:ext>
            </a:extLst>
          </p:cNvPr>
          <p:cNvSpPr/>
          <p:nvPr/>
        </p:nvSpPr>
        <p:spPr bwMode="auto">
          <a:xfrm>
            <a:off x="7198858" y="24216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3" name="Textplatzhalter 2">
            <a:extLst>
              <a:ext uri="{FF2B5EF4-FFF2-40B4-BE49-F238E27FC236}">
                <a16:creationId xmlns:a16="http://schemas.microsoft.com/office/drawing/2014/main" id="{E7FB3E56-997B-446E-9F05-6EC68B4C3FDA}"/>
              </a:ext>
            </a:extLst>
          </p:cNvPr>
          <p:cNvSpPr>
            <a:spLocks noGrp="1"/>
          </p:cNvSpPr>
          <p:nvPr>
            <p:ph type="body" sz="quarter" idx="10" hasCustomPrompt="1"/>
          </p:nvPr>
        </p:nvSpPr>
        <p:spPr>
          <a:xfrm>
            <a:off x="3368208" y="4898263"/>
            <a:ext cx="5445125" cy="823912"/>
          </a:xfrm>
          <a:prstGeom prst="rect">
            <a:avLst/>
          </a:prstGeom>
        </p:spPr>
        <p:txBody>
          <a:bodyPr anchor="b"/>
          <a:lstStyle>
            <a:lvl1pPr marL="171450" indent="-171450">
              <a:lnSpc>
                <a:spcPct val="100000"/>
              </a:lnSpc>
              <a:spcBef>
                <a:spcPts val="0"/>
              </a:spcBef>
              <a:buFontTx/>
              <a:buChar char="-"/>
              <a:defRPr sz="1200">
                <a:solidFill>
                  <a:schemeClr val="bg1"/>
                </a:solidFill>
              </a:defRPr>
            </a:lvl1pPr>
          </a:lstStyle>
          <a:p>
            <a:pPr lvl="0"/>
            <a:r>
              <a:rPr lang="de-AT" dirty="0" err="1"/>
              <a:t>Subtitle</a:t>
            </a:r>
            <a:endParaRPr lang="de-AT" dirty="0"/>
          </a:p>
          <a:p>
            <a:pPr lvl="0"/>
            <a:endParaRPr lang="de-AT" dirty="0"/>
          </a:p>
        </p:txBody>
      </p:sp>
      <p:sp>
        <p:nvSpPr>
          <p:cNvPr id="8" name="CustomShape 2">
            <a:extLst>
              <a:ext uri="{FF2B5EF4-FFF2-40B4-BE49-F238E27FC236}">
                <a16:creationId xmlns:a16="http://schemas.microsoft.com/office/drawing/2014/main" id="{FD81A35E-3301-447E-8282-F0AFCA3A28FE}"/>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13497741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p:nvPr>
        </p:nvSpPr>
        <p:spPr>
          <a:xfrm>
            <a:off x="949136" y="222423"/>
            <a:ext cx="10293728"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dirty="0"/>
              <a:t>Mastertitelformat bearbeiten</a:t>
            </a:r>
            <a:endParaRPr lang="de-AT" dirty="0"/>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834219"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10873123" y="14355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949136" y="1455738"/>
            <a:ext cx="10293728" cy="1318310"/>
          </a:xfrm>
          <a:prstGeom prst="rect">
            <a:avLst/>
          </a:prstGeom>
        </p:spPr>
        <p:txBody>
          <a:bodyPr wrap="square">
            <a:spAutoFit/>
          </a:bodyPr>
          <a:lstStyle>
            <a:lvl1pPr marL="228594" indent="-228594">
              <a:buFont typeface="Arial" panose="020B0604020202020204" pitchFamily="34" charset="0"/>
              <a:buChar char="•"/>
              <a:defRPr/>
            </a:lvl1pPr>
            <a:lvl2pPr marL="685783" indent="-228594">
              <a:buFont typeface="Courier New" panose="02070309020205020404" pitchFamily="49" charset="0"/>
              <a:buChar char="o"/>
              <a:defRPr/>
            </a:lvl2pPr>
            <a:lvl3pPr marL="1142971" indent="-228594">
              <a:buFont typeface="Wingdings" panose="05000000000000000000" pitchFamily="2" charset="2"/>
              <a:buChar char="§"/>
              <a:defRPr/>
            </a:lvl3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dirty="0"/>
              <a:t>&lt; </a:t>
            </a:r>
            <a:fld id="{B4E5A919-9C23-4E91-B8F0-F882270E1387}" type="slidenum">
              <a:rPr lang="de-AT" sz="1200" smtClean="0"/>
              <a:pPr algn="ctr"/>
              <a:t>‹Nr.›</a:t>
            </a:fld>
            <a:r>
              <a:rPr lang="de-AT" sz="1200" dirty="0"/>
              <a:t> /&gt;</a:t>
            </a:r>
          </a:p>
        </p:txBody>
      </p:sp>
      <p:sp>
        <p:nvSpPr>
          <p:cNvPr id="14" name="CustomShape 2">
            <a:extLst>
              <a:ext uri="{FF2B5EF4-FFF2-40B4-BE49-F238E27FC236}">
                <a16:creationId xmlns:a16="http://schemas.microsoft.com/office/drawing/2014/main" id="{08B78F98-E365-4117-9BCE-DF34C9E98BA0}"/>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3018093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672663"/>
      </p:ext>
    </p:extLst>
  </p:cSld>
  <p:clrMap bg1="lt1" tx1="dk1" bg2="lt2" tx2="dk2" accent1="accent1" accent2="accent2" accent3="accent3" accent4="accent4" accent5="accent5" accent6="accent6" hlink="hlink" folHlink="folHlink"/>
  <p:sldLayoutIdLst>
    <p:sldLayoutId id="2147483666" r:id="rId1"/>
    <p:sldLayoutId id="2147483665" r:id="rId2"/>
    <p:sldLayoutId id="2147483669"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EC656D-E101-4C02-A809-2FCE7ED7A327}"/>
              </a:ext>
            </a:extLst>
          </p:cNvPr>
          <p:cNvSpPr>
            <a:spLocks noGrp="1"/>
          </p:cNvSpPr>
          <p:nvPr>
            <p:ph type="title"/>
          </p:nvPr>
        </p:nvSpPr>
        <p:spPr/>
        <p:txBody>
          <a:bodyPr/>
          <a:lstStyle/>
          <a:p>
            <a:r>
              <a:rPr lang="de-AT" dirty="0">
                <a:solidFill>
                  <a:schemeClr val="tx1"/>
                </a:solidFill>
              </a:rPr>
              <a:t>JavaScript 01</a:t>
            </a:r>
            <a:endParaRPr lang="de-AT"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50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3D1D60-535F-4365-A4CC-7AF772F4FDFE}"/>
              </a:ext>
            </a:extLst>
          </p:cNvPr>
          <p:cNvSpPr>
            <a:spLocks noGrp="1"/>
          </p:cNvSpPr>
          <p:nvPr>
            <p:ph type="title"/>
          </p:nvPr>
        </p:nvSpPr>
        <p:spPr/>
        <p:txBody>
          <a:bodyPr/>
          <a:lstStyle/>
          <a:p>
            <a:r>
              <a:rPr lang="de-AT" dirty="0"/>
              <a:t>Kleine Übung</a:t>
            </a:r>
          </a:p>
        </p:txBody>
      </p:sp>
      <p:sp>
        <p:nvSpPr>
          <p:cNvPr id="3" name="Textplatzhalter 2">
            <a:extLst>
              <a:ext uri="{FF2B5EF4-FFF2-40B4-BE49-F238E27FC236}">
                <a16:creationId xmlns:a16="http://schemas.microsoft.com/office/drawing/2014/main" id="{4220DE3C-9230-4716-B2DC-D8B10BBC28AB}"/>
              </a:ext>
            </a:extLst>
          </p:cNvPr>
          <p:cNvSpPr>
            <a:spLocks noGrp="1"/>
          </p:cNvSpPr>
          <p:nvPr>
            <p:ph type="body" sz="quarter" idx="13"/>
          </p:nvPr>
        </p:nvSpPr>
        <p:spPr>
          <a:xfrm>
            <a:off x="949136" y="2296659"/>
            <a:ext cx="10293728" cy="608372"/>
          </a:xfrm>
        </p:spPr>
        <p:txBody>
          <a:bodyPr/>
          <a:lstStyle/>
          <a:p>
            <a:r>
              <a:rPr lang="de-AT" dirty="0"/>
              <a:t>Schreibe ein Programm, das den Besucher zum Coding-Kurs begrüßt</a:t>
            </a:r>
          </a:p>
          <a:p>
            <a:r>
              <a:rPr lang="de-AT" dirty="0"/>
              <a:t>Frage den Besucher nach seinem Namen und erstelle eine personalisierte Begrüßung</a:t>
            </a:r>
          </a:p>
        </p:txBody>
      </p:sp>
    </p:spTree>
    <p:extLst>
      <p:ext uri="{BB962C8B-B14F-4D97-AF65-F5344CB8AC3E}">
        <p14:creationId xmlns:p14="http://schemas.microsoft.com/office/powerpoint/2010/main" val="2861229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ABD1A8-03EE-4B0E-9808-ED19FE284EF1}"/>
              </a:ext>
            </a:extLst>
          </p:cNvPr>
          <p:cNvSpPr>
            <a:spLocks noGrp="1"/>
          </p:cNvSpPr>
          <p:nvPr>
            <p:ph type="title"/>
          </p:nvPr>
        </p:nvSpPr>
        <p:spPr/>
        <p:txBody>
          <a:bodyPr/>
          <a:lstStyle/>
          <a:p>
            <a:r>
              <a:rPr lang="de-AT" dirty="0"/>
              <a:t>Variablen in JavaScript</a:t>
            </a:r>
          </a:p>
        </p:txBody>
      </p:sp>
      <p:sp>
        <p:nvSpPr>
          <p:cNvPr id="3" name="Textplatzhalter 2">
            <a:extLst>
              <a:ext uri="{FF2B5EF4-FFF2-40B4-BE49-F238E27FC236}">
                <a16:creationId xmlns:a16="http://schemas.microsoft.com/office/drawing/2014/main" id="{ABB611DE-91E6-420B-9672-40C5DCEB03AB}"/>
              </a:ext>
            </a:extLst>
          </p:cNvPr>
          <p:cNvSpPr>
            <a:spLocks noGrp="1"/>
          </p:cNvSpPr>
          <p:nvPr>
            <p:ph type="body" sz="quarter" idx="13"/>
          </p:nvPr>
        </p:nvSpPr>
        <p:spPr>
          <a:xfrm>
            <a:off x="949136" y="1374095"/>
            <a:ext cx="10293728" cy="1898468"/>
          </a:xfrm>
        </p:spPr>
        <p:txBody>
          <a:bodyPr/>
          <a:lstStyle/>
          <a:p>
            <a:r>
              <a:rPr lang="de-AT" dirty="0"/>
              <a:t>Können unterschiedliche Werte aufnehmen (am häufigsten sind es Zahlen)</a:t>
            </a:r>
          </a:p>
          <a:p>
            <a:pPr lvl="1"/>
            <a:r>
              <a:rPr lang="de-AT" dirty="0"/>
              <a:t>Buchstaben, Zeichen, Wörter, längeren Text, Wahrheitswerte, …</a:t>
            </a:r>
          </a:p>
          <a:p>
            <a:r>
              <a:rPr lang="de-AT" dirty="0"/>
              <a:t>Jede Variable hat einen Typ</a:t>
            </a:r>
          </a:p>
          <a:p>
            <a:r>
              <a:rPr lang="de-AT" dirty="0"/>
              <a:t>In JS nicht notwendig den Variablentyp anzugeben</a:t>
            </a:r>
            <a:br>
              <a:rPr lang="de-AT" dirty="0"/>
            </a:br>
            <a:r>
              <a:rPr lang="de-AT" dirty="0"/>
              <a:t>Interpreter wählt während der Ausführung automatisch eine passende Möglichkeit aus</a:t>
            </a:r>
            <a:br>
              <a:rPr lang="de-AT" dirty="0"/>
            </a:br>
            <a:r>
              <a:rPr lang="de-AT" dirty="0"/>
              <a:t>auch möglich zuerst eine Zahl und dann einen String in die gleiche Variable abzulegen</a:t>
            </a:r>
          </a:p>
          <a:p>
            <a:r>
              <a:rPr lang="de-AT" dirty="0"/>
              <a:t>Einige Operationen lassen sich aber nur mit bestimmten Variablentypen durchführen (</a:t>
            </a:r>
            <a:r>
              <a:rPr lang="de-AT" dirty="0" err="1"/>
              <a:t>zB</a:t>
            </a:r>
            <a:r>
              <a:rPr lang="de-AT" dirty="0"/>
              <a:t>.: Division)</a:t>
            </a:r>
          </a:p>
        </p:txBody>
      </p:sp>
      <p:sp>
        <p:nvSpPr>
          <p:cNvPr id="5" name="Textfeld 4">
            <a:extLst>
              <a:ext uri="{FF2B5EF4-FFF2-40B4-BE49-F238E27FC236}">
                <a16:creationId xmlns:a16="http://schemas.microsoft.com/office/drawing/2014/main" id="{C586C8A4-42C4-460E-B49A-D09F0A3FBCD3}"/>
              </a:ext>
            </a:extLst>
          </p:cNvPr>
          <p:cNvSpPr txBox="1"/>
          <p:nvPr/>
        </p:nvSpPr>
        <p:spPr>
          <a:xfrm>
            <a:off x="949136" y="3429000"/>
            <a:ext cx="3467743" cy="738664"/>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meineErsteVariable</a:t>
            </a:r>
            <a:r>
              <a:rPr lang="de-AT" sz="1400" b="0" dirty="0">
                <a:solidFill>
                  <a:srgbClr val="D4D4D4"/>
                </a:solidFill>
                <a:effectLst/>
                <a:latin typeface="Consolas" panose="020B0609020204030204" pitchFamily="49" charset="0"/>
              </a:rPr>
              <a:t>;    </a:t>
            </a: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
        <p:nvSpPr>
          <p:cNvPr id="6" name="Textplatzhalter 2">
            <a:extLst>
              <a:ext uri="{FF2B5EF4-FFF2-40B4-BE49-F238E27FC236}">
                <a16:creationId xmlns:a16="http://schemas.microsoft.com/office/drawing/2014/main" id="{6F1C1106-FA75-4DD9-A08B-2F11577B5BC3}"/>
              </a:ext>
            </a:extLst>
          </p:cNvPr>
          <p:cNvSpPr txBox="1">
            <a:spLocks/>
          </p:cNvSpPr>
          <p:nvPr/>
        </p:nvSpPr>
        <p:spPr>
          <a:xfrm flipH="1">
            <a:off x="4963885" y="3655216"/>
            <a:ext cx="3467743"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Variable deklarieren =&gt; Initialisierung</a:t>
            </a:r>
          </a:p>
        </p:txBody>
      </p:sp>
      <p:sp>
        <p:nvSpPr>
          <p:cNvPr id="8" name="Textfeld 7">
            <a:extLst>
              <a:ext uri="{FF2B5EF4-FFF2-40B4-BE49-F238E27FC236}">
                <a16:creationId xmlns:a16="http://schemas.microsoft.com/office/drawing/2014/main" id="{7D35A299-3716-4CF0-9D1C-43354CCDE53E}"/>
              </a:ext>
            </a:extLst>
          </p:cNvPr>
          <p:cNvSpPr txBox="1"/>
          <p:nvPr/>
        </p:nvSpPr>
        <p:spPr>
          <a:xfrm>
            <a:off x="949136" y="4357308"/>
            <a:ext cx="4439293" cy="738664"/>
          </a:xfrm>
          <a:prstGeom prst="rect">
            <a:avLst/>
          </a:prstGeom>
          <a:solidFill>
            <a:schemeClr val="tx1"/>
          </a:solidFill>
        </p:spPr>
        <p:txBody>
          <a:bodyPr wrap="square">
            <a:spAutoFit/>
          </a:bodyPr>
          <a:lstStyle/>
          <a:p>
            <a:r>
              <a:rPr lang="de-DE" sz="1400" b="0" dirty="0" err="1">
                <a:solidFill>
                  <a:srgbClr val="9CDCFE"/>
                </a:solidFill>
                <a:effectLst/>
                <a:latin typeface="Consolas" panose="020B0609020204030204" pitchFamily="49" charset="0"/>
              </a:rPr>
              <a:t>meineErsteVariable</a:t>
            </a:r>
            <a:r>
              <a:rPr lang="de-DE" sz="1400" b="0" dirty="0">
                <a:solidFill>
                  <a:srgbClr val="D4D4D4"/>
                </a:solidFill>
                <a:effectLst/>
                <a:latin typeface="Consolas" panose="020B0609020204030204" pitchFamily="49" charset="0"/>
              </a:rPr>
              <a:t> = </a:t>
            </a:r>
            <a:r>
              <a:rPr lang="de-DE" sz="1400" b="0" dirty="0">
                <a:solidFill>
                  <a:srgbClr val="B5CEA8"/>
                </a:solidFill>
                <a:effectLst/>
                <a:latin typeface="Consolas" panose="020B0609020204030204" pitchFamily="49" charset="0"/>
              </a:rPr>
              <a:t>5</a:t>
            </a:r>
            <a:r>
              <a:rPr lang="de-DE" sz="1400" b="0" dirty="0">
                <a:solidFill>
                  <a:srgbClr val="D4D4D4"/>
                </a:solidFill>
                <a:effectLst/>
                <a:latin typeface="Consolas" panose="020B0609020204030204" pitchFamily="49" charset="0"/>
              </a:rPr>
              <a:t>;</a:t>
            </a:r>
          </a:p>
          <a:p>
            <a:r>
              <a:rPr lang="de-DE" sz="1400" b="0" dirty="0">
                <a:solidFill>
                  <a:srgbClr val="6A9955"/>
                </a:solidFill>
                <a:effectLst/>
                <a:latin typeface="Consolas" panose="020B0609020204030204" pitchFamily="49" charset="0"/>
              </a:rPr>
              <a:t>/* oder */</a:t>
            </a:r>
            <a:endParaRPr lang="de-DE" sz="1400" b="0" dirty="0">
              <a:solidFill>
                <a:srgbClr val="D4D4D4"/>
              </a:solidFill>
              <a:effectLst/>
              <a:latin typeface="Consolas" panose="020B0609020204030204" pitchFamily="49" charset="0"/>
            </a:endParaRPr>
          </a:p>
          <a:p>
            <a:r>
              <a:rPr lang="de-DE" sz="1400" b="0" dirty="0" err="1">
                <a:solidFill>
                  <a:srgbClr val="9CDCFE"/>
                </a:solidFill>
                <a:effectLst/>
                <a:latin typeface="Consolas" panose="020B0609020204030204" pitchFamily="49" charset="0"/>
              </a:rPr>
              <a:t>meineErsteVariable</a:t>
            </a:r>
            <a:r>
              <a:rPr lang="de-DE" sz="1400" b="0" dirty="0">
                <a:solidFill>
                  <a:srgbClr val="D4D4D4"/>
                </a:solidFill>
                <a:effectLst/>
                <a:latin typeface="Consolas" panose="020B0609020204030204" pitchFamily="49" charset="0"/>
              </a:rPr>
              <a:t> = </a:t>
            </a:r>
            <a:r>
              <a:rPr lang="de-DE" sz="1400" b="0" dirty="0">
                <a:solidFill>
                  <a:srgbClr val="CE9178"/>
                </a:solidFill>
                <a:effectLst/>
                <a:latin typeface="Consolas" panose="020B0609020204030204" pitchFamily="49" charset="0"/>
              </a:rPr>
              <a:t>"Ich bin ein Text"</a:t>
            </a:r>
            <a:r>
              <a:rPr lang="de-DE" sz="1400" b="0" dirty="0">
                <a:solidFill>
                  <a:srgbClr val="D4D4D4"/>
                </a:solidFill>
                <a:effectLst/>
                <a:latin typeface="Consolas" panose="020B0609020204030204" pitchFamily="49" charset="0"/>
              </a:rPr>
              <a:t>;</a:t>
            </a:r>
          </a:p>
        </p:txBody>
      </p:sp>
      <p:sp>
        <p:nvSpPr>
          <p:cNvPr id="9" name="Textplatzhalter 2">
            <a:extLst>
              <a:ext uri="{FF2B5EF4-FFF2-40B4-BE49-F238E27FC236}">
                <a16:creationId xmlns:a16="http://schemas.microsoft.com/office/drawing/2014/main" id="{84384705-FD0E-4CD9-80FB-D96471F4E738}"/>
              </a:ext>
            </a:extLst>
          </p:cNvPr>
          <p:cNvSpPr txBox="1">
            <a:spLocks/>
          </p:cNvSpPr>
          <p:nvPr/>
        </p:nvSpPr>
        <p:spPr>
          <a:xfrm flipH="1">
            <a:off x="5617028" y="4583524"/>
            <a:ext cx="3467743"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Der Variable einen Wert zuweisen</a:t>
            </a:r>
          </a:p>
        </p:txBody>
      </p:sp>
      <p:sp>
        <p:nvSpPr>
          <p:cNvPr id="11" name="Textfeld 10">
            <a:extLst>
              <a:ext uri="{FF2B5EF4-FFF2-40B4-BE49-F238E27FC236}">
                <a16:creationId xmlns:a16="http://schemas.microsoft.com/office/drawing/2014/main" id="{C08D0DCA-9623-4DB6-938D-C99E08F17DC5}"/>
              </a:ext>
            </a:extLst>
          </p:cNvPr>
          <p:cNvSpPr txBox="1"/>
          <p:nvPr/>
        </p:nvSpPr>
        <p:spPr>
          <a:xfrm>
            <a:off x="949136" y="5511832"/>
            <a:ext cx="5516978" cy="307777"/>
          </a:xfrm>
          <a:prstGeom prst="rect">
            <a:avLst/>
          </a:prstGeom>
          <a:solidFill>
            <a:schemeClr val="tx1"/>
          </a:solidFill>
        </p:spPr>
        <p:txBody>
          <a:bodyPr wrap="square">
            <a:spAutoFit/>
          </a:bodyPr>
          <a:lstStyle/>
          <a:p>
            <a:r>
              <a:rPr lang="nn-NO" sz="1400" b="0" dirty="0">
                <a:solidFill>
                  <a:srgbClr val="569CD6"/>
                </a:solidFill>
                <a:effectLst/>
                <a:latin typeface="Consolas" panose="020B0609020204030204" pitchFamily="49" charset="0"/>
              </a:rPr>
              <a:t>let</a:t>
            </a:r>
            <a:r>
              <a:rPr lang="nn-NO" sz="1400" b="0" dirty="0">
                <a:solidFill>
                  <a:srgbClr val="D4D4D4"/>
                </a:solidFill>
                <a:effectLst/>
                <a:latin typeface="Consolas" panose="020B0609020204030204" pitchFamily="49" charset="0"/>
              </a:rPr>
              <a:t> </a:t>
            </a:r>
            <a:r>
              <a:rPr lang="nn-NO" sz="1400" b="0" dirty="0">
                <a:solidFill>
                  <a:srgbClr val="9CDCFE"/>
                </a:solidFill>
                <a:effectLst/>
                <a:latin typeface="Consolas" panose="020B0609020204030204" pitchFamily="49" charset="0"/>
              </a:rPr>
              <a:t>meineVariable</a:t>
            </a:r>
            <a:r>
              <a:rPr lang="nn-NO" sz="1400" b="0" dirty="0">
                <a:solidFill>
                  <a:srgbClr val="D4D4D4"/>
                </a:solidFill>
                <a:effectLst/>
                <a:latin typeface="Consolas" panose="020B0609020204030204" pitchFamily="49" charset="0"/>
              </a:rPr>
              <a:t> = </a:t>
            </a:r>
            <a:r>
              <a:rPr lang="nn-NO" sz="1400" b="0" dirty="0">
                <a:solidFill>
                  <a:srgbClr val="B5CEA8"/>
                </a:solidFill>
                <a:effectLst/>
                <a:latin typeface="Consolas" panose="020B0609020204030204" pitchFamily="49" charset="0"/>
              </a:rPr>
              <a:t>5</a:t>
            </a:r>
            <a:r>
              <a:rPr lang="nn-NO" sz="1400" b="0" dirty="0">
                <a:solidFill>
                  <a:srgbClr val="D4D4D4"/>
                </a:solidFill>
                <a:effectLst/>
                <a:latin typeface="Consolas" panose="020B0609020204030204" pitchFamily="49" charset="0"/>
              </a:rPr>
              <a:t>, </a:t>
            </a:r>
            <a:r>
              <a:rPr lang="nn-NO" sz="1400" b="0" dirty="0">
                <a:solidFill>
                  <a:srgbClr val="9CDCFE"/>
                </a:solidFill>
                <a:effectLst/>
                <a:latin typeface="Consolas" panose="020B0609020204030204" pitchFamily="49" charset="0"/>
              </a:rPr>
              <a:t>text</a:t>
            </a:r>
            <a:r>
              <a:rPr lang="nn-NO" sz="1400" b="0" dirty="0">
                <a:solidFill>
                  <a:srgbClr val="D4D4D4"/>
                </a:solidFill>
                <a:effectLst/>
                <a:latin typeface="Consolas" panose="020B0609020204030204" pitchFamily="49" charset="0"/>
              </a:rPr>
              <a:t> = </a:t>
            </a:r>
            <a:r>
              <a:rPr lang="nn-NO" sz="1400" b="0" dirty="0">
                <a:solidFill>
                  <a:srgbClr val="CE9178"/>
                </a:solidFill>
                <a:effectLst/>
                <a:latin typeface="Consolas" panose="020B0609020204030204" pitchFamily="49" charset="0"/>
              </a:rPr>
              <a:t>"Hallo du"</a:t>
            </a:r>
            <a:r>
              <a:rPr lang="nn-NO" sz="1400" b="0" dirty="0">
                <a:solidFill>
                  <a:srgbClr val="D4D4D4"/>
                </a:solidFill>
                <a:effectLst/>
                <a:latin typeface="Consolas" panose="020B0609020204030204" pitchFamily="49" charset="0"/>
              </a:rPr>
              <a:t>, </a:t>
            </a:r>
            <a:r>
              <a:rPr lang="nn-NO" sz="1400" b="0" dirty="0">
                <a:solidFill>
                  <a:srgbClr val="9CDCFE"/>
                </a:solidFill>
                <a:effectLst/>
                <a:latin typeface="Consolas" panose="020B0609020204030204" pitchFamily="49" charset="0"/>
              </a:rPr>
              <a:t>zahl</a:t>
            </a:r>
            <a:r>
              <a:rPr lang="nn-NO" sz="1400" b="0" dirty="0">
                <a:solidFill>
                  <a:srgbClr val="D4D4D4"/>
                </a:solidFill>
                <a:effectLst/>
                <a:latin typeface="Consolas" panose="020B0609020204030204" pitchFamily="49" charset="0"/>
              </a:rPr>
              <a:t> = </a:t>
            </a:r>
            <a:r>
              <a:rPr lang="nn-NO" sz="1400" b="0" dirty="0">
                <a:solidFill>
                  <a:srgbClr val="B5CEA8"/>
                </a:solidFill>
                <a:effectLst/>
                <a:latin typeface="Consolas" panose="020B0609020204030204" pitchFamily="49" charset="0"/>
              </a:rPr>
              <a:t>10</a:t>
            </a:r>
            <a:r>
              <a:rPr lang="nn-NO" sz="1400" b="0" dirty="0">
                <a:solidFill>
                  <a:srgbClr val="D4D4D4"/>
                </a:solidFill>
                <a:effectLst/>
                <a:latin typeface="Consolas" panose="020B0609020204030204" pitchFamily="49" charset="0"/>
              </a:rPr>
              <a:t>;</a:t>
            </a:r>
          </a:p>
        </p:txBody>
      </p:sp>
      <p:sp>
        <p:nvSpPr>
          <p:cNvPr id="12" name="Textplatzhalter 2">
            <a:extLst>
              <a:ext uri="{FF2B5EF4-FFF2-40B4-BE49-F238E27FC236}">
                <a16:creationId xmlns:a16="http://schemas.microsoft.com/office/drawing/2014/main" id="{8550A309-302F-45B3-9E3D-298BCE7E9D3B}"/>
              </a:ext>
            </a:extLst>
          </p:cNvPr>
          <p:cNvSpPr txBox="1">
            <a:spLocks/>
          </p:cNvSpPr>
          <p:nvPr/>
        </p:nvSpPr>
        <p:spPr>
          <a:xfrm flipH="1">
            <a:off x="6697754" y="5115795"/>
            <a:ext cx="5369059" cy="1318310"/>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Mehrere Variablen mit Wert initialisieren </a:t>
            </a:r>
          </a:p>
          <a:p>
            <a:r>
              <a:rPr lang="de-AT" dirty="0"/>
              <a:t>Nicht empfehlenswert wegen Übersichtlichkeit im Code = schlechter Programmierstil</a:t>
            </a:r>
          </a:p>
          <a:p>
            <a:r>
              <a:rPr lang="de-AT" dirty="0"/>
              <a:t>Wenn „</a:t>
            </a:r>
            <a:r>
              <a:rPr lang="de-AT" dirty="0" err="1"/>
              <a:t>use</a:t>
            </a:r>
            <a:r>
              <a:rPr lang="de-AT" dirty="0"/>
              <a:t> </a:t>
            </a:r>
            <a:r>
              <a:rPr lang="de-AT" dirty="0" err="1"/>
              <a:t>strict</a:t>
            </a:r>
            <a:r>
              <a:rPr lang="de-AT" dirty="0"/>
              <a:t>“ verwendet wird, ist diese Methode nicht möglich</a:t>
            </a:r>
          </a:p>
        </p:txBody>
      </p:sp>
    </p:spTree>
    <p:extLst>
      <p:ext uri="{BB962C8B-B14F-4D97-AF65-F5344CB8AC3E}">
        <p14:creationId xmlns:p14="http://schemas.microsoft.com/office/powerpoint/2010/main" val="1223201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934E8E-0154-4541-BC34-3D28866D97F0}"/>
              </a:ext>
            </a:extLst>
          </p:cNvPr>
          <p:cNvSpPr>
            <a:spLocks noGrp="1"/>
          </p:cNvSpPr>
          <p:nvPr>
            <p:ph type="title"/>
          </p:nvPr>
        </p:nvSpPr>
        <p:spPr/>
        <p:txBody>
          <a:bodyPr/>
          <a:lstStyle/>
          <a:p>
            <a:r>
              <a:rPr lang="de-AT" dirty="0"/>
              <a:t>Der alert-Befehl</a:t>
            </a:r>
          </a:p>
        </p:txBody>
      </p:sp>
      <p:sp>
        <p:nvSpPr>
          <p:cNvPr id="5" name="Textfeld 4">
            <a:extLst>
              <a:ext uri="{FF2B5EF4-FFF2-40B4-BE49-F238E27FC236}">
                <a16:creationId xmlns:a16="http://schemas.microsoft.com/office/drawing/2014/main" id="{D32D1809-8D16-4CC3-BA81-F0387EBBF2ED}"/>
              </a:ext>
            </a:extLst>
          </p:cNvPr>
          <p:cNvSpPr txBox="1"/>
          <p:nvPr/>
        </p:nvSpPr>
        <p:spPr>
          <a:xfrm>
            <a:off x="4137252" y="2561777"/>
            <a:ext cx="3773941" cy="1169551"/>
          </a:xfrm>
          <a:prstGeom prst="rect">
            <a:avLst/>
          </a:prstGeom>
          <a:solidFill>
            <a:schemeClr val="tx1"/>
          </a:solidFill>
        </p:spPr>
        <p:txBody>
          <a:bodyPr wrap="square">
            <a:spAutoFit/>
          </a:bodyPr>
          <a:lstStyle/>
          <a:p>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script</a:t>
            </a:r>
            <a:r>
              <a:rPr lang="en-US" sz="1400" b="0" dirty="0">
                <a:solidFill>
                  <a:srgbClr val="808080"/>
                </a:solidFill>
                <a:effectLst/>
                <a:latin typeface="Consolas" panose="020B0609020204030204" pitchFamily="49" charset="0"/>
              </a:rPr>
              <a:t>&gt;</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"use strict"</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let</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text</a:t>
            </a:r>
            <a:r>
              <a:rPr lang="en-US" sz="1400" b="0" dirty="0">
                <a:solidFill>
                  <a:srgbClr val="D4D4D4"/>
                </a:solidFill>
                <a:effectLst/>
                <a:latin typeface="Consolas" panose="020B0609020204030204" pitchFamily="49" charset="0"/>
              </a:rPr>
              <a:t> = </a:t>
            </a:r>
            <a:r>
              <a:rPr lang="en-US" sz="1400" b="0" dirty="0">
                <a:solidFill>
                  <a:srgbClr val="CE9178"/>
                </a:solidFill>
                <a:effectLst/>
                <a:latin typeface="Consolas" panose="020B0609020204030204" pitchFamily="49" charset="0"/>
              </a:rPr>
              <a:t>"</a:t>
            </a:r>
            <a:r>
              <a:rPr lang="en-US" sz="1400" b="0" dirty="0" err="1">
                <a:solidFill>
                  <a:srgbClr val="CE9178"/>
                </a:solidFill>
                <a:effectLst/>
                <a:latin typeface="Consolas" panose="020B0609020204030204" pitchFamily="49" charset="0"/>
              </a:rPr>
              <a:t>mein</a:t>
            </a:r>
            <a:r>
              <a:rPr lang="en-US" sz="1400" b="0" dirty="0">
                <a:solidFill>
                  <a:srgbClr val="CE9178"/>
                </a:solidFill>
                <a:effectLst/>
                <a:latin typeface="Consolas" panose="020B0609020204030204" pitchFamily="49" charset="0"/>
              </a:rPr>
              <a:t> </a:t>
            </a:r>
            <a:r>
              <a:rPr lang="en-US" sz="1400" b="0" dirty="0" err="1">
                <a:solidFill>
                  <a:srgbClr val="CE9178"/>
                </a:solidFill>
                <a:effectLst/>
                <a:latin typeface="Consolas" panose="020B0609020204030204" pitchFamily="49" charset="0"/>
              </a:rPr>
              <a:t>erster</a:t>
            </a:r>
            <a:r>
              <a:rPr lang="en-US" sz="1400" b="0" dirty="0">
                <a:solidFill>
                  <a:srgbClr val="CE9178"/>
                </a:solidFill>
                <a:effectLst/>
                <a:latin typeface="Consolas" panose="020B0609020204030204" pitchFamily="49" charset="0"/>
              </a:rPr>
              <a:t> Text"</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DCDCAA"/>
                </a:solidFill>
                <a:effectLst/>
                <a:latin typeface="Consolas" panose="020B0609020204030204" pitchFamily="49" charset="0"/>
              </a:rPr>
              <a:t>alert</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text</a:t>
            </a:r>
            <a:r>
              <a:rPr lang="en-US" sz="1400" b="0" dirty="0">
                <a:solidFill>
                  <a:srgbClr val="D4D4D4"/>
                </a:solidFill>
                <a:effectLst/>
                <a:latin typeface="Consolas" panose="020B0609020204030204" pitchFamily="49" charset="0"/>
              </a:rPr>
              <a:t>);</a:t>
            </a:r>
          </a:p>
          <a:p>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script</a:t>
            </a:r>
            <a:r>
              <a:rPr lang="en-US" sz="1400" b="0" dirty="0">
                <a:solidFill>
                  <a:srgbClr val="808080"/>
                </a:solidFill>
                <a:effectLst/>
                <a:latin typeface="Consolas" panose="020B0609020204030204" pitchFamily="49" charset="0"/>
              </a:rPr>
              <a:t>&gt;</a:t>
            </a:r>
            <a:endParaRPr lang="en-US"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954988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D05AA1-83C5-4929-839F-9CAFA054201C}"/>
              </a:ext>
            </a:extLst>
          </p:cNvPr>
          <p:cNvSpPr>
            <a:spLocks noGrp="1"/>
          </p:cNvSpPr>
          <p:nvPr>
            <p:ph type="title"/>
          </p:nvPr>
        </p:nvSpPr>
        <p:spPr/>
        <p:txBody>
          <a:bodyPr/>
          <a:lstStyle/>
          <a:p>
            <a:r>
              <a:rPr lang="de-AT" dirty="0" err="1"/>
              <a:t>Let</a:t>
            </a:r>
            <a:r>
              <a:rPr lang="de-AT" dirty="0"/>
              <a:t> </a:t>
            </a:r>
            <a:r>
              <a:rPr lang="de-AT" dirty="0" err="1"/>
              <a:t>vs</a:t>
            </a:r>
            <a:r>
              <a:rPr lang="de-AT" dirty="0"/>
              <a:t> </a:t>
            </a:r>
            <a:r>
              <a:rPr lang="de-AT" dirty="0" err="1"/>
              <a:t>var</a:t>
            </a:r>
            <a:endParaRPr lang="de-AT" dirty="0"/>
          </a:p>
        </p:txBody>
      </p:sp>
      <p:sp>
        <p:nvSpPr>
          <p:cNvPr id="3" name="Textplatzhalter 2">
            <a:extLst>
              <a:ext uri="{FF2B5EF4-FFF2-40B4-BE49-F238E27FC236}">
                <a16:creationId xmlns:a16="http://schemas.microsoft.com/office/drawing/2014/main" id="{BA3D0A43-8C45-4D57-9B3B-AFA5B6D4AC10}"/>
              </a:ext>
            </a:extLst>
          </p:cNvPr>
          <p:cNvSpPr>
            <a:spLocks noGrp="1"/>
          </p:cNvSpPr>
          <p:nvPr>
            <p:ph type="body" sz="quarter" idx="13"/>
          </p:nvPr>
        </p:nvSpPr>
        <p:spPr>
          <a:xfrm>
            <a:off x="949136" y="1455738"/>
            <a:ext cx="10293728" cy="3382464"/>
          </a:xfrm>
        </p:spPr>
        <p:txBody>
          <a:bodyPr/>
          <a:lstStyle/>
          <a:p>
            <a:r>
              <a:rPr lang="de-AT" dirty="0"/>
              <a:t>In einem einfachen Programm gibt es keinen Unterschied</a:t>
            </a:r>
          </a:p>
          <a:p>
            <a:r>
              <a:rPr lang="de-AT" dirty="0"/>
              <a:t>Funktionsweisen sehr ähnlich</a:t>
            </a:r>
          </a:p>
          <a:p>
            <a:r>
              <a:rPr lang="de-AT" dirty="0"/>
              <a:t>Üblich, dass eine Variable, die innerhalb einer </a:t>
            </a:r>
            <a:r>
              <a:rPr lang="de-AT" dirty="0" err="1">
                <a:latin typeface="Consolas" panose="020B0609020204030204" pitchFamily="49" charset="0"/>
              </a:rPr>
              <a:t>if</a:t>
            </a:r>
            <a:r>
              <a:rPr lang="de-AT" dirty="0"/>
              <a:t>-Abfrage deklariert wird, nur im Inneren dieses Blocks gültig ist</a:t>
            </a:r>
            <a:br>
              <a:rPr lang="de-AT" dirty="0"/>
            </a:br>
            <a:r>
              <a:rPr lang="de-AT" dirty="0"/>
              <a:t>im übrigen Programm käme es zu einem Fehler wenn sie aufgerufen wird</a:t>
            </a:r>
          </a:p>
          <a:p>
            <a:r>
              <a:rPr lang="de-AT" dirty="0"/>
              <a:t>Variablen, die mit </a:t>
            </a:r>
            <a:r>
              <a:rPr lang="de-AT" dirty="0" err="1">
                <a:latin typeface="Consolas" panose="020B0609020204030204" pitchFamily="49" charset="0"/>
              </a:rPr>
              <a:t>let</a:t>
            </a:r>
            <a:r>
              <a:rPr lang="de-AT" dirty="0"/>
              <a:t> deklariert sind, beachten diesen Grundsatz</a:t>
            </a:r>
            <a:br>
              <a:rPr lang="de-AT" dirty="0"/>
            </a:br>
            <a:r>
              <a:rPr lang="de-AT" dirty="0"/>
              <a:t>mit </a:t>
            </a:r>
            <a:r>
              <a:rPr lang="de-AT" dirty="0" err="1">
                <a:latin typeface="Consolas" panose="020B0609020204030204" pitchFamily="49" charset="0"/>
              </a:rPr>
              <a:t>var</a:t>
            </a:r>
            <a:r>
              <a:rPr lang="de-AT" dirty="0"/>
              <a:t>, sind sie auch außerhalb verwendbar, deshalb sollte man darauf verzichten</a:t>
            </a:r>
          </a:p>
          <a:p>
            <a:r>
              <a:rPr lang="de-AT" dirty="0"/>
              <a:t>Verhalten innerhalb von Funktionen:</a:t>
            </a:r>
          </a:p>
          <a:p>
            <a:pPr lvl="1"/>
            <a:r>
              <a:rPr lang="de-AT" dirty="0"/>
              <a:t>Geht der Interpreter die gesamte Funktion durch und realisiert alle Variablen-Deklarationen (sofern mit </a:t>
            </a:r>
            <a:r>
              <a:rPr lang="de-AT" dirty="0" err="1">
                <a:latin typeface="Consolas" panose="020B0609020204030204" pitchFamily="49" charset="0"/>
              </a:rPr>
              <a:t>var</a:t>
            </a:r>
            <a:r>
              <a:rPr lang="de-AT" dirty="0"/>
              <a:t> ausgeführt). Danach beginnt Abarbeitung des übrigen Programmcodes. </a:t>
            </a:r>
          </a:p>
          <a:p>
            <a:pPr lvl="1"/>
            <a:r>
              <a:rPr lang="de-AT" dirty="0"/>
              <a:t>Folge: möglich, die Variablen am Anfang der Funktion zu verwenden und sie erst später zu deklarieren =&gt; </a:t>
            </a:r>
            <a:r>
              <a:rPr lang="de-AT" dirty="0" err="1">
                <a:latin typeface="Consolas" panose="020B0609020204030204" pitchFamily="49" charset="0"/>
              </a:rPr>
              <a:t>let</a:t>
            </a:r>
            <a:r>
              <a:rPr lang="de-AT" dirty="0"/>
              <a:t> unterstützt das nicht</a:t>
            </a:r>
          </a:p>
          <a:p>
            <a:r>
              <a:rPr lang="de-AT" dirty="0"/>
              <a:t>Fazit: altere Bezeichnung </a:t>
            </a:r>
            <a:r>
              <a:rPr lang="de-AT" dirty="0" err="1">
                <a:latin typeface="Consolas" panose="020B0609020204030204" pitchFamily="49" charset="0"/>
              </a:rPr>
              <a:t>var</a:t>
            </a:r>
            <a:r>
              <a:rPr lang="de-AT" dirty="0"/>
              <a:t> unterstützt einige Verhaltensweisen, die nicht mehr gängigen Programmiertechniken entsprechen. Bezeichner </a:t>
            </a:r>
            <a:r>
              <a:rPr lang="de-AT" dirty="0" err="1">
                <a:latin typeface="Consolas" panose="020B0609020204030204" pitchFamily="49" charset="0"/>
              </a:rPr>
              <a:t>let</a:t>
            </a:r>
            <a:r>
              <a:rPr lang="de-AT" dirty="0"/>
              <a:t> erfüllt diese Ansprüche</a:t>
            </a:r>
          </a:p>
        </p:txBody>
      </p:sp>
    </p:spTree>
    <p:extLst>
      <p:ext uri="{BB962C8B-B14F-4D97-AF65-F5344CB8AC3E}">
        <p14:creationId xmlns:p14="http://schemas.microsoft.com/office/powerpoint/2010/main" val="2355678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0F19FA-3C7B-4FFB-9D19-9B9F799C8C26}"/>
              </a:ext>
            </a:extLst>
          </p:cNvPr>
          <p:cNvSpPr>
            <a:spLocks noGrp="1"/>
          </p:cNvSpPr>
          <p:nvPr>
            <p:ph type="title"/>
          </p:nvPr>
        </p:nvSpPr>
        <p:spPr/>
        <p:txBody>
          <a:bodyPr/>
          <a:lstStyle/>
          <a:p>
            <a:r>
              <a:rPr lang="de-AT" dirty="0"/>
              <a:t>Konstanten verwenden</a:t>
            </a:r>
          </a:p>
        </p:txBody>
      </p:sp>
      <p:sp>
        <p:nvSpPr>
          <p:cNvPr id="3" name="Textplatzhalter 2">
            <a:extLst>
              <a:ext uri="{FF2B5EF4-FFF2-40B4-BE49-F238E27FC236}">
                <a16:creationId xmlns:a16="http://schemas.microsoft.com/office/drawing/2014/main" id="{C91AE7D9-75CA-4080-96C6-9B817DE1E288}"/>
              </a:ext>
            </a:extLst>
          </p:cNvPr>
          <p:cNvSpPr>
            <a:spLocks noGrp="1"/>
          </p:cNvSpPr>
          <p:nvPr>
            <p:ph type="body" sz="quarter" idx="13"/>
          </p:nvPr>
        </p:nvSpPr>
        <p:spPr>
          <a:xfrm>
            <a:off x="949136" y="1455738"/>
            <a:ext cx="10293728" cy="1188530"/>
          </a:xfrm>
        </p:spPr>
        <p:txBody>
          <a:bodyPr/>
          <a:lstStyle/>
          <a:p>
            <a:r>
              <a:rPr lang="de-AT" dirty="0"/>
              <a:t>Werte die in der gesamten Verwendung gleich bleiben</a:t>
            </a:r>
          </a:p>
          <a:p>
            <a:r>
              <a:rPr lang="de-AT" dirty="0"/>
              <a:t>Verwendung kann Performance eines Programms etwas verbessern</a:t>
            </a:r>
          </a:p>
          <a:p>
            <a:r>
              <a:rPr lang="de-AT" dirty="0"/>
              <a:t>Beispiele:</a:t>
            </a:r>
          </a:p>
          <a:p>
            <a:pPr lvl="1"/>
            <a:r>
              <a:rPr lang="de-AT" dirty="0"/>
              <a:t>Bestimmung von Farben für die Beeinflussung des Designs mit JavaScript</a:t>
            </a:r>
          </a:p>
        </p:txBody>
      </p:sp>
      <p:sp>
        <p:nvSpPr>
          <p:cNvPr id="5" name="Textfeld 4">
            <a:extLst>
              <a:ext uri="{FF2B5EF4-FFF2-40B4-BE49-F238E27FC236}">
                <a16:creationId xmlns:a16="http://schemas.microsoft.com/office/drawing/2014/main" id="{0D411FC0-6CF5-4573-8B58-DBBC9B4A1A61}"/>
              </a:ext>
            </a:extLst>
          </p:cNvPr>
          <p:cNvSpPr txBox="1"/>
          <p:nvPr/>
        </p:nvSpPr>
        <p:spPr>
          <a:xfrm>
            <a:off x="3965803" y="3187245"/>
            <a:ext cx="3773941" cy="1169551"/>
          </a:xfrm>
          <a:prstGeom prst="rect">
            <a:avLst/>
          </a:prstGeom>
          <a:solidFill>
            <a:schemeClr val="tx1"/>
          </a:solidFill>
        </p:spPr>
        <p:txBody>
          <a:bodyPr wrap="square">
            <a:spAutoFit/>
          </a:bodyPr>
          <a:lstStyle/>
          <a:p>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script</a:t>
            </a:r>
            <a:r>
              <a:rPr lang="en-US" sz="1400" b="0" dirty="0">
                <a:solidFill>
                  <a:srgbClr val="808080"/>
                </a:solidFill>
                <a:effectLst/>
                <a:latin typeface="Consolas" panose="020B0609020204030204" pitchFamily="49" charset="0"/>
              </a:rPr>
              <a:t>&gt;</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"use strict"</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const</a:t>
            </a:r>
            <a:r>
              <a:rPr lang="en-US" sz="1400" b="0" dirty="0">
                <a:solidFill>
                  <a:srgbClr val="D4D4D4"/>
                </a:solidFill>
                <a:effectLst/>
                <a:latin typeface="Consolas" panose="020B0609020204030204" pitchFamily="49" charset="0"/>
              </a:rPr>
              <a:t> </a:t>
            </a:r>
            <a:r>
              <a:rPr lang="en-US" sz="1400" b="0" dirty="0">
                <a:solidFill>
                  <a:srgbClr val="4FC1FF"/>
                </a:solidFill>
                <a:effectLst/>
                <a:latin typeface="Consolas" panose="020B0609020204030204" pitchFamily="49" charset="0"/>
              </a:rPr>
              <a:t>a</a:t>
            </a:r>
            <a:r>
              <a:rPr lang="en-US" sz="1400" b="0" dirty="0">
                <a:solidFill>
                  <a:srgbClr val="D4D4D4"/>
                </a:solidFill>
                <a:effectLst/>
                <a:latin typeface="Consolas" panose="020B0609020204030204" pitchFamily="49" charset="0"/>
              </a:rPr>
              <a:t> = </a:t>
            </a:r>
            <a:r>
              <a:rPr lang="en-US" sz="1400" b="0" dirty="0">
                <a:solidFill>
                  <a:srgbClr val="CE9178"/>
                </a:solidFill>
                <a:effectLst/>
                <a:latin typeface="Consolas" panose="020B0609020204030204" pitchFamily="49" charset="0"/>
              </a:rPr>
              <a:t>"</a:t>
            </a:r>
            <a:r>
              <a:rPr lang="en-US" sz="1400" b="0" dirty="0" err="1">
                <a:solidFill>
                  <a:srgbClr val="CE9178"/>
                </a:solidFill>
                <a:effectLst/>
                <a:latin typeface="Consolas" panose="020B0609020204030204" pitchFamily="49" charset="0"/>
              </a:rPr>
              <a:t>mein</a:t>
            </a:r>
            <a:r>
              <a:rPr lang="en-US" sz="1400" b="0" dirty="0">
                <a:solidFill>
                  <a:srgbClr val="CE9178"/>
                </a:solidFill>
                <a:effectLst/>
                <a:latin typeface="Consolas" panose="020B0609020204030204" pitchFamily="49" charset="0"/>
              </a:rPr>
              <a:t> </a:t>
            </a:r>
            <a:r>
              <a:rPr lang="en-US" sz="1400" b="0" dirty="0" err="1">
                <a:solidFill>
                  <a:srgbClr val="CE9178"/>
                </a:solidFill>
                <a:effectLst/>
                <a:latin typeface="Consolas" panose="020B0609020204030204" pitchFamily="49" charset="0"/>
              </a:rPr>
              <a:t>erster</a:t>
            </a:r>
            <a:r>
              <a:rPr lang="en-US" sz="1400" b="0" dirty="0">
                <a:solidFill>
                  <a:srgbClr val="CE9178"/>
                </a:solidFill>
                <a:effectLst/>
                <a:latin typeface="Consolas" panose="020B0609020204030204" pitchFamily="49" charset="0"/>
              </a:rPr>
              <a:t> Text"</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DCDCAA"/>
                </a:solidFill>
                <a:effectLst/>
                <a:latin typeface="Consolas" panose="020B0609020204030204" pitchFamily="49" charset="0"/>
              </a:rPr>
              <a:t>alert</a:t>
            </a:r>
            <a:r>
              <a:rPr lang="en-US" sz="1400" b="0" dirty="0">
                <a:solidFill>
                  <a:srgbClr val="D4D4D4"/>
                </a:solidFill>
                <a:effectLst/>
                <a:latin typeface="Consolas" panose="020B0609020204030204" pitchFamily="49" charset="0"/>
              </a:rPr>
              <a:t>(</a:t>
            </a:r>
            <a:r>
              <a:rPr lang="en-US" sz="1400" b="0" dirty="0">
                <a:solidFill>
                  <a:srgbClr val="4FC1FF"/>
                </a:solidFill>
                <a:effectLst/>
                <a:latin typeface="Consolas" panose="020B0609020204030204" pitchFamily="49" charset="0"/>
              </a:rPr>
              <a:t>a</a:t>
            </a:r>
            <a:r>
              <a:rPr lang="en-US" sz="1400" b="0" dirty="0">
                <a:solidFill>
                  <a:srgbClr val="D4D4D4"/>
                </a:solidFill>
                <a:effectLst/>
                <a:latin typeface="Consolas" panose="020B0609020204030204" pitchFamily="49" charset="0"/>
              </a:rPr>
              <a:t>);</a:t>
            </a:r>
          </a:p>
          <a:p>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script</a:t>
            </a:r>
            <a:r>
              <a:rPr lang="en-US" sz="1400" b="0" dirty="0">
                <a:solidFill>
                  <a:srgbClr val="808080"/>
                </a:solidFill>
                <a:effectLst/>
                <a:latin typeface="Consolas" panose="020B0609020204030204" pitchFamily="49" charset="0"/>
              </a:rPr>
              <a:t>&gt;</a:t>
            </a:r>
            <a:endParaRPr lang="en-US"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776689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76D5AB-C572-4F7D-8B07-F4D83E4D718D}"/>
              </a:ext>
            </a:extLst>
          </p:cNvPr>
          <p:cNvSpPr>
            <a:spLocks noGrp="1"/>
          </p:cNvSpPr>
          <p:nvPr>
            <p:ph type="title"/>
          </p:nvPr>
        </p:nvSpPr>
        <p:spPr/>
        <p:txBody>
          <a:bodyPr/>
          <a:lstStyle/>
          <a:p>
            <a:r>
              <a:rPr lang="de-AT" dirty="0"/>
              <a:t>Datentypen ermitteln</a:t>
            </a:r>
          </a:p>
        </p:txBody>
      </p:sp>
      <p:sp>
        <p:nvSpPr>
          <p:cNvPr id="3" name="Textplatzhalter 2">
            <a:extLst>
              <a:ext uri="{FF2B5EF4-FFF2-40B4-BE49-F238E27FC236}">
                <a16:creationId xmlns:a16="http://schemas.microsoft.com/office/drawing/2014/main" id="{90A320EF-8F59-4E17-A37A-8FB7FF9077BA}"/>
              </a:ext>
            </a:extLst>
          </p:cNvPr>
          <p:cNvSpPr>
            <a:spLocks noGrp="1"/>
          </p:cNvSpPr>
          <p:nvPr>
            <p:ph type="body" sz="quarter" idx="13"/>
          </p:nvPr>
        </p:nvSpPr>
        <p:spPr>
          <a:xfrm>
            <a:off x="949136" y="1163156"/>
            <a:ext cx="10293728" cy="608372"/>
          </a:xfrm>
        </p:spPr>
        <p:txBody>
          <a:bodyPr/>
          <a:lstStyle/>
          <a:p>
            <a:r>
              <a:rPr lang="de-AT" dirty="0"/>
              <a:t>Mit </a:t>
            </a:r>
            <a:r>
              <a:rPr lang="de-AT" dirty="0" err="1">
                <a:latin typeface="Consolas" panose="020B0609020204030204" pitchFamily="49" charset="0"/>
              </a:rPr>
              <a:t>typeof</a:t>
            </a:r>
            <a:r>
              <a:rPr lang="de-AT" dirty="0"/>
              <a:t> kann ausgegeben werden, um welchen Typ von Variable es sich handelt</a:t>
            </a:r>
          </a:p>
          <a:p>
            <a:r>
              <a:rPr lang="de-AT" dirty="0"/>
              <a:t>Befehl: </a:t>
            </a:r>
            <a:r>
              <a:rPr lang="de-AT" dirty="0" err="1">
                <a:latin typeface="Consolas" panose="020B0609020204030204" pitchFamily="49" charset="0"/>
              </a:rPr>
              <a:t>document.write</a:t>
            </a:r>
            <a:r>
              <a:rPr lang="de-AT" dirty="0"/>
              <a:t> schreibt Inhalte direkt in das Hauptfenster</a:t>
            </a:r>
          </a:p>
        </p:txBody>
      </p:sp>
      <p:pic>
        <p:nvPicPr>
          <p:cNvPr id="4" name="Grafik 3">
            <a:extLst>
              <a:ext uri="{FF2B5EF4-FFF2-40B4-BE49-F238E27FC236}">
                <a16:creationId xmlns:a16="http://schemas.microsoft.com/office/drawing/2014/main" id="{60F3423B-634A-47D9-ACE6-0B940D3869BF}"/>
              </a:ext>
            </a:extLst>
          </p:cNvPr>
          <p:cNvPicPr>
            <a:picLocks noChangeAspect="1"/>
          </p:cNvPicPr>
          <p:nvPr/>
        </p:nvPicPr>
        <p:blipFill>
          <a:blip r:embed="rId2"/>
          <a:stretch>
            <a:fillRect/>
          </a:stretch>
        </p:blipFill>
        <p:spPr>
          <a:xfrm>
            <a:off x="8783411" y="2773314"/>
            <a:ext cx="2266950" cy="1514475"/>
          </a:xfrm>
          <a:prstGeom prst="rect">
            <a:avLst/>
          </a:prstGeom>
        </p:spPr>
      </p:pic>
      <p:sp>
        <p:nvSpPr>
          <p:cNvPr id="6" name="Textfeld 5">
            <a:extLst>
              <a:ext uri="{FF2B5EF4-FFF2-40B4-BE49-F238E27FC236}">
                <a16:creationId xmlns:a16="http://schemas.microsoft.com/office/drawing/2014/main" id="{CC0CEE6B-277D-4BCE-95D7-A54B138B4446}"/>
              </a:ext>
            </a:extLst>
          </p:cNvPr>
          <p:cNvSpPr txBox="1"/>
          <p:nvPr/>
        </p:nvSpPr>
        <p:spPr>
          <a:xfrm>
            <a:off x="202066" y="1976281"/>
            <a:ext cx="8141834" cy="3108543"/>
          </a:xfrm>
          <a:prstGeom prst="rect">
            <a:avLst/>
          </a:prstGeom>
          <a:solidFill>
            <a:schemeClr val="tx1"/>
          </a:solidFill>
        </p:spPr>
        <p:txBody>
          <a:bodyPr wrap="square">
            <a:spAutoFit/>
          </a:bodyPr>
          <a:lstStyle/>
          <a:p>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use</a:t>
            </a:r>
            <a:r>
              <a:rPr lang="de-AT" sz="1400" b="0" dirty="0">
                <a:solidFill>
                  <a:srgbClr val="CE9178"/>
                </a:solidFill>
                <a:effectLst/>
                <a:latin typeface="Consolas" panose="020B0609020204030204" pitchFamily="49" charset="0"/>
              </a:rPr>
              <a:t> </a:t>
            </a:r>
            <a:r>
              <a:rPr lang="de-AT" sz="1400" b="0" dirty="0" err="1">
                <a:solidFill>
                  <a:srgbClr val="CE9178"/>
                </a:solidFill>
                <a:effectLst/>
                <a:latin typeface="Consolas" panose="020B0609020204030204" pitchFamily="49" charset="0"/>
              </a:rPr>
              <a:t>strict</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ganzeZahl</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3</a:t>
            </a:r>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kommazahl</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2.34</a:t>
            </a:r>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buchstabe</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"a"</a:t>
            </a:r>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wort</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'hallo'</a:t>
            </a:r>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wahrheitswert</a:t>
            </a:r>
            <a:r>
              <a:rPr lang="de-AT" sz="1400" b="0" dirty="0">
                <a:solidFill>
                  <a:srgbClr val="D4D4D4"/>
                </a:solidFill>
                <a:effectLst/>
                <a:latin typeface="Consolas" panose="020B0609020204030204" pitchFamily="49" charset="0"/>
              </a:rPr>
              <a:t> = </a:t>
            </a:r>
            <a:r>
              <a:rPr lang="de-AT" sz="1400" b="0" dirty="0" err="1">
                <a:solidFill>
                  <a:srgbClr val="569CD6"/>
                </a:solidFill>
                <a:effectLst/>
                <a:latin typeface="Consolas" panose="020B0609020204030204" pitchFamily="49" charset="0"/>
              </a:rPr>
              <a:t>true</a:t>
            </a:r>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ohneInitialisierung</a:t>
            </a:r>
            <a:r>
              <a:rPr lang="de-AT" sz="1400" b="0" dirty="0">
                <a:solidFill>
                  <a:srgbClr val="D4D4D4"/>
                </a:solidFill>
                <a:effectLst/>
                <a:latin typeface="Consolas" panose="020B0609020204030204" pitchFamily="49" charset="0"/>
              </a:rPr>
              <a:t>;</a:t>
            </a:r>
          </a:p>
          <a:p>
            <a:br>
              <a:rPr lang="de-AT" sz="1400" b="0" dirty="0">
                <a:solidFill>
                  <a:srgbClr val="D4D4D4"/>
                </a:solidFill>
                <a:effectLst/>
                <a:latin typeface="Consolas" panose="020B0609020204030204" pitchFamily="49" charset="0"/>
              </a:rPr>
            </a:b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ganzeZahl</a:t>
            </a:r>
            <a:r>
              <a:rPr lang="de-AT" sz="1400" b="0" dirty="0">
                <a:solidFill>
                  <a:srgbClr val="CE9178"/>
                </a:solidFill>
                <a:effectLst/>
                <a:latin typeface="Consolas" panose="020B0609020204030204" pitchFamily="49" charset="0"/>
              </a:rPr>
              <a:t>: "</a:t>
            </a:r>
            <a:r>
              <a:rPr lang="de-AT" sz="1400" b="0" dirty="0">
                <a:solidFill>
                  <a:srgbClr val="D4D4D4"/>
                </a:solidFill>
                <a:effectLst/>
                <a:latin typeface="Consolas" panose="020B0609020204030204" pitchFamily="49" charset="0"/>
              </a:rPr>
              <a:t> + </a:t>
            </a:r>
            <a:r>
              <a:rPr lang="de-AT" sz="1400" b="0" dirty="0" err="1">
                <a:solidFill>
                  <a:srgbClr val="569CD6"/>
                </a:solidFill>
                <a:effectLst/>
                <a:latin typeface="Consolas" panose="020B0609020204030204" pitchFamily="49" charset="0"/>
              </a:rPr>
              <a:t>typeof</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ganzeZahl</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"kommazahl: "</a:t>
            </a:r>
            <a:r>
              <a:rPr lang="de-AT" sz="1400" b="0" dirty="0">
                <a:solidFill>
                  <a:srgbClr val="D4D4D4"/>
                </a:solidFill>
                <a:effectLst/>
                <a:latin typeface="Consolas" panose="020B0609020204030204" pitchFamily="49" charset="0"/>
              </a:rPr>
              <a:t> + </a:t>
            </a:r>
            <a:r>
              <a:rPr lang="de-AT" sz="1400" b="0" dirty="0" err="1">
                <a:solidFill>
                  <a:srgbClr val="569CD6"/>
                </a:solidFill>
                <a:effectLst/>
                <a:latin typeface="Consolas" panose="020B0609020204030204" pitchFamily="49" charset="0"/>
              </a:rPr>
              <a:t>typeof</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kommazahl</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buchstabe</a:t>
            </a:r>
            <a:r>
              <a:rPr lang="de-AT" sz="1400" b="0" dirty="0">
                <a:solidFill>
                  <a:srgbClr val="CE9178"/>
                </a:solidFill>
                <a:effectLst/>
                <a:latin typeface="Consolas" panose="020B0609020204030204" pitchFamily="49" charset="0"/>
              </a:rPr>
              <a:t>: "</a:t>
            </a:r>
            <a:r>
              <a:rPr lang="de-AT" sz="1400" b="0" dirty="0">
                <a:solidFill>
                  <a:srgbClr val="D4D4D4"/>
                </a:solidFill>
                <a:effectLst/>
                <a:latin typeface="Consolas" panose="020B0609020204030204" pitchFamily="49" charset="0"/>
              </a:rPr>
              <a:t> + </a:t>
            </a:r>
            <a:r>
              <a:rPr lang="de-AT" sz="1400" b="0" dirty="0" err="1">
                <a:solidFill>
                  <a:srgbClr val="569CD6"/>
                </a:solidFill>
                <a:effectLst/>
                <a:latin typeface="Consolas" panose="020B0609020204030204" pitchFamily="49" charset="0"/>
              </a:rPr>
              <a:t>typeof</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buchstabe</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wort</a:t>
            </a:r>
            <a:r>
              <a:rPr lang="de-AT" sz="1400" b="0" dirty="0">
                <a:solidFill>
                  <a:srgbClr val="CE9178"/>
                </a:solidFill>
                <a:effectLst/>
                <a:latin typeface="Consolas" panose="020B0609020204030204" pitchFamily="49" charset="0"/>
              </a:rPr>
              <a:t>: "</a:t>
            </a:r>
            <a:r>
              <a:rPr lang="de-AT" sz="1400" b="0" dirty="0">
                <a:solidFill>
                  <a:srgbClr val="D4D4D4"/>
                </a:solidFill>
                <a:effectLst/>
                <a:latin typeface="Consolas" panose="020B0609020204030204" pitchFamily="49" charset="0"/>
              </a:rPr>
              <a:t> + </a:t>
            </a:r>
            <a:r>
              <a:rPr lang="de-AT" sz="1400" b="0" dirty="0" err="1">
                <a:solidFill>
                  <a:srgbClr val="569CD6"/>
                </a:solidFill>
                <a:effectLst/>
                <a:latin typeface="Consolas" panose="020B0609020204030204" pitchFamily="49" charset="0"/>
              </a:rPr>
              <a:t>typeof</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wort</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"wahrheitswert: "</a:t>
            </a:r>
            <a:r>
              <a:rPr lang="de-AT" sz="1400" b="0" dirty="0">
                <a:solidFill>
                  <a:srgbClr val="D4D4D4"/>
                </a:solidFill>
                <a:effectLst/>
                <a:latin typeface="Consolas" panose="020B0609020204030204" pitchFamily="49" charset="0"/>
              </a:rPr>
              <a:t> + </a:t>
            </a:r>
            <a:r>
              <a:rPr lang="de-AT" sz="1400" b="0" dirty="0" err="1">
                <a:solidFill>
                  <a:srgbClr val="569CD6"/>
                </a:solidFill>
                <a:effectLst/>
                <a:latin typeface="Consolas" panose="020B0609020204030204" pitchFamily="49" charset="0"/>
              </a:rPr>
              <a:t>typeof</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wahrheitswert</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ohneInitialisierung</a:t>
            </a:r>
            <a:r>
              <a:rPr lang="de-AT" sz="1400" b="0" dirty="0">
                <a:solidFill>
                  <a:srgbClr val="CE9178"/>
                </a:solidFill>
                <a:effectLst/>
                <a:latin typeface="Consolas" panose="020B0609020204030204" pitchFamily="49" charset="0"/>
              </a:rPr>
              <a:t>: "</a:t>
            </a:r>
            <a:r>
              <a:rPr lang="de-AT" sz="1400" b="0" dirty="0">
                <a:solidFill>
                  <a:srgbClr val="D4D4D4"/>
                </a:solidFill>
                <a:effectLst/>
                <a:latin typeface="Consolas" panose="020B0609020204030204" pitchFamily="49" charset="0"/>
              </a:rPr>
              <a:t> + </a:t>
            </a:r>
            <a:r>
              <a:rPr lang="de-AT" sz="1400" b="0" dirty="0" err="1">
                <a:solidFill>
                  <a:srgbClr val="569CD6"/>
                </a:solidFill>
                <a:effectLst/>
                <a:latin typeface="Consolas" panose="020B0609020204030204" pitchFamily="49" charset="0"/>
              </a:rPr>
              <a:t>typeof</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ohneInitialisierung</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p:txBody>
      </p:sp>
      <p:sp>
        <p:nvSpPr>
          <p:cNvPr id="7" name="Textplatzhalter 2">
            <a:extLst>
              <a:ext uri="{FF2B5EF4-FFF2-40B4-BE49-F238E27FC236}">
                <a16:creationId xmlns:a16="http://schemas.microsoft.com/office/drawing/2014/main" id="{21F83AB0-93F7-46DB-9815-3279ACA6D0B8}"/>
              </a:ext>
            </a:extLst>
          </p:cNvPr>
          <p:cNvSpPr txBox="1">
            <a:spLocks/>
          </p:cNvSpPr>
          <p:nvPr/>
        </p:nvSpPr>
        <p:spPr>
          <a:xfrm>
            <a:off x="949136" y="5390658"/>
            <a:ext cx="10293728" cy="60837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Ganze Zahlen und Fließkommazahlen behandelt JS gleich als </a:t>
            </a:r>
            <a:r>
              <a:rPr lang="de-AT" dirty="0" err="1"/>
              <a:t>number</a:t>
            </a:r>
            <a:endParaRPr lang="de-AT" dirty="0"/>
          </a:p>
          <a:p>
            <a:r>
              <a:rPr lang="de-AT" dirty="0"/>
              <a:t>Typ einer Variable kann sich in JS im laufe des Programms ändern</a:t>
            </a:r>
          </a:p>
        </p:txBody>
      </p:sp>
    </p:spTree>
    <p:extLst>
      <p:ext uri="{BB962C8B-B14F-4D97-AF65-F5344CB8AC3E}">
        <p14:creationId xmlns:p14="http://schemas.microsoft.com/office/powerpoint/2010/main" val="2312116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25F39D81-5CF4-4681-AB68-A5820251B26E}"/>
              </a:ext>
            </a:extLst>
          </p:cNvPr>
          <p:cNvSpPr>
            <a:spLocks noGrp="1"/>
          </p:cNvSpPr>
          <p:nvPr>
            <p:ph type="body" sz="quarter" idx="13"/>
          </p:nvPr>
        </p:nvSpPr>
        <p:spPr>
          <a:xfrm>
            <a:off x="949136" y="1455738"/>
            <a:ext cx="10293728" cy="2219069"/>
          </a:xfrm>
        </p:spPr>
        <p:txBody>
          <a:bodyPr/>
          <a:lstStyle/>
          <a:p>
            <a:r>
              <a:rPr lang="de-AT" dirty="0"/>
              <a:t>Eingabeaufforderung durch prompt-Befehl</a:t>
            </a:r>
          </a:p>
          <a:p>
            <a:r>
              <a:rPr lang="de-AT" dirty="0"/>
              <a:t>Ausgabe des Datentyp (</a:t>
            </a:r>
            <a:r>
              <a:rPr lang="de-AT" dirty="0" err="1">
                <a:latin typeface="Consolas" panose="020B0609020204030204" pitchFamily="49" charset="0"/>
              </a:rPr>
              <a:t>string</a:t>
            </a:r>
            <a:r>
              <a:rPr lang="de-AT" dirty="0"/>
              <a:t>)</a:t>
            </a:r>
          </a:p>
          <a:p>
            <a:r>
              <a:rPr lang="de-AT" dirty="0"/>
              <a:t>Ausgabe und versuch einen String mit einer Zahl zu addieren, es kommt zu einer </a:t>
            </a:r>
            <a:r>
              <a:rPr lang="de-AT" dirty="0" err="1"/>
              <a:t>Konkatenaktion</a:t>
            </a:r>
            <a:endParaRPr lang="de-AT" dirty="0"/>
          </a:p>
          <a:p>
            <a:r>
              <a:rPr lang="de-AT" dirty="0"/>
              <a:t>Ausgabe von Zeilenumbrüchen</a:t>
            </a:r>
          </a:p>
          <a:p>
            <a:r>
              <a:rPr lang="de-AT" dirty="0"/>
              <a:t>Umwandlung des Eingabewerts in eine Zahl</a:t>
            </a:r>
          </a:p>
          <a:p>
            <a:r>
              <a:rPr lang="de-AT" dirty="0"/>
              <a:t>Ausgabe und </a:t>
            </a:r>
            <a:r>
              <a:rPr lang="de-AT" dirty="0" err="1"/>
              <a:t>addition</a:t>
            </a:r>
            <a:r>
              <a:rPr lang="de-AT" dirty="0"/>
              <a:t> der Zahl mit </a:t>
            </a:r>
            <a:r>
              <a:rPr lang="de-AT" dirty="0">
                <a:latin typeface="Consolas" panose="020B0609020204030204" pitchFamily="49" charset="0"/>
              </a:rPr>
              <a:t>3</a:t>
            </a:r>
            <a:r>
              <a:rPr lang="de-AT" dirty="0"/>
              <a:t> = richtiges Ergebnis</a:t>
            </a:r>
          </a:p>
          <a:p>
            <a:endParaRPr lang="de-AT" dirty="0"/>
          </a:p>
        </p:txBody>
      </p:sp>
      <p:sp>
        <p:nvSpPr>
          <p:cNvPr id="4" name="Titel 1">
            <a:extLst>
              <a:ext uri="{FF2B5EF4-FFF2-40B4-BE49-F238E27FC236}">
                <a16:creationId xmlns:a16="http://schemas.microsoft.com/office/drawing/2014/main" id="{B95FCC27-0E50-4016-A818-F6076D863600}"/>
              </a:ext>
            </a:extLst>
          </p:cNvPr>
          <p:cNvSpPr>
            <a:spLocks noGrp="1"/>
          </p:cNvSpPr>
          <p:nvPr>
            <p:ph type="title"/>
          </p:nvPr>
        </p:nvSpPr>
        <p:spPr>
          <a:xfrm>
            <a:off x="949325" y="222250"/>
            <a:ext cx="10293350" cy="547688"/>
          </a:xfrm>
        </p:spPr>
        <p:txBody>
          <a:bodyPr/>
          <a:lstStyle/>
          <a:p>
            <a:r>
              <a:rPr lang="de-AT" dirty="0"/>
              <a:t>Datentypen verändern</a:t>
            </a:r>
          </a:p>
        </p:txBody>
      </p:sp>
      <p:sp>
        <p:nvSpPr>
          <p:cNvPr id="6" name="Textfeld 5">
            <a:extLst>
              <a:ext uri="{FF2B5EF4-FFF2-40B4-BE49-F238E27FC236}">
                <a16:creationId xmlns:a16="http://schemas.microsoft.com/office/drawing/2014/main" id="{4729CA0F-CAC8-47C3-B3D5-3BC931A17ED3}"/>
              </a:ext>
            </a:extLst>
          </p:cNvPr>
          <p:cNvSpPr txBox="1"/>
          <p:nvPr/>
        </p:nvSpPr>
        <p:spPr>
          <a:xfrm>
            <a:off x="242888" y="3695718"/>
            <a:ext cx="6102802" cy="1600438"/>
          </a:xfrm>
          <a:prstGeom prst="rect">
            <a:avLst/>
          </a:prstGeom>
          <a:solidFill>
            <a:schemeClr val="tx1"/>
          </a:solidFill>
        </p:spPr>
        <p:txBody>
          <a:bodyPr wrap="square">
            <a:spAutoFit/>
          </a:bodyPr>
          <a:lstStyle/>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eingabe</a:t>
            </a:r>
            <a:r>
              <a:rPr lang="de-AT" sz="1400" b="0" dirty="0">
                <a:solidFill>
                  <a:srgbClr val="D4D4D4"/>
                </a:solidFill>
                <a:effectLst/>
                <a:latin typeface="Consolas" panose="020B0609020204030204" pitchFamily="49" charset="0"/>
              </a:rPr>
              <a:t> = </a:t>
            </a:r>
            <a:r>
              <a:rPr lang="de-AT" sz="1400" b="0" dirty="0">
                <a:solidFill>
                  <a:srgbClr val="DCDCAA"/>
                </a:solidFill>
                <a:effectLst/>
                <a:latin typeface="Consolas" panose="020B0609020204030204" pitchFamily="49" charset="0"/>
              </a:rPr>
              <a:t>prompt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"Gib eine Zahl ein:"</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"Datentyp: "</a:t>
            </a:r>
            <a:r>
              <a:rPr lang="de-AT" sz="1400" b="0" dirty="0">
                <a:solidFill>
                  <a:srgbClr val="D4D4D4"/>
                </a:solidFill>
                <a:effectLst/>
                <a:latin typeface="Consolas" panose="020B0609020204030204" pitchFamily="49" charset="0"/>
              </a:rPr>
              <a:t> + </a:t>
            </a:r>
            <a:r>
              <a:rPr lang="de-AT" sz="1400" b="0" dirty="0" err="1">
                <a:solidFill>
                  <a:srgbClr val="569CD6"/>
                </a:solidFill>
                <a:effectLst/>
                <a:latin typeface="Consolas" panose="020B0609020204030204" pitchFamily="49" charset="0"/>
              </a:rPr>
              <a:t>typeof</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eingabe</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eingabe</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3</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eingabe</a:t>
            </a:r>
            <a:r>
              <a:rPr lang="de-AT" sz="1400" b="0" dirty="0">
                <a:solidFill>
                  <a:srgbClr val="D4D4D4"/>
                </a:solidFill>
                <a:effectLst/>
                <a:latin typeface="Consolas" panose="020B0609020204030204" pitchFamily="49" charset="0"/>
              </a:rPr>
              <a:t> = </a:t>
            </a:r>
            <a:r>
              <a:rPr lang="de-AT" sz="1400" b="0" dirty="0" err="1">
                <a:solidFill>
                  <a:srgbClr val="4EC9B0"/>
                </a:solidFill>
                <a:effectLst/>
                <a:latin typeface="Consolas" panose="020B0609020204030204" pitchFamily="49" charset="0"/>
              </a:rPr>
              <a:t>Number</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eingabe</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"Datentyp: "</a:t>
            </a:r>
            <a:r>
              <a:rPr lang="de-AT" sz="1400" b="0" dirty="0">
                <a:solidFill>
                  <a:srgbClr val="D4D4D4"/>
                </a:solidFill>
                <a:effectLst/>
                <a:latin typeface="Consolas" panose="020B0609020204030204" pitchFamily="49" charset="0"/>
              </a:rPr>
              <a:t> + </a:t>
            </a:r>
            <a:r>
              <a:rPr lang="de-AT" sz="1400" b="0" dirty="0" err="1">
                <a:solidFill>
                  <a:srgbClr val="569CD6"/>
                </a:solidFill>
                <a:effectLst/>
                <a:latin typeface="Consolas" panose="020B0609020204030204" pitchFamily="49" charset="0"/>
              </a:rPr>
              <a:t>typeof</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eingabe</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eingabe</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3</a:t>
            </a:r>
            <a:r>
              <a:rPr lang="de-AT" sz="1400" b="0" dirty="0">
                <a:solidFill>
                  <a:srgbClr val="D4D4D4"/>
                </a:solidFill>
                <a:effectLst/>
                <a:latin typeface="Consolas" panose="020B0609020204030204" pitchFamily="49" charset="0"/>
              </a:rPr>
              <a:t>);</a:t>
            </a:r>
          </a:p>
        </p:txBody>
      </p:sp>
      <p:pic>
        <p:nvPicPr>
          <p:cNvPr id="7" name="Grafik 6">
            <a:extLst>
              <a:ext uri="{FF2B5EF4-FFF2-40B4-BE49-F238E27FC236}">
                <a16:creationId xmlns:a16="http://schemas.microsoft.com/office/drawing/2014/main" id="{6BCB0B58-3D62-4402-BF60-43A01EC419AB}"/>
              </a:ext>
            </a:extLst>
          </p:cNvPr>
          <p:cNvPicPr>
            <a:picLocks noChangeAspect="1"/>
          </p:cNvPicPr>
          <p:nvPr/>
        </p:nvPicPr>
        <p:blipFill>
          <a:blip r:embed="rId2"/>
          <a:stretch>
            <a:fillRect/>
          </a:stretch>
        </p:blipFill>
        <p:spPr>
          <a:xfrm>
            <a:off x="7067550" y="3695718"/>
            <a:ext cx="1600200" cy="1447800"/>
          </a:xfrm>
          <a:prstGeom prst="rect">
            <a:avLst/>
          </a:prstGeom>
        </p:spPr>
      </p:pic>
    </p:spTree>
    <p:extLst>
      <p:ext uri="{BB962C8B-B14F-4D97-AF65-F5344CB8AC3E}">
        <p14:creationId xmlns:p14="http://schemas.microsoft.com/office/powerpoint/2010/main" val="3781528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ACE4B4-5E0F-4A33-BC42-4215D6D53B99}"/>
              </a:ext>
            </a:extLst>
          </p:cNvPr>
          <p:cNvSpPr>
            <a:spLocks noGrp="1"/>
          </p:cNvSpPr>
          <p:nvPr>
            <p:ph type="title"/>
          </p:nvPr>
        </p:nvSpPr>
        <p:spPr/>
        <p:txBody>
          <a:bodyPr/>
          <a:lstStyle/>
          <a:p>
            <a:r>
              <a:rPr lang="de-AT" dirty="0"/>
              <a:t>Operationen mit Variablen durchführen</a:t>
            </a:r>
          </a:p>
        </p:txBody>
      </p:sp>
      <p:pic>
        <p:nvPicPr>
          <p:cNvPr id="4" name="Grafik 3">
            <a:extLst>
              <a:ext uri="{FF2B5EF4-FFF2-40B4-BE49-F238E27FC236}">
                <a16:creationId xmlns:a16="http://schemas.microsoft.com/office/drawing/2014/main" id="{CBBD8536-716E-4D20-B1DC-CE0C5BF2D6A0}"/>
              </a:ext>
            </a:extLst>
          </p:cNvPr>
          <p:cNvPicPr>
            <a:picLocks noChangeAspect="1"/>
          </p:cNvPicPr>
          <p:nvPr/>
        </p:nvPicPr>
        <p:blipFill>
          <a:blip r:embed="rId2"/>
          <a:stretch>
            <a:fillRect/>
          </a:stretch>
        </p:blipFill>
        <p:spPr>
          <a:xfrm>
            <a:off x="2261846" y="4100280"/>
            <a:ext cx="1647825" cy="1009650"/>
          </a:xfrm>
          <a:prstGeom prst="rect">
            <a:avLst/>
          </a:prstGeom>
        </p:spPr>
      </p:pic>
      <p:sp>
        <p:nvSpPr>
          <p:cNvPr id="6" name="Textfeld 5">
            <a:extLst>
              <a:ext uri="{FF2B5EF4-FFF2-40B4-BE49-F238E27FC236}">
                <a16:creationId xmlns:a16="http://schemas.microsoft.com/office/drawing/2014/main" id="{FF876596-E8C5-4B53-B6F8-C56F54A409BD}"/>
              </a:ext>
            </a:extLst>
          </p:cNvPr>
          <p:cNvSpPr txBox="1"/>
          <p:nvPr/>
        </p:nvSpPr>
        <p:spPr>
          <a:xfrm>
            <a:off x="316365" y="1247326"/>
            <a:ext cx="7186613" cy="2677656"/>
          </a:xfrm>
          <a:prstGeom prst="rect">
            <a:avLst/>
          </a:prstGeom>
          <a:solidFill>
            <a:schemeClr val="tx1"/>
          </a:solidFill>
        </p:spPr>
        <p:txBody>
          <a:bodyPr wrap="square">
            <a:spAutoFit/>
          </a:bodyPr>
          <a:lstStyle/>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meineVariable</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3</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meineVariable</a:t>
            </a:r>
            <a:r>
              <a:rPr lang="de-AT" sz="1400" b="0" dirty="0">
                <a:solidFill>
                  <a:srgbClr val="D4D4D4"/>
                </a:solidFill>
                <a:effectLst/>
                <a:latin typeface="Consolas" panose="020B0609020204030204" pitchFamily="49" charset="0"/>
              </a:rPr>
              <a:t> = </a:t>
            </a:r>
            <a:r>
              <a:rPr lang="de-AT" sz="1400" b="0" dirty="0" err="1">
                <a:solidFill>
                  <a:srgbClr val="9CDCFE"/>
                </a:solidFill>
                <a:effectLst/>
                <a:latin typeface="Consolas" panose="020B0609020204030204" pitchFamily="49" charset="0"/>
              </a:rPr>
              <a:t>meineVariable</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2</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meineVariable</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meineVariable</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3</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meineVariable</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2</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"Kurzschreibweise: "</a:t>
            </a:r>
            <a:r>
              <a:rPr lang="de-AT" sz="1400" b="0" dirty="0">
                <a:solidFill>
                  <a:srgbClr val="D4D4D4"/>
                </a:solidFill>
                <a:effectLst/>
                <a:latin typeface="Consolas" panose="020B0609020204030204" pitchFamily="49" charset="0"/>
              </a:rPr>
              <a:t> + </a:t>
            </a:r>
            <a:r>
              <a:rPr lang="de-AT" sz="1400" b="0" dirty="0" err="1">
                <a:solidFill>
                  <a:srgbClr val="9CDCFE"/>
                </a:solidFill>
                <a:effectLst/>
                <a:latin typeface="Consolas" panose="020B0609020204030204" pitchFamily="49" charset="0"/>
              </a:rPr>
              <a:t>meineVariable</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meineVariable</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3</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meineVariable</a:t>
            </a:r>
            <a:r>
              <a:rPr lang="de-AT" sz="1400" b="0" dirty="0">
                <a:solidFill>
                  <a:srgbClr val="D4D4D4"/>
                </a:solidFill>
                <a:effectLst/>
                <a:latin typeface="Consolas" panose="020B0609020204030204" pitchFamily="49" charset="0"/>
              </a:rPr>
              <a:t> = </a:t>
            </a:r>
            <a:r>
              <a:rPr lang="de-AT" sz="1400" b="0" dirty="0" err="1">
                <a:solidFill>
                  <a:srgbClr val="9CDCFE"/>
                </a:solidFill>
                <a:effectLst/>
                <a:latin typeface="Consolas" panose="020B0609020204030204" pitchFamily="49" charset="0"/>
              </a:rPr>
              <a:t>meineVariable</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5</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meineVariable</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meineVariable</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3</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meineVariable</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5</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"Kurzschreibweise: "</a:t>
            </a:r>
            <a:r>
              <a:rPr lang="de-AT" sz="1400" b="0" dirty="0">
                <a:solidFill>
                  <a:srgbClr val="D4D4D4"/>
                </a:solidFill>
                <a:effectLst/>
                <a:latin typeface="Consolas" panose="020B0609020204030204" pitchFamily="49" charset="0"/>
              </a:rPr>
              <a:t> + </a:t>
            </a:r>
            <a:r>
              <a:rPr lang="de-AT" sz="1400" b="0" dirty="0" err="1">
                <a:solidFill>
                  <a:srgbClr val="9CDCFE"/>
                </a:solidFill>
                <a:effectLst/>
                <a:latin typeface="Consolas" panose="020B0609020204030204" pitchFamily="49" charset="0"/>
              </a:rPr>
              <a:t>meineVariable</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p:txBody>
      </p:sp>
      <p:graphicFrame>
        <p:nvGraphicFramePr>
          <p:cNvPr id="7" name="Tabelle 7">
            <a:extLst>
              <a:ext uri="{FF2B5EF4-FFF2-40B4-BE49-F238E27FC236}">
                <a16:creationId xmlns:a16="http://schemas.microsoft.com/office/drawing/2014/main" id="{4E5AB9B3-19BD-485C-BFA6-BCA2326B13B5}"/>
              </a:ext>
            </a:extLst>
          </p:cNvPr>
          <p:cNvGraphicFramePr>
            <a:graphicFrameLocks noGrp="1"/>
          </p:cNvGraphicFramePr>
          <p:nvPr>
            <p:extLst>
              <p:ext uri="{D42A27DB-BD31-4B8C-83A1-F6EECF244321}">
                <p14:modId xmlns:p14="http://schemas.microsoft.com/office/powerpoint/2010/main" val="1921514630"/>
              </p:ext>
            </p:extLst>
          </p:nvPr>
        </p:nvGraphicFramePr>
        <p:xfrm>
          <a:off x="8031161" y="1348562"/>
          <a:ext cx="3397252" cy="4297680"/>
        </p:xfrm>
        <a:graphic>
          <a:graphicData uri="http://schemas.openxmlformats.org/drawingml/2006/table">
            <a:tbl>
              <a:tblPr firstRow="1" bandRow="1">
                <a:tableStyleId>{5C22544A-7EE6-4342-B048-85BDC9FD1C3A}</a:tableStyleId>
              </a:tblPr>
              <a:tblGrid>
                <a:gridCol w="786268">
                  <a:extLst>
                    <a:ext uri="{9D8B030D-6E8A-4147-A177-3AD203B41FA5}">
                      <a16:colId xmlns:a16="http://schemas.microsoft.com/office/drawing/2014/main" val="428843161"/>
                    </a:ext>
                  </a:extLst>
                </a:gridCol>
                <a:gridCol w="2610984">
                  <a:extLst>
                    <a:ext uri="{9D8B030D-6E8A-4147-A177-3AD203B41FA5}">
                      <a16:colId xmlns:a16="http://schemas.microsoft.com/office/drawing/2014/main" val="1320404676"/>
                    </a:ext>
                  </a:extLst>
                </a:gridCol>
              </a:tblGrid>
              <a:tr h="269220">
                <a:tc>
                  <a:txBody>
                    <a:bodyPr/>
                    <a:lstStyle/>
                    <a:p>
                      <a:r>
                        <a:rPr lang="de-AT" sz="1200" dirty="0"/>
                        <a:t>Zeichen</a:t>
                      </a:r>
                    </a:p>
                  </a:txBody>
                  <a:tcPr/>
                </a:tc>
                <a:tc>
                  <a:txBody>
                    <a:bodyPr/>
                    <a:lstStyle/>
                    <a:p>
                      <a:r>
                        <a:rPr lang="de-AT" sz="1200" dirty="0"/>
                        <a:t>Beschreibung</a:t>
                      </a:r>
                    </a:p>
                  </a:txBody>
                  <a:tcPr/>
                </a:tc>
                <a:extLst>
                  <a:ext uri="{0D108BD9-81ED-4DB2-BD59-A6C34878D82A}">
                    <a16:rowId xmlns:a16="http://schemas.microsoft.com/office/drawing/2014/main" val="3826917902"/>
                  </a:ext>
                </a:extLst>
              </a:tr>
              <a:tr h="269220">
                <a:tc>
                  <a:txBody>
                    <a:bodyPr/>
                    <a:lstStyle/>
                    <a:p>
                      <a:r>
                        <a:rPr lang="de-AT" sz="1200" dirty="0"/>
                        <a:t>+</a:t>
                      </a:r>
                    </a:p>
                  </a:txBody>
                  <a:tcPr/>
                </a:tc>
                <a:tc>
                  <a:txBody>
                    <a:bodyPr/>
                    <a:lstStyle/>
                    <a:p>
                      <a:r>
                        <a:rPr lang="de-AT" sz="1200" dirty="0"/>
                        <a:t>Addition</a:t>
                      </a:r>
                    </a:p>
                  </a:txBody>
                  <a:tcPr/>
                </a:tc>
                <a:extLst>
                  <a:ext uri="{0D108BD9-81ED-4DB2-BD59-A6C34878D82A}">
                    <a16:rowId xmlns:a16="http://schemas.microsoft.com/office/drawing/2014/main" val="3183555324"/>
                  </a:ext>
                </a:extLst>
              </a:tr>
              <a:tr h="269220">
                <a:tc>
                  <a:txBody>
                    <a:bodyPr/>
                    <a:lstStyle/>
                    <a:p>
                      <a:r>
                        <a:rPr lang="de-AT" sz="1200" dirty="0"/>
                        <a:t>-</a:t>
                      </a:r>
                    </a:p>
                  </a:txBody>
                  <a:tcPr/>
                </a:tc>
                <a:tc>
                  <a:txBody>
                    <a:bodyPr/>
                    <a:lstStyle/>
                    <a:p>
                      <a:r>
                        <a:rPr lang="de-AT" sz="1200" dirty="0"/>
                        <a:t>Subration</a:t>
                      </a:r>
                    </a:p>
                  </a:txBody>
                  <a:tcPr/>
                </a:tc>
                <a:extLst>
                  <a:ext uri="{0D108BD9-81ED-4DB2-BD59-A6C34878D82A}">
                    <a16:rowId xmlns:a16="http://schemas.microsoft.com/office/drawing/2014/main" val="3824797444"/>
                  </a:ext>
                </a:extLst>
              </a:tr>
              <a:tr h="269220">
                <a:tc>
                  <a:txBody>
                    <a:bodyPr/>
                    <a:lstStyle/>
                    <a:p>
                      <a:r>
                        <a:rPr lang="de-AT" sz="1200" dirty="0"/>
                        <a:t>/</a:t>
                      </a:r>
                    </a:p>
                  </a:txBody>
                  <a:tcPr/>
                </a:tc>
                <a:tc>
                  <a:txBody>
                    <a:bodyPr/>
                    <a:lstStyle/>
                    <a:p>
                      <a:r>
                        <a:rPr lang="de-AT" sz="1200" dirty="0"/>
                        <a:t>Division</a:t>
                      </a:r>
                    </a:p>
                  </a:txBody>
                  <a:tcPr/>
                </a:tc>
                <a:extLst>
                  <a:ext uri="{0D108BD9-81ED-4DB2-BD59-A6C34878D82A}">
                    <a16:rowId xmlns:a16="http://schemas.microsoft.com/office/drawing/2014/main" val="1948115746"/>
                  </a:ext>
                </a:extLst>
              </a:tr>
              <a:tr h="269220">
                <a:tc>
                  <a:txBody>
                    <a:bodyPr/>
                    <a:lstStyle/>
                    <a:p>
                      <a:r>
                        <a:rPr lang="de-AT" sz="1200" dirty="0"/>
                        <a:t>*</a:t>
                      </a:r>
                    </a:p>
                  </a:txBody>
                  <a:tcPr/>
                </a:tc>
                <a:tc>
                  <a:txBody>
                    <a:bodyPr/>
                    <a:lstStyle/>
                    <a:p>
                      <a:r>
                        <a:rPr lang="de-AT" sz="1200" dirty="0"/>
                        <a:t>Multiplikation</a:t>
                      </a:r>
                    </a:p>
                  </a:txBody>
                  <a:tcPr/>
                </a:tc>
                <a:extLst>
                  <a:ext uri="{0D108BD9-81ED-4DB2-BD59-A6C34878D82A}">
                    <a16:rowId xmlns:a16="http://schemas.microsoft.com/office/drawing/2014/main" val="3662099282"/>
                  </a:ext>
                </a:extLst>
              </a:tr>
              <a:tr h="269220">
                <a:tc>
                  <a:txBody>
                    <a:bodyPr/>
                    <a:lstStyle/>
                    <a:p>
                      <a:r>
                        <a:rPr lang="de-AT" sz="1200" dirty="0"/>
                        <a:t>**</a:t>
                      </a:r>
                    </a:p>
                  </a:txBody>
                  <a:tcPr/>
                </a:tc>
                <a:tc>
                  <a:txBody>
                    <a:bodyPr/>
                    <a:lstStyle/>
                    <a:p>
                      <a:r>
                        <a:rPr lang="de-AT" sz="1200" dirty="0"/>
                        <a:t>Potenz</a:t>
                      </a:r>
                    </a:p>
                  </a:txBody>
                  <a:tcPr/>
                </a:tc>
                <a:extLst>
                  <a:ext uri="{0D108BD9-81ED-4DB2-BD59-A6C34878D82A}">
                    <a16:rowId xmlns:a16="http://schemas.microsoft.com/office/drawing/2014/main" val="1519609526"/>
                  </a:ext>
                </a:extLst>
              </a:tr>
              <a:tr h="269220">
                <a:tc>
                  <a:txBody>
                    <a:bodyPr/>
                    <a:lstStyle/>
                    <a:p>
                      <a:r>
                        <a:rPr lang="de-AT" sz="1200" dirty="0"/>
                        <a:t>%</a:t>
                      </a:r>
                    </a:p>
                  </a:txBody>
                  <a:tcPr/>
                </a:tc>
                <a:tc>
                  <a:txBody>
                    <a:bodyPr/>
                    <a:lstStyle/>
                    <a:p>
                      <a:r>
                        <a:rPr lang="de-AT" sz="1200" dirty="0"/>
                        <a:t>Modulo</a:t>
                      </a:r>
                    </a:p>
                  </a:txBody>
                  <a:tcPr/>
                </a:tc>
                <a:extLst>
                  <a:ext uri="{0D108BD9-81ED-4DB2-BD59-A6C34878D82A}">
                    <a16:rowId xmlns:a16="http://schemas.microsoft.com/office/drawing/2014/main" val="908724729"/>
                  </a:ext>
                </a:extLst>
              </a:tr>
              <a:tr h="269220">
                <a:tc>
                  <a:txBody>
                    <a:bodyPr/>
                    <a:lstStyle/>
                    <a:p>
                      <a:r>
                        <a:rPr lang="de-AT" sz="1200" dirty="0"/>
                        <a:t>+=</a:t>
                      </a:r>
                    </a:p>
                  </a:txBody>
                  <a:tcPr/>
                </a:tc>
                <a:tc>
                  <a:txBody>
                    <a:bodyPr/>
                    <a:lstStyle/>
                    <a:p>
                      <a:r>
                        <a:rPr lang="de-AT" sz="1200" dirty="0"/>
                        <a:t>Erhöhung um den angegebenen Wert</a:t>
                      </a:r>
                    </a:p>
                  </a:txBody>
                  <a:tcPr/>
                </a:tc>
                <a:extLst>
                  <a:ext uri="{0D108BD9-81ED-4DB2-BD59-A6C34878D82A}">
                    <a16:rowId xmlns:a16="http://schemas.microsoft.com/office/drawing/2014/main" val="3130428652"/>
                  </a:ext>
                </a:extLst>
              </a:tr>
              <a:tr h="269220">
                <a:tc>
                  <a:txBody>
                    <a:bodyPr/>
                    <a:lstStyle/>
                    <a:p>
                      <a:r>
                        <a:rPr lang="de-AT" sz="1200" dirty="0"/>
                        <a:t>-=</a:t>
                      </a:r>
                    </a:p>
                  </a:txBody>
                  <a:tcPr/>
                </a:tc>
                <a:tc>
                  <a:txBody>
                    <a:bodyPr/>
                    <a:lstStyle/>
                    <a:p>
                      <a:r>
                        <a:rPr lang="de-AT" sz="1200" dirty="0"/>
                        <a:t>Erniedrigung um den angegebenen Wert</a:t>
                      </a:r>
                    </a:p>
                  </a:txBody>
                  <a:tcPr/>
                </a:tc>
                <a:extLst>
                  <a:ext uri="{0D108BD9-81ED-4DB2-BD59-A6C34878D82A}">
                    <a16:rowId xmlns:a16="http://schemas.microsoft.com/office/drawing/2014/main" val="3918250710"/>
                  </a:ext>
                </a:extLst>
              </a:tr>
              <a:tr h="269220">
                <a:tc>
                  <a:txBody>
                    <a:bodyPr/>
                    <a:lstStyle/>
                    <a:p>
                      <a:r>
                        <a:rPr lang="de-AT" sz="1200" dirty="0"/>
                        <a:t>*=</a:t>
                      </a:r>
                    </a:p>
                  </a:txBody>
                  <a:tcPr/>
                </a:tc>
                <a:tc>
                  <a:txBody>
                    <a:bodyPr/>
                    <a:lstStyle/>
                    <a:p>
                      <a:r>
                        <a:rPr lang="de-AT" sz="1200" dirty="0"/>
                        <a:t>Variable wird mit dem angegebenen Wert multipliziert</a:t>
                      </a:r>
                    </a:p>
                  </a:txBody>
                  <a:tcPr/>
                </a:tc>
                <a:extLst>
                  <a:ext uri="{0D108BD9-81ED-4DB2-BD59-A6C34878D82A}">
                    <a16:rowId xmlns:a16="http://schemas.microsoft.com/office/drawing/2014/main" val="3129186359"/>
                  </a:ext>
                </a:extLst>
              </a:tr>
              <a:tr h="269220">
                <a:tc>
                  <a:txBody>
                    <a:bodyPr/>
                    <a:lstStyle/>
                    <a:p>
                      <a:r>
                        <a:rPr lang="de-AT" sz="1200" dirty="0"/>
                        <a:t>/=</a:t>
                      </a:r>
                    </a:p>
                  </a:txBody>
                  <a:tcPr/>
                </a:tc>
                <a:tc>
                  <a:txBody>
                    <a:bodyPr/>
                    <a:lstStyle/>
                    <a:p>
                      <a:r>
                        <a:rPr lang="de-AT" sz="1200" dirty="0"/>
                        <a:t>Variable wird durch den angegebenen Wert geteilt</a:t>
                      </a:r>
                    </a:p>
                  </a:txBody>
                  <a:tcPr/>
                </a:tc>
                <a:extLst>
                  <a:ext uri="{0D108BD9-81ED-4DB2-BD59-A6C34878D82A}">
                    <a16:rowId xmlns:a16="http://schemas.microsoft.com/office/drawing/2014/main" val="900010046"/>
                  </a:ext>
                </a:extLst>
              </a:tr>
              <a:tr h="269220">
                <a:tc>
                  <a:txBody>
                    <a:bodyPr/>
                    <a:lstStyle/>
                    <a:p>
                      <a:r>
                        <a:rPr lang="de-AT" sz="1200" dirty="0"/>
                        <a:t>++</a:t>
                      </a:r>
                    </a:p>
                  </a:txBody>
                  <a:tcPr/>
                </a:tc>
                <a:tc>
                  <a:txBody>
                    <a:bodyPr/>
                    <a:lstStyle/>
                    <a:p>
                      <a:r>
                        <a:rPr lang="de-AT" sz="1200" dirty="0"/>
                        <a:t>Erhöhung um 1</a:t>
                      </a:r>
                    </a:p>
                  </a:txBody>
                  <a:tcPr/>
                </a:tc>
                <a:extLst>
                  <a:ext uri="{0D108BD9-81ED-4DB2-BD59-A6C34878D82A}">
                    <a16:rowId xmlns:a16="http://schemas.microsoft.com/office/drawing/2014/main" val="2166437708"/>
                  </a:ext>
                </a:extLst>
              </a:tr>
              <a:tr h="269220">
                <a:tc>
                  <a:txBody>
                    <a:bodyPr/>
                    <a:lstStyle/>
                    <a:p>
                      <a:r>
                        <a:rPr lang="de-AT" sz="1200" dirty="0"/>
                        <a:t>--</a:t>
                      </a:r>
                    </a:p>
                  </a:txBody>
                  <a:tcPr/>
                </a:tc>
                <a:tc>
                  <a:txBody>
                    <a:bodyPr/>
                    <a:lstStyle/>
                    <a:p>
                      <a:r>
                        <a:rPr lang="de-AT" sz="1200" dirty="0"/>
                        <a:t>Erniedrigung um 1</a:t>
                      </a:r>
                    </a:p>
                  </a:txBody>
                  <a:tcPr/>
                </a:tc>
                <a:extLst>
                  <a:ext uri="{0D108BD9-81ED-4DB2-BD59-A6C34878D82A}">
                    <a16:rowId xmlns:a16="http://schemas.microsoft.com/office/drawing/2014/main" val="516047046"/>
                  </a:ext>
                </a:extLst>
              </a:tr>
            </a:tbl>
          </a:graphicData>
        </a:graphic>
      </p:graphicFrame>
    </p:spTree>
    <p:extLst>
      <p:ext uri="{BB962C8B-B14F-4D97-AF65-F5344CB8AC3E}">
        <p14:creationId xmlns:p14="http://schemas.microsoft.com/office/powerpoint/2010/main" val="802394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7825D9-36CA-47EE-8A51-6BB93E771360}"/>
              </a:ext>
            </a:extLst>
          </p:cNvPr>
          <p:cNvSpPr>
            <a:spLocks noGrp="1"/>
          </p:cNvSpPr>
          <p:nvPr>
            <p:ph type="title"/>
          </p:nvPr>
        </p:nvSpPr>
        <p:spPr/>
        <p:txBody>
          <a:bodyPr/>
          <a:lstStyle/>
          <a:p>
            <a:r>
              <a:rPr lang="de-AT" dirty="0"/>
              <a:t>Übungsaufgabe</a:t>
            </a:r>
          </a:p>
        </p:txBody>
      </p:sp>
      <p:sp>
        <p:nvSpPr>
          <p:cNvPr id="3" name="Textplatzhalter 2">
            <a:extLst>
              <a:ext uri="{FF2B5EF4-FFF2-40B4-BE49-F238E27FC236}">
                <a16:creationId xmlns:a16="http://schemas.microsoft.com/office/drawing/2014/main" id="{9D9DC09B-B182-4FB7-9F64-9301EB92C121}"/>
              </a:ext>
            </a:extLst>
          </p:cNvPr>
          <p:cNvSpPr>
            <a:spLocks noGrp="1"/>
          </p:cNvSpPr>
          <p:nvPr>
            <p:ph type="body" sz="quarter" idx="13"/>
          </p:nvPr>
        </p:nvSpPr>
        <p:spPr>
          <a:xfrm>
            <a:off x="949136" y="2174195"/>
            <a:ext cx="10293728" cy="996170"/>
          </a:xfrm>
        </p:spPr>
        <p:txBody>
          <a:bodyPr/>
          <a:lstStyle/>
          <a:p>
            <a:r>
              <a:rPr lang="de-AT" dirty="0"/>
              <a:t>Schreibe ein Programm, das drei Variablen unterschiedlichen Typs erstellt. Daraufhin sollen deren Wert und deren Typ mit dem alert-Befehl ausgegeben werden</a:t>
            </a:r>
          </a:p>
          <a:p>
            <a:r>
              <a:rPr lang="de-AT" dirty="0"/>
              <a:t>Frage vom Anwender zwei Werte mit dem prompt-Befehl ab. Wandle die Werte dann in Zahlen um und multipliziere sie. Gib das Ergebnis mit </a:t>
            </a:r>
            <a:r>
              <a:rPr lang="de-AT" dirty="0" err="1">
                <a:latin typeface="Consolas" panose="020B0609020204030204" pitchFamily="49" charset="0"/>
              </a:rPr>
              <a:t>document.write</a:t>
            </a:r>
            <a:r>
              <a:rPr lang="de-AT" dirty="0">
                <a:latin typeface="Consolas" panose="020B0609020204030204" pitchFamily="49" charset="0"/>
              </a:rPr>
              <a:t>()</a:t>
            </a:r>
            <a:r>
              <a:rPr lang="de-AT" dirty="0"/>
              <a:t> aus.</a:t>
            </a:r>
          </a:p>
        </p:txBody>
      </p:sp>
    </p:spTree>
    <p:extLst>
      <p:ext uri="{BB962C8B-B14F-4D97-AF65-F5344CB8AC3E}">
        <p14:creationId xmlns:p14="http://schemas.microsoft.com/office/powerpoint/2010/main" val="321575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D417A4-D2B3-42A2-819C-A90B773D1626}"/>
              </a:ext>
            </a:extLst>
          </p:cNvPr>
          <p:cNvSpPr>
            <a:spLocks noGrp="1"/>
          </p:cNvSpPr>
          <p:nvPr>
            <p:ph type="title"/>
          </p:nvPr>
        </p:nvSpPr>
        <p:spPr/>
        <p:txBody>
          <a:bodyPr/>
          <a:lstStyle/>
          <a:p>
            <a:r>
              <a:rPr lang="de-AT" dirty="0" err="1"/>
              <a:t>if</a:t>
            </a:r>
            <a:r>
              <a:rPr lang="de-AT" dirty="0"/>
              <a:t>-Abfrage</a:t>
            </a:r>
          </a:p>
        </p:txBody>
      </p:sp>
      <p:sp>
        <p:nvSpPr>
          <p:cNvPr id="7" name="Textfeld 6">
            <a:extLst>
              <a:ext uri="{FF2B5EF4-FFF2-40B4-BE49-F238E27FC236}">
                <a16:creationId xmlns:a16="http://schemas.microsoft.com/office/drawing/2014/main" id="{890BB60E-A1A0-43AE-81A4-456F387BADCC}"/>
              </a:ext>
            </a:extLst>
          </p:cNvPr>
          <p:cNvSpPr txBox="1"/>
          <p:nvPr/>
        </p:nvSpPr>
        <p:spPr>
          <a:xfrm>
            <a:off x="177574" y="1630258"/>
            <a:ext cx="6639605" cy="4185761"/>
          </a:xfrm>
          <a:prstGeom prst="rect">
            <a:avLst/>
          </a:prstGeom>
          <a:solidFill>
            <a:schemeClr val="tx1"/>
          </a:solidFill>
        </p:spPr>
        <p:txBody>
          <a:bodyPr wrap="square">
            <a:spAutoFit/>
          </a:bodyPr>
          <a:lstStyle/>
          <a:p>
            <a:r>
              <a:rPr lang="de-AT" sz="1400" b="0" dirty="0">
                <a:solidFill>
                  <a:srgbClr val="6A9955"/>
                </a:solidFill>
                <a:effectLst/>
                <a:latin typeface="Consolas" panose="020B0609020204030204" pitchFamily="49" charset="0"/>
              </a:rPr>
              <a:t>// Beispiel 1</a:t>
            </a:r>
            <a:endParaRPr lang="de-AT" sz="1400" b="0" dirty="0">
              <a:solidFill>
                <a:srgbClr val="D4D4D4"/>
              </a:solidFill>
              <a:effectLst/>
              <a:latin typeface="Consolas" panose="020B0609020204030204" pitchFamily="49" charset="0"/>
            </a:endParaRP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bedingung</a:t>
            </a:r>
            <a:r>
              <a:rPr lang="de-AT" sz="1400" b="0" dirty="0">
                <a:solidFill>
                  <a:srgbClr val="D4D4D4"/>
                </a:solidFill>
                <a:effectLst/>
                <a:latin typeface="Consolas" panose="020B0609020204030204" pitchFamily="49" charset="0"/>
              </a:rPr>
              <a:t> = </a:t>
            </a:r>
            <a:r>
              <a:rPr lang="de-AT" sz="1400" b="0" dirty="0" err="1">
                <a:solidFill>
                  <a:srgbClr val="569CD6"/>
                </a:solidFill>
                <a:effectLst/>
                <a:latin typeface="Consolas" panose="020B0609020204030204" pitchFamily="49" charset="0"/>
              </a:rPr>
              <a:t>true</a:t>
            </a:r>
            <a:r>
              <a:rPr lang="de-AT" sz="1400" b="0" dirty="0">
                <a:solidFill>
                  <a:srgbClr val="D4D4D4"/>
                </a:solidFill>
                <a:effectLst/>
                <a:latin typeface="Consolas" panose="020B0609020204030204" pitchFamily="49" charset="0"/>
              </a:rPr>
              <a:t>;</a:t>
            </a:r>
          </a:p>
          <a:p>
            <a:r>
              <a:rPr lang="de-AT" sz="1400" b="0" dirty="0" err="1">
                <a:solidFill>
                  <a:srgbClr val="C586C0"/>
                </a:solidFill>
                <a:effectLst/>
                <a:latin typeface="Consolas" panose="020B0609020204030204" pitchFamily="49" charset="0"/>
              </a:rPr>
              <a:t>if</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bedingung</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"Die Bedingung trifft zu."</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a:t>
            </a:r>
          </a:p>
          <a:p>
            <a:endParaRPr lang="de-AT" sz="1400" b="0" dirty="0">
              <a:solidFill>
                <a:srgbClr val="D4D4D4"/>
              </a:solidFill>
              <a:effectLst/>
              <a:latin typeface="Consolas" panose="020B0609020204030204" pitchFamily="49" charset="0"/>
            </a:endParaRPr>
          </a:p>
          <a:p>
            <a:r>
              <a:rPr lang="de-AT" sz="1400" b="0" dirty="0">
                <a:solidFill>
                  <a:srgbClr val="6A9955"/>
                </a:solidFill>
                <a:effectLst/>
                <a:latin typeface="Consolas" panose="020B0609020204030204" pitchFamily="49" charset="0"/>
              </a:rPr>
              <a:t>// Beispiel 2</a:t>
            </a:r>
            <a:endParaRPr lang="de-AT" sz="1400" b="0" dirty="0">
              <a:solidFill>
                <a:srgbClr val="D4D4D4"/>
              </a:solidFill>
              <a:effectLst/>
              <a:latin typeface="Consolas" panose="020B0609020204030204" pitchFamily="49" charset="0"/>
            </a:endParaRP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eingabe</a:t>
            </a:r>
            <a:r>
              <a:rPr lang="de-AT" sz="1400" b="0" dirty="0">
                <a:solidFill>
                  <a:srgbClr val="D4D4D4"/>
                </a:solidFill>
                <a:effectLst/>
                <a:latin typeface="Consolas" panose="020B0609020204030204" pitchFamily="49" charset="0"/>
              </a:rPr>
              <a:t> = </a:t>
            </a:r>
            <a:r>
              <a:rPr lang="de-AT" sz="1400" b="0" dirty="0" err="1">
                <a:solidFill>
                  <a:srgbClr val="4EC9B0"/>
                </a:solidFill>
                <a:effectLst/>
                <a:latin typeface="Consolas" panose="020B0609020204030204" pitchFamily="49" charset="0"/>
              </a:rPr>
              <a:t>Number</a:t>
            </a:r>
            <a:r>
              <a:rPr lang="de-AT" sz="1400" b="0" dirty="0">
                <a:solidFill>
                  <a:srgbClr val="D4D4D4"/>
                </a:solidFill>
                <a:effectLst/>
                <a:latin typeface="Consolas" panose="020B0609020204030204" pitchFamily="49" charset="0"/>
              </a:rPr>
              <a:t>(</a:t>
            </a:r>
            <a:r>
              <a:rPr lang="de-AT" sz="1400" b="0" dirty="0">
                <a:solidFill>
                  <a:srgbClr val="DCDCAA"/>
                </a:solidFill>
                <a:effectLst/>
                <a:latin typeface="Consolas" panose="020B0609020204030204" pitchFamily="49" charset="0"/>
              </a:rPr>
              <a:t>prompt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"Was ist das Ergebnis aus 3 + 2?"</a:t>
            </a:r>
            <a:r>
              <a:rPr lang="de-AT" sz="1400" b="0" dirty="0">
                <a:solidFill>
                  <a:srgbClr val="D4D4D4"/>
                </a:solidFill>
                <a:effectLst/>
                <a:latin typeface="Consolas" panose="020B0609020204030204" pitchFamily="49" charset="0"/>
              </a:rPr>
              <a:t>));</a:t>
            </a:r>
          </a:p>
          <a:p>
            <a:r>
              <a:rPr lang="de-AT" sz="1400" b="0" dirty="0" err="1">
                <a:solidFill>
                  <a:srgbClr val="C586C0"/>
                </a:solidFill>
                <a:effectLst/>
                <a:latin typeface="Consolas" panose="020B0609020204030204" pitchFamily="49" charset="0"/>
              </a:rPr>
              <a:t>if</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eingabe</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5</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"Richtige Lösung!"</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err="1">
                <a:solidFill>
                  <a:srgbClr val="C586C0"/>
                </a:solidFill>
                <a:effectLst/>
                <a:latin typeface="Consolas" panose="020B0609020204030204" pitchFamily="49" charset="0"/>
              </a:rPr>
              <a:t>if</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eingabe</a:t>
            </a:r>
            <a:r>
              <a:rPr lang="de-AT" sz="1400" b="0" dirty="0">
                <a:solidFill>
                  <a:srgbClr val="D4D4D4"/>
                </a:solidFill>
                <a:effectLst/>
                <a:latin typeface="Consolas" panose="020B0609020204030204" pitchFamily="49" charset="0"/>
              </a:rPr>
              <a:t> &lt; </a:t>
            </a:r>
            <a:r>
              <a:rPr lang="de-AT" sz="1400" b="0" dirty="0">
                <a:solidFill>
                  <a:srgbClr val="B5CEA8"/>
                </a:solidFill>
                <a:effectLst/>
                <a:latin typeface="Consolas" panose="020B0609020204030204" pitchFamily="49" charset="0"/>
              </a:rPr>
              <a:t>5</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"Wert ist zu klein&lt;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dirty="0" err="1">
                <a:solidFill>
                  <a:srgbClr val="C586C0"/>
                </a:solidFill>
                <a:latin typeface="Consolas" panose="020B0609020204030204" pitchFamily="49" charset="0"/>
              </a:rPr>
              <a:t>else</a:t>
            </a:r>
            <a:r>
              <a:rPr lang="de-AT" sz="1400" b="0" dirty="0">
                <a:solidFill>
                  <a:srgbClr val="D4D4D4"/>
                </a:solidFill>
                <a:effectLst/>
                <a:latin typeface="Consolas" panose="020B0609020204030204" pitchFamily="49" charset="0"/>
              </a:rPr>
              <a:t> </a:t>
            </a:r>
            <a:r>
              <a:rPr lang="de-AT" sz="1400" b="0" dirty="0" err="1">
                <a:solidFill>
                  <a:srgbClr val="C586C0"/>
                </a:solidFill>
                <a:effectLst/>
                <a:latin typeface="Consolas" panose="020B0609020204030204" pitchFamily="49" charset="0"/>
              </a:rPr>
              <a:t>if</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eingabe</a:t>
            </a:r>
            <a:r>
              <a:rPr lang="de-AT" sz="1400" b="0" dirty="0">
                <a:solidFill>
                  <a:srgbClr val="D4D4D4"/>
                </a:solidFill>
                <a:effectLst/>
                <a:latin typeface="Consolas" panose="020B0609020204030204" pitchFamily="49" charset="0"/>
              </a:rPr>
              <a:t> &gt; </a:t>
            </a:r>
            <a:r>
              <a:rPr lang="de-AT" sz="1400" b="0" dirty="0">
                <a:solidFill>
                  <a:srgbClr val="B5CEA8"/>
                </a:solidFill>
                <a:effectLst/>
                <a:latin typeface="Consolas" panose="020B0609020204030204" pitchFamily="49" charset="0"/>
              </a:rPr>
              <a:t>5</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"Wert ist zu groß&lt;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a:t>
            </a:r>
          </a:p>
          <a:p>
            <a:r>
              <a:rPr lang="de-AT" sz="1400" b="0" dirty="0" err="1">
                <a:solidFill>
                  <a:srgbClr val="C586C0"/>
                </a:solidFill>
                <a:effectLst/>
                <a:latin typeface="Consolas" panose="020B0609020204030204" pitchFamily="49" charset="0"/>
              </a:rPr>
              <a:t>if</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eingabe</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5</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"Wert ist falsch!"</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a:t>
            </a:r>
          </a:p>
        </p:txBody>
      </p:sp>
      <p:sp>
        <p:nvSpPr>
          <p:cNvPr id="11" name="Textfeld 10">
            <a:extLst>
              <a:ext uri="{FF2B5EF4-FFF2-40B4-BE49-F238E27FC236}">
                <a16:creationId xmlns:a16="http://schemas.microsoft.com/office/drawing/2014/main" id="{09D8EF7B-2F5E-4063-87EA-2222BFAAC1FE}"/>
              </a:ext>
            </a:extLst>
          </p:cNvPr>
          <p:cNvSpPr txBox="1"/>
          <p:nvPr/>
        </p:nvSpPr>
        <p:spPr>
          <a:xfrm>
            <a:off x="5357949" y="3815587"/>
            <a:ext cx="6100354" cy="2462213"/>
          </a:xfrm>
          <a:prstGeom prst="rect">
            <a:avLst/>
          </a:prstGeom>
          <a:solidFill>
            <a:schemeClr val="tx1"/>
          </a:solidFill>
          <a:ln w="12700">
            <a:solidFill>
              <a:schemeClr val="bg1"/>
            </a:solidFill>
          </a:ln>
        </p:spPr>
        <p:txBody>
          <a:bodyPr wrap="square">
            <a:spAutoFit/>
          </a:bodyPr>
          <a:lstStyle/>
          <a:p>
            <a:endParaRPr lang="de-AT" sz="1400" b="0" dirty="0">
              <a:solidFill>
                <a:srgbClr val="D4D4D4"/>
              </a:solidFill>
              <a:effectLst/>
              <a:latin typeface="Consolas" panose="020B0609020204030204" pitchFamily="49" charset="0"/>
            </a:endParaRPr>
          </a:p>
          <a:p>
            <a:r>
              <a:rPr lang="de-DE" sz="1400" b="0" dirty="0">
                <a:solidFill>
                  <a:srgbClr val="6A9955"/>
                </a:solidFill>
                <a:effectLst/>
                <a:latin typeface="Consolas" panose="020B0609020204030204" pitchFamily="49" charset="0"/>
              </a:rPr>
              <a:t>// Beispiel 3</a:t>
            </a:r>
            <a:endParaRPr lang="de-DE" sz="1400" b="0" dirty="0">
              <a:solidFill>
                <a:srgbClr val="D4D4D4"/>
              </a:solidFill>
              <a:effectLst/>
              <a:latin typeface="Consolas" panose="020B0609020204030204" pitchFamily="49" charset="0"/>
            </a:endParaRPr>
          </a:p>
          <a:p>
            <a:r>
              <a:rPr lang="de-DE" sz="1400" b="0" dirty="0">
                <a:solidFill>
                  <a:srgbClr val="CE9178"/>
                </a:solidFill>
                <a:effectLst/>
                <a:latin typeface="Consolas" panose="020B0609020204030204" pitchFamily="49" charset="0"/>
              </a:rPr>
              <a:t>"</a:t>
            </a:r>
            <a:r>
              <a:rPr lang="de-DE" sz="1400" b="0" dirty="0" err="1">
                <a:solidFill>
                  <a:srgbClr val="CE9178"/>
                </a:solidFill>
                <a:effectLst/>
                <a:latin typeface="Consolas" panose="020B0609020204030204" pitchFamily="49" charset="0"/>
              </a:rPr>
              <a:t>use</a:t>
            </a:r>
            <a:r>
              <a:rPr lang="de-DE" sz="1400" b="0" dirty="0">
                <a:solidFill>
                  <a:srgbClr val="CE9178"/>
                </a:solidFill>
                <a:effectLst/>
                <a:latin typeface="Consolas" panose="020B0609020204030204" pitchFamily="49" charset="0"/>
              </a:rPr>
              <a:t> </a:t>
            </a:r>
            <a:r>
              <a:rPr lang="de-DE" sz="1400" b="0" dirty="0" err="1">
                <a:solidFill>
                  <a:srgbClr val="CE9178"/>
                </a:solidFill>
                <a:effectLst/>
                <a:latin typeface="Consolas" panose="020B0609020204030204" pitchFamily="49" charset="0"/>
              </a:rPr>
              <a:t>strict</a:t>
            </a:r>
            <a:r>
              <a:rPr lang="de-DE" sz="1400" b="0" dirty="0">
                <a:solidFill>
                  <a:srgbClr val="CE9178"/>
                </a:solidFill>
                <a:effectLst/>
                <a:latin typeface="Consolas" panose="020B0609020204030204" pitchFamily="49" charset="0"/>
              </a:rPr>
              <a:t>"</a:t>
            </a:r>
            <a:r>
              <a:rPr lang="de-DE" sz="1400" b="0" dirty="0">
                <a:solidFill>
                  <a:srgbClr val="D4D4D4"/>
                </a:solidFill>
                <a:effectLst/>
                <a:latin typeface="Consolas" panose="020B0609020204030204" pitchFamily="49" charset="0"/>
              </a:rPr>
              <a:t>;</a:t>
            </a:r>
          </a:p>
          <a:p>
            <a:r>
              <a:rPr lang="de-DE" sz="1400" b="0" dirty="0" err="1">
                <a:solidFill>
                  <a:srgbClr val="569CD6"/>
                </a:solidFill>
                <a:effectLst/>
                <a:latin typeface="Consolas" panose="020B0609020204030204" pitchFamily="49" charset="0"/>
              </a:rPr>
              <a:t>let</a:t>
            </a:r>
            <a:r>
              <a:rPr lang="de-DE" sz="1400" b="0" dirty="0">
                <a:solidFill>
                  <a:srgbClr val="D4D4D4"/>
                </a:solidFill>
                <a:effectLst/>
                <a:latin typeface="Consolas" panose="020B0609020204030204" pitchFamily="49" charset="0"/>
              </a:rPr>
              <a:t> </a:t>
            </a:r>
            <a:r>
              <a:rPr lang="de-DE" sz="1400" b="0" dirty="0">
                <a:solidFill>
                  <a:srgbClr val="9CDCFE"/>
                </a:solidFill>
                <a:effectLst/>
                <a:latin typeface="Consolas" panose="020B0609020204030204" pitchFamily="49" charset="0"/>
              </a:rPr>
              <a:t>eingabe1</a:t>
            </a:r>
            <a:r>
              <a:rPr lang="de-DE" sz="1400" b="0" dirty="0">
                <a:solidFill>
                  <a:srgbClr val="D4D4D4"/>
                </a:solidFill>
                <a:effectLst/>
                <a:latin typeface="Consolas" panose="020B0609020204030204" pitchFamily="49" charset="0"/>
              </a:rPr>
              <a:t> = </a:t>
            </a:r>
            <a:r>
              <a:rPr lang="de-DE" sz="1400" b="0" dirty="0" err="1">
                <a:solidFill>
                  <a:srgbClr val="4EC9B0"/>
                </a:solidFill>
                <a:effectLst/>
                <a:latin typeface="Consolas" panose="020B0609020204030204" pitchFamily="49" charset="0"/>
              </a:rPr>
              <a:t>Number</a:t>
            </a:r>
            <a:r>
              <a:rPr lang="de-DE" sz="1400" b="0" dirty="0">
                <a:solidFill>
                  <a:srgbClr val="D4D4D4"/>
                </a:solidFill>
                <a:effectLst/>
                <a:latin typeface="Consolas" panose="020B0609020204030204" pitchFamily="49" charset="0"/>
              </a:rPr>
              <a:t>(</a:t>
            </a:r>
            <a:r>
              <a:rPr lang="de-DE" sz="1400" b="0" dirty="0">
                <a:solidFill>
                  <a:srgbClr val="DCDCAA"/>
                </a:solidFill>
                <a:effectLst/>
                <a:latin typeface="Consolas" panose="020B0609020204030204" pitchFamily="49" charset="0"/>
              </a:rPr>
              <a:t>prompt</a:t>
            </a:r>
            <a:r>
              <a:rPr lang="de-DE" sz="1400" b="0" dirty="0">
                <a:solidFill>
                  <a:srgbClr val="D4D4D4"/>
                </a:solidFill>
                <a:effectLst/>
                <a:latin typeface="Consolas" panose="020B0609020204030204" pitchFamily="49" charset="0"/>
              </a:rPr>
              <a:t>(</a:t>
            </a:r>
            <a:r>
              <a:rPr lang="de-DE" sz="1400" b="0" dirty="0">
                <a:solidFill>
                  <a:srgbClr val="CE9178"/>
                </a:solidFill>
                <a:effectLst/>
                <a:latin typeface="Consolas" panose="020B0609020204030204" pitchFamily="49" charset="0"/>
              </a:rPr>
              <a:t>"Ergebnis aus 2 + 3?"</a:t>
            </a:r>
            <a:r>
              <a:rPr lang="de-DE" sz="1400" b="0" dirty="0">
                <a:solidFill>
                  <a:srgbClr val="D4D4D4"/>
                </a:solidFill>
                <a:effectLst/>
                <a:latin typeface="Consolas" panose="020B0609020204030204" pitchFamily="49" charset="0"/>
              </a:rPr>
              <a:t>));</a:t>
            </a:r>
          </a:p>
          <a:p>
            <a:r>
              <a:rPr lang="de-DE" sz="1400" b="0" dirty="0" err="1">
                <a:solidFill>
                  <a:srgbClr val="569CD6"/>
                </a:solidFill>
                <a:effectLst/>
                <a:latin typeface="Consolas" panose="020B0609020204030204" pitchFamily="49" charset="0"/>
              </a:rPr>
              <a:t>let</a:t>
            </a:r>
            <a:r>
              <a:rPr lang="de-DE" sz="1400" b="0" dirty="0">
                <a:solidFill>
                  <a:srgbClr val="D4D4D4"/>
                </a:solidFill>
                <a:effectLst/>
                <a:latin typeface="Consolas" panose="020B0609020204030204" pitchFamily="49" charset="0"/>
              </a:rPr>
              <a:t> </a:t>
            </a:r>
            <a:r>
              <a:rPr lang="de-DE" sz="1400" b="0" dirty="0">
                <a:solidFill>
                  <a:srgbClr val="9CDCFE"/>
                </a:solidFill>
                <a:effectLst/>
                <a:latin typeface="Consolas" panose="020B0609020204030204" pitchFamily="49" charset="0"/>
              </a:rPr>
              <a:t>eingabe2</a:t>
            </a:r>
            <a:r>
              <a:rPr lang="de-DE" sz="1400" b="0" dirty="0">
                <a:solidFill>
                  <a:srgbClr val="D4D4D4"/>
                </a:solidFill>
                <a:effectLst/>
                <a:latin typeface="Consolas" panose="020B0609020204030204" pitchFamily="49" charset="0"/>
              </a:rPr>
              <a:t> = </a:t>
            </a:r>
            <a:r>
              <a:rPr lang="de-DE" sz="1400" b="0" dirty="0" err="1">
                <a:solidFill>
                  <a:srgbClr val="4EC9B0"/>
                </a:solidFill>
                <a:effectLst/>
                <a:latin typeface="Consolas" panose="020B0609020204030204" pitchFamily="49" charset="0"/>
              </a:rPr>
              <a:t>Number</a:t>
            </a:r>
            <a:r>
              <a:rPr lang="de-DE" sz="1400" b="0" dirty="0">
                <a:solidFill>
                  <a:srgbClr val="D4D4D4"/>
                </a:solidFill>
                <a:effectLst/>
                <a:latin typeface="Consolas" panose="020B0609020204030204" pitchFamily="49" charset="0"/>
              </a:rPr>
              <a:t>(</a:t>
            </a:r>
            <a:r>
              <a:rPr lang="de-DE" sz="1400" b="0" dirty="0">
                <a:solidFill>
                  <a:srgbClr val="DCDCAA"/>
                </a:solidFill>
                <a:effectLst/>
                <a:latin typeface="Consolas" panose="020B0609020204030204" pitchFamily="49" charset="0"/>
              </a:rPr>
              <a:t>prompt</a:t>
            </a:r>
            <a:r>
              <a:rPr lang="de-DE" sz="1400" b="0" dirty="0">
                <a:solidFill>
                  <a:srgbClr val="D4D4D4"/>
                </a:solidFill>
                <a:effectLst/>
                <a:latin typeface="Consolas" panose="020B0609020204030204" pitchFamily="49" charset="0"/>
              </a:rPr>
              <a:t>(</a:t>
            </a:r>
            <a:r>
              <a:rPr lang="de-DE" sz="1400" b="0" dirty="0">
                <a:solidFill>
                  <a:srgbClr val="CE9178"/>
                </a:solidFill>
                <a:effectLst/>
                <a:latin typeface="Consolas" panose="020B0609020204030204" pitchFamily="49" charset="0"/>
              </a:rPr>
              <a:t>"Ergebnis aus 2 * 3?"</a:t>
            </a:r>
            <a:r>
              <a:rPr lang="de-DE" sz="1400" b="0" dirty="0">
                <a:solidFill>
                  <a:srgbClr val="D4D4D4"/>
                </a:solidFill>
                <a:effectLst/>
                <a:latin typeface="Consolas" panose="020B0609020204030204" pitchFamily="49" charset="0"/>
              </a:rPr>
              <a:t>));</a:t>
            </a:r>
          </a:p>
          <a:p>
            <a:br>
              <a:rPr lang="de-DE" sz="1400" b="0" dirty="0">
                <a:solidFill>
                  <a:srgbClr val="D4D4D4"/>
                </a:solidFill>
                <a:effectLst/>
                <a:latin typeface="Consolas" panose="020B0609020204030204" pitchFamily="49" charset="0"/>
              </a:rPr>
            </a:br>
            <a:r>
              <a:rPr lang="de-DE" sz="1400" b="0" dirty="0" err="1">
                <a:solidFill>
                  <a:srgbClr val="C586C0"/>
                </a:solidFill>
                <a:effectLst/>
                <a:latin typeface="Consolas" panose="020B0609020204030204" pitchFamily="49" charset="0"/>
              </a:rPr>
              <a:t>if</a:t>
            </a:r>
            <a:r>
              <a:rPr lang="de-DE" sz="1400" b="0" dirty="0">
                <a:solidFill>
                  <a:srgbClr val="D4D4D4"/>
                </a:solidFill>
                <a:effectLst/>
                <a:latin typeface="Consolas" panose="020B0609020204030204" pitchFamily="49" charset="0"/>
              </a:rPr>
              <a:t>(</a:t>
            </a:r>
            <a:r>
              <a:rPr lang="de-DE" sz="1400" b="0" dirty="0">
                <a:solidFill>
                  <a:srgbClr val="9CDCFE"/>
                </a:solidFill>
                <a:effectLst/>
                <a:latin typeface="Consolas" panose="020B0609020204030204" pitchFamily="49" charset="0"/>
              </a:rPr>
              <a:t>eingabe1</a:t>
            </a:r>
            <a:r>
              <a:rPr lang="de-DE" sz="1400" b="0" dirty="0">
                <a:solidFill>
                  <a:srgbClr val="D4D4D4"/>
                </a:solidFill>
                <a:effectLst/>
                <a:latin typeface="Consolas" panose="020B0609020204030204" pitchFamily="49" charset="0"/>
              </a:rPr>
              <a:t> == </a:t>
            </a:r>
            <a:r>
              <a:rPr lang="de-DE" sz="1400" b="0" dirty="0">
                <a:solidFill>
                  <a:srgbClr val="B5CEA8"/>
                </a:solidFill>
                <a:effectLst/>
                <a:latin typeface="Consolas" panose="020B0609020204030204" pitchFamily="49" charset="0"/>
              </a:rPr>
              <a:t>5</a:t>
            </a:r>
            <a:r>
              <a:rPr lang="de-DE" sz="1400" b="0" dirty="0">
                <a:solidFill>
                  <a:srgbClr val="D4D4D4"/>
                </a:solidFill>
                <a:effectLst/>
                <a:latin typeface="Consolas" panose="020B0609020204030204" pitchFamily="49" charset="0"/>
              </a:rPr>
              <a:t> || </a:t>
            </a:r>
            <a:r>
              <a:rPr lang="de-DE" sz="1400" b="0" dirty="0">
                <a:solidFill>
                  <a:srgbClr val="9CDCFE"/>
                </a:solidFill>
                <a:effectLst/>
                <a:latin typeface="Consolas" panose="020B0609020204030204" pitchFamily="49" charset="0"/>
              </a:rPr>
              <a:t>eingabe2</a:t>
            </a:r>
            <a:r>
              <a:rPr lang="de-DE" sz="1400" b="0" dirty="0">
                <a:solidFill>
                  <a:srgbClr val="D4D4D4"/>
                </a:solidFill>
                <a:effectLst/>
                <a:latin typeface="Consolas" panose="020B0609020204030204" pitchFamily="49" charset="0"/>
              </a:rPr>
              <a:t> == </a:t>
            </a:r>
            <a:r>
              <a:rPr lang="de-DE" sz="1400" b="0" dirty="0">
                <a:solidFill>
                  <a:srgbClr val="B5CEA8"/>
                </a:solidFill>
                <a:effectLst/>
                <a:latin typeface="Consolas" panose="020B0609020204030204" pitchFamily="49" charset="0"/>
              </a:rPr>
              <a:t>6</a:t>
            </a:r>
            <a:r>
              <a:rPr lang="de-DE" sz="1400" b="0" dirty="0">
                <a:solidFill>
                  <a:srgbClr val="D4D4D4"/>
                </a:solidFill>
                <a:effectLst/>
                <a:latin typeface="Consolas" panose="020B0609020204030204" pitchFamily="49" charset="0"/>
              </a:rPr>
              <a:t>) {</a:t>
            </a:r>
          </a:p>
          <a:p>
            <a:r>
              <a:rPr lang="de-DE" sz="1400" b="0" dirty="0">
                <a:solidFill>
                  <a:srgbClr val="D4D4D4"/>
                </a:solidFill>
                <a:effectLst/>
                <a:latin typeface="Consolas" panose="020B0609020204030204" pitchFamily="49" charset="0"/>
              </a:rPr>
              <a:t>    </a:t>
            </a:r>
            <a:r>
              <a:rPr lang="de-DE" sz="1400" b="0" dirty="0" err="1">
                <a:solidFill>
                  <a:srgbClr val="9CDCFE"/>
                </a:solidFill>
                <a:effectLst/>
                <a:latin typeface="Consolas" panose="020B0609020204030204" pitchFamily="49" charset="0"/>
              </a:rPr>
              <a:t>document</a:t>
            </a:r>
            <a:r>
              <a:rPr lang="de-DE" sz="1400" b="0" dirty="0" err="1">
                <a:solidFill>
                  <a:srgbClr val="D4D4D4"/>
                </a:solidFill>
                <a:effectLst/>
                <a:latin typeface="Consolas" panose="020B0609020204030204" pitchFamily="49" charset="0"/>
              </a:rPr>
              <a:t>.</a:t>
            </a:r>
            <a:r>
              <a:rPr lang="de-DE" sz="1400" b="0" dirty="0" err="1">
                <a:solidFill>
                  <a:srgbClr val="DCDCAA"/>
                </a:solidFill>
                <a:effectLst/>
                <a:latin typeface="Consolas" panose="020B0609020204030204" pitchFamily="49" charset="0"/>
              </a:rPr>
              <a:t>write</a:t>
            </a:r>
            <a:r>
              <a:rPr lang="de-DE" sz="1400" b="0" dirty="0">
                <a:solidFill>
                  <a:srgbClr val="D4D4D4"/>
                </a:solidFill>
                <a:effectLst/>
                <a:latin typeface="Consolas" panose="020B0609020204030204" pitchFamily="49" charset="0"/>
              </a:rPr>
              <a:t>(</a:t>
            </a:r>
            <a:r>
              <a:rPr lang="de-DE" sz="1400" b="0" dirty="0">
                <a:solidFill>
                  <a:srgbClr val="CE9178"/>
                </a:solidFill>
                <a:effectLst/>
                <a:latin typeface="Consolas" panose="020B0609020204030204" pitchFamily="49" charset="0"/>
              </a:rPr>
              <a:t>"Mindestens eine Antwort ist richtig?"</a:t>
            </a:r>
            <a:r>
              <a:rPr lang="de-DE" sz="1400" b="0" dirty="0">
                <a:solidFill>
                  <a:srgbClr val="D4D4D4"/>
                </a:solidFill>
                <a:effectLst/>
                <a:latin typeface="Consolas" panose="020B0609020204030204" pitchFamily="49" charset="0"/>
              </a:rPr>
              <a:t>);</a:t>
            </a:r>
          </a:p>
          <a:p>
            <a:r>
              <a:rPr lang="de-DE" sz="1400" b="0" dirty="0">
                <a:solidFill>
                  <a:srgbClr val="D4D4D4"/>
                </a:solidFill>
                <a:effectLst/>
                <a:latin typeface="Consolas" panose="020B0609020204030204" pitchFamily="49" charset="0"/>
              </a:rPr>
              <a:t>} </a:t>
            </a:r>
            <a:r>
              <a:rPr lang="de-AT" sz="1400" dirty="0" err="1">
                <a:solidFill>
                  <a:srgbClr val="C586C0"/>
                </a:solidFill>
                <a:latin typeface="Consolas" panose="020B0609020204030204" pitchFamily="49" charset="0"/>
              </a:rPr>
              <a:t>else</a:t>
            </a:r>
            <a:r>
              <a:rPr lang="de-AT" sz="1400" dirty="0">
                <a:solidFill>
                  <a:srgbClr val="C586C0"/>
                </a:solidFill>
                <a:latin typeface="Consolas" panose="020B0609020204030204" pitchFamily="49" charset="0"/>
              </a:rPr>
              <a:t> </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"Beide Antworten sind falsch"</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a:t>
            </a:r>
            <a:endParaRPr lang="de-DE"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312923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44091D62-B7A0-44C2-AD83-394DF6E24553}"/>
              </a:ext>
            </a:extLst>
          </p:cNvPr>
          <p:cNvSpPr>
            <a:spLocks noGrp="1"/>
          </p:cNvSpPr>
          <p:nvPr>
            <p:ph type="title"/>
          </p:nvPr>
        </p:nvSpPr>
        <p:spPr/>
        <p:txBody>
          <a:bodyPr/>
          <a:lstStyle/>
          <a:p>
            <a:r>
              <a:rPr lang="de-AT" dirty="0">
                <a:solidFill>
                  <a:schemeClr val="tx1"/>
                </a:solidFill>
              </a:rPr>
              <a:t>Einführung</a:t>
            </a:r>
          </a:p>
        </p:txBody>
      </p:sp>
    </p:spTree>
    <p:extLst>
      <p:ext uri="{BB962C8B-B14F-4D97-AF65-F5344CB8AC3E}">
        <p14:creationId xmlns:p14="http://schemas.microsoft.com/office/powerpoint/2010/main" val="995290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85D793-B6BF-4336-8EDC-A3A8885D2A70}"/>
              </a:ext>
            </a:extLst>
          </p:cNvPr>
          <p:cNvSpPr>
            <a:spLocks noGrp="1"/>
          </p:cNvSpPr>
          <p:nvPr>
            <p:ph type="title"/>
          </p:nvPr>
        </p:nvSpPr>
        <p:spPr/>
        <p:txBody>
          <a:bodyPr/>
          <a:lstStyle/>
          <a:p>
            <a:r>
              <a:rPr lang="de-AT" dirty="0"/>
              <a:t>switch-Statement</a:t>
            </a:r>
          </a:p>
        </p:txBody>
      </p:sp>
      <p:sp>
        <p:nvSpPr>
          <p:cNvPr id="7" name="Textfeld 6">
            <a:extLst>
              <a:ext uri="{FF2B5EF4-FFF2-40B4-BE49-F238E27FC236}">
                <a16:creationId xmlns:a16="http://schemas.microsoft.com/office/drawing/2014/main" id="{CF2221B7-1B26-476C-B612-789953DCD463}"/>
              </a:ext>
            </a:extLst>
          </p:cNvPr>
          <p:cNvSpPr txBox="1"/>
          <p:nvPr/>
        </p:nvSpPr>
        <p:spPr>
          <a:xfrm>
            <a:off x="3044599" y="1152568"/>
            <a:ext cx="6102802" cy="4401205"/>
          </a:xfrm>
          <a:prstGeom prst="rect">
            <a:avLst/>
          </a:prstGeom>
          <a:solidFill>
            <a:schemeClr val="tx1"/>
          </a:solidFill>
        </p:spPr>
        <p:txBody>
          <a:bodyPr wrap="square">
            <a:spAutoFit/>
          </a:bodyPr>
          <a:lstStyle/>
          <a:p>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use</a:t>
            </a:r>
            <a:r>
              <a:rPr lang="de-AT" sz="1400" b="0" dirty="0">
                <a:solidFill>
                  <a:srgbClr val="CE9178"/>
                </a:solidFill>
                <a:effectLst/>
                <a:latin typeface="Consolas" panose="020B0609020204030204" pitchFamily="49" charset="0"/>
              </a:rPr>
              <a:t> </a:t>
            </a:r>
            <a:r>
              <a:rPr lang="de-AT" sz="1400" b="0" dirty="0" err="1">
                <a:solidFill>
                  <a:srgbClr val="CE9178"/>
                </a:solidFill>
                <a:effectLst/>
                <a:latin typeface="Consolas" panose="020B0609020204030204" pitchFamily="49" charset="0"/>
              </a:rPr>
              <a:t>strict</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artikel</a:t>
            </a:r>
            <a:r>
              <a:rPr lang="de-AT" sz="1400" b="0" dirty="0">
                <a:solidFill>
                  <a:srgbClr val="D4D4D4"/>
                </a:solidFill>
                <a:effectLst/>
                <a:latin typeface="Consolas" panose="020B0609020204030204" pitchFamily="49" charset="0"/>
              </a:rPr>
              <a:t> = </a:t>
            </a:r>
            <a:r>
              <a:rPr lang="de-AT" sz="1400" b="0" dirty="0">
                <a:solidFill>
                  <a:srgbClr val="DCDCAA"/>
                </a:solidFill>
                <a:effectLst/>
                <a:latin typeface="Consolas" panose="020B0609020204030204" pitchFamily="49" charset="0"/>
              </a:rPr>
              <a:t>prompt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"Welches Produkt suchst du?"</a:t>
            </a:r>
            <a:r>
              <a:rPr lang="de-AT" sz="1400" b="0" dirty="0">
                <a:solidFill>
                  <a:srgbClr val="D4D4D4"/>
                </a:solidFill>
                <a:effectLst/>
                <a:latin typeface="Consolas" panose="020B0609020204030204" pitchFamily="49" charset="0"/>
              </a:rPr>
              <a:t>);</a:t>
            </a:r>
          </a:p>
          <a:p>
            <a:r>
              <a:rPr lang="de-AT" sz="1400" b="0" dirty="0">
                <a:solidFill>
                  <a:srgbClr val="C586C0"/>
                </a:solidFill>
                <a:effectLst/>
                <a:latin typeface="Consolas" panose="020B0609020204030204" pitchFamily="49" charset="0"/>
              </a:rPr>
              <a:t>switch</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artikel</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C586C0"/>
                </a:solidFill>
                <a:effectLst/>
                <a:latin typeface="Consolas" panose="020B0609020204030204" pitchFamily="49" charset="0"/>
              </a:rPr>
              <a:t>case</a:t>
            </a:r>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"Bohrmaschine"</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C586C0"/>
                </a:solidFill>
                <a:effectLst/>
                <a:latin typeface="Consolas" panose="020B0609020204030204" pitchFamily="49" charset="0"/>
              </a:rPr>
              <a:t>case</a:t>
            </a:r>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"Bandschleifer"</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C586C0"/>
                </a:solidFill>
                <a:effectLst/>
                <a:latin typeface="Consolas" panose="020B0609020204030204" pitchFamily="49" charset="0"/>
              </a:rPr>
              <a:t>case</a:t>
            </a:r>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"Kreissäge"</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"Preis: 34,99 €"</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C586C0"/>
                </a:solidFill>
                <a:effectLst/>
                <a:latin typeface="Consolas" panose="020B0609020204030204" pitchFamily="49" charset="0"/>
              </a:rPr>
              <a:t>break</a:t>
            </a:r>
            <a:r>
              <a:rPr lang="de-AT" sz="1400" b="0" dirty="0">
                <a:solidFill>
                  <a:srgbClr val="D4D4D4"/>
                </a:solidFill>
                <a:effectLst/>
                <a:latin typeface="Consolas" panose="020B0609020204030204" pitchFamily="49" charset="0"/>
              </a:rPr>
              <a:t>;</a:t>
            </a:r>
          </a:p>
          <a:p>
            <a:br>
              <a:rPr lang="de-AT" sz="1400" b="0" dirty="0">
                <a:solidFill>
                  <a:srgbClr val="D4D4D4"/>
                </a:solidFill>
                <a:effectLst/>
                <a:latin typeface="Consolas" panose="020B0609020204030204" pitchFamily="49" charset="0"/>
              </a:rPr>
            </a:br>
            <a:r>
              <a:rPr lang="de-AT" sz="1400" b="0" dirty="0">
                <a:solidFill>
                  <a:srgbClr val="D4D4D4"/>
                </a:solidFill>
                <a:effectLst/>
                <a:latin typeface="Consolas" panose="020B0609020204030204" pitchFamily="49" charset="0"/>
              </a:rPr>
              <a:t>    </a:t>
            </a:r>
            <a:r>
              <a:rPr lang="de-AT" sz="1400" b="0" dirty="0" err="1">
                <a:solidFill>
                  <a:srgbClr val="C586C0"/>
                </a:solidFill>
                <a:effectLst/>
                <a:latin typeface="Consolas" panose="020B0609020204030204" pitchFamily="49" charset="0"/>
              </a:rPr>
              <a:t>case</a:t>
            </a:r>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"Schraubenzieher"</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"Preis: 2,99 €"</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C586C0"/>
                </a:solidFill>
                <a:effectLst/>
                <a:latin typeface="Consolas" panose="020B0609020204030204" pitchFamily="49" charset="0"/>
              </a:rPr>
              <a:t>break</a:t>
            </a:r>
            <a:r>
              <a:rPr lang="de-AT" sz="1400" b="0" dirty="0">
                <a:solidFill>
                  <a:srgbClr val="D4D4D4"/>
                </a:solidFill>
                <a:effectLst/>
                <a:latin typeface="Consolas" panose="020B0609020204030204" pitchFamily="49" charset="0"/>
              </a:rPr>
              <a:t>;</a:t>
            </a:r>
          </a:p>
          <a:p>
            <a:br>
              <a:rPr lang="de-AT" sz="1400" b="0" dirty="0">
                <a:solidFill>
                  <a:srgbClr val="D4D4D4"/>
                </a:solidFill>
                <a:effectLst/>
                <a:latin typeface="Consolas" panose="020B0609020204030204" pitchFamily="49" charset="0"/>
              </a:rPr>
            </a:br>
            <a:r>
              <a:rPr lang="de-AT" sz="1400" b="0" dirty="0">
                <a:solidFill>
                  <a:srgbClr val="D4D4D4"/>
                </a:solidFill>
                <a:effectLst/>
                <a:latin typeface="Consolas" panose="020B0609020204030204" pitchFamily="49" charset="0"/>
              </a:rPr>
              <a:t>    </a:t>
            </a:r>
            <a:r>
              <a:rPr lang="de-AT" sz="1400" b="0" dirty="0" err="1">
                <a:solidFill>
                  <a:srgbClr val="C586C0"/>
                </a:solidFill>
                <a:effectLst/>
                <a:latin typeface="Consolas" panose="020B0609020204030204" pitchFamily="49" charset="0"/>
              </a:rPr>
              <a:t>case</a:t>
            </a:r>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"Hammer"</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"Preis: 6,99 €"</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C586C0"/>
                </a:solidFill>
                <a:effectLst/>
                <a:latin typeface="Consolas" panose="020B0609020204030204" pitchFamily="49" charset="0"/>
              </a:rPr>
              <a:t>break</a:t>
            </a:r>
            <a:r>
              <a:rPr lang="de-AT" sz="1400" b="0" dirty="0">
                <a:solidFill>
                  <a:srgbClr val="D4D4D4"/>
                </a:solidFill>
                <a:effectLst/>
                <a:latin typeface="Consolas" panose="020B0609020204030204" pitchFamily="49" charset="0"/>
              </a:rPr>
              <a:t>;</a:t>
            </a:r>
          </a:p>
          <a:p>
            <a:br>
              <a:rPr lang="de-AT" sz="1400" b="0" dirty="0">
                <a:solidFill>
                  <a:srgbClr val="D4D4D4"/>
                </a:solidFill>
                <a:effectLst/>
                <a:latin typeface="Consolas" panose="020B0609020204030204" pitchFamily="49" charset="0"/>
              </a:rPr>
            </a:br>
            <a:r>
              <a:rPr lang="de-AT" sz="1400" b="0" dirty="0">
                <a:solidFill>
                  <a:srgbClr val="D4D4D4"/>
                </a:solidFill>
                <a:effectLst/>
                <a:latin typeface="Consolas" panose="020B0609020204030204" pitchFamily="49" charset="0"/>
              </a:rPr>
              <a:t>    </a:t>
            </a:r>
            <a:r>
              <a:rPr lang="de-AT" sz="1400" b="0" dirty="0" err="1">
                <a:solidFill>
                  <a:srgbClr val="C586C0"/>
                </a:solidFill>
                <a:effectLst/>
                <a:latin typeface="Consolas" panose="020B0609020204030204" pitchFamily="49" charset="0"/>
              </a:rPr>
              <a:t>default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"Produkt leider nicht gefunden"</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863274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E5C845-6101-458C-AE0D-42B648FD274C}"/>
              </a:ext>
            </a:extLst>
          </p:cNvPr>
          <p:cNvSpPr>
            <a:spLocks noGrp="1"/>
          </p:cNvSpPr>
          <p:nvPr>
            <p:ph type="title"/>
          </p:nvPr>
        </p:nvSpPr>
        <p:spPr/>
        <p:txBody>
          <a:bodyPr/>
          <a:lstStyle/>
          <a:p>
            <a:r>
              <a:rPr lang="de-AT" dirty="0"/>
              <a:t>Übung</a:t>
            </a:r>
          </a:p>
        </p:txBody>
      </p:sp>
      <p:sp>
        <p:nvSpPr>
          <p:cNvPr id="3" name="Textplatzhalter 2">
            <a:extLst>
              <a:ext uri="{FF2B5EF4-FFF2-40B4-BE49-F238E27FC236}">
                <a16:creationId xmlns:a16="http://schemas.microsoft.com/office/drawing/2014/main" id="{80497B1A-CF81-4EE4-A368-3439AA4C14A1}"/>
              </a:ext>
            </a:extLst>
          </p:cNvPr>
          <p:cNvSpPr>
            <a:spLocks noGrp="1"/>
          </p:cNvSpPr>
          <p:nvPr>
            <p:ph type="body" sz="quarter" idx="13"/>
          </p:nvPr>
        </p:nvSpPr>
        <p:spPr>
          <a:xfrm>
            <a:off x="949136" y="1978252"/>
            <a:ext cx="10293728" cy="1577868"/>
          </a:xfrm>
        </p:spPr>
        <p:txBody>
          <a:bodyPr/>
          <a:lstStyle/>
          <a:p>
            <a:r>
              <a:rPr lang="de-AT" dirty="0"/>
              <a:t>Erstelle ein Programm, das zwei Konstanten enthält, in denen ein Nutzername und ein Passwort enthalten sind. Fordere dann den Besucher zur Eingabe der entsprechenden Daten auf. Gib eine passende Meldung aus – je nachdem, ob die eingegebenen Werte richtig oder falsch sind.</a:t>
            </a:r>
          </a:p>
          <a:p>
            <a:r>
              <a:rPr lang="de-AT" dirty="0"/>
              <a:t>Stelle dem Anwender 5 Rechenaufgaben. Überprüfe nach jeder Aufgabe, ob das Ergebnis richtig ist. Erhöhe in diesem Fall den Wert der Variablen punkte um 1. Gebe daraufhin je nach Punktestand eine passende Nachricht aus. Verwende dafür ein switch-Statement. Die Werte 0 und 1 sowie 2 und 3 sollen dabei jeweils zusammengefasst werden und zur Ausgabe der gleichen Nachricht führen.</a:t>
            </a:r>
          </a:p>
        </p:txBody>
      </p:sp>
    </p:spTree>
    <p:extLst>
      <p:ext uri="{BB962C8B-B14F-4D97-AF65-F5344CB8AC3E}">
        <p14:creationId xmlns:p14="http://schemas.microsoft.com/office/powerpoint/2010/main" val="2167358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86F910-4B6F-4E30-ABA9-220BAEAD147E}"/>
              </a:ext>
            </a:extLst>
          </p:cNvPr>
          <p:cNvSpPr>
            <a:spLocks noGrp="1"/>
          </p:cNvSpPr>
          <p:nvPr>
            <p:ph type="title"/>
          </p:nvPr>
        </p:nvSpPr>
        <p:spPr/>
        <p:txBody>
          <a:bodyPr/>
          <a:lstStyle/>
          <a:p>
            <a:r>
              <a:rPr lang="de-AT" dirty="0"/>
              <a:t>Arrays</a:t>
            </a:r>
          </a:p>
        </p:txBody>
      </p:sp>
      <p:sp>
        <p:nvSpPr>
          <p:cNvPr id="3" name="Textplatzhalter 2">
            <a:extLst>
              <a:ext uri="{FF2B5EF4-FFF2-40B4-BE49-F238E27FC236}">
                <a16:creationId xmlns:a16="http://schemas.microsoft.com/office/drawing/2014/main" id="{AC232AF5-7DDD-48A5-92CE-5FEB62FA13CE}"/>
              </a:ext>
            </a:extLst>
          </p:cNvPr>
          <p:cNvSpPr>
            <a:spLocks noGrp="1"/>
          </p:cNvSpPr>
          <p:nvPr>
            <p:ph type="body" sz="quarter" idx="13"/>
          </p:nvPr>
        </p:nvSpPr>
        <p:spPr>
          <a:xfrm>
            <a:off x="5140060" y="1715034"/>
            <a:ext cx="6102803" cy="286232"/>
          </a:xfrm>
        </p:spPr>
        <p:txBody>
          <a:bodyPr/>
          <a:lstStyle/>
          <a:p>
            <a:r>
              <a:rPr lang="de-AT" dirty="0"/>
              <a:t>Entspricht Vorgaben für objektorientierte Programmierung (später mehr)</a:t>
            </a:r>
          </a:p>
        </p:txBody>
      </p:sp>
      <p:sp>
        <p:nvSpPr>
          <p:cNvPr id="5" name="Textfeld 4">
            <a:extLst>
              <a:ext uri="{FF2B5EF4-FFF2-40B4-BE49-F238E27FC236}">
                <a16:creationId xmlns:a16="http://schemas.microsoft.com/office/drawing/2014/main" id="{16173908-1CB7-4B99-99BC-3211AE6C5A96}"/>
              </a:ext>
            </a:extLst>
          </p:cNvPr>
          <p:cNvSpPr txBox="1"/>
          <p:nvPr/>
        </p:nvSpPr>
        <p:spPr>
          <a:xfrm>
            <a:off x="365352" y="1629786"/>
            <a:ext cx="4484234" cy="523220"/>
          </a:xfrm>
          <a:prstGeom prst="rect">
            <a:avLst/>
          </a:prstGeom>
          <a:solidFill>
            <a:schemeClr val="tx1"/>
          </a:solidFill>
        </p:spPr>
        <p:txBody>
          <a:bodyPr wrap="square">
            <a:spAutoFit/>
          </a:bodyPr>
          <a:lstStyle/>
          <a:p>
            <a:r>
              <a:rPr lang="de-AT" sz="1400" b="0" dirty="0">
                <a:solidFill>
                  <a:srgbClr val="6A9955"/>
                </a:solidFill>
                <a:effectLst/>
                <a:latin typeface="Consolas" panose="020B0609020204030204" pitchFamily="49" charset="0"/>
              </a:rPr>
              <a:t>// Variante 1</a:t>
            </a:r>
            <a:endParaRPr lang="de-AT" sz="1400" b="0" dirty="0">
              <a:solidFill>
                <a:srgbClr val="D4D4D4"/>
              </a:solidFill>
              <a:effectLst/>
              <a:latin typeface="Consolas" panose="020B0609020204030204" pitchFamily="49" charset="0"/>
            </a:endParaRP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meinArray</a:t>
            </a:r>
            <a:r>
              <a:rPr lang="de-AT" sz="1400" b="0" dirty="0">
                <a:solidFill>
                  <a:srgbClr val="D4D4D4"/>
                </a:solidFill>
                <a:effectLst/>
                <a:latin typeface="Consolas" panose="020B0609020204030204" pitchFamily="49" charset="0"/>
              </a:rPr>
              <a:t> = </a:t>
            </a:r>
            <a:r>
              <a:rPr lang="de-AT" sz="1400" b="0" dirty="0" err="1">
                <a:solidFill>
                  <a:srgbClr val="569CD6"/>
                </a:solidFill>
                <a:effectLst/>
                <a:latin typeface="Consolas" panose="020B0609020204030204" pitchFamily="49" charset="0"/>
              </a:rPr>
              <a:t>new</a:t>
            </a:r>
            <a:r>
              <a:rPr lang="de-AT" sz="1400" b="0" dirty="0">
                <a:solidFill>
                  <a:srgbClr val="D4D4D4"/>
                </a:solidFill>
                <a:effectLst/>
                <a:latin typeface="Consolas" panose="020B0609020204030204" pitchFamily="49" charset="0"/>
              </a:rPr>
              <a:t> </a:t>
            </a:r>
            <a:r>
              <a:rPr lang="de-AT" sz="1400" b="0" dirty="0">
                <a:solidFill>
                  <a:srgbClr val="4EC9B0"/>
                </a:solidFill>
                <a:effectLst/>
                <a:latin typeface="Consolas" panose="020B0609020204030204" pitchFamily="49" charset="0"/>
              </a:rPr>
              <a:t>Array</a:t>
            </a:r>
            <a:r>
              <a:rPr lang="de-AT" sz="1400" b="0" dirty="0">
                <a:solidFill>
                  <a:srgbClr val="D4D4D4"/>
                </a:solidFill>
                <a:effectLst/>
                <a:latin typeface="Consolas" panose="020B0609020204030204" pitchFamily="49" charset="0"/>
              </a:rPr>
              <a:t>();</a:t>
            </a:r>
          </a:p>
        </p:txBody>
      </p:sp>
      <p:sp>
        <p:nvSpPr>
          <p:cNvPr id="7" name="Textfeld 6">
            <a:extLst>
              <a:ext uri="{FF2B5EF4-FFF2-40B4-BE49-F238E27FC236}">
                <a16:creationId xmlns:a16="http://schemas.microsoft.com/office/drawing/2014/main" id="{A0CBD254-CD68-42B2-AB7D-DEC17A4C4697}"/>
              </a:ext>
            </a:extLst>
          </p:cNvPr>
          <p:cNvSpPr txBox="1"/>
          <p:nvPr/>
        </p:nvSpPr>
        <p:spPr>
          <a:xfrm>
            <a:off x="365352" y="3538542"/>
            <a:ext cx="4484234" cy="954107"/>
          </a:xfrm>
          <a:prstGeom prst="rect">
            <a:avLst/>
          </a:prstGeom>
          <a:solidFill>
            <a:schemeClr val="tx1"/>
          </a:solidFill>
        </p:spPr>
        <p:txBody>
          <a:bodyPr wrap="square">
            <a:spAutoFit/>
          </a:bodyPr>
          <a:lstStyle/>
          <a:p>
            <a:r>
              <a:rPr lang="de-AT" sz="1400" b="0" dirty="0">
                <a:solidFill>
                  <a:srgbClr val="6A9955"/>
                </a:solidFill>
                <a:effectLst/>
                <a:latin typeface="Consolas" panose="020B0609020204030204" pitchFamily="49" charset="0"/>
              </a:rPr>
              <a:t>// Variante 2</a:t>
            </a:r>
            <a:endParaRPr lang="de-AT" sz="1400" b="0" dirty="0">
              <a:solidFill>
                <a:srgbClr val="D4D4D4"/>
              </a:solidFill>
              <a:effectLst/>
              <a:latin typeface="Consolas" panose="020B0609020204030204" pitchFamily="49" charset="0"/>
            </a:endParaRP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neuesArray</a:t>
            </a:r>
            <a:r>
              <a:rPr lang="de-AT" sz="1400" b="0" dirty="0">
                <a:solidFill>
                  <a:srgbClr val="D4D4D4"/>
                </a:solidFill>
                <a:effectLst/>
                <a:latin typeface="Consolas" panose="020B0609020204030204" pitchFamily="49" charset="0"/>
              </a:rPr>
              <a:t> = [];</a:t>
            </a: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neuesArray</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"Hund"</a:t>
            </a:r>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"Katze"</a:t>
            </a:r>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"Maus"</a:t>
            </a:r>
            <a:r>
              <a:rPr lang="de-AT" sz="1400" b="0" dirty="0">
                <a:solidFill>
                  <a:srgbClr val="D4D4D4"/>
                </a:solidFill>
                <a:effectLst/>
                <a:latin typeface="Consolas" panose="020B0609020204030204" pitchFamily="49" charset="0"/>
              </a:rPr>
              <a:t>];</a:t>
            </a:r>
          </a:p>
          <a:p>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neuesArray</a:t>
            </a:r>
            <a:r>
              <a:rPr lang="de-AT" sz="1400" b="0" dirty="0">
                <a:solidFill>
                  <a:srgbClr val="D4D4D4"/>
                </a:solidFill>
                <a:effectLst/>
                <a:latin typeface="Consolas" panose="020B0609020204030204" pitchFamily="49" charset="0"/>
              </a:rPr>
              <a:t>);</a:t>
            </a:r>
          </a:p>
        </p:txBody>
      </p:sp>
      <p:sp>
        <p:nvSpPr>
          <p:cNvPr id="8" name="Textplatzhalter 2">
            <a:extLst>
              <a:ext uri="{FF2B5EF4-FFF2-40B4-BE49-F238E27FC236}">
                <a16:creationId xmlns:a16="http://schemas.microsoft.com/office/drawing/2014/main" id="{F27704C2-FD13-4C84-AB2C-4A8C26254374}"/>
              </a:ext>
            </a:extLst>
          </p:cNvPr>
          <p:cNvSpPr txBox="1">
            <a:spLocks/>
          </p:cNvSpPr>
          <p:nvPr/>
        </p:nvSpPr>
        <p:spPr>
          <a:xfrm>
            <a:off x="5140060" y="3603688"/>
            <a:ext cx="6102803" cy="60837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de-AT" dirty="0"/>
              <a:t>Häufiger im Einsatz</a:t>
            </a:r>
          </a:p>
          <a:p>
            <a:pPr>
              <a:buFont typeface="Arial" panose="020B0604020202020204" pitchFamily="34" charset="0"/>
              <a:buChar char="•"/>
            </a:pPr>
            <a:r>
              <a:rPr lang="de-AT" dirty="0"/>
              <a:t>Kann gleich befüllt werden</a:t>
            </a:r>
          </a:p>
        </p:txBody>
      </p:sp>
      <p:sp>
        <p:nvSpPr>
          <p:cNvPr id="9" name="Textplatzhalter 2">
            <a:extLst>
              <a:ext uri="{FF2B5EF4-FFF2-40B4-BE49-F238E27FC236}">
                <a16:creationId xmlns:a16="http://schemas.microsoft.com/office/drawing/2014/main" id="{0363FAF3-8BAD-437C-A523-B7A607D11E2F}"/>
              </a:ext>
            </a:extLst>
          </p:cNvPr>
          <p:cNvSpPr txBox="1">
            <a:spLocks/>
          </p:cNvSpPr>
          <p:nvPr/>
        </p:nvSpPr>
        <p:spPr>
          <a:xfrm>
            <a:off x="625210" y="2558820"/>
            <a:ext cx="9882226"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de-AT" dirty="0"/>
              <a:t>Arrays sind in JS Objekte mit besonderen Eigenschaften</a:t>
            </a:r>
          </a:p>
        </p:txBody>
      </p:sp>
      <p:sp>
        <p:nvSpPr>
          <p:cNvPr id="14" name="Textplatzhalter 2">
            <a:extLst>
              <a:ext uri="{FF2B5EF4-FFF2-40B4-BE49-F238E27FC236}">
                <a16:creationId xmlns:a16="http://schemas.microsoft.com/office/drawing/2014/main" id="{34F42790-C8DB-4FAE-903F-79389FB32BEE}"/>
              </a:ext>
            </a:extLst>
          </p:cNvPr>
          <p:cNvSpPr txBox="1">
            <a:spLocks/>
          </p:cNvSpPr>
          <p:nvPr/>
        </p:nvSpPr>
        <p:spPr>
          <a:xfrm>
            <a:off x="625210" y="4827580"/>
            <a:ext cx="9882226"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de-AT" dirty="0"/>
              <a:t>Elemente müssen nicht den gleichen Datentyp aufweisen</a:t>
            </a:r>
          </a:p>
        </p:txBody>
      </p:sp>
      <p:sp>
        <p:nvSpPr>
          <p:cNvPr id="16" name="Textfeld 15">
            <a:extLst>
              <a:ext uri="{FF2B5EF4-FFF2-40B4-BE49-F238E27FC236}">
                <a16:creationId xmlns:a16="http://schemas.microsoft.com/office/drawing/2014/main" id="{E3FAA602-B57F-4C3E-A5F5-91E4339EA23F}"/>
              </a:ext>
            </a:extLst>
          </p:cNvPr>
          <p:cNvSpPr txBox="1"/>
          <p:nvPr/>
        </p:nvSpPr>
        <p:spPr>
          <a:xfrm>
            <a:off x="528638" y="5240663"/>
            <a:ext cx="4320948" cy="738664"/>
          </a:xfrm>
          <a:prstGeom prst="rect">
            <a:avLst/>
          </a:prstGeom>
          <a:solidFill>
            <a:schemeClr val="tx1"/>
          </a:solidFill>
        </p:spPr>
        <p:txBody>
          <a:bodyPr wrap="square">
            <a:spAutoFit/>
          </a:bodyPr>
          <a:lstStyle/>
          <a:p>
            <a:r>
              <a:rPr lang="de-AT" sz="1400" b="0" dirty="0">
                <a:solidFill>
                  <a:srgbClr val="6A9955"/>
                </a:solidFill>
                <a:effectLst/>
                <a:latin typeface="Consolas" panose="020B0609020204030204" pitchFamily="49" charset="0"/>
              </a:rPr>
              <a:t>// Produkt, Preis, Lieferbar</a:t>
            </a:r>
            <a:endParaRPr lang="de-AT" sz="1400" b="0" dirty="0">
              <a:solidFill>
                <a:srgbClr val="D4D4D4"/>
              </a:solidFill>
              <a:effectLst/>
              <a:latin typeface="Consolas" panose="020B0609020204030204" pitchFamily="49" charset="0"/>
            </a:endParaRP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neuesArray</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"Brot"</a:t>
            </a:r>
            <a:r>
              <a:rPr lang="de-AT" sz="1400" b="0" dirty="0">
                <a:solidFill>
                  <a:srgbClr val="D4D4D4"/>
                </a:solidFill>
                <a:effectLst/>
                <a:latin typeface="Consolas" panose="020B0609020204030204" pitchFamily="49" charset="0"/>
              </a:rPr>
              <a:t>, </a:t>
            </a:r>
            <a:r>
              <a:rPr lang="de-AT" sz="1400" b="0" dirty="0">
                <a:solidFill>
                  <a:srgbClr val="B5CEA8"/>
                </a:solidFill>
                <a:effectLst/>
                <a:latin typeface="Consolas" panose="020B0609020204030204" pitchFamily="49" charset="0"/>
              </a:rPr>
              <a:t>2.99</a:t>
            </a:r>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true</a:t>
            </a:r>
            <a:r>
              <a:rPr lang="de-AT" sz="1400" b="0" dirty="0">
                <a:solidFill>
                  <a:srgbClr val="D4D4D4"/>
                </a:solidFill>
                <a:effectLst/>
                <a:latin typeface="Consolas" panose="020B0609020204030204" pitchFamily="49" charset="0"/>
              </a:rPr>
              <a:t>];</a:t>
            </a:r>
          </a:p>
          <a:p>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neuesArray</a:t>
            </a:r>
            <a:r>
              <a:rPr lang="de-AT"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9387268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3380D1-D999-4668-AF73-2C5C57358634}"/>
              </a:ext>
            </a:extLst>
          </p:cNvPr>
          <p:cNvSpPr>
            <a:spLocks noGrp="1"/>
          </p:cNvSpPr>
          <p:nvPr>
            <p:ph type="title"/>
          </p:nvPr>
        </p:nvSpPr>
        <p:spPr/>
        <p:txBody>
          <a:bodyPr/>
          <a:lstStyle/>
          <a:p>
            <a:r>
              <a:rPr lang="de-AT" dirty="0"/>
              <a:t>Arrays</a:t>
            </a:r>
          </a:p>
        </p:txBody>
      </p:sp>
      <p:sp>
        <p:nvSpPr>
          <p:cNvPr id="3" name="Textplatzhalter 2">
            <a:extLst>
              <a:ext uri="{FF2B5EF4-FFF2-40B4-BE49-F238E27FC236}">
                <a16:creationId xmlns:a16="http://schemas.microsoft.com/office/drawing/2014/main" id="{85D86003-9801-493B-B8FB-5BF7B5DA2DF7}"/>
              </a:ext>
            </a:extLst>
          </p:cNvPr>
          <p:cNvSpPr>
            <a:spLocks noGrp="1"/>
          </p:cNvSpPr>
          <p:nvPr>
            <p:ph type="body" sz="quarter" idx="13"/>
          </p:nvPr>
        </p:nvSpPr>
        <p:spPr>
          <a:xfrm>
            <a:off x="949136" y="4239760"/>
            <a:ext cx="10293728" cy="286232"/>
          </a:xfrm>
        </p:spPr>
        <p:txBody>
          <a:bodyPr/>
          <a:lstStyle/>
          <a:p>
            <a:r>
              <a:rPr lang="de-AT" dirty="0" err="1">
                <a:latin typeface="Consolas" panose="020B0609020204030204" pitchFamily="49" charset="0"/>
              </a:rPr>
              <a:t>length</a:t>
            </a:r>
            <a:r>
              <a:rPr lang="de-AT" dirty="0"/>
              <a:t> gibt die Länge des Arrays zurück, da der Index bei </a:t>
            </a:r>
            <a:r>
              <a:rPr lang="de-AT" dirty="0">
                <a:latin typeface="Consolas" panose="020B0609020204030204" pitchFamily="49" charset="0"/>
              </a:rPr>
              <a:t>0</a:t>
            </a:r>
            <a:r>
              <a:rPr lang="de-AT" dirty="0"/>
              <a:t> anfängt wird so am Ende ein neues Feld hinzugefügt</a:t>
            </a:r>
          </a:p>
        </p:txBody>
      </p:sp>
      <p:sp>
        <p:nvSpPr>
          <p:cNvPr id="5" name="Textfeld 4">
            <a:extLst>
              <a:ext uri="{FF2B5EF4-FFF2-40B4-BE49-F238E27FC236}">
                <a16:creationId xmlns:a16="http://schemas.microsoft.com/office/drawing/2014/main" id="{BEF30033-1D0A-4205-82D6-4598DBEB6607}"/>
              </a:ext>
            </a:extLst>
          </p:cNvPr>
          <p:cNvSpPr txBox="1"/>
          <p:nvPr/>
        </p:nvSpPr>
        <p:spPr>
          <a:xfrm>
            <a:off x="3043238" y="1279412"/>
            <a:ext cx="6102802" cy="2677656"/>
          </a:xfrm>
          <a:prstGeom prst="rect">
            <a:avLst/>
          </a:prstGeom>
          <a:solidFill>
            <a:schemeClr val="tx1"/>
          </a:solidFill>
        </p:spPr>
        <p:txBody>
          <a:bodyPr wrap="square">
            <a:spAutoFit/>
          </a:bodyPr>
          <a:lstStyle/>
          <a:p>
            <a:r>
              <a:rPr lang="de-AT" sz="1400" b="0" dirty="0">
                <a:solidFill>
                  <a:srgbClr val="6A9955"/>
                </a:solidFill>
                <a:effectLst/>
                <a:latin typeface="Consolas" panose="020B0609020204030204" pitchFamily="49" charset="0"/>
              </a:rPr>
              <a:t>// Ausgabe bestimmte Stelle des Array</a:t>
            </a:r>
            <a:endParaRPr lang="de-AT" sz="1400" b="0" dirty="0">
              <a:solidFill>
                <a:srgbClr val="D4D4D4"/>
              </a:solidFill>
              <a:effectLst/>
              <a:latin typeface="Consolas" panose="020B0609020204030204" pitchFamily="49" charset="0"/>
            </a:endParaRP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neuesArray</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"Hund"</a:t>
            </a:r>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"Katze"</a:t>
            </a:r>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"Maus"</a:t>
            </a:r>
            <a:r>
              <a:rPr lang="de-AT" sz="1400" b="0" dirty="0">
                <a:solidFill>
                  <a:srgbClr val="D4D4D4"/>
                </a:solidFill>
                <a:effectLst/>
                <a:latin typeface="Consolas" panose="020B0609020204030204" pitchFamily="49" charset="0"/>
              </a:rPr>
              <a:t>];</a:t>
            </a:r>
          </a:p>
          <a:p>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neuesArray</a:t>
            </a:r>
            <a:r>
              <a:rPr lang="de-AT" sz="1400" b="0" dirty="0">
                <a:solidFill>
                  <a:srgbClr val="D4D4D4"/>
                </a:solidFill>
                <a:effectLst/>
                <a:latin typeface="Consolas" panose="020B0609020204030204" pitchFamily="49" charset="0"/>
              </a:rPr>
              <a:t>[</a:t>
            </a:r>
            <a:r>
              <a:rPr lang="de-AT" sz="1400" b="0" dirty="0">
                <a:solidFill>
                  <a:srgbClr val="B5CEA8"/>
                </a:solidFill>
                <a:effectLst/>
                <a:latin typeface="Consolas" panose="020B0609020204030204" pitchFamily="49" charset="0"/>
              </a:rPr>
              <a:t>0</a:t>
            </a:r>
            <a:r>
              <a:rPr lang="de-AT" sz="1400" b="0" dirty="0">
                <a:solidFill>
                  <a:srgbClr val="D4D4D4"/>
                </a:solidFill>
                <a:effectLst/>
                <a:latin typeface="Consolas" panose="020B0609020204030204" pitchFamily="49" charset="0"/>
              </a:rPr>
              <a:t>]);</a:t>
            </a:r>
          </a:p>
          <a:p>
            <a:br>
              <a:rPr lang="de-AT" sz="1400" b="0" dirty="0">
                <a:solidFill>
                  <a:srgbClr val="D4D4D4"/>
                </a:solidFill>
                <a:effectLst/>
                <a:latin typeface="Consolas" panose="020B0609020204030204" pitchFamily="49" charset="0"/>
              </a:rPr>
            </a:br>
            <a:r>
              <a:rPr lang="de-AT" sz="1400" b="0" dirty="0">
                <a:solidFill>
                  <a:srgbClr val="6A9955"/>
                </a:solidFill>
                <a:effectLst/>
                <a:latin typeface="Consolas" panose="020B0609020204030204" pitchFamily="49" charset="0"/>
              </a:rPr>
              <a:t>// Wert an bestimmter Stelle ändern</a:t>
            </a:r>
            <a:endParaRPr lang="de-AT" sz="1400" b="0" dirty="0">
              <a:solidFill>
                <a:srgbClr val="D4D4D4"/>
              </a:solidFill>
              <a:effectLst/>
              <a:latin typeface="Consolas" panose="020B0609020204030204" pitchFamily="49" charset="0"/>
            </a:endParaRPr>
          </a:p>
          <a:p>
            <a:r>
              <a:rPr lang="de-AT" sz="1400" b="0" dirty="0" err="1">
                <a:solidFill>
                  <a:srgbClr val="9CDCFE"/>
                </a:solidFill>
                <a:effectLst/>
                <a:latin typeface="Consolas" panose="020B0609020204030204" pitchFamily="49" charset="0"/>
              </a:rPr>
              <a:t>neuesArray</a:t>
            </a:r>
            <a:r>
              <a:rPr lang="de-AT" sz="1400" b="0" dirty="0">
                <a:solidFill>
                  <a:srgbClr val="D4D4D4"/>
                </a:solidFill>
                <a:effectLst/>
                <a:latin typeface="Consolas" panose="020B0609020204030204" pitchFamily="49" charset="0"/>
              </a:rPr>
              <a:t>[</a:t>
            </a:r>
            <a:r>
              <a:rPr lang="de-AT" sz="1400" b="0" dirty="0">
                <a:solidFill>
                  <a:srgbClr val="B5CEA8"/>
                </a:solidFill>
                <a:effectLst/>
                <a:latin typeface="Consolas" panose="020B0609020204030204" pitchFamily="49" charset="0"/>
              </a:rPr>
              <a:t>0</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"Papagei"</a:t>
            </a:r>
            <a:r>
              <a:rPr lang="de-AT" sz="1400" b="0" dirty="0">
                <a:solidFill>
                  <a:srgbClr val="D4D4D4"/>
                </a:solidFill>
                <a:effectLst/>
                <a:latin typeface="Consolas" panose="020B0609020204030204" pitchFamily="49" charset="0"/>
              </a:rPr>
              <a:t>;</a:t>
            </a:r>
          </a:p>
          <a:p>
            <a:br>
              <a:rPr lang="de-AT" sz="1400" b="0" dirty="0">
                <a:solidFill>
                  <a:srgbClr val="D4D4D4"/>
                </a:solidFill>
                <a:effectLst/>
                <a:latin typeface="Consolas" panose="020B0609020204030204" pitchFamily="49" charset="0"/>
              </a:rPr>
            </a:br>
            <a:r>
              <a:rPr lang="de-AT" sz="1400" b="0" dirty="0">
                <a:solidFill>
                  <a:srgbClr val="6A9955"/>
                </a:solidFill>
                <a:effectLst/>
                <a:latin typeface="Consolas" panose="020B0609020204030204" pitchFamily="49" charset="0"/>
              </a:rPr>
              <a:t>// Wert hinzufügen</a:t>
            </a:r>
            <a:endParaRPr lang="de-AT" sz="1400" b="0" dirty="0">
              <a:solidFill>
                <a:srgbClr val="D4D4D4"/>
              </a:solidFill>
              <a:effectLst/>
              <a:latin typeface="Consolas" panose="020B0609020204030204" pitchFamily="49" charset="0"/>
            </a:endParaRPr>
          </a:p>
          <a:p>
            <a:r>
              <a:rPr lang="de-AT" sz="1400" b="0" dirty="0" err="1">
                <a:solidFill>
                  <a:srgbClr val="9CDCFE"/>
                </a:solidFill>
                <a:effectLst/>
                <a:latin typeface="Consolas" panose="020B0609020204030204" pitchFamily="49" charset="0"/>
              </a:rPr>
              <a:t>neuesArray</a:t>
            </a:r>
            <a:r>
              <a:rPr lang="de-AT" sz="1400" b="0" dirty="0">
                <a:solidFill>
                  <a:srgbClr val="D4D4D4"/>
                </a:solidFill>
                <a:effectLst/>
                <a:latin typeface="Consolas" panose="020B0609020204030204" pitchFamily="49" charset="0"/>
              </a:rPr>
              <a:t>[</a:t>
            </a:r>
            <a:r>
              <a:rPr lang="de-AT" sz="1400" b="0" dirty="0">
                <a:solidFill>
                  <a:srgbClr val="B5CEA8"/>
                </a:solidFill>
                <a:effectLst/>
                <a:latin typeface="Consolas" panose="020B0609020204030204" pitchFamily="49" charset="0"/>
              </a:rPr>
              <a:t>3</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"Hund"</a:t>
            </a:r>
            <a:r>
              <a:rPr lang="de-AT" sz="1400" b="0" dirty="0">
                <a:solidFill>
                  <a:srgbClr val="D4D4D4"/>
                </a:solidFill>
                <a:effectLst/>
                <a:latin typeface="Consolas" panose="020B0609020204030204" pitchFamily="49" charset="0"/>
              </a:rPr>
              <a:t>;</a:t>
            </a:r>
          </a:p>
          <a:p>
            <a:r>
              <a:rPr lang="de-DE" sz="1400" b="0" dirty="0">
                <a:solidFill>
                  <a:srgbClr val="6A9955"/>
                </a:solidFill>
                <a:effectLst/>
                <a:latin typeface="Consolas" panose="020B0609020204030204" pitchFamily="49" charset="0"/>
              </a:rPr>
              <a:t>// besser um leere Felder oder Überschreibungen zu vermeiden</a:t>
            </a:r>
            <a:endParaRPr lang="de-DE" sz="1400" b="0" dirty="0">
              <a:solidFill>
                <a:srgbClr val="D4D4D4"/>
              </a:solidFill>
              <a:effectLst/>
              <a:latin typeface="Consolas" panose="020B0609020204030204" pitchFamily="49" charset="0"/>
            </a:endParaRPr>
          </a:p>
          <a:p>
            <a:r>
              <a:rPr lang="de-DE" sz="1400" b="0" dirty="0" err="1">
                <a:solidFill>
                  <a:srgbClr val="9CDCFE"/>
                </a:solidFill>
                <a:effectLst/>
                <a:latin typeface="Consolas" panose="020B0609020204030204" pitchFamily="49" charset="0"/>
              </a:rPr>
              <a:t>neuesArray</a:t>
            </a:r>
            <a:r>
              <a:rPr lang="de-DE" sz="1400" b="0" dirty="0">
                <a:solidFill>
                  <a:srgbClr val="D4D4D4"/>
                </a:solidFill>
                <a:effectLst/>
                <a:latin typeface="Consolas" panose="020B0609020204030204" pitchFamily="49" charset="0"/>
              </a:rPr>
              <a:t>[</a:t>
            </a:r>
            <a:r>
              <a:rPr lang="de-DE" sz="1400" b="0" dirty="0" err="1">
                <a:solidFill>
                  <a:srgbClr val="9CDCFE"/>
                </a:solidFill>
                <a:effectLst/>
                <a:latin typeface="Consolas" panose="020B0609020204030204" pitchFamily="49" charset="0"/>
              </a:rPr>
              <a:t>neuesArray</a:t>
            </a:r>
            <a:r>
              <a:rPr lang="de-DE" sz="1400" b="0" dirty="0" err="1">
                <a:solidFill>
                  <a:srgbClr val="D4D4D4"/>
                </a:solidFill>
                <a:effectLst/>
                <a:latin typeface="Consolas" panose="020B0609020204030204" pitchFamily="49" charset="0"/>
              </a:rPr>
              <a:t>.</a:t>
            </a:r>
            <a:r>
              <a:rPr lang="de-DE" sz="1400" b="0" dirty="0" err="1">
                <a:solidFill>
                  <a:srgbClr val="9CDCFE"/>
                </a:solidFill>
                <a:effectLst/>
                <a:latin typeface="Consolas" panose="020B0609020204030204" pitchFamily="49" charset="0"/>
              </a:rPr>
              <a:t>length</a:t>
            </a:r>
            <a:r>
              <a:rPr lang="de-DE" sz="1400" b="0" dirty="0">
                <a:solidFill>
                  <a:srgbClr val="D4D4D4"/>
                </a:solidFill>
                <a:effectLst/>
                <a:latin typeface="Consolas" panose="020B0609020204030204" pitchFamily="49" charset="0"/>
              </a:rPr>
              <a:t>] = </a:t>
            </a:r>
            <a:r>
              <a:rPr lang="de-DE" sz="1400" b="0" dirty="0">
                <a:solidFill>
                  <a:srgbClr val="CE9178"/>
                </a:solidFill>
                <a:effectLst/>
                <a:latin typeface="Consolas" panose="020B0609020204030204" pitchFamily="49" charset="0"/>
              </a:rPr>
              <a:t>"Hund"</a:t>
            </a:r>
            <a:r>
              <a:rPr lang="de-DE" sz="1400" b="0" dirty="0">
                <a:solidFill>
                  <a:srgbClr val="D4D4D4"/>
                </a:solidFill>
                <a:effectLst/>
                <a:latin typeface="Consolas" panose="020B0609020204030204" pitchFamily="49" charset="0"/>
              </a:rPr>
              <a:t>;</a:t>
            </a:r>
          </a:p>
          <a:p>
            <a:endParaRPr lang="de-AT"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42518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C5C987-55EC-4405-96CE-B1EAFAD7D2F2}"/>
              </a:ext>
            </a:extLst>
          </p:cNvPr>
          <p:cNvSpPr>
            <a:spLocks noGrp="1"/>
          </p:cNvSpPr>
          <p:nvPr>
            <p:ph type="title"/>
          </p:nvPr>
        </p:nvSpPr>
        <p:spPr/>
        <p:txBody>
          <a:bodyPr/>
          <a:lstStyle/>
          <a:p>
            <a:r>
              <a:rPr lang="de-AT" dirty="0"/>
              <a:t>Mehrdimensionale Arrays</a:t>
            </a:r>
          </a:p>
        </p:txBody>
      </p:sp>
      <p:sp>
        <p:nvSpPr>
          <p:cNvPr id="5" name="Textfeld 4">
            <a:extLst>
              <a:ext uri="{FF2B5EF4-FFF2-40B4-BE49-F238E27FC236}">
                <a16:creationId xmlns:a16="http://schemas.microsoft.com/office/drawing/2014/main" id="{FA1258A4-55D3-4CB4-A8AA-30B71A2C23D7}"/>
              </a:ext>
            </a:extLst>
          </p:cNvPr>
          <p:cNvSpPr txBox="1"/>
          <p:nvPr/>
        </p:nvSpPr>
        <p:spPr>
          <a:xfrm>
            <a:off x="610280" y="1402141"/>
            <a:ext cx="6102802" cy="2462213"/>
          </a:xfrm>
          <a:prstGeom prst="rect">
            <a:avLst/>
          </a:prstGeom>
          <a:solidFill>
            <a:schemeClr val="tx1"/>
          </a:solidFill>
        </p:spPr>
        <p:txBody>
          <a:bodyPr wrap="square">
            <a:spAutoFit/>
          </a:bodyPr>
          <a:lstStyle/>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meinArray</a:t>
            </a:r>
            <a:r>
              <a:rPr lang="de-AT" sz="1400" b="0" dirty="0">
                <a:solidFill>
                  <a:srgbClr val="D4D4D4"/>
                </a:solidFill>
                <a:effectLst/>
                <a:latin typeface="Consolas" panose="020B0609020204030204" pitchFamily="49" charset="0"/>
              </a:rPr>
              <a:t> = [];</a:t>
            </a:r>
          </a:p>
          <a:p>
            <a:r>
              <a:rPr lang="de-AT" sz="1400" b="0" dirty="0" err="1">
                <a:solidFill>
                  <a:srgbClr val="9CDCFE"/>
                </a:solidFill>
                <a:effectLst/>
                <a:latin typeface="Consolas" panose="020B0609020204030204" pitchFamily="49" charset="0"/>
              </a:rPr>
              <a:t>meinArray</a:t>
            </a:r>
            <a:r>
              <a:rPr lang="de-AT" sz="1400" b="0" dirty="0">
                <a:solidFill>
                  <a:srgbClr val="D4D4D4"/>
                </a:solidFill>
                <a:effectLst/>
                <a:latin typeface="Consolas" panose="020B0609020204030204" pitchFamily="49" charset="0"/>
              </a:rPr>
              <a:t>[</a:t>
            </a:r>
            <a:r>
              <a:rPr lang="de-AT" sz="1400" b="0" dirty="0">
                <a:solidFill>
                  <a:srgbClr val="B5CEA8"/>
                </a:solidFill>
                <a:effectLst/>
                <a:latin typeface="Consolas" panose="020B0609020204030204" pitchFamily="49" charset="0"/>
              </a:rPr>
              <a:t>0</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"Brot"</a:t>
            </a:r>
            <a:r>
              <a:rPr lang="de-AT" sz="1400" b="0" dirty="0">
                <a:solidFill>
                  <a:srgbClr val="D4D4D4"/>
                </a:solidFill>
                <a:effectLst/>
                <a:latin typeface="Consolas" panose="020B0609020204030204" pitchFamily="49" charset="0"/>
              </a:rPr>
              <a:t>, </a:t>
            </a:r>
            <a:r>
              <a:rPr lang="de-AT" sz="1400" b="0" dirty="0">
                <a:solidFill>
                  <a:srgbClr val="B5CEA8"/>
                </a:solidFill>
                <a:effectLst/>
                <a:latin typeface="Consolas" panose="020B0609020204030204" pitchFamily="49" charset="0"/>
              </a:rPr>
              <a:t>1.99</a:t>
            </a:r>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true</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meinArray</a:t>
            </a:r>
            <a:r>
              <a:rPr lang="de-AT" sz="1400" b="0" dirty="0">
                <a:solidFill>
                  <a:srgbClr val="D4D4D4"/>
                </a:solidFill>
                <a:effectLst/>
                <a:latin typeface="Consolas" panose="020B0609020204030204" pitchFamily="49" charset="0"/>
              </a:rPr>
              <a:t>[</a:t>
            </a:r>
            <a:r>
              <a:rPr lang="de-AT" sz="1400" b="0" dirty="0">
                <a:solidFill>
                  <a:srgbClr val="B5CEA8"/>
                </a:solidFill>
                <a:effectLst/>
                <a:latin typeface="Consolas" panose="020B0609020204030204" pitchFamily="49" charset="0"/>
              </a:rPr>
              <a:t>1</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"Krapfen"</a:t>
            </a:r>
            <a:r>
              <a:rPr lang="de-AT" sz="1400" b="0" dirty="0">
                <a:solidFill>
                  <a:srgbClr val="D4D4D4"/>
                </a:solidFill>
                <a:effectLst/>
                <a:latin typeface="Consolas" panose="020B0609020204030204" pitchFamily="49" charset="0"/>
              </a:rPr>
              <a:t>, </a:t>
            </a:r>
            <a:r>
              <a:rPr lang="de-AT" sz="1400" b="0" dirty="0">
                <a:solidFill>
                  <a:srgbClr val="B5CEA8"/>
                </a:solidFill>
                <a:effectLst/>
                <a:latin typeface="Consolas" panose="020B0609020204030204" pitchFamily="49" charset="0"/>
              </a:rPr>
              <a:t>0.99</a:t>
            </a:r>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true</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meinArray</a:t>
            </a:r>
            <a:r>
              <a:rPr lang="de-AT" sz="1400" b="0" dirty="0">
                <a:solidFill>
                  <a:srgbClr val="D4D4D4"/>
                </a:solidFill>
                <a:effectLst/>
                <a:latin typeface="Consolas" panose="020B0609020204030204" pitchFamily="49" charset="0"/>
              </a:rPr>
              <a:t>[</a:t>
            </a:r>
            <a:r>
              <a:rPr lang="de-AT" sz="1400" b="0" dirty="0">
                <a:solidFill>
                  <a:srgbClr val="B5CEA8"/>
                </a:solidFill>
                <a:effectLst/>
                <a:latin typeface="Consolas" panose="020B0609020204030204" pitchFamily="49" charset="0"/>
              </a:rPr>
              <a:t>2</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"Reindling"</a:t>
            </a:r>
            <a:r>
              <a:rPr lang="de-AT" sz="1400" b="0" dirty="0">
                <a:solidFill>
                  <a:srgbClr val="D4D4D4"/>
                </a:solidFill>
                <a:effectLst/>
                <a:latin typeface="Consolas" panose="020B0609020204030204" pitchFamily="49" charset="0"/>
              </a:rPr>
              <a:t>, </a:t>
            </a:r>
            <a:r>
              <a:rPr lang="de-AT" sz="1400" b="0" dirty="0">
                <a:solidFill>
                  <a:srgbClr val="B5CEA8"/>
                </a:solidFill>
                <a:effectLst/>
                <a:latin typeface="Consolas" panose="020B0609020204030204" pitchFamily="49" charset="0"/>
              </a:rPr>
              <a:t>6.99</a:t>
            </a:r>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false</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meinArray</a:t>
            </a:r>
            <a:r>
              <a:rPr lang="de-AT" sz="1400" b="0" dirty="0">
                <a:solidFill>
                  <a:srgbClr val="D4D4D4"/>
                </a:solidFill>
                <a:effectLst/>
                <a:latin typeface="Consolas" panose="020B0609020204030204" pitchFamily="49" charset="0"/>
              </a:rPr>
              <a:t>[</a:t>
            </a:r>
            <a:r>
              <a:rPr lang="de-AT" sz="1400" b="0" dirty="0">
                <a:solidFill>
                  <a:srgbClr val="B5CEA8"/>
                </a:solidFill>
                <a:effectLst/>
                <a:latin typeface="Consolas" panose="020B0609020204030204" pitchFamily="49" charset="0"/>
              </a:rPr>
              <a:t>3</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"Linzer Torte"</a:t>
            </a:r>
            <a:r>
              <a:rPr lang="de-AT" sz="1400" b="0" dirty="0">
                <a:solidFill>
                  <a:srgbClr val="D4D4D4"/>
                </a:solidFill>
                <a:effectLst/>
                <a:latin typeface="Consolas" panose="020B0609020204030204" pitchFamily="49" charset="0"/>
              </a:rPr>
              <a:t>, </a:t>
            </a:r>
            <a:r>
              <a:rPr lang="de-AT" sz="1400" b="0" dirty="0">
                <a:solidFill>
                  <a:srgbClr val="B5CEA8"/>
                </a:solidFill>
                <a:effectLst/>
                <a:latin typeface="Consolas" panose="020B0609020204030204" pitchFamily="49" charset="0"/>
              </a:rPr>
              <a:t>13.99</a:t>
            </a:r>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true</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meinArray</a:t>
            </a:r>
            <a:r>
              <a:rPr lang="de-AT" sz="1400" b="0" dirty="0">
                <a:solidFill>
                  <a:srgbClr val="D4D4D4"/>
                </a:solidFill>
                <a:effectLst/>
                <a:latin typeface="Consolas" panose="020B0609020204030204" pitchFamily="49" charset="0"/>
              </a:rPr>
              <a:t>[</a:t>
            </a:r>
            <a:r>
              <a:rPr lang="de-AT" sz="1400" b="0" dirty="0">
                <a:solidFill>
                  <a:srgbClr val="B5CEA8"/>
                </a:solidFill>
                <a:effectLst/>
                <a:latin typeface="Consolas" panose="020B0609020204030204" pitchFamily="49" charset="0"/>
              </a:rPr>
              <a:t>4</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"Windbeute"</a:t>
            </a:r>
            <a:r>
              <a:rPr lang="de-AT" sz="1400" b="0" dirty="0">
                <a:solidFill>
                  <a:srgbClr val="D4D4D4"/>
                </a:solidFill>
                <a:effectLst/>
                <a:latin typeface="Consolas" panose="020B0609020204030204" pitchFamily="49" charset="0"/>
              </a:rPr>
              <a:t>, </a:t>
            </a:r>
            <a:r>
              <a:rPr lang="de-AT" sz="1400" b="0" dirty="0">
                <a:solidFill>
                  <a:srgbClr val="B5CEA8"/>
                </a:solidFill>
                <a:effectLst/>
                <a:latin typeface="Consolas" panose="020B0609020204030204" pitchFamily="49" charset="0"/>
              </a:rPr>
              <a:t>0.80</a:t>
            </a:r>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false</a:t>
            </a:r>
            <a:r>
              <a:rPr lang="de-AT" sz="1400" b="0" dirty="0">
                <a:solidFill>
                  <a:srgbClr val="D4D4D4"/>
                </a:solidFill>
                <a:effectLst/>
                <a:latin typeface="Consolas" panose="020B0609020204030204" pitchFamily="49" charset="0"/>
              </a:rPr>
              <a:t>];</a:t>
            </a:r>
          </a:p>
          <a:p>
            <a:r>
              <a:rPr lang="de-AT" sz="1400" b="0" dirty="0">
                <a:solidFill>
                  <a:srgbClr val="6A9955"/>
                </a:solidFill>
                <a:effectLst/>
                <a:latin typeface="Consolas" panose="020B0609020204030204" pitchFamily="49" charset="0"/>
              </a:rPr>
              <a:t>// An bestimmte Stelle zugreifen</a:t>
            </a:r>
            <a:endParaRPr lang="de-AT" sz="1400" b="0" dirty="0">
              <a:solidFill>
                <a:srgbClr val="D4D4D4"/>
              </a:solidFill>
              <a:effectLst/>
              <a:latin typeface="Consolas" panose="020B0609020204030204" pitchFamily="49" charset="0"/>
            </a:endParaRP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meinArray</a:t>
            </a:r>
            <a:r>
              <a:rPr lang="de-AT" sz="1400" b="0" dirty="0">
                <a:solidFill>
                  <a:srgbClr val="D4D4D4"/>
                </a:solidFill>
                <a:effectLst/>
                <a:latin typeface="Consolas" panose="020B0609020204030204" pitchFamily="49" charset="0"/>
              </a:rPr>
              <a:t>[</a:t>
            </a:r>
            <a:r>
              <a:rPr lang="de-AT" sz="1400" b="0" dirty="0">
                <a:solidFill>
                  <a:srgbClr val="B5CEA8"/>
                </a:solidFill>
                <a:effectLst/>
                <a:latin typeface="Consolas" panose="020B0609020204030204" pitchFamily="49" charset="0"/>
              </a:rPr>
              <a:t>0</a:t>
            </a:r>
            <a:r>
              <a:rPr lang="de-AT" sz="1400" b="0" dirty="0">
                <a:solidFill>
                  <a:srgbClr val="D4D4D4"/>
                </a:solidFill>
                <a:effectLst/>
                <a:latin typeface="Consolas" panose="020B0609020204030204" pitchFamily="49" charset="0"/>
              </a:rPr>
              <a:t>][</a:t>
            </a:r>
            <a:r>
              <a:rPr lang="de-AT" sz="1400" b="0" dirty="0">
                <a:solidFill>
                  <a:srgbClr val="B5CEA8"/>
                </a:solidFill>
                <a:effectLst/>
                <a:latin typeface="Consolas" panose="020B0609020204030204" pitchFamily="49" charset="0"/>
              </a:rPr>
              <a:t>1</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meinArray</a:t>
            </a:r>
            <a:r>
              <a:rPr lang="de-AT" sz="1400" b="0" dirty="0">
                <a:solidFill>
                  <a:srgbClr val="D4D4D4"/>
                </a:solidFill>
                <a:effectLst/>
                <a:latin typeface="Consolas" panose="020B0609020204030204" pitchFamily="49" charset="0"/>
              </a:rPr>
              <a:t>[</a:t>
            </a:r>
            <a:r>
              <a:rPr lang="de-AT" sz="1400" b="0" dirty="0">
                <a:solidFill>
                  <a:srgbClr val="B5CEA8"/>
                </a:solidFill>
                <a:effectLst/>
                <a:latin typeface="Consolas" panose="020B0609020204030204" pitchFamily="49" charset="0"/>
              </a:rPr>
              <a:t>2</a:t>
            </a:r>
            <a:r>
              <a:rPr lang="de-AT" sz="1400" b="0" dirty="0">
                <a:solidFill>
                  <a:srgbClr val="D4D4D4"/>
                </a:solidFill>
                <a:effectLst/>
                <a:latin typeface="Consolas" panose="020B0609020204030204" pitchFamily="49" charset="0"/>
              </a:rPr>
              <a:t>][</a:t>
            </a:r>
            <a:r>
              <a:rPr lang="de-AT" sz="1400" b="0" dirty="0">
                <a:solidFill>
                  <a:srgbClr val="B5CEA8"/>
                </a:solidFill>
                <a:effectLst/>
                <a:latin typeface="Consolas" panose="020B0609020204030204" pitchFamily="49" charset="0"/>
              </a:rPr>
              <a:t>2</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meinArray</a:t>
            </a:r>
            <a:r>
              <a:rPr lang="de-AT" sz="1400" b="0" dirty="0">
                <a:solidFill>
                  <a:srgbClr val="D4D4D4"/>
                </a:solidFill>
                <a:effectLst/>
                <a:latin typeface="Consolas" panose="020B0609020204030204" pitchFamily="49" charset="0"/>
              </a:rPr>
              <a:t>[</a:t>
            </a:r>
            <a:r>
              <a:rPr lang="de-AT" sz="1400" b="0" dirty="0">
                <a:solidFill>
                  <a:srgbClr val="B5CEA8"/>
                </a:solidFill>
                <a:effectLst/>
                <a:latin typeface="Consolas" panose="020B0609020204030204" pitchFamily="49" charset="0"/>
              </a:rPr>
              <a:t>4</a:t>
            </a:r>
            <a:r>
              <a:rPr lang="de-AT" sz="1400" b="0" dirty="0">
                <a:solidFill>
                  <a:srgbClr val="D4D4D4"/>
                </a:solidFill>
                <a:effectLst/>
                <a:latin typeface="Consolas" panose="020B0609020204030204" pitchFamily="49" charset="0"/>
              </a:rPr>
              <a:t>][</a:t>
            </a:r>
            <a:r>
              <a:rPr lang="de-AT" sz="1400" b="0" dirty="0">
                <a:solidFill>
                  <a:srgbClr val="B5CEA8"/>
                </a:solidFill>
                <a:effectLst/>
                <a:latin typeface="Consolas" panose="020B0609020204030204" pitchFamily="49" charset="0"/>
              </a:rPr>
              <a:t>0</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meinArray</a:t>
            </a:r>
            <a:r>
              <a:rPr lang="de-AT" sz="1400" b="0" dirty="0">
                <a:solidFill>
                  <a:srgbClr val="D4D4D4"/>
                </a:solidFill>
                <a:effectLst/>
                <a:latin typeface="Consolas" panose="020B0609020204030204" pitchFamily="49" charset="0"/>
              </a:rPr>
              <a:t>);</a:t>
            </a:r>
          </a:p>
        </p:txBody>
      </p:sp>
      <p:pic>
        <p:nvPicPr>
          <p:cNvPr id="6" name="Grafik 5">
            <a:extLst>
              <a:ext uri="{FF2B5EF4-FFF2-40B4-BE49-F238E27FC236}">
                <a16:creationId xmlns:a16="http://schemas.microsoft.com/office/drawing/2014/main" id="{06BD54EA-E343-4FFD-B99C-47DF6460CB39}"/>
              </a:ext>
            </a:extLst>
          </p:cNvPr>
          <p:cNvPicPr>
            <a:picLocks noChangeAspect="1"/>
          </p:cNvPicPr>
          <p:nvPr/>
        </p:nvPicPr>
        <p:blipFill>
          <a:blip r:embed="rId2"/>
          <a:stretch>
            <a:fillRect/>
          </a:stretch>
        </p:blipFill>
        <p:spPr>
          <a:xfrm>
            <a:off x="4280089" y="4167188"/>
            <a:ext cx="6962775" cy="2066925"/>
          </a:xfrm>
          <a:prstGeom prst="rect">
            <a:avLst/>
          </a:prstGeom>
          <a:ln>
            <a:solidFill>
              <a:schemeClr val="tx1"/>
            </a:solidFill>
          </a:ln>
        </p:spPr>
      </p:pic>
    </p:spTree>
    <p:extLst>
      <p:ext uri="{BB962C8B-B14F-4D97-AF65-F5344CB8AC3E}">
        <p14:creationId xmlns:p14="http://schemas.microsoft.com/office/powerpoint/2010/main" val="35290513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7D7B1A-9E5F-4B36-A395-EF6BC18A51D9}"/>
              </a:ext>
            </a:extLst>
          </p:cNvPr>
          <p:cNvSpPr>
            <a:spLocks noGrp="1"/>
          </p:cNvSpPr>
          <p:nvPr>
            <p:ph type="title"/>
          </p:nvPr>
        </p:nvSpPr>
        <p:spPr/>
        <p:txBody>
          <a:bodyPr/>
          <a:lstStyle/>
          <a:p>
            <a:r>
              <a:rPr lang="de-AT" dirty="0"/>
              <a:t>Übung</a:t>
            </a:r>
          </a:p>
        </p:txBody>
      </p:sp>
      <p:sp>
        <p:nvSpPr>
          <p:cNvPr id="3" name="Textplatzhalter 2">
            <a:extLst>
              <a:ext uri="{FF2B5EF4-FFF2-40B4-BE49-F238E27FC236}">
                <a16:creationId xmlns:a16="http://schemas.microsoft.com/office/drawing/2014/main" id="{2D3C1723-01A7-4603-A4E3-17D86305D6FA}"/>
              </a:ext>
            </a:extLst>
          </p:cNvPr>
          <p:cNvSpPr>
            <a:spLocks noGrp="1"/>
          </p:cNvSpPr>
          <p:nvPr>
            <p:ph type="body" sz="quarter" idx="13"/>
          </p:nvPr>
        </p:nvSpPr>
        <p:spPr>
          <a:xfrm>
            <a:off x="949136" y="1953759"/>
            <a:ext cx="10293728" cy="1383969"/>
          </a:xfrm>
        </p:spPr>
        <p:txBody>
          <a:bodyPr/>
          <a:lstStyle/>
          <a:p>
            <a:pPr marL="342900" indent="-342900">
              <a:buFont typeface="+mj-lt"/>
              <a:buAutoNum type="arabicPeriod"/>
            </a:pPr>
            <a:r>
              <a:rPr lang="de-AT" dirty="0"/>
              <a:t>Schreibe ein Programm, das den Besucher nach seinem Vornamen, nach seinem Nachnamen und nach seinem Alter fragt. Erstelle ein Array und füge die entsprechenden Werte ein. Gebe dessen Inhalt anschließend auf der Seite aus.</a:t>
            </a:r>
          </a:p>
          <a:p>
            <a:pPr marL="342900" indent="-342900">
              <a:buFont typeface="+mj-lt"/>
              <a:buAutoNum type="arabicPeriod"/>
            </a:pPr>
            <a:r>
              <a:rPr lang="de-AT" dirty="0"/>
              <a:t>Erzeuge ein Array, das drei leere Arrays enthält. Wiederhole die Eingabe der einzelnen Datensätze dann drei Mal und füge die entsprechenden Werte ein. Gebe dem Anwender daraufhin die Möglichkeit, einen bestimmten Wert aus dem Datensatz abzurufen. Dazu muss er zuerst die Nummer der Person eingeben und daraufhin den Index der gewünschten Information. (multidimensionales Array)</a:t>
            </a:r>
          </a:p>
        </p:txBody>
      </p:sp>
    </p:spTree>
    <p:extLst>
      <p:ext uri="{BB962C8B-B14F-4D97-AF65-F5344CB8AC3E}">
        <p14:creationId xmlns:p14="http://schemas.microsoft.com/office/powerpoint/2010/main" val="19353966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76E70B-36AE-43AA-B165-AB1202FB670C}"/>
              </a:ext>
            </a:extLst>
          </p:cNvPr>
          <p:cNvSpPr>
            <a:spLocks noGrp="1"/>
          </p:cNvSpPr>
          <p:nvPr>
            <p:ph type="title"/>
          </p:nvPr>
        </p:nvSpPr>
        <p:spPr/>
        <p:txBody>
          <a:bodyPr/>
          <a:lstStyle/>
          <a:p>
            <a:r>
              <a:rPr lang="de-AT" dirty="0" err="1"/>
              <a:t>While</a:t>
            </a:r>
            <a:r>
              <a:rPr lang="de-AT" dirty="0"/>
              <a:t>-Schleife</a:t>
            </a:r>
          </a:p>
        </p:txBody>
      </p:sp>
      <p:sp>
        <p:nvSpPr>
          <p:cNvPr id="3" name="Textplatzhalter 2">
            <a:extLst>
              <a:ext uri="{FF2B5EF4-FFF2-40B4-BE49-F238E27FC236}">
                <a16:creationId xmlns:a16="http://schemas.microsoft.com/office/drawing/2014/main" id="{865FC766-AF8E-4EE9-8597-7753583BFA42}"/>
              </a:ext>
            </a:extLst>
          </p:cNvPr>
          <p:cNvSpPr>
            <a:spLocks noGrp="1"/>
          </p:cNvSpPr>
          <p:nvPr>
            <p:ph type="body" sz="quarter" idx="13"/>
          </p:nvPr>
        </p:nvSpPr>
        <p:spPr>
          <a:xfrm>
            <a:off x="949136" y="3327777"/>
            <a:ext cx="10293728" cy="802271"/>
          </a:xfrm>
        </p:spPr>
        <p:txBody>
          <a:bodyPr/>
          <a:lstStyle/>
          <a:p>
            <a:r>
              <a:rPr lang="de-AT" dirty="0"/>
              <a:t>Befehl </a:t>
            </a:r>
            <a:r>
              <a:rPr lang="de-AT" dirty="0" err="1">
                <a:latin typeface="Consolas" panose="020B0609020204030204" pitchFamily="49" charset="0"/>
              </a:rPr>
              <a:t>decodeURI</a:t>
            </a:r>
            <a:endParaRPr lang="de-AT" dirty="0">
              <a:latin typeface="Consolas" panose="020B0609020204030204" pitchFamily="49" charset="0"/>
            </a:endParaRPr>
          </a:p>
          <a:p>
            <a:pPr lvl="1"/>
            <a:r>
              <a:rPr lang="de-AT" dirty="0"/>
              <a:t>Notwendig, da der Text Umlaute enthält</a:t>
            </a:r>
          </a:p>
          <a:p>
            <a:pPr lvl="1"/>
            <a:r>
              <a:rPr lang="de-AT" dirty="0"/>
              <a:t>Werden sonst im Feld nicht richtig angezeigt</a:t>
            </a:r>
          </a:p>
        </p:txBody>
      </p:sp>
      <p:sp>
        <p:nvSpPr>
          <p:cNvPr id="5" name="Textfeld 4">
            <a:extLst>
              <a:ext uri="{FF2B5EF4-FFF2-40B4-BE49-F238E27FC236}">
                <a16:creationId xmlns:a16="http://schemas.microsoft.com/office/drawing/2014/main" id="{DA87EACC-3B85-4778-A6C4-8A413395FB6B}"/>
              </a:ext>
            </a:extLst>
          </p:cNvPr>
          <p:cNvSpPr txBox="1"/>
          <p:nvPr/>
        </p:nvSpPr>
        <p:spPr>
          <a:xfrm>
            <a:off x="471487" y="1270631"/>
            <a:ext cx="9448119" cy="1600438"/>
          </a:xfrm>
          <a:prstGeom prst="rect">
            <a:avLst/>
          </a:prstGeom>
          <a:solidFill>
            <a:schemeClr val="tx1"/>
          </a:solidFill>
        </p:spPr>
        <p:txBody>
          <a:bodyPr wrap="square">
            <a:spAutoFit/>
          </a:bodyPr>
          <a:lstStyle/>
          <a:p>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use</a:t>
            </a:r>
            <a:r>
              <a:rPr lang="de-AT" sz="1400" b="0" dirty="0">
                <a:solidFill>
                  <a:srgbClr val="CE9178"/>
                </a:solidFill>
                <a:effectLst/>
                <a:latin typeface="Consolas" panose="020B0609020204030204" pitchFamily="49" charset="0"/>
              </a:rPr>
              <a:t> </a:t>
            </a:r>
            <a:r>
              <a:rPr lang="de-AT" sz="1400" b="0" dirty="0" err="1">
                <a:solidFill>
                  <a:srgbClr val="CE9178"/>
                </a:solidFill>
                <a:effectLst/>
                <a:latin typeface="Consolas" panose="020B0609020204030204" pitchFamily="49" charset="0"/>
              </a:rPr>
              <a:t>strict</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eingabe</a:t>
            </a:r>
            <a:r>
              <a:rPr lang="de-AT" sz="1400" b="0" dirty="0">
                <a:solidFill>
                  <a:srgbClr val="D4D4D4"/>
                </a:solidFill>
                <a:effectLst/>
                <a:latin typeface="Consolas" panose="020B0609020204030204" pitchFamily="49" charset="0"/>
              </a:rPr>
              <a:t> = </a:t>
            </a:r>
            <a:r>
              <a:rPr lang="de-AT" sz="1400" b="0" dirty="0" err="1">
                <a:solidFill>
                  <a:srgbClr val="4EC9B0"/>
                </a:solidFill>
                <a:effectLst/>
                <a:latin typeface="Consolas" panose="020B0609020204030204" pitchFamily="49" charset="0"/>
              </a:rPr>
              <a:t>Number</a:t>
            </a:r>
            <a:r>
              <a:rPr lang="de-AT" sz="1400" b="0" dirty="0">
                <a:solidFill>
                  <a:srgbClr val="D4D4D4"/>
                </a:solidFill>
                <a:effectLst/>
                <a:latin typeface="Consolas" panose="020B0609020204030204" pitchFamily="49" charset="0"/>
              </a:rPr>
              <a:t>(</a:t>
            </a:r>
            <a:r>
              <a:rPr lang="de-AT" sz="1400" b="0" dirty="0">
                <a:solidFill>
                  <a:srgbClr val="DCDCAA"/>
                </a:solidFill>
                <a:effectLst/>
                <a:latin typeface="Consolas" panose="020B0609020204030204" pitchFamily="49" charset="0"/>
              </a:rPr>
              <a:t>prompt</a:t>
            </a:r>
            <a:r>
              <a:rPr lang="de-AT" sz="1400" b="0" dirty="0">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decodeURI</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"Bis zu welchem Wert m%C3%B6chten sie z%C3%A4hlen?"</a:t>
            </a:r>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1</a:t>
            </a:r>
            <a:r>
              <a:rPr lang="de-AT" sz="1400" b="0" dirty="0">
                <a:solidFill>
                  <a:srgbClr val="D4D4D4"/>
                </a:solidFill>
                <a:effectLst/>
                <a:latin typeface="Consolas" panose="020B0609020204030204" pitchFamily="49" charset="0"/>
              </a:rPr>
              <a:t>;</a:t>
            </a:r>
          </a:p>
          <a:p>
            <a:r>
              <a:rPr lang="de-AT" sz="1400" b="0" dirty="0" err="1">
                <a:solidFill>
                  <a:srgbClr val="C586C0"/>
                </a:solidFill>
                <a:effectLst/>
                <a:latin typeface="Consolas" panose="020B0609020204030204" pitchFamily="49" charset="0"/>
              </a:rPr>
              <a:t>while</a:t>
            </a:r>
            <a:r>
              <a:rPr lang="de-AT" sz="1400" b="0" dirty="0">
                <a:solidFill>
                  <a:srgbClr val="D4D4D4"/>
                </a:solidFill>
                <a:effectLst/>
                <a:latin typeface="Consolas" panose="020B0609020204030204" pitchFamily="49" charset="0"/>
              </a:rPr>
              <a:t>(</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 &lt;= </a:t>
            </a:r>
            <a:r>
              <a:rPr lang="de-AT" sz="1400" b="0" dirty="0" err="1">
                <a:solidFill>
                  <a:srgbClr val="9CDCFE"/>
                </a:solidFill>
                <a:effectLst/>
                <a:latin typeface="Consolas" panose="020B0609020204030204" pitchFamily="49" charset="0"/>
              </a:rPr>
              <a:t>eingabe</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a:t>
            </a:r>
          </a:p>
        </p:txBody>
      </p:sp>
      <p:sp>
        <p:nvSpPr>
          <p:cNvPr id="7" name="Textfeld 6">
            <a:extLst>
              <a:ext uri="{FF2B5EF4-FFF2-40B4-BE49-F238E27FC236}">
                <a16:creationId xmlns:a16="http://schemas.microsoft.com/office/drawing/2014/main" id="{F8C95A6B-9252-4DED-A060-4AB5DE6FF119}"/>
              </a:ext>
            </a:extLst>
          </p:cNvPr>
          <p:cNvSpPr txBox="1"/>
          <p:nvPr/>
        </p:nvSpPr>
        <p:spPr>
          <a:xfrm>
            <a:off x="471486" y="4315029"/>
            <a:ext cx="9178699" cy="738664"/>
          </a:xfrm>
          <a:prstGeom prst="rect">
            <a:avLst/>
          </a:prstGeom>
          <a:solidFill>
            <a:schemeClr val="tx1"/>
          </a:solidFill>
        </p:spPr>
        <p:txBody>
          <a:bodyPr wrap="square">
            <a:spAutoFit/>
          </a:bodyPr>
          <a:lstStyle/>
          <a:p>
            <a:r>
              <a:rPr lang="de-DE" sz="1400" b="0" dirty="0">
                <a:solidFill>
                  <a:srgbClr val="6A9955"/>
                </a:solidFill>
                <a:effectLst/>
                <a:latin typeface="Consolas" panose="020B0609020204030204" pitchFamily="49" charset="0"/>
              </a:rPr>
              <a:t>// oder</a:t>
            </a:r>
            <a:endParaRPr lang="de-DE" sz="1400" b="0" dirty="0">
              <a:solidFill>
                <a:srgbClr val="D4D4D4"/>
              </a:solidFill>
              <a:effectLst/>
              <a:latin typeface="Consolas" panose="020B0609020204030204" pitchFamily="49" charset="0"/>
            </a:endParaRPr>
          </a:p>
          <a:p>
            <a:r>
              <a:rPr lang="de-DE" sz="1400" b="0" dirty="0" err="1">
                <a:solidFill>
                  <a:srgbClr val="569CD6"/>
                </a:solidFill>
                <a:effectLst/>
                <a:latin typeface="Consolas" panose="020B0609020204030204" pitchFamily="49" charset="0"/>
              </a:rPr>
              <a:t>let</a:t>
            </a:r>
            <a:r>
              <a:rPr lang="de-DE" sz="1400" b="0" dirty="0">
                <a:solidFill>
                  <a:srgbClr val="D4D4D4"/>
                </a:solidFill>
                <a:effectLst/>
                <a:latin typeface="Consolas" panose="020B0609020204030204" pitchFamily="49" charset="0"/>
              </a:rPr>
              <a:t> </a:t>
            </a:r>
            <a:r>
              <a:rPr lang="de-DE" sz="1400" b="0" dirty="0" err="1">
                <a:solidFill>
                  <a:srgbClr val="9CDCFE"/>
                </a:solidFill>
                <a:effectLst/>
                <a:latin typeface="Consolas" panose="020B0609020204030204" pitchFamily="49" charset="0"/>
              </a:rPr>
              <a:t>inhalt</a:t>
            </a:r>
            <a:r>
              <a:rPr lang="de-DE" sz="1400" b="0" dirty="0">
                <a:solidFill>
                  <a:srgbClr val="D4D4D4"/>
                </a:solidFill>
                <a:effectLst/>
                <a:latin typeface="Consolas" panose="020B0609020204030204" pitchFamily="49" charset="0"/>
              </a:rPr>
              <a:t> = </a:t>
            </a:r>
            <a:r>
              <a:rPr lang="de-DE" sz="1400" b="0" dirty="0" err="1">
                <a:solidFill>
                  <a:srgbClr val="DCDCAA"/>
                </a:solidFill>
                <a:effectLst/>
                <a:latin typeface="Consolas" panose="020B0609020204030204" pitchFamily="49" charset="0"/>
              </a:rPr>
              <a:t>encodeURI</a:t>
            </a:r>
            <a:r>
              <a:rPr lang="de-DE" sz="1400" b="0" dirty="0">
                <a:solidFill>
                  <a:srgbClr val="D4D4D4"/>
                </a:solidFill>
                <a:effectLst/>
                <a:latin typeface="Consolas" panose="020B0609020204030204" pitchFamily="49" charset="0"/>
              </a:rPr>
              <a:t>(</a:t>
            </a:r>
            <a:r>
              <a:rPr lang="de-DE" sz="1400" b="0" dirty="0">
                <a:solidFill>
                  <a:srgbClr val="CE9178"/>
                </a:solidFill>
                <a:effectLst/>
                <a:latin typeface="Consolas" panose="020B0609020204030204" pitchFamily="49" charset="0"/>
              </a:rPr>
              <a:t>"Bis zu welchem Wert möchtest du zählen?"</a:t>
            </a:r>
            <a:r>
              <a:rPr lang="de-DE" sz="1400" b="0" dirty="0">
                <a:solidFill>
                  <a:srgbClr val="D4D4D4"/>
                </a:solidFill>
                <a:effectLst/>
                <a:latin typeface="Consolas" panose="020B0609020204030204" pitchFamily="49" charset="0"/>
              </a:rPr>
              <a:t>)</a:t>
            </a:r>
          </a:p>
          <a:p>
            <a:r>
              <a:rPr lang="de-DE" sz="1400" b="0" dirty="0" err="1">
                <a:solidFill>
                  <a:srgbClr val="569CD6"/>
                </a:solidFill>
                <a:effectLst/>
                <a:latin typeface="Consolas" panose="020B0609020204030204" pitchFamily="49" charset="0"/>
              </a:rPr>
              <a:t>let</a:t>
            </a:r>
            <a:r>
              <a:rPr lang="de-DE" sz="1400" b="0" dirty="0">
                <a:solidFill>
                  <a:srgbClr val="D4D4D4"/>
                </a:solidFill>
                <a:effectLst/>
                <a:latin typeface="Consolas" panose="020B0609020204030204" pitchFamily="49" charset="0"/>
              </a:rPr>
              <a:t> </a:t>
            </a:r>
            <a:r>
              <a:rPr lang="de-DE" sz="1400" b="0" dirty="0" err="1">
                <a:solidFill>
                  <a:srgbClr val="9CDCFE"/>
                </a:solidFill>
                <a:effectLst/>
                <a:latin typeface="Consolas" panose="020B0609020204030204" pitchFamily="49" charset="0"/>
              </a:rPr>
              <a:t>eingabe</a:t>
            </a:r>
            <a:r>
              <a:rPr lang="de-DE" sz="1400" b="0" dirty="0">
                <a:solidFill>
                  <a:srgbClr val="D4D4D4"/>
                </a:solidFill>
                <a:effectLst/>
                <a:latin typeface="Consolas" panose="020B0609020204030204" pitchFamily="49" charset="0"/>
              </a:rPr>
              <a:t> = </a:t>
            </a:r>
            <a:r>
              <a:rPr lang="de-DE" sz="1400" b="0" dirty="0" err="1">
                <a:solidFill>
                  <a:srgbClr val="4EC9B0"/>
                </a:solidFill>
                <a:effectLst/>
                <a:latin typeface="Consolas" panose="020B0609020204030204" pitchFamily="49" charset="0"/>
              </a:rPr>
              <a:t>Number</a:t>
            </a:r>
            <a:r>
              <a:rPr lang="de-DE" sz="1400" b="0" dirty="0">
                <a:solidFill>
                  <a:srgbClr val="D4D4D4"/>
                </a:solidFill>
                <a:effectLst/>
                <a:latin typeface="Consolas" panose="020B0609020204030204" pitchFamily="49" charset="0"/>
              </a:rPr>
              <a:t>(</a:t>
            </a:r>
            <a:r>
              <a:rPr lang="de-DE" sz="1400" b="0" dirty="0">
                <a:solidFill>
                  <a:srgbClr val="DCDCAA"/>
                </a:solidFill>
                <a:effectLst/>
                <a:latin typeface="Consolas" panose="020B0609020204030204" pitchFamily="49" charset="0"/>
              </a:rPr>
              <a:t>prompt</a:t>
            </a:r>
            <a:r>
              <a:rPr lang="de-DE" sz="1400" b="0" dirty="0">
                <a:solidFill>
                  <a:srgbClr val="D4D4D4"/>
                </a:solidFill>
                <a:effectLst/>
                <a:latin typeface="Consolas" panose="020B0609020204030204" pitchFamily="49" charset="0"/>
              </a:rPr>
              <a:t>(</a:t>
            </a:r>
            <a:r>
              <a:rPr lang="de-DE" sz="1400" b="0" dirty="0" err="1">
                <a:solidFill>
                  <a:srgbClr val="DCDCAA"/>
                </a:solidFill>
                <a:effectLst/>
                <a:latin typeface="Consolas" panose="020B0609020204030204" pitchFamily="49" charset="0"/>
              </a:rPr>
              <a:t>decodeURI</a:t>
            </a:r>
            <a:r>
              <a:rPr lang="de-DE" sz="1400" b="0" dirty="0">
                <a:solidFill>
                  <a:srgbClr val="D4D4D4"/>
                </a:solidFill>
                <a:effectLst/>
                <a:latin typeface="Consolas" panose="020B0609020204030204" pitchFamily="49" charset="0"/>
              </a:rPr>
              <a:t>(</a:t>
            </a:r>
            <a:r>
              <a:rPr lang="de-DE" sz="1400" b="0" dirty="0" err="1">
                <a:solidFill>
                  <a:srgbClr val="9CDCFE"/>
                </a:solidFill>
                <a:effectLst/>
                <a:latin typeface="Consolas" panose="020B0609020204030204" pitchFamily="49" charset="0"/>
              </a:rPr>
              <a:t>inhalt</a:t>
            </a:r>
            <a:r>
              <a:rPr lang="de-DE"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8469444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DE617E-3D38-4786-A5A1-605ABC0E9004}"/>
              </a:ext>
            </a:extLst>
          </p:cNvPr>
          <p:cNvSpPr>
            <a:spLocks noGrp="1"/>
          </p:cNvSpPr>
          <p:nvPr>
            <p:ph type="title"/>
          </p:nvPr>
        </p:nvSpPr>
        <p:spPr/>
        <p:txBody>
          <a:bodyPr/>
          <a:lstStyle/>
          <a:p>
            <a:r>
              <a:rPr lang="de-AT" dirty="0"/>
              <a:t>Do-</a:t>
            </a:r>
            <a:r>
              <a:rPr lang="de-AT" dirty="0" err="1"/>
              <a:t>while</a:t>
            </a:r>
            <a:endParaRPr lang="de-AT" dirty="0"/>
          </a:p>
        </p:txBody>
      </p:sp>
      <p:sp>
        <p:nvSpPr>
          <p:cNvPr id="5" name="Textfeld 4">
            <a:extLst>
              <a:ext uri="{FF2B5EF4-FFF2-40B4-BE49-F238E27FC236}">
                <a16:creationId xmlns:a16="http://schemas.microsoft.com/office/drawing/2014/main" id="{F3643449-B41F-44A7-84DD-21012F512B0E}"/>
              </a:ext>
            </a:extLst>
          </p:cNvPr>
          <p:cNvSpPr txBox="1"/>
          <p:nvPr/>
        </p:nvSpPr>
        <p:spPr>
          <a:xfrm>
            <a:off x="3108552" y="1368016"/>
            <a:ext cx="6102802" cy="1384995"/>
          </a:xfrm>
          <a:prstGeom prst="rect">
            <a:avLst/>
          </a:prstGeom>
          <a:solidFill>
            <a:schemeClr val="tx1"/>
          </a:solidFill>
        </p:spPr>
        <p:txBody>
          <a:bodyPr wrap="square">
            <a:spAutoFit/>
          </a:bodyPr>
          <a:lstStyle/>
          <a:p>
            <a:r>
              <a:rPr lang="de-DE" sz="1400" b="0" dirty="0">
                <a:solidFill>
                  <a:srgbClr val="CE9178"/>
                </a:solidFill>
                <a:effectLst/>
                <a:latin typeface="Consolas" panose="020B0609020204030204" pitchFamily="49" charset="0"/>
              </a:rPr>
              <a:t>"</a:t>
            </a:r>
            <a:r>
              <a:rPr lang="de-DE" sz="1400" b="0" dirty="0" err="1">
                <a:solidFill>
                  <a:srgbClr val="CE9178"/>
                </a:solidFill>
                <a:effectLst/>
                <a:latin typeface="Consolas" panose="020B0609020204030204" pitchFamily="49" charset="0"/>
              </a:rPr>
              <a:t>use</a:t>
            </a:r>
            <a:r>
              <a:rPr lang="de-DE" sz="1400" b="0" dirty="0">
                <a:solidFill>
                  <a:srgbClr val="CE9178"/>
                </a:solidFill>
                <a:effectLst/>
                <a:latin typeface="Consolas" panose="020B0609020204030204" pitchFamily="49" charset="0"/>
              </a:rPr>
              <a:t> </a:t>
            </a:r>
            <a:r>
              <a:rPr lang="de-DE" sz="1400" b="0" dirty="0" err="1">
                <a:solidFill>
                  <a:srgbClr val="CE9178"/>
                </a:solidFill>
                <a:effectLst/>
                <a:latin typeface="Consolas" panose="020B0609020204030204" pitchFamily="49" charset="0"/>
              </a:rPr>
              <a:t>strict</a:t>
            </a:r>
            <a:r>
              <a:rPr lang="de-DE" sz="1400" b="0" dirty="0">
                <a:solidFill>
                  <a:srgbClr val="CE9178"/>
                </a:solidFill>
                <a:effectLst/>
                <a:latin typeface="Consolas" panose="020B0609020204030204" pitchFamily="49" charset="0"/>
              </a:rPr>
              <a:t>"</a:t>
            </a:r>
            <a:r>
              <a:rPr lang="de-DE" sz="1400" b="0" dirty="0">
                <a:solidFill>
                  <a:srgbClr val="D4D4D4"/>
                </a:solidFill>
                <a:effectLst/>
                <a:latin typeface="Consolas" panose="020B0609020204030204" pitchFamily="49" charset="0"/>
              </a:rPr>
              <a:t>;</a:t>
            </a:r>
          </a:p>
          <a:p>
            <a:r>
              <a:rPr lang="de-DE" sz="1400" b="0" dirty="0" err="1">
                <a:solidFill>
                  <a:srgbClr val="569CD6"/>
                </a:solidFill>
                <a:effectLst/>
                <a:latin typeface="Consolas" panose="020B0609020204030204" pitchFamily="49" charset="0"/>
              </a:rPr>
              <a:t>let</a:t>
            </a:r>
            <a:r>
              <a:rPr lang="de-DE" sz="1400" b="0" dirty="0">
                <a:solidFill>
                  <a:srgbClr val="D4D4D4"/>
                </a:solidFill>
                <a:effectLst/>
                <a:latin typeface="Consolas" panose="020B0609020204030204" pitchFamily="49" charset="0"/>
              </a:rPr>
              <a:t> </a:t>
            </a:r>
            <a:r>
              <a:rPr lang="de-DE" sz="1400" b="0" dirty="0" err="1">
                <a:solidFill>
                  <a:srgbClr val="9CDCFE"/>
                </a:solidFill>
                <a:effectLst/>
                <a:latin typeface="Consolas" panose="020B0609020204030204" pitchFamily="49" charset="0"/>
              </a:rPr>
              <a:t>eingabe</a:t>
            </a:r>
            <a:r>
              <a:rPr lang="de-DE" sz="1400" b="0" dirty="0">
                <a:solidFill>
                  <a:srgbClr val="D4D4D4"/>
                </a:solidFill>
                <a:effectLst/>
                <a:latin typeface="Consolas" panose="020B0609020204030204" pitchFamily="49" charset="0"/>
              </a:rPr>
              <a:t>;</a:t>
            </a:r>
          </a:p>
          <a:p>
            <a:r>
              <a:rPr lang="de-DE" sz="1400" b="0" dirty="0">
                <a:solidFill>
                  <a:srgbClr val="C586C0"/>
                </a:solidFill>
                <a:effectLst/>
                <a:latin typeface="Consolas" panose="020B0609020204030204" pitchFamily="49" charset="0"/>
              </a:rPr>
              <a:t>do</a:t>
            </a:r>
            <a:r>
              <a:rPr lang="de-DE" sz="1400" b="0" dirty="0">
                <a:solidFill>
                  <a:srgbClr val="D4D4D4"/>
                </a:solidFill>
                <a:effectLst/>
                <a:latin typeface="Consolas" panose="020B0609020204030204" pitchFamily="49" charset="0"/>
              </a:rPr>
              <a:t> {</a:t>
            </a:r>
          </a:p>
          <a:p>
            <a:r>
              <a:rPr lang="de-DE" sz="1400" b="0" dirty="0">
                <a:solidFill>
                  <a:srgbClr val="D4D4D4"/>
                </a:solidFill>
                <a:effectLst/>
                <a:latin typeface="Consolas" panose="020B0609020204030204" pitchFamily="49" charset="0"/>
              </a:rPr>
              <a:t>    </a:t>
            </a:r>
            <a:r>
              <a:rPr lang="de-DE" sz="1400" b="0" dirty="0" err="1">
                <a:solidFill>
                  <a:srgbClr val="9CDCFE"/>
                </a:solidFill>
                <a:effectLst/>
                <a:latin typeface="Consolas" panose="020B0609020204030204" pitchFamily="49" charset="0"/>
              </a:rPr>
              <a:t>eingabe</a:t>
            </a:r>
            <a:r>
              <a:rPr lang="de-DE" sz="1400" b="0" dirty="0">
                <a:solidFill>
                  <a:srgbClr val="D4D4D4"/>
                </a:solidFill>
                <a:effectLst/>
                <a:latin typeface="Consolas" panose="020B0609020204030204" pitchFamily="49" charset="0"/>
              </a:rPr>
              <a:t> = </a:t>
            </a:r>
            <a:r>
              <a:rPr lang="de-DE" sz="1400" b="0" dirty="0">
                <a:solidFill>
                  <a:srgbClr val="DCDCAA"/>
                </a:solidFill>
                <a:effectLst/>
                <a:latin typeface="Consolas" panose="020B0609020204030204" pitchFamily="49" charset="0"/>
              </a:rPr>
              <a:t>prompt</a:t>
            </a:r>
            <a:r>
              <a:rPr lang="de-DE" sz="1400" b="0" dirty="0">
                <a:solidFill>
                  <a:srgbClr val="D4D4D4"/>
                </a:solidFill>
                <a:effectLst/>
                <a:latin typeface="Consolas" panose="020B0609020204030204" pitchFamily="49" charset="0"/>
              </a:rPr>
              <a:t>(</a:t>
            </a:r>
            <a:r>
              <a:rPr lang="de-DE" sz="1400" b="0" dirty="0">
                <a:solidFill>
                  <a:srgbClr val="CE9178"/>
                </a:solidFill>
                <a:effectLst/>
                <a:latin typeface="Consolas" panose="020B0609020204030204" pitchFamily="49" charset="0"/>
              </a:rPr>
              <a:t>"Ergebnis aus 3 + 2?"</a:t>
            </a:r>
            <a:r>
              <a:rPr lang="de-DE" sz="1400" b="0" dirty="0">
                <a:solidFill>
                  <a:srgbClr val="D4D4D4"/>
                </a:solidFill>
                <a:effectLst/>
                <a:latin typeface="Consolas" panose="020B0609020204030204" pitchFamily="49" charset="0"/>
              </a:rPr>
              <a:t>);</a:t>
            </a:r>
          </a:p>
          <a:p>
            <a:r>
              <a:rPr lang="de-DE" sz="1400" b="0" dirty="0">
                <a:solidFill>
                  <a:srgbClr val="D4D4D4"/>
                </a:solidFill>
                <a:effectLst/>
                <a:latin typeface="Consolas" panose="020B0609020204030204" pitchFamily="49" charset="0"/>
              </a:rPr>
              <a:t>} </a:t>
            </a:r>
            <a:r>
              <a:rPr lang="de-DE" sz="1400" b="0" dirty="0" err="1">
                <a:solidFill>
                  <a:srgbClr val="C586C0"/>
                </a:solidFill>
                <a:effectLst/>
                <a:latin typeface="Consolas" panose="020B0609020204030204" pitchFamily="49" charset="0"/>
              </a:rPr>
              <a:t>while</a:t>
            </a:r>
            <a:r>
              <a:rPr lang="de-DE" sz="1400" b="0" dirty="0">
                <a:solidFill>
                  <a:srgbClr val="D4D4D4"/>
                </a:solidFill>
                <a:effectLst/>
                <a:latin typeface="Consolas" panose="020B0609020204030204" pitchFamily="49" charset="0"/>
              </a:rPr>
              <a:t>(</a:t>
            </a:r>
            <a:r>
              <a:rPr lang="de-DE" sz="1400" b="0" dirty="0" err="1">
                <a:solidFill>
                  <a:srgbClr val="9CDCFE"/>
                </a:solidFill>
                <a:effectLst/>
                <a:latin typeface="Consolas" panose="020B0609020204030204" pitchFamily="49" charset="0"/>
              </a:rPr>
              <a:t>eingabe</a:t>
            </a:r>
            <a:r>
              <a:rPr lang="de-DE" sz="1400" b="0" dirty="0">
                <a:solidFill>
                  <a:srgbClr val="D4D4D4"/>
                </a:solidFill>
                <a:effectLst/>
                <a:latin typeface="Consolas" panose="020B0609020204030204" pitchFamily="49" charset="0"/>
              </a:rPr>
              <a:t> != </a:t>
            </a:r>
            <a:r>
              <a:rPr lang="de-DE" sz="1400" b="0" dirty="0">
                <a:solidFill>
                  <a:srgbClr val="B5CEA8"/>
                </a:solidFill>
                <a:effectLst/>
                <a:latin typeface="Consolas" panose="020B0609020204030204" pitchFamily="49" charset="0"/>
              </a:rPr>
              <a:t>5</a:t>
            </a:r>
            <a:r>
              <a:rPr lang="de-DE" sz="1400" b="0" dirty="0">
                <a:solidFill>
                  <a:srgbClr val="D4D4D4"/>
                </a:solidFill>
                <a:effectLst/>
                <a:latin typeface="Consolas" panose="020B0609020204030204" pitchFamily="49" charset="0"/>
              </a:rPr>
              <a:t>);</a:t>
            </a:r>
          </a:p>
          <a:p>
            <a:r>
              <a:rPr lang="de-DE" sz="1400" b="0" dirty="0">
                <a:solidFill>
                  <a:srgbClr val="DCDCAA"/>
                </a:solidFill>
                <a:effectLst/>
                <a:latin typeface="Consolas" panose="020B0609020204030204" pitchFamily="49" charset="0"/>
              </a:rPr>
              <a:t>alert</a:t>
            </a:r>
            <a:r>
              <a:rPr lang="de-DE" sz="1400" b="0" dirty="0">
                <a:solidFill>
                  <a:srgbClr val="D4D4D4"/>
                </a:solidFill>
                <a:effectLst/>
                <a:latin typeface="Consolas" panose="020B0609020204030204" pitchFamily="49" charset="0"/>
              </a:rPr>
              <a:t>(</a:t>
            </a:r>
            <a:r>
              <a:rPr lang="de-DE" sz="1400" b="0" dirty="0">
                <a:solidFill>
                  <a:srgbClr val="CE9178"/>
                </a:solidFill>
                <a:effectLst/>
                <a:latin typeface="Consolas" panose="020B0609020204030204" pitchFamily="49" charset="0"/>
              </a:rPr>
              <a:t>"Richtige Antwort!"</a:t>
            </a:r>
            <a:r>
              <a:rPr lang="de-DE"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4937826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70CCE8-8A0D-4C4F-AAF0-7BF520265AC3}"/>
              </a:ext>
            </a:extLst>
          </p:cNvPr>
          <p:cNvSpPr>
            <a:spLocks noGrp="1"/>
          </p:cNvSpPr>
          <p:nvPr>
            <p:ph type="title"/>
          </p:nvPr>
        </p:nvSpPr>
        <p:spPr/>
        <p:txBody>
          <a:bodyPr/>
          <a:lstStyle/>
          <a:p>
            <a:r>
              <a:rPr lang="de-AT" dirty="0" err="1"/>
              <a:t>For</a:t>
            </a:r>
            <a:r>
              <a:rPr lang="de-AT" dirty="0"/>
              <a:t> Schleife</a:t>
            </a:r>
          </a:p>
        </p:txBody>
      </p:sp>
      <p:sp>
        <p:nvSpPr>
          <p:cNvPr id="5" name="Textfeld 4">
            <a:extLst>
              <a:ext uri="{FF2B5EF4-FFF2-40B4-BE49-F238E27FC236}">
                <a16:creationId xmlns:a16="http://schemas.microsoft.com/office/drawing/2014/main" id="{7BC52FD3-0645-447C-8912-2721BBBCDF2E}"/>
              </a:ext>
            </a:extLst>
          </p:cNvPr>
          <p:cNvSpPr txBox="1"/>
          <p:nvPr/>
        </p:nvSpPr>
        <p:spPr>
          <a:xfrm>
            <a:off x="1990045" y="1613118"/>
            <a:ext cx="6827384" cy="1600438"/>
          </a:xfrm>
          <a:prstGeom prst="rect">
            <a:avLst/>
          </a:prstGeom>
          <a:solidFill>
            <a:schemeClr val="tx1"/>
          </a:solidFill>
        </p:spPr>
        <p:txBody>
          <a:bodyPr wrap="square">
            <a:spAutoFit/>
          </a:bodyPr>
          <a:lstStyle/>
          <a:p>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use</a:t>
            </a:r>
            <a:r>
              <a:rPr lang="de-AT" sz="1400" b="0" dirty="0">
                <a:solidFill>
                  <a:srgbClr val="CE9178"/>
                </a:solidFill>
                <a:effectLst/>
                <a:latin typeface="Consolas" panose="020B0609020204030204" pitchFamily="49" charset="0"/>
              </a:rPr>
              <a:t> </a:t>
            </a:r>
            <a:r>
              <a:rPr lang="de-AT" sz="1400" b="0" dirty="0" err="1">
                <a:solidFill>
                  <a:srgbClr val="CE9178"/>
                </a:solidFill>
                <a:effectLst/>
                <a:latin typeface="Consolas" panose="020B0609020204030204" pitchFamily="49" charset="0"/>
              </a:rPr>
              <a:t>strict</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inhalt</a:t>
            </a:r>
            <a:r>
              <a:rPr lang="de-AT" sz="1400" b="0" dirty="0">
                <a:solidFill>
                  <a:srgbClr val="D4D4D4"/>
                </a:solidFill>
                <a:effectLst/>
                <a:latin typeface="Consolas" panose="020B0609020204030204" pitchFamily="49" charset="0"/>
              </a:rPr>
              <a:t> = </a:t>
            </a:r>
            <a:r>
              <a:rPr lang="de-AT" sz="1400" b="0" dirty="0" err="1">
                <a:solidFill>
                  <a:srgbClr val="DCDCAA"/>
                </a:solidFill>
                <a:effectLst/>
                <a:latin typeface="Consolas" panose="020B0609020204030204" pitchFamily="49" charset="0"/>
              </a:rPr>
              <a:t>encodeURI</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"Bis zu welchem Wert möchtest du zählen?"</a:t>
            </a:r>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eingabe</a:t>
            </a:r>
            <a:r>
              <a:rPr lang="de-AT" sz="1400" b="0" dirty="0">
                <a:solidFill>
                  <a:srgbClr val="D4D4D4"/>
                </a:solidFill>
                <a:effectLst/>
                <a:latin typeface="Consolas" panose="020B0609020204030204" pitchFamily="49" charset="0"/>
              </a:rPr>
              <a:t> = </a:t>
            </a:r>
            <a:r>
              <a:rPr lang="de-AT" sz="1400" b="0" dirty="0" err="1">
                <a:solidFill>
                  <a:srgbClr val="4EC9B0"/>
                </a:solidFill>
                <a:effectLst/>
                <a:latin typeface="Consolas" panose="020B0609020204030204" pitchFamily="49" charset="0"/>
              </a:rPr>
              <a:t>Number</a:t>
            </a:r>
            <a:r>
              <a:rPr lang="de-AT" sz="1400" b="0" dirty="0">
                <a:solidFill>
                  <a:srgbClr val="D4D4D4"/>
                </a:solidFill>
                <a:effectLst/>
                <a:latin typeface="Consolas" panose="020B0609020204030204" pitchFamily="49" charset="0"/>
              </a:rPr>
              <a:t>(</a:t>
            </a:r>
            <a:r>
              <a:rPr lang="de-AT" sz="1400" b="0" dirty="0">
                <a:solidFill>
                  <a:srgbClr val="DCDCAA"/>
                </a:solidFill>
                <a:effectLst/>
                <a:latin typeface="Consolas" panose="020B0609020204030204" pitchFamily="49" charset="0"/>
              </a:rPr>
              <a:t>prompt</a:t>
            </a:r>
            <a:r>
              <a:rPr lang="de-AT" sz="1400" b="0" dirty="0">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decodeURI</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inhalt</a:t>
            </a:r>
            <a:r>
              <a:rPr lang="de-AT" sz="1400" b="0" dirty="0">
                <a:solidFill>
                  <a:srgbClr val="D4D4D4"/>
                </a:solidFill>
                <a:effectLst/>
                <a:latin typeface="Consolas" panose="020B0609020204030204" pitchFamily="49" charset="0"/>
              </a:rPr>
              <a:t>)));</a:t>
            </a:r>
          </a:p>
          <a:p>
            <a:br>
              <a:rPr lang="de-AT" sz="1400" b="0" dirty="0">
                <a:solidFill>
                  <a:srgbClr val="D4D4D4"/>
                </a:solidFill>
                <a:effectLst/>
                <a:latin typeface="Consolas" panose="020B0609020204030204" pitchFamily="49" charset="0"/>
              </a:rPr>
            </a:br>
            <a:r>
              <a:rPr lang="de-AT" sz="1400" b="0" dirty="0" err="1">
                <a:solidFill>
                  <a:srgbClr val="C586C0"/>
                </a:solidFill>
                <a:effectLst/>
                <a:latin typeface="Consolas" panose="020B0609020204030204" pitchFamily="49" charset="0"/>
              </a:rPr>
              <a:t>for</a:t>
            </a:r>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1</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 &lt;= </a:t>
            </a:r>
            <a:r>
              <a:rPr lang="de-AT" sz="1400" b="0" dirty="0" err="1">
                <a:solidFill>
                  <a:srgbClr val="9CDCFE"/>
                </a:solidFill>
                <a:effectLst/>
                <a:latin typeface="Consolas" panose="020B0609020204030204" pitchFamily="49" charset="0"/>
              </a:rPr>
              <a:t>eingabe</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40663516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3FE29B-EBB7-41A7-BBC8-61FB0BC070C2}"/>
              </a:ext>
            </a:extLst>
          </p:cNvPr>
          <p:cNvSpPr>
            <a:spLocks noGrp="1"/>
          </p:cNvSpPr>
          <p:nvPr>
            <p:ph type="title"/>
          </p:nvPr>
        </p:nvSpPr>
        <p:spPr/>
        <p:txBody>
          <a:bodyPr/>
          <a:lstStyle/>
          <a:p>
            <a:r>
              <a:rPr lang="de-AT" dirty="0"/>
              <a:t>Sonderform der </a:t>
            </a:r>
            <a:r>
              <a:rPr lang="de-AT" dirty="0" err="1"/>
              <a:t>for</a:t>
            </a:r>
            <a:r>
              <a:rPr lang="de-AT" dirty="0"/>
              <a:t>-Schleife</a:t>
            </a:r>
          </a:p>
        </p:txBody>
      </p:sp>
      <p:sp>
        <p:nvSpPr>
          <p:cNvPr id="6" name="Textfeld 5">
            <a:extLst>
              <a:ext uri="{FF2B5EF4-FFF2-40B4-BE49-F238E27FC236}">
                <a16:creationId xmlns:a16="http://schemas.microsoft.com/office/drawing/2014/main" id="{B0440ABA-4C05-403B-BB09-6FA2402B6C55}"/>
              </a:ext>
            </a:extLst>
          </p:cNvPr>
          <p:cNvSpPr txBox="1"/>
          <p:nvPr/>
        </p:nvSpPr>
        <p:spPr>
          <a:xfrm>
            <a:off x="2755855" y="2736502"/>
            <a:ext cx="6102802" cy="1384995"/>
          </a:xfrm>
          <a:prstGeom prst="rect">
            <a:avLst/>
          </a:prstGeom>
          <a:solidFill>
            <a:schemeClr val="tx1"/>
          </a:solidFill>
        </p:spPr>
        <p:txBody>
          <a:bodyPr wrap="square">
            <a:spAutoFit/>
          </a:bodyPr>
          <a:lstStyle/>
          <a:p>
            <a:r>
              <a:rPr lang="en-US" sz="1400" b="0" dirty="0">
                <a:solidFill>
                  <a:srgbClr val="CE9178"/>
                </a:solidFill>
                <a:effectLst/>
                <a:latin typeface="Consolas" panose="020B0609020204030204" pitchFamily="49" charset="0"/>
              </a:rPr>
              <a:t>"use strict"</a:t>
            </a:r>
            <a:r>
              <a:rPr lang="en-US" sz="1400" b="0" dirty="0">
                <a:solidFill>
                  <a:srgbClr val="D4D4D4"/>
                </a:solidFill>
                <a:effectLst/>
                <a:latin typeface="Consolas" panose="020B0609020204030204" pitchFamily="49" charset="0"/>
              </a:rPr>
              <a:t>;</a:t>
            </a:r>
          </a:p>
          <a:p>
            <a:r>
              <a:rPr lang="en-US" sz="1400" b="0" dirty="0">
                <a:solidFill>
                  <a:srgbClr val="569CD6"/>
                </a:solidFill>
                <a:effectLst/>
                <a:latin typeface="Consolas" panose="020B0609020204030204" pitchFamily="49" charset="0"/>
              </a:rPr>
              <a:t>let</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arr</a:t>
            </a:r>
            <a:r>
              <a:rPr lang="en-US" sz="1400" b="0" dirty="0">
                <a:solidFill>
                  <a:srgbClr val="D4D4D4"/>
                </a:solidFill>
                <a:effectLst/>
                <a:latin typeface="Consolas" panose="020B0609020204030204" pitchFamily="49" charset="0"/>
              </a:rPr>
              <a:t> = [</a:t>
            </a:r>
            <a:r>
              <a:rPr lang="en-US" sz="1400" b="0" dirty="0">
                <a:solidFill>
                  <a:srgbClr val="B5CEA8"/>
                </a:solidFill>
                <a:effectLst/>
                <a:latin typeface="Consolas" panose="020B0609020204030204" pitchFamily="49" charset="0"/>
              </a:rPr>
              <a:t>2</a:t>
            </a:r>
            <a:r>
              <a:rPr lang="en-US" sz="1400" b="0" dirty="0">
                <a:solidFill>
                  <a:srgbClr val="D4D4D4"/>
                </a:solidFill>
                <a:effectLst/>
                <a:latin typeface="Consolas" panose="020B0609020204030204" pitchFamily="49" charset="0"/>
              </a:rPr>
              <a:t>, </a:t>
            </a:r>
            <a:r>
              <a:rPr lang="en-US" sz="1400" b="0" dirty="0">
                <a:solidFill>
                  <a:srgbClr val="B5CEA8"/>
                </a:solidFill>
                <a:effectLst/>
                <a:latin typeface="Consolas" panose="020B0609020204030204" pitchFamily="49" charset="0"/>
              </a:rPr>
              <a:t>5</a:t>
            </a:r>
            <a:r>
              <a:rPr lang="en-US" sz="1400" b="0" dirty="0">
                <a:solidFill>
                  <a:srgbClr val="D4D4D4"/>
                </a:solidFill>
                <a:effectLst/>
                <a:latin typeface="Consolas" panose="020B0609020204030204" pitchFamily="49" charset="0"/>
              </a:rPr>
              <a:t>, </a:t>
            </a:r>
            <a:r>
              <a:rPr lang="en-US" sz="1400" b="0" dirty="0">
                <a:solidFill>
                  <a:srgbClr val="B5CEA8"/>
                </a:solidFill>
                <a:effectLst/>
                <a:latin typeface="Consolas" panose="020B0609020204030204" pitchFamily="49" charset="0"/>
              </a:rPr>
              <a:t>9</a:t>
            </a:r>
            <a:r>
              <a:rPr lang="en-US" sz="1400" b="0" dirty="0">
                <a:solidFill>
                  <a:srgbClr val="D4D4D4"/>
                </a:solidFill>
                <a:effectLst/>
                <a:latin typeface="Consolas" panose="020B0609020204030204" pitchFamily="49" charset="0"/>
              </a:rPr>
              <a:t>, </a:t>
            </a:r>
            <a:r>
              <a:rPr lang="en-US" sz="1400" b="0" dirty="0">
                <a:solidFill>
                  <a:srgbClr val="B5CEA8"/>
                </a:solidFill>
                <a:effectLst/>
                <a:latin typeface="Consolas" panose="020B0609020204030204" pitchFamily="49" charset="0"/>
              </a:rPr>
              <a:t>4</a:t>
            </a:r>
            <a:r>
              <a:rPr lang="en-US" sz="1400" b="0" dirty="0">
                <a:solidFill>
                  <a:srgbClr val="D4D4D4"/>
                </a:solidFill>
                <a:effectLst/>
                <a:latin typeface="Consolas" panose="020B0609020204030204" pitchFamily="49" charset="0"/>
              </a:rPr>
              <a:t>, </a:t>
            </a:r>
            <a:r>
              <a:rPr lang="en-US" sz="1400" b="0" dirty="0">
                <a:solidFill>
                  <a:srgbClr val="B5CEA8"/>
                </a:solidFill>
                <a:effectLst/>
                <a:latin typeface="Consolas" panose="020B0609020204030204" pitchFamily="49" charset="0"/>
              </a:rPr>
              <a:t>2</a:t>
            </a:r>
            <a:r>
              <a:rPr lang="en-US" sz="1400" b="0" dirty="0">
                <a:solidFill>
                  <a:srgbClr val="D4D4D4"/>
                </a:solidFill>
                <a:effectLst/>
                <a:latin typeface="Consolas" panose="020B0609020204030204" pitchFamily="49" charset="0"/>
              </a:rPr>
              <a:t>];</a:t>
            </a:r>
          </a:p>
          <a:p>
            <a:br>
              <a:rPr lang="en-US" sz="1400" b="0" dirty="0">
                <a:solidFill>
                  <a:srgbClr val="D4D4D4"/>
                </a:solidFill>
                <a:effectLst/>
                <a:latin typeface="Consolas" panose="020B0609020204030204" pitchFamily="49" charset="0"/>
              </a:rPr>
            </a:br>
            <a:r>
              <a:rPr lang="en-US" sz="1400" b="0" dirty="0">
                <a:solidFill>
                  <a:srgbClr val="C586C0"/>
                </a:solidFill>
                <a:effectLst/>
                <a:latin typeface="Consolas" panose="020B0609020204030204" pitchFamily="49" charset="0"/>
              </a:rPr>
              <a:t>for</a:t>
            </a: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let</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wert</a:t>
            </a: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of</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arr</a:t>
            </a:r>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document</a:t>
            </a:r>
            <a:r>
              <a:rPr lang="en-US" sz="1400" b="0" dirty="0" err="1">
                <a:solidFill>
                  <a:srgbClr val="D4D4D4"/>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write</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wert</a:t>
            </a:r>
            <a:r>
              <a:rPr lang="en-US" sz="1400" b="0" dirty="0">
                <a:solidFill>
                  <a:srgbClr val="D4D4D4"/>
                </a:solidFill>
                <a:effectLst/>
                <a:latin typeface="Consolas" panose="020B0609020204030204" pitchFamily="49" charset="0"/>
              </a:rPr>
              <a:t> + </a:t>
            </a:r>
            <a:r>
              <a:rPr lang="en-US" sz="1400" b="0" dirty="0">
                <a:solidFill>
                  <a:srgbClr val="CE9178"/>
                </a:solidFill>
                <a:effectLst/>
                <a:latin typeface="Consolas" panose="020B0609020204030204" pitchFamily="49" charset="0"/>
              </a:rPr>
              <a:t>"&lt;</a:t>
            </a:r>
            <a:r>
              <a:rPr lang="en-US" sz="1400" b="0" dirty="0" err="1">
                <a:solidFill>
                  <a:srgbClr val="CE9178"/>
                </a:solidFill>
                <a:effectLst/>
                <a:latin typeface="Consolas" panose="020B0609020204030204" pitchFamily="49" charset="0"/>
              </a:rPr>
              <a:t>br</a:t>
            </a:r>
            <a:r>
              <a:rPr lang="en-US" sz="1400" b="0" dirty="0">
                <a:solidFill>
                  <a:srgbClr val="CE9178"/>
                </a:solidFill>
                <a:effectLst/>
                <a:latin typeface="Consolas" panose="020B0609020204030204" pitchFamily="49" charset="0"/>
              </a:rPr>
              <a:t>&gt;"</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a:t>
            </a:r>
          </a:p>
        </p:txBody>
      </p:sp>
      <p:pic>
        <p:nvPicPr>
          <p:cNvPr id="4" name="Grafik 3">
            <a:extLst>
              <a:ext uri="{FF2B5EF4-FFF2-40B4-BE49-F238E27FC236}">
                <a16:creationId xmlns:a16="http://schemas.microsoft.com/office/drawing/2014/main" id="{42D944FC-E95E-43DF-8F73-27E11454444C}"/>
              </a:ext>
            </a:extLst>
          </p:cNvPr>
          <p:cNvPicPr>
            <a:picLocks noChangeAspect="1"/>
          </p:cNvPicPr>
          <p:nvPr/>
        </p:nvPicPr>
        <p:blipFill>
          <a:blip r:embed="rId2"/>
          <a:stretch>
            <a:fillRect/>
          </a:stretch>
        </p:blipFill>
        <p:spPr>
          <a:xfrm>
            <a:off x="7661230" y="2566986"/>
            <a:ext cx="523875" cy="1724025"/>
          </a:xfrm>
          <a:prstGeom prst="rect">
            <a:avLst/>
          </a:prstGeom>
        </p:spPr>
      </p:pic>
    </p:spTree>
    <p:extLst>
      <p:ext uri="{BB962C8B-B14F-4D97-AF65-F5344CB8AC3E}">
        <p14:creationId xmlns:p14="http://schemas.microsoft.com/office/powerpoint/2010/main" val="1185345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9555954-40A8-494B-9CF5-14A86CC392D1}"/>
              </a:ext>
            </a:extLst>
          </p:cNvPr>
          <p:cNvSpPr>
            <a:spLocks noGrp="1"/>
          </p:cNvSpPr>
          <p:nvPr>
            <p:ph type="title"/>
          </p:nvPr>
        </p:nvSpPr>
        <p:spPr/>
        <p:txBody>
          <a:bodyPr/>
          <a:lstStyle/>
          <a:p>
            <a:r>
              <a:rPr lang="de-AT" dirty="0"/>
              <a:t>Einführung</a:t>
            </a:r>
          </a:p>
        </p:txBody>
      </p:sp>
      <p:sp>
        <p:nvSpPr>
          <p:cNvPr id="5" name="Textplatzhalter 4">
            <a:extLst>
              <a:ext uri="{FF2B5EF4-FFF2-40B4-BE49-F238E27FC236}">
                <a16:creationId xmlns:a16="http://schemas.microsoft.com/office/drawing/2014/main" id="{D59841CE-46D7-486D-A72C-BC8E81F9FAC5}"/>
              </a:ext>
            </a:extLst>
          </p:cNvPr>
          <p:cNvSpPr>
            <a:spLocks noGrp="1"/>
          </p:cNvSpPr>
          <p:nvPr>
            <p:ph type="body" sz="quarter" idx="13"/>
          </p:nvPr>
        </p:nvSpPr>
        <p:spPr>
          <a:xfrm>
            <a:off x="949136" y="1904774"/>
            <a:ext cx="10293728" cy="2606867"/>
          </a:xfrm>
        </p:spPr>
        <p:txBody>
          <a:bodyPr/>
          <a:lstStyle/>
          <a:p>
            <a:pPr>
              <a:buFont typeface="Arial" panose="020B0604020202020204" pitchFamily="34" charset="0"/>
              <a:buChar char="•"/>
            </a:pPr>
            <a:r>
              <a:rPr lang="de-AT" dirty="0"/>
              <a:t>Einsatzzweck: dynamische Internetseiten erstellen</a:t>
            </a:r>
          </a:p>
          <a:p>
            <a:pPr>
              <a:buFont typeface="Arial" panose="020B0604020202020204" pitchFamily="34" charset="0"/>
              <a:buChar char="•"/>
            </a:pPr>
            <a:r>
              <a:rPr lang="de-AT" dirty="0"/>
              <a:t>Vielfältige Möglichkeiten um Aufbau, Layout und Inhalte zu verändern</a:t>
            </a:r>
          </a:p>
          <a:p>
            <a:pPr>
              <a:buFont typeface="Arial" panose="020B0604020202020204" pitchFamily="34" charset="0"/>
              <a:buChar char="•"/>
            </a:pPr>
            <a:r>
              <a:rPr lang="de-AT" dirty="0"/>
              <a:t>Zählt mittlerweile zu den etablierten Web-Technologien</a:t>
            </a:r>
          </a:p>
          <a:p>
            <a:pPr>
              <a:buFont typeface="Arial" panose="020B0604020202020204" pitchFamily="34" charset="0"/>
              <a:buChar char="•"/>
            </a:pPr>
            <a:r>
              <a:rPr lang="de-AT" dirty="0"/>
              <a:t>Aufgrund großer Beliebtheit hat sich Anwendungsbereich ausgeweitet</a:t>
            </a:r>
          </a:p>
          <a:p>
            <a:pPr lvl="1"/>
            <a:r>
              <a:rPr lang="de-AT" dirty="0"/>
              <a:t>2009 erschien </a:t>
            </a:r>
            <a:r>
              <a:rPr lang="de-AT" dirty="0" err="1"/>
              <a:t>bspw</a:t>
            </a:r>
            <a:r>
              <a:rPr lang="de-AT" dirty="0"/>
              <a:t> Node.js =&gt; Plattform um mit JavaScript Serveranwendungen programmieren zu können</a:t>
            </a:r>
          </a:p>
          <a:p>
            <a:pPr lvl="1"/>
            <a:r>
              <a:rPr lang="de-AT" dirty="0"/>
              <a:t>Später auch Entwicklungsumgebungen wie </a:t>
            </a:r>
            <a:r>
              <a:rPr lang="de-AT" dirty="0" err="1"/>
              <a:t>Electron</a:t>
            </a:r>
            <a:r>
              <a:rPr lang="de-AT" dirty="0"/>
              <a:t> oder NW.js =&gt; möglich, Desktop-Anwendungen zu erstellen</a:t>
            </a:r>
          </a:p>
          <a:p>
            <a:pPr>
              <a:buFont typeface="Arial" panose="020B0604020202020204" pitchFamily="34" charset="0"/>
              <a:buChar char="•"/>
            </a:pPr>
            <a:r>
              <a:rPr lang="de-AT" dirty="0"/>
              <a:t>Browser-Anwendungen bleiben mit großem Abstand der häufigste Einsatzbereich von JS</a:t>
            </a:r>
          </a:p>
          <a:p>
            <a:pPr>
              <a:buFont typeface="Arial" panose="020B0604020202020204" pitchFamily="34" charset="0"/>
              <a:buChar char="•"/>
            </a:pPr>
            <a:r>
              <a:rPr lang="de-AT" dirty="0"/>
              <a:t>Läuft innerhalb einer Sandbox, dadurch kein Zugriff auf Funktionen des Betriebssystems, Hardware oder zu Netzwerken möglich</a:t>
            </a:r>
          </a:p>
        </p:txBody>
      </p:sp>
    </p:spTree>
    <p:extLst>
      <p:ext uri="{BB962C8B-B14F-4D97-AF65-F5344CB8AC3E}">
        <p14:creationId xmlns:p14="http://schemas.microsoft.com/office/powerpoint/2010/main" val="11533811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AF4059-4151-40CF-8737-4AC7EE0D3B62}"/>
              </a:ext>
            </a:extLst>
          </p:cNvPr>
          <p:cNvSpPr>
            <a:spLocks noGrp="1"/>
          </p:cNvSpPr>
          <p:nvPr>
            <p:ph type="title"/>
          </p:nvPr>
        </p:nvSpPr>
        <p:spPr/>
        <p:txBody>
          <a:bodyPr/>
          <a:lstStyle/>
          <a:p>
            <a:r>
              <a:rPr lang="de-AT" dirty="0"/>
              <a:t>Aufgabe</a:t>
            </a:r>
          </a:p>
        </p:txBody>
      </p:sp>
      <p:sp>
        <p:nvSpPr>
          <p:cNvPr id="3" name="Textplatzhalter 2">
            <a:extLst>
              <a:ext uri="{FF2B5EF4-FFF2-40B4-BE49-F238E27FC236}">
                <a16:creationId xmlns:a16="http://schemas.microsoft.com/office/drawing/2014/main" id="{7F0288EF-5421-42A4-A652-BF6137533F68}"/>
              </a:ext>
            </a:extLst>
          </p:cNvPr>
          <p:cNvSpPr>
            <a:spLocks noGrp="1"/>
          </p:cNvSpPr>
          <p:nvPr>
            <p:ph type="body" sz="quarter" idx="13"/>
          </p:nvPr>
        </p:nvSpPr>
        <p:spPr>
          <a:xfrm>
            <a:off x="949136" y="2265635"/>
            <a:ext cx="10293728" cy="802271"/>
          </a:xfrm>
        </p:spPr>
        <p:txBody>
          <a:bodyPr/>
          <a:lstStyle/>
          <a:p>
            <a:pPr marL="342900" indent="-342900">
              <a:buFont typeface="+mj-lt"/>
              <a:buAutoNum type="arabicPeriod"/>
            </a:pPr>
            <a:r>
              <a:rPr lang="de-AT" dirty="0"/>
              <a:t>Erstelle ein Programm, das vom Anwender fünf beliebige Werte abfragt. Schreibe diese in ein Array. Verwende für die Erstellung eine </a:t>
            </a:r>
            <a:r>
              <a:rPr lang="de-AT" dirty="0" err="1">
                <a:latin typeface="Consolas" panose="020B0609020204030204" pitchFamily="49" charset="0"/>
              </a:rPr>
              <a:t>for</a:t>
            </a:r>
            <a:r>
              <a:rPr lang="de-AT" dirty="0"/>
              <a:t>-Schleife. Gebe das Array anschließend aus</a:t>
            </a:r>
          </a:p>
          <a:p>
            <a:pPr marL="342900" indent="-342900">
              <a:buFont typeface="+mj-lt"/>
              <a:buAutoNum type="arabicPeriod"/>
            </a:pPr>
            <a:r>
              <a:rPr lang="de-AT" dirty="0"/>
              <a:t>Schreibe ein Programm mit einer identischen Funktion wie in Aufgabe 1. Verwende dieses Mal jedoch eine </a:t>
            </a:r>
            <a:r>
              <a:rPr lang="de-AT" dirty="0" err="1">
                <a:latin typeface="Consolas" panose="020B0609020204030204" pitchFamily="49" charset="0"/>
              </a:rPr>
              <a:t>while</a:t>
            </a:r>
            <a:r>
              <a:rPr lang="de-AT" dirty="0"/>
              <a:t>-Schleife.</a:t>
            </a:r>
          </a:p>
        </p:txBody>
      </p:sp>
    </p:spTree>
    <p:extLst>
      <p:ext uri="{BB962C8B-B14F-4D97-AF65-F5344CB8AC3E}">
        <p14:creationId xmlns:p14="http://schemas.microsoft.com/office/powerpoint/2010/main" val="26841071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C30454-A31E-44CC-A26F-4351394FD380}"/>
              </a:ext>
            </a:extLst>
          </p:cNvPr>
          <p:cNvSpPr>
            <a:spLocks noGrp="1"/>
          </p:cNvSpPr>
          <p:nvPr>
            <p:ph type="title"/>
          </p:nvPr>
        </p:nvSpPr>
        <p:spPr/>
        <p:txBody>
          <a:bodyPr/>
          <a:lstStyle/>
          <a:p>
            <a:r>
              <a:rPr lang="de-AT" dirty="0"/>
              <a:t>Funktion erstellen und aufrufen</a:t>
            </a:r>
          </a:p>
        </p:txBody>
      </p:sp>
      <p:sp>
        <p:nvSpPr>
          <p:cNvPr id="3" name="Textplatzhalter 2">
            <a:extLst>
              <a:ext uri="{FF2B5EF4-FFF2-40B4-BE49-F238E27FC236}">
                <a16:creationId xmlns:a16="http://schemas.microsoft.com/office/drawing/2014/main" id="{C3169EC6-768A-4973-8350-B1C60C9AC08E}"/>
              </a:ext>
            </a:extLst>
          </p:cNvPr>
          <p:cNvSpPr>
            <a:spLocks noGrp="1"/>
          </p:cNvSpPr>
          <p:nvPr>
            <p:ph type="body" sz="quarter" idx="13"/>
          </p:nvPr>
        </p:nvSpPr>
        <p:spPr>
          <a:xfrm>
            <a:off x="949136" y="1455738"/>
            <a:ext cx="10293728" cy="608372"/>
          </a:xfrm>
        </p:spPr>
        <p:txBody>
          <a:bodyPr/>
          <a:lstStyle/>
          <a:p>
            <a:r>
              <a:rPr lang="de-AT" dirty="0"/>
              <a:t>Dient dazu, bestimmte Abfolge von Befehlen außerhalb des Hauptprogramms abzuspeichern</a:t>
            </a:r>
          </a:p>
          <a:p>
            <a:r>
              <a:rPr lang="de-AT" dirty="0"/>
              <a:t>Macht es möglich, sie durch Nennung des Funktionsnamens an einer anderen Stelle aufzurufen</a:t>
            </a:r>
          </a:p>
        </p:txBody>
      </p:sp>
      <p:sp>
        <p:nvSpPr>
          <p:cNvPr id="5" name="Textfeld 4">
            <a:extLst>
              <a:ext uri="{FF2B5EF4-FFF2-40B4-BE49-F238E27FC236}">
                <a16:creationId xmlns:a16="http://schemas.microsoft.com/office/drawing/2014/main" id="{5C66664C-7AB4-4657-B002-1FF4CE318F8A}"/>
              </a:ext>
            </a:extLst>
          </p:cNvPr>
          <p:cNvSpPr txBox="1"/>
          <p:nvPr/>
        </p:nvSpPr>
        <p:spPr>
          <a:xfrm>
            <a:off x="3043238" y="2771979"/>
            <a:ext cx="6102802" cy="1600438"/>
          </a:xfrm>
          <a:prstGeom prst="rect">
            <a:avLst/>
          </a:prstGeom>
          <a:solidFill>
            <a:schemeClr val="tx1"/>
          </a:solidFill>
        </p:spPr>
        <p:txBody>
          <a:bodyPr wrap="square">
            <a:spAutoFit/>
          </a:bodyPr>
          <a:lstStyle/>
          <a:p>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use</a:t>
            </a:r>
            <a:r>
              <a:rPr lang="de-AT" sz="1400" b="0" dirty="0">
                <a:solidFill>
                  <a:srgbClr val="CE9178"/>
                </a:solidFill>
                <a:effectLst/>
                <a:latin typeface="Consolas" panose="020B0609020204030204" pitchFamily="49" charset="0"/>
              </a:rPr>
              <a:t> </a:t>
            </a:r>
            <a:r>
              <a:rPr lang="de-AT" sz="1400" b="0" dirty="0" err="1">
                <a:solidFill>
                  <a:srgbClr val="CE9178"/>
                </a:solidFill>
                <a:effectLst/>
                <a:latin typeface="Consolas" panose="020B0609020204030204" pitchFamily="49" charset="0"/>
              </a:rPr>
              <a:t>strict</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begruessung</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name</a:t>
            </a:r>
            <a:r>
              <a:rPr lang="de-AT" sz="1400" b="0" dirty="0">
                <a:solidFill>
                  <a:srgbClr val="D4D4D4"/>
                </a:solidFill>
                <a:effectLst/>
                <a:latin typeface="Consolas" panose="020B0609020204030204" pitchFamily="49" charset="0"/>
              </a:rPr>
              <a:t> = </a:t>
            </a:r>
            <a:r>
              <a:rPr lang="de-AT" sz="1400" b="0" dirty="0">
                <a:solidFill>
                  <a:srgbClr val="DCDCAA"/>
                </a:solidFill>
                <a:effectLst/>
                <a:latin typeface="Consolas" panose="020B0609020204030204" pitchFamily="49" charset="0"/>
              </a:rPr>
              <a:t>prompt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"Gib deinen Namen ein:"</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"Herzlich willkommen: "</a:t>
            </a:r>
            <a:r>
              <a:rPr lang="de-AT" sz="1400" b="0" dirty="0">
                <a:solidFill>
                  <a:srgbClr val="D4D4D4"/>
                </a:solidFill>
                <a:effectLst/>
                <a:latin typeface="Consolas" panose="020B0609020204030204" pitchFamily="49" charset="0"/>
              </a:rPr>
              <a:t> + </a:t>
            </a:r>
            <a:r>
              <a:rPr lang="de-AT" sz="1400" b="0" dirty="0" err="1">
                <a:solidFill>
                  <a:srgbClr val="9CDCFE"/>
                </a:solidFill>
                <a:effectLst/>
                <a:latin typeface="Consolas" panose="020B0609020204030204" pitchFamily="49" charset="0"/>
              </a:rPr>
              <a:t>name</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a:t>
            </a:r>
          </a:p>
          <a:p>
            <a:endParaRPr lang="de-AT" sz="1400" dirty="0">
              <a:solidFill>
                <a:srgbClr val="D4D4D4"/>
              </a:solidFill>
              <a:latin typeface="Consolas" panose="020B0609020204030204" pitchFamily="49" charset="0"/>
            </a:endParaRPr>
          </a:p>
          <a:p>
            <a:r>
              <a:rPr lang="de-AT" sz="1400" b="0" dirty="0" err="1">
                <a:solidFill>
                  <a:srgbClr val="DCDCAA"/>
                </a:solidFill>
                <a:effectLst/>
                <a:latin typeface="Consolas" panose="020B0609020204030204" pitchFamily="49" charset="0"/>
              </a:rPr>
              <a:t>begruessung</a:t>
            </a:r>
            <a:r>
              <a:rPr lang="de-AT"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4775422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5CFF1-F638-4703-A57B-97DCEE659BDB}"/>
              </a:ext>
            </a:extLst>
          </p:cNvPr>
          <p:cNvSpPr>
            <a:spLocks noGrp="1"/>
          </p:cNvSpPr>
          <p:nvPr>
            <p:ph type="title"/>
          </p:nvPr>
        </p:nvSpPr>
        <p:spPr/>
        <p:txBody>
          <a:bodyPr/>
          <a:lstStyle/>
          <a:p>
            <a:r>
              <a:rPr lang="de-AT" dirty="0"/>
              <a:t>Gültigkeitsbereich der Variablen</a:t>
            </a:r>
          </a:p>
        </p:txBody>
      </p:sp>
      <p:sp>
        <p:nvSpPr>
          <p:cNvPr id="3" name="Textplatzhalter 2">
            <a:extLst>
              <a:ext uri="{FF2B5EF4-FFF2-40B4-BE49-F238E27FC236}">
                <a16:creationId xmlns:a16="http://schemas.microsoft.com/office/drawing/2014/main" id="{1E1EB819-1D99-4FEB-BF99-876B132CA159}"/>
              </a:ext>
            </a:extLst>
          </p:cNvPr>
          <p:cNvSpPr>
            <a:spLocks noGrp="1"/>
          </p:cNvSpPr>
          <p:nvPr>
            <p:ph type="body" sz="quarter" idx="13"/>
          </p:nvPr>
        </p:nvSpPr>
        <p:spPr>
          <a:xfrm>
            <a:off x="949136" y="1455738"/>
            <a:ext cx="10293728" cy="1252651"/>
          </a:xfrm>
        </p:spPr>
        <p:txBody>
          <a:bodyPr/>
          <a:lstStyle/>
          <a:p>
            <a:r>
              <a:rPr lang="de-AT" dirty="0"/>
              <a:t>Variablen die innerhalb einer Funktion erstellt werden sind auch nur dort gültig</a:t>
            </a:r>
          </a:p>
          <a:p>
            <a:r>
              <a:rPr lang="de-AT" dirty="0"/>
              <a:t>Variablen außerhalb einer Funktion ist im gesamten Bereich des Programms gültig = globale Variable</a:t>
            </a:r>
          </a:p>
          <a:p>
            <a:r>
              <a:rPr lang="de-AT" dirty="0"/>
              <a:t>Achtung: Variable innerhalb der Funktion nicht noch einmal deklarieren</a:t>
            </a:r>
          </a:p>
          <a:p>
            <a:r>
              <a:rPr lang="de-AT" dirty="0"/>
              <a:t>So wenig wie möglich globale Variablen nutzen =&gt; </a:t>
            </a:r>
            <a:r>
              <a:rPr lang="de-AT" dirty="0" err="1"/>
              <a:t>ua</a:t>
            </a:r>
            <a:r>
              <a:rPr lang="de-AT" dirty="0"/>
              <a:t> Fehleranfällig</a:t>
            </a:r>
          </a:p>
        </p:txBody>
      </p:sp>
      <p:sp>
        <p:nvSpPr>
          <p:cNvPr id="5" name="Textfeld 4">
            <a:extLst>
              <a:ext uri="{FF2B5EF4-FFF2-40B4-BE49-F238E27FC236}">
                <a16:creationId xmlns:a16="http://schemas.microsoft.com/office/drawing/2014/main" id="{0D2B49EF-859C-4CD3-8F88-AC22895A4B2E}"/>
              </a:ext>
            </a:extLst>
          </p:cNvPr>
          <p:cNvSpPr txBox="1"/>
          <p:nvPr/>
        </p:nvSpPr>
        <p:spPr>
          <a:xfrm>
            <a:off x="3043238" y="2978009"/>
            <a:ext cx="6102802" cy="1815882"/>
          </a:xfrm>
          <a:prstGeom prst="rect">
            <a:avLst/>
          </a:prstGeom>
          <a:solidFill>
            <a:schemeClr val="tx1"/>
          </a:solidFill>
        </p:spPr>
        <p:txBody>
          <a:bodyPr wrap="square">
            <a:spAutoFit/>
          </a:bodyPr>
          <a:lstStyle/>
          <a:p>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use</a:t>
            </a:r>
            <a:r>
              <a:rPr lang="de-AT" sz="1400" b="0" dirty="0">
                <a:solidFill>
                  <a:srgbClr val="CE9178"/>
                </a:solidFill>
                <a:effectLst/>
                <a:latin typeface="Consolas" panose="020B0609020204030204" pitchFamily="49" charset="0"/>
              </a:rPr>
              <a:t> </a:t>
            </a:r>
            <a:r>
              <a:rPr lang="de-AT" sz="1400" b="0" dirty="0" err="1">
                <a:solidFill>
                  <a:srgbClr val="CE9178"/>
                </a:solidFill>
                <a:effectLst/>
                <a:latin typeface="Consolas" panose="020B0609020204030204" pitchFamily="49" charset="0"/>
              </a:rPr>
              <a:t>strict</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begruessung</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4FC1FF"/>
                </a:solidFill>
                <a:effectLst/>
                <a:latin typeface="Consolas" panose="020B0609020204030204" pitchFamily="49" charset="0"/>
              </a:rPr>
              <a:t>name</a:t>
            </a:r>
            <a:r>
              <a:rPr lang="de-AT" sz="1400" b="0" dirty="0">
                <a:solidFill>
                  <a:srgbClr val="D4D4D4"/>
                </a:solidFill>
                <a:effectLst/>
                <a:latin typeface="Consolas" panose="020B0609020204030204" pitchFamily="49" charset="0"/>
              </a:rPr>
              <a:t> = </a:t>
            </a:r>
            <a:r>
              <a:rPr lang="de-AT" sz="1400" b="0" dirty="0">
                <a:solidFill>
                  <a:srgbClr val="DCDCAA"/>
                </a:solidFill>
                <a:effectLst/>
                <a:latin typeface="Consolas" panose="020B0609020204030204" pitchFamily="49" charset="0"/>
              </a:rPr>
              <a:t>prompt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"Gib deinen Namen ein:"</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"Herzlich willkommen, "</a:t>
            </a:r>
            <a:r>
              <a:rPr lang="de-AT" sz="1400" b="0" dirty="0">
                <a:solidFill>
                  <a:srgbClr val="D4D4D4"/>
                </a:solidFill>
                <a:effectLst/>
                <a:latin typeface="Consolas" panose="020B0609020204030204" pitchFamily="49" charset="0"/>
              </a:rPr>
              <a:t> + </a:t>
            </a:r>
            <a:r>
              <a:rPr lang="de-AT" sz="1400" b="0" dirty="0" err="1">
                <a:solidFill>
                  <a:srgbClr val="4FC1FF"/>
                </a:solidFill>
                <a:effectLst/>
                <a:latin typeface="Consolas" panose="020B0609020204030204" pitchFamily="49" charset="0"/>
              </a:rPr>
              <a:t>name</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name</a:t>
            </a:r>
            <a:r>
              <a:rPr lang="de-AT" sz="1400" b="0" dirty="0">
                <a:solidFill>
                  <a:srgbClr val="D4D4D4"/>
                </a:solidFill>
                <a:effectLst/>
                <a:latin typeface="Consolas" panose="020B0609020204030204" pitchFamily="49" charset="0"/>
              </a:rPr>
              <a:t>;</a:t>
            </a:r>
          </a:p>
          <a:p>
            <a:r>
              <a:rPr lang="de-AT" sz="1400" b="0" dirty="0" err="1">
                <a:solidFill>
                  <a:srgbClr val="DCDCAA"/>
                </a:solidFill>
                <a:effectLst/>
                <a:latin typeface="Consolas" panose="020B0609020204030204" pitchFamily="49" charset="0"/>
              </a:rPr>
              <a:t>begruessung</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"Ihr Name: "</a:t>
            </a:r>
            <a:r>
              <a:rPr lang="de-AT" sz="1400" b="0" dirty="0">
                <a:solidFill>
                  <a:srgbClr val="D4D4D4"/>
                </a:solidFill>
                <a:effectLst/>
                <a:latin typeface="Consolas" panose="020B0609020204030204" pitchFamily="49" charset="0"/>
              </a:rPr>
              <a:t> + </a:t>
            </a:r>
            <a:r>
              <a:rPr lang="de-AT" sz="1400" b="0" dirty="0" err="1">
                <a:solidFill>
                  <a:srgbClr val="4FC1FF"/>
                </a:solidFill>
                <a:effectLst/>
                <a:latin typeface="Consolas" panose="020B0609020204030204" pitchFamily="49" charset="0"/>
              </a:rPr>
              <a:t>name</a:t>
            </a:r>
            <a:r>
              <a:rPr lang="de-AT"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9926504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41C31-29E5-4FB0-881C-0DDCB0560B92}"/>
              </a:ext>
            </a:extLst>
          </p:cNvPr>
          <p:cNvSpPr>
            <a:spLocks noGrp="1"/>
          </p:cNvSpPr>
          <p:nvPr>
            <p:ph type="title"/>
          </p:nvPr>
        </p:nvSpPr>
        <p:spPr/>
        <p:txBody>
          <a:bodyPr/>
          <a:lstStyle/>
          <a:p>
            <a:r>
              <a:rPr lang="de-AT" dirty="0"/>
              <a:t>Funktionen mit Übergabewerten</a:t>
            </a:r>
          </a:p>
        </p:txBody>
      </p:sp>
      <p:sp>
        <p:nvSpPr>
          <p:cNvPr id="3" name="Textplatzhalter 2">
            <a:extLst>
              <a:ext uri="{FF2B5EF4-FFF2-40B4-BE49-F238E27FC236}">
                <a16:creationId xmlns:a16="http://schemas.microsoft.com/office/drawing/2014/main" id="{48846768-434F-4046-8E1B-46D460E40993}"/>
              </a:ext>
            </a:extLst>
          </p:cNvPr>
          <p:cNvSpPr>
            <a:spLocks noGrp="1"/>
          </p:cNvSpPr>
          <p:nvPr>
            <p:ph type="body" sz="quarter" idx="13"/>
          </p:nvPr>
        </p:nvSpPr>
        <p:spPr>
          <a:xfrm>
            <a:off x="949136" y="1455738"/>
            <a:ext cx="10293728" cy="930511"/>
          </a:xfrm>
        </p:spPr>
        <p:txBody>
          <a:bodyPr/>
          <a:lstStyle/>
          <a:p>
            <a:r>
              <a:rPr lang="de-AT" dirty="0"/>
              <a:t>Übergabewert steht in der Klammer des Funktionsnamens und wird auch Parameter oder Argument der Funktion bezeichnet</a:t>
            </a:r>
          </a:p>
          <a:p>
            <a:r>
              <a:rPr lang="de-AT" dirty="0"/>
              <a:t>Beliebiger Datentyp</a:t>
            </a:r>
          </a:p>
          <a:p>
            <a:r>
              <a:rPr lang="de-AT" dirty="0"/>
              <a:t>Entweder direkt Wert übergeben oder eine Variable</a:t>
            </a:r>
          </a:p>
        </p:txBody>
      </p:sp>
      <p:sp>
        <p:nvSpPr>
          <p:cNvPr id="5" name="Textfeld 4">
            <a:extLst>
              <a:ext uri="{FF2B5EF4-FFF2-40B4-BE49-F238E27FC236}">
                <a16:creationId xmlns:a16="http://schemas.microsoft.com/office/drawing/2014/main" id="{11173653-276B-4747-93FA-F921C7BE627F}"/>
              </a:ext>
            </a:extLst>
          </p:cNvPr>
          <p:cNvSpPr txBox="1"/>
          <p:nvPr/>
        </p:nvSpPr>
        <p:spPr>
          <a:xfrm>
            <a:off x="3043238" y="2544260"/>
            <a:ext cx="6102802" cy="1384995"/>
          </a:xfrm>
          <a:prstGeom prst="rect">
            <a:avLst/>
          </a:prstGeom>
          <a:solidFill>
            <a:schemeClr val="tx1"/>
          </a:solidFill>
        </p:spPr>
        <p:txBody>
          <a:bodyPr wrap="square">
            <a:spAutoFit/>
          </a:bodyPr>
          <a:lstStyle/>
          <a:p>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use</a:t>
            </a:r>
            <a:r>
              <a:rPr lang="de-AT" sz="1400" b="0" dirty="0">
                <a:solidFill>
                  <a:srgbClr val="CE9178"/>
                </a:solidFill>
                <a:effectLst/>
                <a:latin typeface="Consolas" panose="020B0609020204030204" pitchFamily="49" charset="0"/>
              </a:rPr>
              <a:t> </a:t>
            </a:r>
            <a:r>
              <a:rPr lang="de-AT" sz="1400" b="0" dirty="0" err="1">
                <a:solidFill>
                  <a:srgbClr val="CE9178"/>
                </a:solidFill>
                <a:effectLst/>
                <a:latin typeface="Consolas" panose="020B0609020204030204" pitchFamily="49" charset="0"/>
              </a:rPr>
              <a:t>strict</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begruessung</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name</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"Herzlich willkommen, "</a:t>
            </a:r>
            <a:r>
              <a:rPr lang="de-AT" sz="1400" b="0" dirty="0">
                <a:solidFill>
                  <a:srgbClr val="D4D4D4"/>
                </a:solidFill>
                <a:effectLst/>
                <a:latin typeface="Consolas" panose="020B0609020204030204" pitchFamily="49" charset="0"/>
              </a:rPr>
              <a:t> + </a:t>
            </a:r>
            <a:r>
              <a:rPr lang="de-AT" sz="1400" b="0" dirty="0" err="1">
                <a:solidFill>
                  <a:srgbClr val="9CDCFE"/>
                </a:solidFill>
                <a:effectLst/>
                <a:latin typeface="Consolas" panose="020B0609020204030204" pitchFamily="49" charset="0"/>
              </a:rPr>
              <a:t>name</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anwender</a:t>
            </a:r>
            <a:r>
              <a:rPr lang="de-AT" sz="1400" b="0" dirty="0">
                <a:solidFill>
                  <a:srgbClr val="D4D4D4"/>
                </a:solidFill>
                <a:effectLst/>
                <a:latin typeface="Consolas" panose="020B0609020204030204" pitchFamily="49" charset="0"/>
              </a:rPr>
              <a:t> = </a:t>
            </a:r>
            <a:r>
              <a:rPr lang="de-AT" sz="1400" b="0" dirty="0">
                <a:solidFill>
                  <a:srgbClr val="DCDCAA"/>
                </a:solidFill>
                <a:effectLst/>
                <a:latin typeface="Consolas" panose="020B0609020204030204" pitchFamily="49" charset="0"/>
              </a:rPr>
              <a:t>prompt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"Gib deinen Namen ein:"</a:t>
            </a:r>
            <a:r>
              <a:rPr lang="de-AT" sz="1400" b="0" dirty="0">
                <a:solidFill>
                  <a:srgbClr val="D4D4D4"/>
                </a:solidFill>
                <a:effectLst/>
                <a:latin typeface="Consolas" panose="020B0609020204030204" pitchFamily="49" charset="0"/>
              </a:rPr>
              <a:t>);</a:t>
            </a:r>
          </a:p>
          <a:p>
            <a:r>
              <a:rPr lang="de-AT" sz="1400" b="0" dirty="0" err="1">
                <a:solidFill>
                  <a:srgbClr val="DCDCAA"/>
                </a:solidFill>
                <a:effectLst/>
                <a:latin typeface="Consolas" panose="020B0609020204030204" pitchFamily="49" charset="0"/>
              </a:rPr>
              <a:t>begruessung</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anwender</a:t>
            </a:r>
            <a:r>
              <a:rPr lang="de-AT" sz="1400" b="0" dirty="0">
                <a:solidFill>
                  <a:srgbClr val="D4D4D4"/>
                </a:solidFill>
                <a:effectLst/>
                <a:latin typeface="Consolas" panose="020B0609020204030204" pitchFamily="49" charset="0"/>
              </a:rPr>
              <a:t>);</a:t>
            </a:r>
          </a:p>
        </p:txBody>
      </p:sp>
      <p:sp>
        <p:nvSpPr>
          <p:cNvPr id="7" name="Textfeld 6">
            <a:extLst>
              <a:ext uri="{FF2B5EF4-FFF2-40B4-BE49-F238E27FC236}">
                <a16:creationId xmlns:a16="http://schemas.microsoft.com/office/drawing/2014/main" id="{7E4E9FC7-47D8-4791-9D04-122740B76E58}"/>
              </a:ext>
            </a:extLst>
          </p:cNvPr>
          <p:cNvSpPr txBox="1"/>
          <p:nvPr/>
        </p:nvSpPr>
        <p:spPr>
          <a:xfrm>
            <a:off x="454479" y="4471752"/>
            <a:ext cx="5641521" cy="1577868"/>
          </a:xfrm>
          <a:prstGeom prst="rect">
            <a:avLst/>
          </a:prstGeom>
        </p:spPr>
        <p:txBody>
          <a:bodyPr wrap="square">
            <a:spAutoFit/>
          </a:bodyPr>
          <a:lstStyle>
            <a:lvl1pPr marL="228594" indent="-228594">
              <a:lnSpc>
                <a:spcPct val="90000"/>
              </a:lnSpc>
              <a:spcBef>
                <a:spcPts val="1000"/>
              </a:spcBef>
              <a:buFont typeface="Font Awesome 5 Free Solid" panose="02000503000000000000" pitchFamily="50" charset="2"/>
              <a:buChar char=""/>
              <a:defRPr sz="1400"/>
            </a:lvl1pPr>
            <a:lvl2pPr marL="685783" indent="-228594">
              <a:lnSpc>
                <a:spcPct val="90000"/>
              </a:lnSpc>
              <a:spcBef>
                <a:spcPts val="500"/>
              </a:spcBef>
              <a:buFont typeface="Font Awesome 5 Free Solid" panose="02000503000000000000" pitchFamily="50" charset="2"/>
              <a:buChar char=""/>
              <a:defRPr sz="1400"/>
            </a:lvl2pPr>
            <a:lvl3pPr marL="1142971" indent="-228594">
              <a:lnSpc>
                <a:spcPct val="90000"/>
              </a:lnSpc>
              <a:spcBef>
                <a:spcPts val="500"/>
              </a:spcBef>
              <a:buFont typeface="Font Awesome 5 Free Solid" panose="02000503000000000000" pitchFamily="50" charset="2"/>
              <a:buChar char=""/>
              <a:defRPr sz="1400"/>
            </a:lvl3pPr>
            <a:lvl4pPr marL="1600160" indent="-228594">
              <a:lnSpc>
                <a:spcPct val="90000"/>
              </a:lnSpc>
              <a:spcBef>
                <a:spcPts val="500"/>
              </a:spcBef>
              <a:buFont typeface="Arial" panose="020B0604020202020204" pitchFamily="34" charset="0"/>
              <a:buChar char="•"/>
              <a:defRPr sz="1400"/>
            </a:lvl4pPr>
            <a:lvl5pPr marL="2057349" indent="-228594">
              <a:lnSpc>
                <a:spcPct val="90000"/>
              </a:lnSpc>
              <a:spcBef>
                <a:spcPts val="500"/>
              </a:spcBef>
              <a:buFont typeface="Arial" panose="020B0604020202020204" pitchFamily="34" charset="0"/>
              <a:buChar char="•"/>
              <a:defRPr sz="1400"/>
            </a:lvl5pPr>
            <a:lvl6pPr marL="2514537" indent="-228594">
              <a:lnSpc>
                <a:spcPct val="90000"/>
              </a:lnSpc>
              <a:spcBef>
                <a:spcPts val="500"/>
              </a:spcBef>
              <a:buFont typeface="Arial" panose="020B0604020202020204" pitchFamily="34" charset="0"/>
              <a:buChar char="•"/>
            </a:lvl6pPr>
            <a:lvl7pPr marL="2971726" indent="-228594">
              <a:lnSpc>
                <a:spcPct val="90000"/>
              </a:lnSpc>
              <a:spcBef>
                <a:spcPts val="500"/>
              </a:spcBef>
              <a:buFont typeface="Arial" panose="020B0604020202020204" pitchFamily="34" charset="0"/>
              <a:buChar char="•"/>
            </a:lvl7pPr>
            <a:lvl8pPr marL="3428914" indent="-228594">
              <a:lnSpc>
                <a:spcPct val="90000"/>
              </a:lnSpc>
              <a:spcBef>
                <a:spcPts val="500"/>
              </a:spcBef>
              <a:buFont typeface="Arial" panose="020B0604020202020204" pitchFamily="34" charset="0"/>
              <a:buChar char="•"/>
            </a:lvl8pPr>
            <a:lvl9pPr marL="3886103" indent="-228594">
              <a:lnSpc>
                <a:spcPct val="90000"/>
              </a:lnSpc>
              <a:spcBef>
                <a:spcPts val="500"/>
              </a:spcBef>
              <a:buFont typeface="Arial" panose="020B0604020202020204" pitchFamily="34" charset="0"/>
              <a:buChar char="•"/>
            </a:lvl9pPr>
          </a:lstStyle>
          <a:p>
            <a:pPr>
              <a:buFont typeface="Arial" panose="020B0604020202020204" pitchFamily="34" charset="0"/>
              <a:buChar char="•"/>
            </a:pPr>
            <a:r>
              <a:rPr lang="de-AT" dirty="0"/>
              <a:t>Auch möglich mehrere Werte zu übergeben = mehrere Werte in der Funktionsklammer</a:t>
            </a:r>
          </a:p>
          <a:p>
            <a:pPr>
              <a:buFont typeface="Arial" panose="020B0604020202020204" pitchFamily="34" charset="0"/>
              <a:buChar char="•"/>
            </a:pPr>
            <a:r>
              <a:rPr lang="de-AT" dirty="0"/>
              <a:t>Funktion nimmt Übergabewert in einer Variable auf, deren Namen bereits im Hauptprogramm existiert. Funktion erstellt eine neue Variable mit lokalem Gültigkeitsbereich. Wenn deren Wert verändert wird, wirkt sich das nicht auf die gleichlautende Variable im Hauptprogramm aus</a:t>
            </a:r>
          </a:p>
        </p:txBody>
      </p:sp>
      <p:sp>
        <p:nvSpPr>
          <p:cNvPr id="9" name="Textfeld 8">
            <a:extLst>
              <a:ext uri="{FF2B5EF4-FFF2-40B4-BE49-F238E27FC236}">
                <a16:creationId xmlns:a16="http://schemas.microsoft.com/office/drawing/2014/main" id="{842DB943-524B-4101-846D-D4472A0398DD}"/>
              </a:ext>
            </a:extLst>
          </p:cNvPr>
          <p:cNvSpPr txBox="1"/>
          <p:nvPr/>
        </p:nvSpPr>
        <p:spPr>
          <a:xfrm>
            <a:off x="6200096" y="4351565"/>
            <a:ext cx="5080226" cy="1815882"/>
          </a:xfrm>
          <a:prstGeom prst="rect">
            <a:avLst/>
          </a:prstGeom>
          <a:solidFill>
            <a:schemeClr val="tx1"/>
          </a:solidFill>
        </p:spPr>
        <p:txBody>
          <a:bodyPr wrap="square">
            <a:spAutoFit/>
          </a:bodyPr>
          <a:lstStyle/>
          <a:p>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use</a:t>
            </a:r>
            <a:r>
              <a:rPr lang="de-AT" sz="1400" b="0" dirty="0">
                <a:solidFill>
                  <a:srgbClr val="CE9178"/>
                </a:solidFill>
                <a:effectLst/>
                <a:latin typeface="Consolas" panose="020B0609020204030204" pitchFamily="49" charset="0"/>
              </a:rPr>
              <a:t> </a:t>
            </a:r>
            <a:r>
              <a:rPr lang="de-AT" sz="1400" b="0" dirty="0" err="1">
                <a:solidFill>
                  <a:srgbClr val="CE9178"/>
                </a:solidFill>
                <a:effectLst/>
                <a:latin typeface="Consolas" panose="020B0609020204030204" pitchFamily="49" charset="0"/>
              </a:rPr>
              <a:t>strict</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begruessung</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name</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alter</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"Name: "</a:t>
            </a:r>
            <a:r>
              <a:rPr lang="de-AT" sz="1400" b="0" dirty="0">
                <a:solidFill>
                  <a:srgbClr val="D4D4D4"/>
                </a:solidFill>
                <a:effectLst/>
                <a:latin typeface="Consolas" panose="020B0609020204030204" pitchFamily="49" charset="0"/>
              </a:rPr>
              <a:t> + </a:t>
            </a:r>
            <a:r>
              <a:rPr lang="de-AT" sz="1400" b="0" dirty="0" err="1">
                <a:solidFill>
                  <a:srgbClr val="9CDCFE"/>
                </a:solidFill>
                <a:effectLst/>
                <a:latin typeface="Consolas" panose="020B0609020204030204" pitchFamily="49" charset="0"/>
              </a:rPr>
              <a:t>name</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"Alter: "</a:t>
            </a:r>
            <a:r>
              <a:rPr lang="de-AT" sz="1400" b="0" dirty="0">
                <a:solidFill>
                  <a:srgbClr val="D4D4D4"/>
                </a:solidFill>
                <a:effectLst/>
                <a:latin typeface="Consolas" panose="020B0609020204030204" pitchFamily="49" charset="0"/>
              </a:rPr>
              <a:t> + </a:t>
            </a:r>
            <a:r>
              <a:rPr lang="de-AT" sz="1400" b="0" dirty="0">
                <a:solidFill>
                  <a:srgbClr val="9CDCFE"/>
                </a:solidFill>
                <a:effectLst/>
                <a:latin typeface="Consolas" panose="020B0609020204030204" pitchFamily="49" charset="0"/>
              </a:rPr>
              <a:t>alter</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anwender</a:t>
            </a:r>
            <a:r>
              <a:rPr lang="de-AT" sz="1400" b="0" dirty="0">
                <a:solidFill>
                  <a:srgbClr val="D4D4D4"/>
                </a:solidFill>
                <a:effectLst/>
                <a:latin typeface="Consolas" panose="020B0609020204030204" pitchFamily="49" charset="0"/>
              </a:rPr>
              <a:t> = </a:t>
            </a:r>
            <a:r>
              <a:rPr lang="de-AT" sz="1400" b="0" dirty="0">
                <a:solidFill>
                  <a:srgbClr val="DCDCAA"/>
                </a:solidFill>
                <a:effectLst/>
                <a:latin typeface="Consolas" panose="020B0609020204030204" pitchFamily="49" charset="0"/>
              </a:rPr>
              <a:t>prompt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"Gib deinen Namen ein:"</a:t>
            </a:r>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alter</a:t>
            </a:r>
            <a:r>
              <a:rPr lang="de-AT" sz="1400" b="0" dirty="0">
                <a:solidFill>
                  <a:srgbClr val="D4D4D4"/>
                </a:solidFill>
                <a:effectLst/>
                <a:latin typeface="Consolas" panose="020B0609020204030204" pitchFamily="49" charset="0"/>
              </a:rPr>
              <a:t> = </a:t>
            </a:r>
            <a:r>
              <a:rPr lang="de-AT" sz="1400" b="0" dirty="0">
                <a:solidFill>
                  <a:srgbClr val="DCDCAA"/>
                </a:solidFill>
                <a:effectLst/>
                <a:latin typeface="Consolas" panose="020B0609020204030204" pitchFamily="49" charset="0"/>
              </a:rPr>
              <a:t>prompt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"Gib dein Alter ein"</a:t>
            </a:r>
            <a:r>
              <a:rPr lang="de-AT" sz="1400" b="0" dirty="0">
                <a:solidFill>
                  <a:srgbClr val="D4D4D4"/>
                </a:solidFill>
                <a:effectLst/>
                <a:latin typeface="Consolas" panose="020B0609020204030204" pitchFamily="49" charset="0"/>
              </a:rPr>
              <a:t>);</a:t>
            </a:r>
          </a:p>
          <a:p>
            <a:r>
              <a:rPr lang="de-AT" sz="1400" b="0" dirty="0" err="1">
                <a:solidFill>
                  <a:srgbClr val="DCDCAA"/>
                </a:solidFill>
                <a:effectLst/>
                <a:latin typeface="Consolas" panose="020B0609020204030204" pitchFamily="49" charset="0"/>
              </a:rPr>
              <a:t>begruessung</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anwender</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alter</a:t>
            </a:r>
            <a:r>
              <a:rPr lang="de-AT"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41746613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93F2A4-F95C-4E37-83EC-864B489DE14F}"/>
              </a:ext>
            </a:extLst>
          </p:cNvPr>
          <p:cNvSpPr>
            <a:spLocks noGrp="1"/>
          </p:cNvSpPr>
          <p:nvPr>
            <p:ph type="title"/>
          </p:nvPr>
        </p:nvSpPr>
        <p:spPr/>
        <p:txBody>
          <a:bodyPr/>
          <a:lstStyle/>
          <a:p>
            <a:r>
              <a:rPr lang="de-AT" dirty="0"/>
              <a:t>Funktionen mit Rückgabewerten</a:t>
            </a:r>
          </a:p>
        </p:txBody>
      </p:sp>
      <p:sp>
        <p:nvSpPr>
          <p:cNvPr id="3" name="Textplatzhalter 2">
            <a:extLst>
              <a:ext uri="{FF2B5EF4-FFF2-40B4-BE49-F238E27FC236}">
                <a16:creationId xmlns:a16="http://schemas.microsoft.com/office/drawing/2014/main" id="{6C38733D-A404-4C8D-A79E-F4DAA733EF3D}"/>
              </a:ext>
            </a:extLst>
          </p:cNvPr>
          <p:cNvSpPr>
            <a:spLocks noGrp="1"/>
          </p:cNvSpPr>
          <p:nvPr>
            <p:ph type="body" sz="quarter" idx="13"/>
          </p:nvPr>
        </p:nvSpPr>
        <p:spPr>
          <a:xfrm>
            <a:off x="949136" y="1455738"/>
            <a:ext cx="10293728" cy="1124410"/>
          </a:xfrm>
        </p:spPr>
        <p:txBody>
          <a:bodyPr/>
          <a:lstStyle/>
          <a:p>
            <a:r>
              <a:rPr lang="de-AT" dirty="0"/>
              <a:t>Wert an Hauptprogramm übermitteln aus der Funktion = Rückgabewert</a:t>
            </a:r>
          </a:p>
          <a:p>
            <a:r>
              <a:rPr lang="de-AT" dirty="0"/>
              <a:t>Jede Funktion darf nur einen einzigen Wert an das Programm zurück geben</a:t>
            </a:r>
          </a:p>
          <a:p>
            <a:r>
              <a:rPr lang="de-AT" dirty="0"/>
              <a:t>Wenn mehrere Variablen übermittelt werden sollen = jeweils eine eigene Funktion erstellen oder Array erstellen und darin mehrere Werte aufnehmen</a:t>
            </a:r>
          </a:p>
        </p:txBody>
      </p:sp>
      <p:sp>
        <p:nvSpPr>
          <p:cNvPr id="5" name="Textfeld 4">
            <a:extLst>
              <a:ext uri="{FF2B5EF4-FFF2-40B4-BE49-F238E27FC236}">
                <a16:creationId xmlns:a16="http://schemas.microsoft.com/office/drawing/2014/main" id="{02D688B9-8CF4-48CB-8912-83ABEDD16E2E}"/>
              </a:ext>
            </a:extLst>
          </p:cNvPr>
          <p:cNvSpPr txBox="1"/>
          <p:nvPr/>
        </p:nvSpPr>
        <p:spPr>
          <a:xfrm>
            <a:off x="3821226" y="3429000"/>
            <a:ext cx="4549548" cy="1600438"/>
          </a:xfrm>
          <a:prstGeom prst="rect">
            <a:avLst/>
          </a:prstGeom>
          <a:solidFill>
            <a:schemeClr val="tx1"/>
          </a:solidFill>
        </p:spPr>
        <p:txBody>
          <a:bodyPr wrap="square">
            <a:spAutoFit/>
          </a:bodyPr>
          <a:lstStyle/>
          <a:p>
            <a:r>
              <a:rPr lang="de-DE" sz="1400" b="0" dirty="0">
                <a:solidFill>
                  <a:srgbClr val="CE9178"/>
                </a:solidFill>
                <a:effectLst/>
                <a:latin typeface="Consolas" panose="020B0609020204030204" pitchFamily="49" charset="0"/>
              </a:rPr>
              <a:t>"</a:t>
            </a:r>
            <a:r>
              <a:rPr lang="de-DE" sz="1400" b="0" dirty="0" err="1">
                <a:solidFill>
                  <a:srgbClr val="CE9178"/>
                </a:solidFill>
                <a:effectLst/>
                <a:latin typeface="Consolas" panose="020B0609020204030204" pitchFamily="49" charset="0"/>
              </a:rPr>
              <a:t>use</a:t>
            </a:r>
            <a:r>
              <a:rPr lang="de-DE" sz="1400" b="0" dirty="0">
                <a:solidFill>
                  <a:srgbClr val="CE9178"/>
                </a:solidFill>
                <a:effectLst/>
                <a:latin typeface="Consolas" panose="020B0609020204030204" pitchFamily="49" charset="0"/>
              </a:rPr>
              <a:t> </a:t>
            </a:r>
            <a:r>
              <a:rPr lang="de-DE" sz="1400" b="0" dirty="0" err="1">
                <a:solidFill>
                  <a:srgbClr val="CE9178"/>
                </a:solidFill>
                <a:effectLst/>
                <a:latin typeface="Consolas" panose="020B0609020204030204" pitchFamily="49" charset="0"/>
              </a:rPr>
              <a:t>strict</a:t>
            </a:r>
            <a:r>
              <a:rPr lang="de-DE" sz="1400" b="0" dirty="0">
                <a:solidFill>
                  <a:srgbClr val="CE9178"/>
                </a:solidFill>
                <a:effectLst/>
                <a:latin typeface="Consolas" panose="020B0609020204030204" pitchFamily="49" charset="0"/>
              </a:rPr>
              <a:t>"</a:t>
            </a:r>
            <a:r>
              <a:rPr lang="de-DE" sz="1400" b="0" dirty="0">
                <a:solidFill>
                  <a:srgbClr val="D4D4D4"/>
                </a:solidFill>
                <a:effectLst/>
                <a:latin typeface="Consolas" panose="020B0609020204030204" pitchFamily="49" charset="0"/>
              </a:rPr>
              <a:t>;</a:t>
            </a:r>
          </a:p>
          <a:p>
            <a:r>
              <a:rPr lang="de-DE" sz="1400" b="0" dirty="0" err="1">
                <a:solidFill>
                  <a:srgbClr val="569CD6"/>
                </a:solidFill>
                <a:effectLst/>
                <a:latin typeface="Consolas" panose="020B0609020204030204" pitchFamily="49" charset="0"/>
              </a:rPr>
              <a:t>function</a:t>
            </a:r>
            <a:r>
              <a:rPr lang="de-DE" sz="1400" b="0" dirty="0">
                <a:solidFill>
                  <a:srgbClr val="D4D4D4"/>
                </a:solidFill>
                <a:effectLst/>
                <a:latin typeface="Consolas" panose="020B0609020204030204" pitchFamily="49" charset="0"/>
              </a:rPr>
              <a:t> </a:t>
            </a:r>
            <a:r>
              <a:rPr lang="de-DE" sz="1400" b="0" dirty="0" err="1">
                <a:solidFill>
                  <a:srgbClr val="DCDCAA"/>
                </a:solidFill>
                <a:effectLst/>
                <a:latin typeface="Consolas" panose="020B0609020204030204" pitchFamily="49" charset="0"/>
              </a:rPr>
              <a:t>beispiel</a:t>
            </a:r>
            <a:r>
              <a:rPr lang="de-DE" sz="1400" b="0" dirty="0">
                <a:solidFill>
                  <a:srgbClr val="D4D4D4"/>
                </a:solidFill>
                <a:effectLst/>
                <a:latin typeface="Consolas" panose="020B0609020204030204" pitchFamily="49" charset="0"/>
              </a:rPr>
              <a:t>(</a:t>
            </a:r>
            <a:r>
              <a:rPr lang="de-DE" sz="1400" b="0" dirty="0">
                <a:solidFill>
                  <a:srgbClr val="9CDCFE"/>
                </a:solidFill>
                <a:effectLst/>
                <a:latin typeface="Consolas" panose="020B0609020204030204" pitchFamily="49" charset="0"/>
              </a:rPr>
              <a:t>x</a:t>
            </a:r>
            <a:r>
              <a:rPr lang="de-DE" sz="1400" b="0" dirty="0">
                <a:solidFill>
                  <a:srgbClr val="D4D4D4"/>
                </a:solidFill>
                <a:effectLst/>
                <a:latin typeface="Consolas" panose="020B0609020204030204" pitchFamily="49" charset="0"/>
              </a:rPr>
              <a:t>) {</a:t>
            </a:r>
          </a:p>
          <a:p>
            <a:r>
              <a:rPr lang="de-DE" sz="1400" b="0" dirty="0">
                <a:solidFill>
                  <a:srgbClr val="D4D4D4"/>
                </a:solidFill>
                <a:effectLst/>
                <a:latin typeface="Consolas" panose="020B0609020204030204" pitchFamily="49" charset="0"/>
              </a:rPr>
              <a:t>    </a:t>
            </a:r>
            <a:r>
              <a:rPr lang="de-DE" sz="1400" b="0" dirty="0" err="1">
                <a:solidFill>
                  <a:srgbClr val="569CD6"/>
                </a:solidFill>
                <a:effectLst/>
                <a:latin typeface="Consolas" panose="020B0609020204030204" pitchFamily="49" charset="0"/>
              </a:rPr>
              <a:t>let</a:t>
            </a:r>
            <a:r>
              <a:rPr lang="de-DE" sz="1400" b="0" dirty="0">
                <a:solidFill>
                  <a:srgbClr val="D4D4D4"/>
                </a:solidFill>
                <a:effectLst/>
                <a:latin typeface="Consolas" panose="020B0609020204030204" pitchFamily="49" charset="0"/>
              </a:rPr>
              <a:t> </a:t>
            </a:r>
            <a:r>
              <a:rPr lang="de-DE" sz="1400" b="0" dirty="0" err="1">
                <a:solidFill>
                  <a:srgbClr val="9CDCFE"/>
                </a:solidFill>
                <a:effectLst/>
                <a:latin typeface="Consolas" panose="020B0609020204030204" pitchFamily="49" charset="0"/>
              </a:rPr>
              <a:t>ergebnis</a:t>
            </a:r>
            <a:r>
              <a:rPr lang="de-DE" sz="1400" b="0" dirty="0">
                <a:solidFill>
                  <a:srgbClr val="D4D4D4"/>
                </a:solidFill>
                <a:effectLst/>
                <a:latin typeface="Consolas" panose="020B0609020204030204" pitchFamily="49" charset="0"/>
              </a:rPr>
              <a:t> = </a:t>
            </a:r>
            <a:r>
              <a:rPr lang="de-DE" sz="1400" b="0" dirty="0">
                <a:solidFill>
                  <a:srgbClr val="B5CEA8"/>
                </a:solidFill>
                <a:effectLst/>
                <a:latin typeface="Consolas" panose="020B0609020204030204" pitchFamily="49" charset="0"/>
              </a:rPr>
              <a:t>2</a:t>
            </a:r>
            <a:r>
              <a:rPr lang="de-DE" sz="1400" b="0" dirty="0">
                <a:solidFill>
                  <a:srgbClr val="D4D4D4"/>
                </a:solidFill>
                <a:effectLst/>
                <a:latin typeface="Consolas" panose="020B0609020204030204" pitchFamily="49" charset="0"/>
              </a:rPr>
              <a:t> * </a:t>
            </a:r>
            <a:r>
              <a:rPr lang="de-DE" sz="1400" b="0" dirty="0">
                <a:solidFill>
                  <a:srgbClr val="9CDCFE"/>
                </a:solidFill>
                <a:effectLst/>
                <a:latin typeface="Consolas" panose="020B0609020204030204" pitchFamily="49" charset="0"/>
              </a:rPr>
              <a:t>x</a:t>
            </a:r>
            <a:r>
              <a:rPr lang="de-DE" sz="1400" b="0" dirty="0">
                <a:solidFill>
                  <a:srgbClr val="D4D4D4"/>
                </a:solidFill>
                <a:effectLst/>
                <a:latin typeface="Consolas" panose="020B0609020204030204" pitchFamily="49" charset="0"/>
              </a:rPr>
              <a:t> * </a:t>
            </a:r>
            <a:r>
              <a:rPr lang="de-DE" sz="1400" b="0" dirty="0">
                <a:solidFill>
                  <a:srgbClr val="9CDCFE"/>
                </a:solidFill>
                <a:effectLst/>
                <a:latin typeface="Consolas" panose="020B0609020204030204" pitchFamily="49" charset="0"/>
              </a:rPr>
              <a:t>x</a:t>
            </a:r>
            <a:r>
              <a:rPr lang="de-DE" sz="1400" b="0" dirty="0">
                <a:solidFill>
                  <a:srgbClr val="D4D4D4"/>
                </a:solidFill>
                <a:effectLst/>
                <a:latin typeface="Consolas" panose="020B0609020204030204" pitchFamily="49" charset="0"/>
              </a:rPr>
              <a:t> + </a:t>
            </a:r>
            <a:r>
              <a:rPr lang="de-DE" sz="1400" b="0" dirty="0">
                <a:solidFill>
                  <a:srgbClr val="B5CEA8"/>
                </a:solidFill>
                <a:effectLst/>
                <a:latin typeface="Consolas" panose="020B0609020204030204" pitchFamily="49" charset="0"/>
              </a:rPr>
              <a:t>5</a:t>
            </a:r>
            <a:r>
              <a:rPr lang="de-DE" sz="1400" b="0" dirty="0">
                <a:solidFill>
                  <a:srgbClr val="D4D4D4"/>
                </a:solidFill>
                <a:effectLst/>
                <a:latin typeface="Consolas" panose="020B0609020204030204" pitchFamily="49" charset="0"/>
              </a:rPr>
              <a:t> * </a:t>
            </a:r>
            <a:r>
              <a:rPr lang="de-DE" sz="1400" b="0" dirty="0">
                <a:solidFill>
                  <a:srgbClr val="9CDCFE"/>
                </a:solidFill>
                <a:effectLst/>
                <a:latin typeface="Consolas" panose="020B0609020204030204" pitchFamily="49" charset="0"/>
              </a:rPr>
              <a:t>x</a:t>
            </a:r>
            <a:r>
              <a:rPr lang="de-DE" sz="1400" b="0" dirty="0">
                <a:solidFill>
                  <a:srgbClr val="D4D4D4"/>
                </a:solidFill>
                <a:effectLst/>
                <a:latin typeface="Consolas" panose="020B0609020204030204" pitchFamily="49" charset="0"/>
              </a:rPr>
              <a:t> + </a:t>
            </a:r>
            <a:r>
              <a:rPr lang="de-DE" sz="1400" b="0" dirty="0">
                <a:solidFill>
                  <a:srgbClr val="B5CEA8"/>
                </a:solidFill>
                <a:effectLst/>
                <a:latin typeface="Consolas" panose="020B0609020204030204" pitchFamily="49" charset="0"/>
              </a:rPr>
              <a:t>7</a:t>
            </a:r>
            <a:r>
              <a:rPr lang="de-DE" sz="1400" b="0" dirty="0">
                <a:solidFill>
                  <a:srgbClr val="D4D4D4"/>
                </a:solidFill>
                <a:effectLst/>
                <a:latin typeface="Consolas" panose="020B0609020204030204" pitchFamily="49" charset="0"/>
              </a:rPr>
              <a:t>;</a:t>
            </a:r>
          </a:p>
          <a:p>
            <a:r>
              <a:rPr lang="de-DE" sz="1400" b="0" dirty="0">
                <a:solidFill>
                  <a:srgbClr val="D4D4D4"/>
                </a:solidFill>
                <a:effectLst/>
                <a:latin typeface="Consolas" panose="020B0609020204030204" pitchFamily="49" charset="0"/>
              </a:rPr>
              <a:t>    </a:t>
            </a:r>
            <a:r>
              <a:rPr lang="de-DE" sz="1400" b="0" dirty="0" err="1">
                <a:solidFill>
                  <a:srgbClr val="C586C0"/>
                </a:solidFill>
                <a:effectLst/>
                <a:latin typeface="Consolas" panose="020B0609020204030204" pitchFamily="49" charset="0"/>
              </a:rPr>
              <a:t>return</a:t>
            </a:r>
            <a:r>
              <a:rPr lang="de-DE" sz="1400" b="0" dirty="0">
                <a:solidFill>
                  <a:srgbClr val="D4D4D4"/>
                </a:solidFill>
                <a:effectLst/>
                <a:latin typeface="Consolas" panose="020B0609020204030204" pitchFamily="49" charset="0"/>
              </a:rPr>
              <a:t> </a:t>
            </a:r>
            <a:r>
              <a:rPr lang="de-DE" sz="1400" b="0" dirty="0" err="1">
                <a:solidFill>
                  <a:srgbClr val="9CDCFE"/>
                </a:solidFill>
                <a:effectLst/>
                <a:latin typeface="Consolas" panose="020B0609020204030204" pitchFamily="49" charset="0"/>
              </a:rPr>
              <a:t>ergebnis</a:t>
            </a:r>
            <a:r>
              <a:rPr lang="de-DE" sz="1400" b="0" dirty="0">
                <a:solidFill>
                  <a:srgbClr val="D4D4D4"/>
                </a:solidFill>
                <a:effectLst/>
                <a:latin typeface="Consolas" panose="020B0609020204030204" pitchFamily="49" charset="0"/>
              </a:rPr>
              <a:t>;</a:t>
            </a:r>
          </a:p>
          <a:p>
            <a:r>
              <a:rPr lang="de-DE" sz="1400" b="0" dirty="0">
                <a:solidFill>
                  <a:srgbClr val="D4D4D4"/>
                </a:solidFill>
                <a:effectLst/>
                <a:latin typeface="Consolas" panose="020B0609020204030204" pitchFamily="49" charset="0"/>
              </a:rPr>
              <a:t>}</a:t>
            </a:r>
          </a:p>
          <a:p>
            <a:r>
              <a:rPr lang="de-DE" sz="1400" b="0" dirty="0" err="1">
                <a:solidFill>
                  <a:srgbClr val="569CD6"/>
                </a:solidFill>
                <a:effectLst/>
                <a:latin typeface="Consolas" panose="020B0609020204030204" pitchFamily="49" charset="0"/>
              </a:rPr>
              <a:t>let</a:t>
            </a:r>
            <a:r>
              <a:rPr lang="de-DE" sz="1400" b="0" dirty="0">
                <a:solidFill>
                  <a:srgbClr val="D4D4D4"/>
                </a:solidFill>
                <a:effectLst/>
                <a:latin typeface="Consolas" panose="020B0609020204030204" pitchFamily="49" charset="0"/>
              </a:rPr>
              <a:t> </a:t>
            </a:r>
            <a:r>
              <a:rPr lang="de-DE" sz="1400" b="0" dirty="0">
                <a:solidFill>
                  <a:srgbClr val="9CDCFE"/>
                </a:solidFill>
                <a:effectLst/>
                <a:latin typeface="Consolas" panose="020B0609020204030204" pitchFamily="49" charset="0"/>
              </a:rPr>
              <a:t>wert</a:t>
            </a:r>
            <a:r>
              <a:rPr lang="de-DE" sz="1400" b="0" dirty="0">
                <a:solidFill>
                  <a:srgbClr val="D4D4D4"/>
                </a:solidFill>
                <a:effectLst/>
                <a:latin typeface="Consolas" panose="020B0609020204030204" pitchFamily="49" charset="0"/>
              </a:rPr>
              <a:t> = </a:t>
            </a:r>
            <a:r>
              <a:rPr lang="de-DE" sz="1400" b="0" dirty="0" err="1">
                <a:solidFill>
                  <a:srgbClr val="DCDCAA"/>
                </a:solidFill>
                <a:effectLst/>
                <a:latin typeface="Consolas" panose="020B0609020204030204" pitchFamily="49" charset="0"/>
              </a:rPr>
              <a:t>beispiel</a:t>
            </a:r>
            <a:r>
              <a:rPr lang="de-DE" sz="1400" b="0" dirty="0">
                <a:solidFill>
                  <a:srgbClr val="D4D4D4"/>
                </a:solidFill>
                <a:effectLst/>
                <a:latin typeface="Consolas" panose="020B0609020204030204" pitchFamily="49" charset="0"/>
              </a:rPr>
              <a:t>(</a:t>
            </a:r>
            <a:r>
              <a:rPr lang="de-DE" sz="1400" b="0" dirty="0">
                <a:solidFill>
                  <a:srgbClr val="B5CEA8"/>
                </a:solidFill>
                <a:effectLst/>
                <a:latin typeface="Consolas" panose="020B0609020204030204" pitchFamily="49" charset="0"/>
              </a:rPr>
              <a:t>3</a:t>
            </a:r>
            <a:r>
              <a:rPr lang="de-DE" sz="1400" b="0" dirty="0">
                <a:solidFill>
                  <a:srgbClr val="D4D4D4"/>
                </a:solidFill>
                <a:effectLst/>
                <a:latin typeface="Consolas" panose="020B0609020204030204" pitchFamily="49" charset="0"/>
              </a:rPr>
              <a:t>);</a:t>
            </a:r>
          </a:p>
          <a:p>
            <a:r>
              <a:rPr lang="de-DE" sz="1400" b="0" dirty="0">
                <a:solidFill>
                  <a:srgbClr val="DCDCAA"/>
                </a:solidFill>
                <a:effectLst/>
                <a:latin typeface="Consolas" panose="020B0609020204030204" pitchFamily="49" charset="0"/>
              </a:rPr>
              <a:t>alert</a:t>
            </a:r>
            <a:r>
              <a:rPr lang="de-DE" sz="1400" b="0" dirty="0">
                <a:solidFill>
                  <a:srgbClr val="D4D4D4"/>
                </a:solidFill>
                <a:effectLst/>
                <a:latin typeface="Consolas" panose="020B0609020204030204" pitchFamily="49" charset="0"/>
              </a:rPr>
              <a:t>(</a:t>
            </a:r>
            <a:r>
              <a:rPr lang="de-DE" sz="1400" b="0" dirty="0">
                <a:solidFill>
                  <a:srgbClr val="9CDCFE"/>
                </a:solidFill>
                <a:effectLst/>
                <a:latin typeface="Consolas" panose="020B0609020204030204" pitchFamily="49" charset="0"/>
              </a:rPr>
              <a:t>wert</a:t>
            </a:r>
            <a:r>
              <a:rPr lang="de-DE"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42446791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037333-3139-480E-BBBE-6877E48E080F}"/>
              </a:ext>
            </a:extLst>
          </p:cNvPr>
          <p:cNvSpPr>
            <a:spLocks noGrp="1"/>
          </p:cNvSpPr>
          <p:nvPr>
            <p:ph type="title"/>
          </p:nvPr>
        </p:nvSpPr>
        <p:spPr/>
        <p:txBody>
          <a:bodyPr/>
          <a:lstStyle/>
          <a:p>
            <a:r>
              <a:rPr lang="de-AT" dirty="0"/>
              <a:t>Aufgabe</a:t>
            </a:r>
          </a:p>
        </p:txBody>
      </p:sp>
      <p:sp>
        <p:nvSpPr>
          <p:cNvPr id="3" name="Textplatzhalter 2">
            <a:extLst>
              <a:ext uri="{FF2B5EF4-FFF2-40B4-BE49-F238E27FC236}">
                <a16:creationId xmlns:a16="http://schemas.microsoft.com/office/drawing/2014/main" id="{A6BCF3DA-F20F-410B-91BC-14CA443D6FD7}"/>
              </a:ext>
            </a:extLst>
          </p:cNvPr>
          <p:cNvSpPr>
            <a:spLocks noGrp="1"/>
          </p:cNvSpPr>
          <p:nvPr>
            <p:ph type="body" sz="quarter" idx="13"/>
          </p:nvPr>
        </p:nvSpPr>
        <p:spPr>
          <a:xfrm>
            <a:off x="949136" y="1455738"/>
            <a:ext cx="10293728" cy="1900007"/>
          </a:xfrm>
        </p:spPr>
        <p:txBody>
          <a:bodyPr/>
          <a:lstStyle/>
          <a:p>
            <a:r>
              <a:rPr lang="de-AT" dirty="0"/>
              <a:t>Erstelle ein Programm, das eine Funktion enthält. Dieses soll einen Wert vom Anwender erfragen und daraufhin den doppelten Wert auf der Seite ausgeben</a:t>
            </a:r>
          </a:p>
          <a:p>
            <a:r>
              <a:rPr lang="de-AT" dirty="0"/>
              <a:t>Schreibe ein weiteres Programm, das genau die gleiche Aufgabe wie Aufgabe 1 erfüllt. Allerdings sollen die Abfragen des Werts sowie die Ausgabe nun im Hauptprogramm erfolgen. Daher muss die Funktion Übergabe- und Rückgabewert verwenden.</a:t>
            </a:r>
          </a:p>
          <a:p>
            <a:r>
              <a:rPr lang="de-AT" dirty="0"/>
              <a:t>Erstelle ein Programm, das ein Array mit beliebigen Zahlen enthält. Schreibe eine Funktion, die alle im Array enthaltenen Werte verdoppelt. Die Ergebnisse sollen im ursprünglichen Array abgelegt werden. Verzichte dabei auf die Verwendung globaler Variablen</a:t>
            </a:r>
          </a:p>
        </p:txBody>
      </p:sp>
    </p:spTree>
    <p:extLst>
      <p:ext uri="{BB962C8B-B14F-4D97-AF65-F5344CB8AC3E}">
        <p14:creationId xmlns:p14="http://schemas.microsoft.com/office/powerpoint/2010/main" val="8302013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E0C17C-5353-40D7-821E-B76A597E1E18}"/>
              </a:ext>
            </a:extLst>
          </p:cNvPr>
          <p:cNvSpPr>
            <a:spLocks noGrp="1"/>
          </p:cNvSpPr>
          <p:nvPr>
            <p:ph type="title"/>
          </p:nvPr>
        </p:nvSpPr>
        <p:spPr/>
        <p:txBody>
          <a:bodyPr tIns="0" bIns="0">
            <a:normAutofit/>
          </a:bodyPr>
          <a:lstStyle/>
          <a:p>
            <a:r>
              <a:rPr lang="de-AT" dirty="0">
                <a:solidFill>
                  <a:schemeClr val="tx1"/>
                </a:solidFill>
              </a:rPr>
              <a:t>Ende</a:t>
            </a:r>
            <a:br>
              <a:rPr lang="de-AT" dirty="0">
                <a:solidFill>
                  <a:schemeClr val="tx1"/>
                </a:solidFill>
              </a:rPr>
            </a:br>
            <a:r>
              <a:rPr lang="de-AT" sz="1400" dirty="0">
                <a:solidFill>
                  <a:schemeClr val="tx1"/>
                </a:solidFill>
                <a:effectLst/>
              </a:rPr>
              <a:t>Quelle: JavaScript</a:t>
            </a:r>
            <a:br>
              <a:rPr lang="de-AT" sz="1400" dirty="0">
                <a:solidFill>
                  <a:schemeClr val="tx1"/>
                </a:solidFill>
                <a:effectLst/>
              </a:rPr>
            </a:br>
            <a:r>
              <a:rPr lang="de-AT" sz="1400" dirty="0">
                <a:solidFill>
                  <a:schemeClr val="tx1"/>
                </a:solidFill>
                <a:effectLst/>
              </a:rPr>
              <a:t>Programmieren für Einsteiger</a:t>
            </a:r>
            <a:br>
              <a:rPr lang="de-AT" sz="1400" dirty="0">
                <a:solidFill>
                  <a:schemeClr val="tx1"/>
                </a:solidFill>
                <a:effectLst/>
              </a:rPr>
            </a:br>
            <a:r>
              <a:rPr lang="de-AT" sz="1400" dirty="0">
                <a:solidFill>
                  <a:schemeClr val="tx1"/>
                </a:solidFill>
                <a:effectLst/>
              </a:rPr>
              <a:t>ISBN: 978-3-96645-016-4</a:t>
            </a:r>
            <a:endParaRPr lang="de-AT" sz="1400" dirty="0">
              <a:solidFill>
                <a:schemeClr val="tx1"/>
              </a:solidFill>
              <a:effectLst/>
              <a:latin typeface="+mn-lt"/>
              <a:ea typeface="+mn-ea"/>
              <a:cs typeface="+mn-cs"/>
            </a:endParaRPr>
          </a:p>
        </p:txBody>
      </p:sp>
    </p:spTree>
    <p:extLst>
      <p:ext uri="{BB962C8B-B14F-4D97-AF65-F5344CB8AC3E}">
        <p14:creationId xmlns:p14="http://schemas.microsoft.com/office/powerpoint/2010/main" val="33818396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528118-413B-43B3-91A6-3D62D6B8732D}"/>
              </a:ext>
            </a:extLst>
          </p:cNvPr>
          <p:cNvSpPr>
            <a:spLocks noGrp="1"/>
          </p:cNvSpPr>
          <p:nvPr>
            <p:ph type="title"/>
          </p:nvPr>
        </p:nvSpPr>
        <p:spPr/>
        <p:txBody>
          <a:bodyPr/>
          <a:lstStyle/>
          <a:p>
            <a:r>
              <a:rPr lang="de-AT" dirty="0"/>
              <a:t>Entstehung</a:t>
            </a:r>
          </a:p>
        </p:txBody>
      </p:sp>
      <p:sp>
        <p:nvSpPr>
          <p:cNvPr id="3" name="Textplatzhalter 2">
            <a:extLst>
              <a:ext uri="{FF2B5EF4-FFF2-40B4-BE49-F238E27FC236}">
                <a16:creationId xmlns:a16="http://schemas.microsoft.com/office/drawing/2014/main" id="{857A2863-1C2A-4D8D-BF03-56FF5B9E422B}"/>
              </a:ext>
            </a:extLst>
          </p:cNvPr>
          <p:cNvSpPr>
            <a:spLocks noGrp="1"/>
          </p:cNvSpPr>
          <p:nvPr>
            <p:ph type="body" sz="quarter" idx="13"/>
          </p:nvPr>
        </p:nvSpPr>
        <p:spPr>
          <a:xfrm>
            <a:off x="949136" y="2419123"/>
            <a:ext cx="10293728" cy="930511"/>
          </a:xfrm>
        </p:spPr>
        <p:txBody>
          <a:bodyPr/>
          <a:lstStyle/>
          <a:p>
            <a:pPr>
              <a:buFont typeface="Arial" panose="020B0604020202020204" pitchFamily="34" charset="0"/>
              <a:buChar char="•"/>
            </a:pPr>
            <a:r>
              <a:rPr lang="de-AT" dirty="0"/>
              <a:t>Entstehung eng mit Entwicklung der Webbrowser verbunden</a:t>
            </a:r>
          </a:p>
          <a:p>
            <a:pPr>
              <a:buFont typeface="Arial" panose="020B0604020202020204" pitchFamily="34" charset="0"/>
              <a:buChar char="•"/>
            </a:pPr>
            <a:r>
              <a:rPr lang="de-AT" dirty="0"/>
              <a:t>Erste Version erschien 1995 unter der Bezeichnung „</a:t>
            </a:r>
            <a:r>
              <a:rPr lang="de-AT" dirty="0" err="1"/>
              <a:t>LiveScript</a:t>
            </a:r>
            <a:r>
              <a:rPr lang="de-AT" dirty="0"/>
              <a:t>“ und wurde im Netscape Navigator 2.0 umgesetzt</a:t>
            </a:r>
          </a:p>
          <a:p>
            <a:pPr>
              <a:buFont typeface="Arial" panose="020B0604020202020204" pitchFamily="34" charset="0"/>
              <a:buChar char="•"/>
            </a:pPr>
            <a:r>
              <a:rPr lang="de-AT" dirty="0"/>
              <a:t>Wenige Monate nach Ersterscheinung umbenannt in JavaScript (Marketingstrategie)</a:t>
            </a:r>
          </a:p>
        </p:txBody>
      </p:sp>
    </p:spTree>
    <p:extLst>
      <p:ext uri="{BB962C8B-B14F-4D97-AF65-F5344CB8AC3E}">
        <p14:creationId xmlns:p14="http://schemas.microsoft.com/office/powerpoint/2010/main" val="320707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B2FD95-898F-42AE-8C4C-1ADD0BA077A6}"/>
              </a:ext>
            </a:extLst>
          </p:cNvPr>
          <p:cNvSpPr>
            <a:spLocks noGrp="1"/>
          </p:cNvSpPr>
          <p:nvPr>
            <p:ph type="title"/>
          </p:nvPr>
        </p:nvSpPr>
        <p:spPr/>
        <p:txBody>
          <a:bodyPr/>
          <a:lstStyle/>
          <a:p>
            <a:r>
              <a:rPr lang="de-AT" dirty="0"/>
              <a:t>Erste Schritte</a:t>
            </a:r>
          </a:p>
        </p:txBody>
      </p:sp>
      <p:sp>
        <p:nvSpPr>
          <p:cNvPr id="3" name="Textplatzhalter 2">
            <a:extLst>
              <a:ext uri="{FF2B5EF4-FFF2-40B4-BE49-F238E27FC236}">
                <a16:creationId xmlns:a16="http://schemas.microsoft.com/office/drawing/2014/main" id="{9B9978CA-9D44-4CB6-BC4A-DC5301287ACE}"/>
              </a:ext>
            </a:extLst>
          </p:cNvPr>
          <p:cNvSpPr>
            <a:spLocks noGrp="1"/>
          </p:cNvSpPr>
          <p:nvPr>
            <p:ph type="body" sz="quarter" idx="13"/>
          </p:nvPr>
        </p:nvSpPr>
        <p:spPr>
          <a:xfrm>
            <a:off x="949136" y="2215017"/>
            <a:ext cx="6806935" cy="1124410"/>
          </a:xfrm>
        </p:spPr>
        <p:txBody>
          <a:bodyPr/>
          <a:lstStyle/>
          <a:p>
            <a:pPr>
              <a:buFont typeface="Arial" panose="020B0604020202020204" pitchFamily="34" charset="0"/>
              <a:buChar char="•"/>
            </a:pPr>
            <a:r>
              <a:rPr lang="de-AT" dirty="0"/>
              <a:t>Früher musste innerhalb des </a:t>
            </a:r>
            <a:r>
              <a:rPr lang="de-AT" dirty="0" err="1">
                <a:latin typeface="Consolas" panose="020B0609020204030204" pitchFamily="49" charset="0"/>
              </a:rPr>
              <a:t>script</a:t>
            </a:r>
            <a:r>
              <a:rPr lang="de-AT" dirty="0"/>
              <a:t>-Tags das Attribut </a:t>
            </a:r>
            <a:r>
              <a:rPr lang="de-AT" sz="1400" b="0" dirty="0">
                <a:effectLst/>
                <a:latin typeface="Consolas" panose="020B0609020204030204" pitchFamily="49" charset="0"/>
              </a:rPr>
              <a:t>type="</a:t>
            </a:r>
            <a:r>
              <a:rPr lang="de-AT" sz="1400" b="0" dirty="0" err="1">
                <a:effectLst/>
                <a:latin typeface="Consolas" panose="020B0609020204030204" pitchFamily="49" charset="0"/>
              </a:rPr>
              <a:t>text</a:t>
            </a:r>
            <a:r>
              <a:rPr lang="de-AT" sz="1400" b="0" dirty="0">
                <a:effectLst/>
                <a:latin typeface="Consolas" panose="020B0609020204030204" pitchFamily="49" charset="0"/>
              </a:rPr>
              <a:t>/</a:t>
            </a:r>
            <a:r>
              <a:rPr lang="de-AT" sz="1400" b="0" dirty="0" err="1">
                <a:effectLst/>
                <a:latin typeface="Consolas" panose="020B0609020204030204" pitchFamily="49" charset="0"/>
              </a:rPr>
              <a:t>javascript</a:t>
            </a:r>
            <a:r>
              <a:rPr lang="de-AT" sz="1400" b="0" dirty="0">
                <a:effectLst/>
                <a:latin typeface="Consolas" panose="020B0609020204030204" pitchFamily="49" charset="0"/>
              </a:rPr>
              <a:t>"</a:t>
            </a:r>
            <a:r>
              <a:rPr lang="de-AT" dirty="0">
                <a:solidFill>
                  <a:srgbClr val="808080"/>
                </a:solidFill>
                <a:latin typeface="Consolas" panose="020B0609020204030204" pitchFamily="49" charset="0"/>
              </a:rPr>
              <a:t> </a:t>
            </a:r>
            <a:r>
              <a:rPr lang="de-AT" dirty="0"/>
              <a:t>stehen =&gt; heute nicht mehr nötig</a:t>
            </a:r>
          </a:p>
          <a:p>
            <a:pPr>
              <a:buFont typeface="Arial" panose="020B0604020202020204" pitchFamily="34" charset="0"/>
              <a:buChar char="•"/>
            </a:pPr>
            <a:r>
              <a:rPr lang="de-AT" dirty="0">
                <a:latin typeface="Consolas" panose="020B0609020204030204" pitchFamily="49" charset="0"/>
              </a:rPr>
              <a:t>alert</a:t>
            </a:r>
            <a:r>
              <a:rPr lang="de-AT" dirty="0"/>
              <a:t>-Befehl erzeugt eine kleine Info-Box </a:t>
            </a:r>
          </a:p>
          <a:p>
            <a:pPr>
              <a:buFont typeface="Arial" panose="020B0604020202020204" pitchFamily="34" charset="0"/>
              <a:buChar char="•"/>
            </a:pPr>
            <a:r>
              <a:rPr lang="de-AT" dirty="0"/>
              <a:t>Semikolon beendet JS Befehle</a:t>
            </a:r>
          </a:p>
        </p:txBody>
      </p:sp>
      <p:sp>
        <p:nvSpPr>
          <p:cNvPr id="5" name="Textfeld 4">
            <a:extLst>
              <a:ext uri="{FF2B5EF4-FFF2-40B4-BE49-F238E27FC236}">
                <a16:creationId xmlns:a16="http://schemas.microsoft.com/office/drawing/2014/main" id="{983413E0-9105-4612-B6BE-B96CF927E699}"/>
              </a:ext>
            </a:extLst>
          </p:cNvPr>
          <p:cNvSpPr txBox="1"/>
          <p:nvPr/>
        </p:nvSpPr>
        <p:spPr>
          <a:xfrm>
            <a:off x="7941809" y="3040814"/>
            <a:ext cx="3561669" cy="738664"/>
          </a:xfrm>
          <a:prstGeom prst="rect">
            <a:avLst/>
          </a:prstGeom>
          <a:solidFill>
            <a:schemeClr val="tx1">
              <a:lumMod val="95000"/>
              <a:lumOff val="5000"/>
            </a:schemeClr>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"Hallo Welt!"</a:t>
            </a:r>
            <a:r>
              <a:rPr lang="de-AT" sz="1400" b="0" dirty="0">
                <a:solidFill>
                  <a:srgbClr val="D4D4D4"/>
                </a:solidFill>
                <a:effectLst/>
                <a:latin typeface="Consolas" panose="020B0609020204030204" pitchFamily="49" charset="0"/>
              </a:rPr>
              <a:t>);</a:t>
            </a: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
        <p:nvSpPr>
          <p:cNvPr id="7" name="Textfeld 6">
            <a:extLst>
              <a:ext uri="{FF2B5EF4-FFF2-40B4-BE49-F238E27FC236}">
                <a16:creationId xmlns:a16="http://schemas.microsoft.com/office/drawing/2014/main" id="{D000CCF3-88C2-4DF4-B308-71970A10AF41}"/>
              </a:ext>
            </a:extLst>
          </p:cNvPr>
          <p:cNvSpPr txBox="1"/>
          <p:nvPr/>
        </p:nvSpPr>
        <p:spPr>
          <a:xfrm>
            <a:off x="7941809" y="2153841"/>
            <a:ext cx="3561669" cy="738664"/>
          </a:xfrm>
          <a:prstGeom prst="rect">
            <a:avLst/>
          </a:prstGeom>
          <a:solidFill>
            <a:schemeClr val="tx1">
              <a:lumMod val="95000"/>
              <a:lumOff val="5000"/>
            </a:schemeClr>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type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text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javascript</a:t>
            </a:r>
            <a:r>
              <a:rPr lang="de-AT" sz="1400" b="0" dirty="0">
                <a:solidFill>
                  <a:srgbClr val="CE9178"/>
                </a:solidFill>
                <a:effectLst/>
                <a:latin typeface="Consolas" panose="020B0609020204030204" pitchFamily="49" charset="0"/>
              </a:rPr>
              <a: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br>
              <a:rPr lang="de-AT" sz="1400" b="0" dirty="0">
                <a:solidFill>
                  <a:srgbClr val="D4D4D4"/>
                </a:solidFill>
                <a:effectLst/>
                <a:latin typeface="Consolas" panose="020B0609020204030204" pitchFamily="49" charset="0"/>
              </a:rPr>
            </a:b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667612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FC1A6F-6078-4127-89E2-FD0D86CBB1CC}"/>
              </a:ext>
            </a:extLst>
          </p:cNvPr>
          <p:cNvSpPr>
            <a:spLocks noGrp="1"/>
          </p:cNvSpPr>
          <p:nvPr>
            <p:ph type="title"/>
          </p:nvPr>
        </p:nvSpPr>
        <p:spPr/>
        <p:txBody>
          <a:bodyPr/>
          <a:lstStyle/>
          <a:p>
            <a:r>
              <a:rPr lang="de-AT" dirty="0"/>
              <a:t>Kommentare</a:t>
            </a:r>
          </a:p>
        </p:txBody>
      </p:sp>
      <p:sp>
        <p:nvSpPr>
          <p:cNvPr id="5" name="Textfeld 4">
            <a:extLst>
              <a:ext uri="{FF2B5EF4-FFF2-40B4-BE49-F238E27FC236}">
                <a16:creationId xmlns:a16="http://schemas.microsoft.com/office/drawing/2014/main" id="{51DE2004-64F7-40A1-B409-1F3573572A39}"/>
              </a:ext>
            </a:extLst>
          </p:cNvPr>
          <p:cNvSpPr txBox="1"/>
          <p:nvPr/>
        </p:nvSpPr>
        <p:spPr>
          <a:xfrm>
            <a:off x="3044599" y="2114893"/>
            <a:ext cx="6102802" cy="1600438"/>
          </a:xfrm>
          <a:prstGeom prst="rect">
            <a:avLst/>
          </a:prstGeom>
          <a:solidFill>
            <a:schemeClr val="tx1">
              <a:lumMod val="95000"/>
              <a:lumOff val="5000"/>
            </a:schemeClr>
          </a:solidFill>
        </p:spPr>
        <p:txBody>
          <a:bodyPr wrap="square">
            <a:spAutoFit/>
          </a:bodyPr>
          <a:lstStyle/>
          <a:p>
            <a:r>
              <a:rPr lang="de-DE" sz="1400" b="0" dirty="0">
                <a:solidFill>
                  <a:srgbClr val="808080"/>
                </a:solidFill>
                <a:effectLst/>
                <a:latin typeface="Consolas" panose="020B0609020204030204" pitchFamily="49" charset="0"/>
              </a:rPr>
              <a:t>&lt;</a:t>
            </a:r>
            <a:r>
              <a:rPr lang="de-DE" sz="1400" b="0" dirty="0" err="1">
                <a:solidFill>
                  <a:srgbClr val="569CD6"/>
                </a:solidFill>
                <a:effectLst/>
                <a:latin typeface="Consolas" panose="020B0609020204030204" pitchFamily="49" charset="0"/>
              </a:rPr>
              <a:t>script</a:t>
            </a:r>
            <a:r>
              <a:rPr lang="de-DE" sz="1400" b="0" dirty="0">
                <a:solidFill>
                  <a:srgbClr val="808080"/>
                </a:solidFill>
                <a:effectLst/>
                <a:latin typeface="Consolas" panose="020B0609020204030204" pitchFamily="49" charset="0"/>
              </a:rPr>
              <a:t>&gt;</a:t>
            </a:r>
            <a:endParaRPr lang="de-DE" sz="1400" b="0" dirty="0">
              <a:solidFill>
                <a:srgbClr val="D4D4D4"/>
              </a:solidFill>
              <a:effectLst/>
              <a:latin typeface="Consolas" panose="020B0609020204030204" pitchFamily="49" charset="0"/>
            </a:endParaRPr>
          </a:p>
          <a:p>
            <a:r>
              <a:rPr lang="de-DE" sz="1400" b="0" dirty="0">
                <a:solidFill>
                  <a:srgbClr val="D4D4D4"/>
                </a:solidFill>
                <a:effectLst/>
                <a:latin typeface="Consolas" panose="020B0609020204030204" pitchFamily="49" charset="0"/>
              </a:rPr>
              <a:t>    </a:t>
            </a:r>
            <a:r>
              <a:rPr lang="de-DE" sz="1400" b="0" dirty="0">
                <a:solidFill>
                  <a:srgbClr val="6A9955"/>
                </a:solidFill>
                <a:effectLst/>
                <a:latin typeface="Consolas" panose="020B0609020204030204" pitchFamily="49" charset="0"/>
              </a:rPr>
              <a:t>// Ich bin ein einzeiliger Kommentar</a:t>
            </a:r>
            <a:endParaRPr lang="de-DE" sz="1400" b="0" dirty="0">
              <a:solidFill>
                <a:srgbClr val="D4D4D4"/>
              </a:solidFill>
              <a:effectLst/>
              <a:latin typeface="Consolas" panose="020B0609020204030204" pitchFamily="49" charset="0"/>
            </a:endParaRPr>
          </a:p>
          <a:p>
            <a:br>
              <a:rPr lang="de-DE" sz="1400" b="0" dirty="0">
                <a:solidFill>
                  <a:srgbClr val="D4D4D4"/>
                </a:solidFill>
                <a:effectLst/>
                <a:latin typeface="Consolas" panose="020B0609020204030204" pitchFamily="49" charset="0"/>
              </a:rPr>
            </a:br>
            <a:r>
              <a:rPr lang="de-DE" sz="1400" b="0" dirty="0">
                <a:solidFill>
                  <a:srgbClr val="D4D4D4"/>
                </a:solidFill>
                <a:effectLst/>
                <a:latin typeface="Consolas" panose="020B0609020204030204" pitchFamily="49" charset="0"/>
              </a:rPr>
              <a:t>    </a:t>
            </a:r>
            <a:r>
              <a:rPr lang="de-DE" sz="1400" b="0" dirty="0">
                <a:solidFill>
                  <a:srgbClr val="6A9955"/>
                </a:solidFill>
                <a:effectLst/>
                <a:latin typeface="Consolas" panose="020B0609020204030204" pitchFamily="49" charset="0"/>
              </a:rPr>
              <a:t>/*  Ich bin ein Kommentar</a:t>
            </a:r>
            <a:endParaRPr lang="de-DE" sz="1400" b="0" dirty="0">
              <a:solidFill>
                <a:srgbClr val="D4D4D4"/>
              </a:solidFill>
              <a:effectLst/>
              <a:latin typeface="Consolas" panose="020B0609020204030204" pitchFamily="49" charset="0"/>
            </a:endParaRPr>
          </a:p>
          <a:p>
            <a:r>
              <a:rPr lang="de-DE" sz="1400" b="0" dirty="0">
                <a:solidFill>
                  <a:srgbClr val="6A9955"/>
                </a:solidFill>
                <a:effectLst/>
                <a:latin typeface="Consolas" panose="020B0609020204030204" pitchFamily="49" charset="0"/>
              </a:rPr>
              <a:t>        der über mehrere Zeilen</a:t>
            </a:r>
            <a:endParaRPr lang="de-DE" sz="1400" b="0" dirty="0">
              <a:solidFill>
                <a:srgbClr val="D4D4D4"/>
              </a:solidFill>
              <a:effectLst/>
              <a:latin typeface="Consolas" panose="020B0609020204030204" pitchFamily="49" charset="0"/>
            </a:endParaRPr>
          </a:p>
          <a:p>
            <a:r>
              <a:rPr lang="de-DE" sz="1400" b="0" dirty="0">
                <a:solidFill>
                  <a:srgbClr val="6A9955"/>
                </a:solidFill>
                <a:effectLst/>
                <a:latin typeface="Consolas" panose="020B0609020204030204" pitchFamily="49" charset="0"/>
              </a:rPr>
              <a:t>        gehen kann */</a:t>
            </a:r>
            <a:endParaRPr lang="de-DE" sz="1400" b="0" dirty="0">
              <a:solidFill>
                <a:srgbClr val="D4D4D4"/>
              </a:solidFill>
              <a:effectLst/>
              <a:latin typeface="Consolas" panose="020B0609020204030204" pitchFamily="49" charset="0"/>
            </a:endParaRPr>
          </a:p>
          <a:p>
            <a:r>
              <a:rPr lang="de-DE" sz="1400" b="0" dirty="0">
                <a:solidFill>
                  <a:srgbClr val="808080"/>
                </a:solidFill>
                <a:effectLst/>
                <a:latin typeface="Consolas" panose="020B0609020204030204" pitchFamily="49" charset="0"/>
              </a:rPr>
              <a:t>&lt;/</a:t>
            </a:r>
            <a:r>
              <a:rPr lang="de-DE" sz="1400" b="0" dirty="0" err="1">
                <a:solidFill>
                  <a:srgbClr val="569CD6"/>
                </a:solidFill>
                <a:effectLst/>
                <a:latin typeface="Consolas" panose="020B0609020204030204" pitchFamily="49" charset="0"/>
              </a:rPr>
              <a:t>script</a:t>
            </a:r>
            <a:r>
              <a:rPr lang="de-DE" sz="1400" b="0" dirty="0">
                <a:solidFill>
                  <a:srgbClr val="808080"/>
                </a:solidFill>
                <a:effectLst/>
                <a:latin typeface="Consolas" panose="020B0609020204030204" pitchFamily="49" charset="0"/>
              </a:rPr>
              <a:t>&gt;</a:t>
            </a:r>
            <a:endParaRPr lang="de-DE"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818546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C55774-AE0F-419E-B5A5-5412E19D35BD}"/>
              </a:ext>
            </a:extLst>
          </p:cNvPr>
          <p:cNvSpPr>
            <a:spLocks noGrp="1"/>
          </p:cNvSpPr>
          <p:nvPr>
            <p:ph type="title"/>
          </p:nvPr>
        </p:nvSpPr>
        <p:spPr/>
        <p:txBody>
          <a:bodyPr/>
          <a:lstStyle/>
          <a:p>
            <a:r>
              <a:rPr lang="de-AT" dirty="0"/>
              <a:t>JS in einer eigenen Datei</a:t>
            </a:r>
          </a:p>
        </p:txBody>
      </p:sp>
      <p:sp>
        <p:nvSpPr>
          <p:cNvPr id="3" name="Textplatzhalter 2">
            <a:extLst>
              <a:ext uri="{FF2B5EF4-FFF2-40B4-BE49-F238E27FC236}">
                <a16:creationId xmlns:a16="http://schemas.microsoft.com/office/drawing/2014/main" id="{179007B5-B300-452B-A92A-90613AB4A249}"/>
              </a:ext>
            </a:extLst>
          </p:cNvPr>
          <p:cNvSpPr>
            <a:spLocks noGrp="1"/>
          </p:cNvSpPr>
          <p:nvPr>
            <p:ph type="body" sz="quarter" idx="13"/>
          </p:nvPr>
        </p:nvSpPr>
        <p:spPr>
          <a:xfrm>
            <a:off x="593952" y="1455738"/>
            <a:ext cx="4831178" cy="286232"/>
          </a:xfrm>
        </p:spPr>
        <p:txBody>
          <a:bodyPr/>
          <a:lstStyle/>
          <a:p>
            <a:pPr>
              <a:buFont typeface="Arial" panose="020B0604020202020204" pitchFamily="34" charset="0"/>
              <a:buChar char="•"/>
            </a:pPr>
            <a:r>
              <a:rPr lang="de-AT" dirty="0"/>
              <a:t>HTML Datei</a:t>
            </a:r>
          </a:p>
        </p:txBody>
      </p:sp>
      <p:sp>
        <p:nvSpPr>
          <p:cNvPr id="5" name="Textfeld 4">
            <a:extLst>
              <a:ext uri="{FF2B5EF4-FFF2-40B4-BE49-F238E27FC236}">
                <a16:creationId xmlns:a16="http://schemas.microsoft.com/office/drawing/2014/main" id="{976D1469-8C37-4177-8B76-32E469B35059}"/>
              </a:ext>
            </a:extLst>
          </p:cNvPr>
          <p:cNvSpPr txBox="1"/>
          <p:nvPr/>
        </p:nvSpPr>
        <p:spPr>
          <a:xfrm>
            <a:off x="593952" y="2178334"/>
            <a:ext cx="4769984" cy="2893100"/>
          </a:xfrm>
          <a:prstGeom prst="rect">
            <a:avLst/>
          </a:prstGeom>
          <a:solidFill>
            <a:schemeClr val="tx1">
              <a:lumMod val="95000"/>
              <a:lumOff val="5000"/>
            </a:schemeClr>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DOCTYPE</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head</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meta</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charset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"UTF-8"</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title</a:t>
            </a:r>
            <a:r>
              <a:rPr lang="de-AT" sz="1400" b="0" dirty="0">
                <a:solidFill>
                  <a:srgbClr val="808080"/>
                </a:solidFill>
                <a:effectLst/>
                <a:latin typeface="Consolas" panose="020B0609020204030204" pitchFamily="49" charset="0"/>
              </a:rPr>
              <a:t>&gt;</a:t>
            </a:r>
            <a:r>
              <a:rPr lang="de-AT" sz="1400" b="0" dirty="0">
                <a:solidFill>
                  <a:srgbClr val="D4D4D4"/>
                </a:solidFill>
                <a:effectLst/>
                <a:latin typeface="Consolas" panose="020B0609020204030204" pitchFamily="49" charset="0"/>
              </a:rPr>
              <a:t>JS Seite</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title</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head</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src</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"meinScript.js"</a:t>
            </a:r>
            <a:r>
              <a:rPr lang="de-AT" sz="1400" b="0" dirty="0">
                <a:solidFill>
                  <a:srgbClr val="808080"/>
                </a:solidFill>
                <a:effectLst/>
                <a:latin typeface="Consolas" panose="020B0609020204030204" pitchFamily="49" charset="0"/>
              </a:rPr>
              <a:t>&gt;&lt;/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br>
              <a:rPr lang="de-AT" sz="1400" b="0" dirty="0">
                <a:solidFill>
                  <a:srgbClr val="D4D4D4"/>
                </a:solidFill>
                <a:effectLst/>
                <a:latin typeface="Consolas" panose="020B0609020204030204" pitchFamily="49" charset="0"/>
              </a:rPr>
            </a:br>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
        <p:nvSpPr>
          <p:cNvPr id="7" name="Textfeld 6">
            <a:extLst>
              <a:ext uri="{FF2B5EF4-FFF2-40B4-BE49-F238E27FC236}">
                <a16:creationId xmlns:a16="http://schemas.microsoft.com/office/drawing/2014/main" id="{51610E0D-DE9E-470D-8FC5-382C3916609B}"/>
              </a:ext>
            </a:extLst>
          </p:cNvPr>
          <p:cNvSpPr txBox="1"/>
          <p:nvPr/>
        </p:nvSpPr>
        <p:spPr>
          <a:xfrm>
            <a:off x="6411688" y="2178334"/>
            <a:ext cx="4933269" cy="307777"/>
          </a:xfrm>
          <a:prstGeom prst="rect">
            <a:avLst/>
          </a:prstGeom>
          <a:solidFill>
            <a:schemeClr val="tx1">
              <a:lumMod val="95000"/>
              <a:lumOff val="5000"/>
            </a:schemeClr>
          </a:solidFill>
        </p:spPr>
        <p:txBody>
          <a:bodyPr wrap="square">
            <a:spAutoFit/>
          </a:bodyPr>
          <a:lstStyle/>
          <a:p>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'hallo Welt'</a:t>
            </a:r>
            <a:r>
              <a:rPr lang="de-AT" sz="1400" b="0" dirty="0">
                <a:solidFill>
                  <a:srgbClr val="D4D4D4"/>
                </a:solidFill>
                <a:effectLst/>
                <a:latin typeface="Consolas" panose="020B0609020204030204" pitchFamily="49" charset="0"/>
              </a:rPr>
              <a:t>);</a:t>
            </a:r>
          </a:p>
        </p:txBody>
      </p:sp>
      <p:sp>
        <p:nvSpPr>
          <p:cNvPr id="8" name="Textplatzhalter 2">
            <a:extLst>
              <a:ext uri="{FF2B5EF4-FFF2-40B4-BE49-F238E27FC236}">
                <a16:creationId xmlns:a16="http://schemas.microsoft.com/office/drawing/2014/main" id="{0FD01253-6770-41DC-A398-E54058EC9764}"/>
              </a:ext>
            </a:extLst>
          </p:cNvPr>
          <p:cNvSpPr txBox="1">
            <a:spLocks/>
          </p:cNvSpPr>
          <p:nvPr/>
        </p:nvSpPr>
        <p:spPr>
          <a:xfrm>
            <a:off x="6411688" y="1455738"/>
            <a:ext cx="4831178"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de-AT" dirty="0"/>
              <a:t>JS Datei</a:t>
            </a:r>
          </a:p>
        </p:txBody>
      </p:sp>
    </p:spTree>
    <p:extLst>
      <p:ext uri="{BB962C8B-B14F-4D97-AF65-F5344CB8AC3E}">
        <p14:creationId xmlns:p14="http://schemas.microsoft.com/office/powerpoint/2010/main" val="1596671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CA2A3B-506F-4391-AB2E-6C0131579508}"/>
              </a:ext>
            </a:extLst>
          </p:cNvPr>
          <p:cNvSpPr>
            <a:spLocks noGrp="1"/>
          </p:cNvSpPr>
          <p:nvPr>
            <p:ph type="title"/>
          </p:nvPr>
        </p:nvSpPr>
        <p:spPr/>
        <p:txBody>
          <a:bodyPr/>
          <a:lstStyle/>
          <a:p>
            <a:r>
              <a:rPr lang="de-AT" dirty="0"/>
              <a:t>„</a:t>
            </a:r>
            <a:r>
              <a:rPr lang="de-AT" dirty="0" err="1"/>
              <a:t>use</a:t>
            </a:r>
            <a:r>
              <a:rPr lang="de-AT" dirty="0"/>
              <a:t> </a:t>
            </a:r>
            <a:r>
              <a:rPr lang="de-AT" dirty="0" err="1"/>
              <a:t>strict</a:t>
            </a:r>
            <a:r>
              <a:rPr lang="de-AT" dirty="0"/>
              <a:t>“</a:t>
            </a:r>
          </a:p>
        </p:txBody>
      </p:sp>
      <p:sp>
        <p:nvSpPr>
          <p:cNvPr id="3" name="Textplatzhalter 2">
            <a:extLst>
              <a:ext uri="{FF2B5EF4-FFF2-40B4-BE49-F238E27FC236}">
                <a16:creationId xmlns:a16="http://schemas.microsoft.com/office/drawing/2014/main" id="{66FBDF26-9118-42C1-B868-FF71E17F0D4E}"/>
              </a:ext>
            </a:extLst>
          </p:cNvPr>
          <p:cNvSpPr>
            <a:spLocks noGrp="1"/>
          </p:cNvSpPr>
          <p:nvPr>
            <p:ph type="body" sz="quarter" idx="13"/>
          </p:nvPr>
        </p:nvSpPr>
        <p:spPr>
          <a:xfrm>
            <a:off x="949136" y="1529216"/>
            <a:ext cx="10293728" cy="2672526"/>
          </a:xfrm>
        </p:spPr>
        <p:txBody>
          <a:bodyPr/>
          <a:lstStyle/>
          <a:p>
            <a:pPr>
              <a:buFont typeface="Arial" panose="020B0604020202020204" pitchFamily="34" charset="0"/>
              <a:buChar char="•"/>
            </a:pPr>
            <a:r>
              <a:rPr lang="de-AT" dirty="0"/>
              <a:t>Fehler und schlecht implementierte Funktionen wurden nicht verbessert</a:t>
            </a:r>
            <a:br>
              <a:rPr lang="de-AT" dirty="0"/>
            </a:br>
            <a:r>
              <a:rPr lang="de-AT" dirty="0"/>
              <a:t>Grund: Entwickler legen viel Wert auf abwärtskompatible Programmiersprache (sonst kann es passieren, dass entsprechende Funktionen plötzlich nicht mehr funktionsfähig sind)</a:t>
            </a:r>
          </a:p>
          <a:p>
            <a:pPr>
              <a:buFont typeface="Arial" panose="020B0604020202020204" pitchFamily="34" charset="0"/>
              <a:buChar char="•"/>
            </a:pPr>
            <a:r>
              <a:rPr lang="de-AT" dirty="0"/>
              <a:t>2009 neue JavaScript-Version die alle bekannten Schwachstellen entfernen sollte =&gt; ECMA SCRIPT 5 (ES5) wurde veröffentlicht =&gt; nicht mehr abwärtskompatibel</a:t>
            </a:r>
          </a:p>
          <a:p>
            <a:pPr>
              <a:buFont typeface="Arial" panose="020B0604020202020204" pitchFamily="34" charset="0"/>
              <a:buChar char="•"/>
            </a:pPr>
            <a:r>
              <a:rPr lang="de-AT" dirty="0"/>
              <a:t>Mit </a:t>
            </a:r>
            <a:r>
              <a:rPr lang="de-AT" b="0" dirty="0">
                <a:effectLst/>
                <a:latin typeface="Consolas" panose="020B0609020204030204" pitchFamily="49" charset="0"/>
              </a:rPr>
              <a:t>"</a:t>
            </a:r>
            <a:r>
              <a:rPr lang="de-AT" b="0" dirty="0" err="1">
                <a:effectLst/>
                <a:latin typeface="Consolas" panose="020B0609020204030204" pitchFamily="49" charset="0"/>
              </a:rPr>
              <a:t>use</a:t>
            </a:r>
            <a:r>
              <a:rPr lang="de-AT" b="0" dirty="0">
                <a:effectLst/>
                <a:latin typeface="Consolas" panose="020B0609020204030204" pitchFamily="49" charset="0"/>
              </a:rPr>
              <a:t> </a:t>
            </a:r>
            <a:r>
              <a:rPr lang="de-AT" b="0" dirty="0" err="1">
                <a:effectLst/>
                <a:latin typeface="Consolas" panose="020B0609020204030204" pitchFamily="49" charset="0"/>
              </a:rPr>
              <a:t>strict</a:t>
            </a:r>
            <a:r>
              <a:rPr lang="de-AT" b="0" dirty="0">
                <a:effectLst/>
                <a:latin typeface="Consolas" panose="020B0609020204030204" pitchFamily="49" charset="0"/>
              </a:rPr>
              <a:t>";</a:t>
            </a:r>
            <a:r>
              <a:rPr lang="de-AT" b="0" dirty="0">
                <a:solidFill>
                  <a:srgbClr val="D4D4D4"/>
                </a:solidFill>
                <a:effectLst/>
                <a:latin typeface="Consolas" panose="020B0609020204030204" pitchFamily="49" charset="0"/>
              </a:rPr>
              <a:t> </a:t>
            </a:r>
            <a:r>
              <a:rPr lang="de-AT" dirty="0"/>
              <a:t>wird dem Browser mitgeteilt, dass er die neue Version verwenden soll, ansonsten wird ES5 vom Browser nicht berücksichtigt</a:t>
            </a:r>
          </a:p>
          <a:p>
            <a:pPr>
              <a:buFont typeface="Arial" panose="020B0604020202020204" pitchFamily="34" charset="0"/>
              <a:buChar char="•"/>
            </a:pPr>
            <a:r>
              <a:rPr lang="de-AT" dirty="0"/>
              <a:t>Befehl muss stets am Anfang eingefügt werden</a:t>
            </a:r>
          </a:p>
          <a:p>
            <a:pPr>
              <a:buFont typeface="Arial" panose="020B0604020202020204" pitchFamily="34" charset="0"/>
              <a:buChar char="•"/>
            </a:pPr>
            <a:r>
              <a:rPr lang="de-AT" dirty="0"/>
              <a:t>Befehl kann nicht rückgängig gemacht werden</a:t>
            </a:r>
          </a:p>
          <a:p>
            <a:pPr>
              <a:buFont typeface="Arial" panose="020B0604020202020204" pitchFamily="34" charset="0"/>
              <a:buChar char="•"/>
            </a:pPr>
            <a:r>
              <a:rPr lang="de-AT" dirty="0"/>
              <a:t>Empfehlenswert neue Programme in dieser moderneren Version zu verfassen</a:t>
            </a:r>
          </a:p>
        </p:txBody>
      </p:sp>
      <p:sp>
        <p:nvSpPr>
          <p:cNvPr id="7" name="Textfeld 6">
            <a:extLst>
              <a:ext uri="{FF2B5EF4-FFF2-40B4-BE49-F238E27FC236}">
                <a16:creationId xmlns:a16="http://schemas.microsoft.com/office/drawing/2014/main" id="{6F5C683F-28A4-47A8-B57B-2B367430F2C3}"/>
              </a:ext>
            </a:extLst>
          </p:cNvPr>
          <p:cNvSpPr txBox="1"/>
          <p:nvPr/>
        </p:nvSpPr>
        <p:spPr>
          <a:xfrm>
            <a:off x="4659426" y="4589651"/>
            <a:ext cx="2873148" cy="954107"/>
          </a:xfrm>
          <a:prstGeom prst="rect">
            <a:avLst/>
          </a:prstGeom>
          <a:solidFill>
            <a:schemeClr val="tx1">
              <a:lumMod val="95000"/>
              <a:lumOff val="5000"/>
            </a:schemeClr>
          </a:solidFill>
        </p:spPr>
        <p:txBody>
          <a:bodyPr wrap="square">
            <a:spAutoFit/>
          </a:bodyPr>
          <a:lstStyle/>
          <a:p>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script</a:t>
            </a:r>
            <a:r>
              <a:rPr lang="en-US" sz="1400" b="0" dirty="0">
                <a:solidFill>
                  <a:srgbClr val="808080"/>
                </a:solidFill>
                <a:effectLst/>
                <a:latin typeface="Consolas" panose="020B0609020204030204" pitchFamily="49" charset="0"/>
              </a:rPr>
              <a:t>&gt;</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"use strict"</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DCDCAA"/>
                </a:solidFill>
                <a:effectLst/>
                <a:latin typeface="Consolas" panose="020B0609020204030204" pitchFamily="49" charset="0"/>
              </a:rPr>
              <a:t>alert</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'hallo Welt!'</a:t>
            </a:r>
            <a:r>
              <a:rPr lang="en-US" sz="1400" b="0" dirty="0">
                <a:solidFill>
                  <a:srgbClr val="D4D4D4"/>
                </a:solidFill>
                <a:effectLst/>
                <a:latin typeface="Consolas" panose="020B0609020204030204" pitchFamily="49" charset="0"/>
              </a:rPr>
              <a:t>);</a:t>
            </a:r>
          </a:p>
          <a:p>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script</a:t>
            </a:r>
            <a:r>
              <a:rPr lang="en-US" sz="1400" b="0" dirty="0">
                <a:solidFill>
                  <a:srgbClr val="808080"/>
                </a:solidFill>
                <a:effectLst/>
                <a:latin typeface="Consolas" panose="020B0609020204030204" pitchFamily="49" charset="0"/>
              </a:rPr>
              <a:t>&gt;</a:t>
            </a:r>
            <a:endParaRPr lang="en-US"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917329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E60D9F-FE14-4C4A-B838-5F39DA38F468}"/>
              </a:ext>
            </a:extLst>
          </p:cNvPr>
          <p:cNvSpPr>
            <a:spLocks noGrp="1"/>
          </p:cNvSpPr>
          <p:nvPr>
            <p:ph type="title"/>
          </p:nvPr>
        </p:nvSpPr>
        <p:spPr/>
        <p:txBody>
          <a:bodyPr/>
          <a:lstStyle/>
          <a:p>
            <a:r>
              <a:rPr lang="de-AT" dirty="0"/>
              <a:t>Eine Eingabe des Anwenders aufnehmen</a:t>
            </a:r>
          </a:p>
        </p:txBody>
      </p:sp>
      <p:sp>
        <p:nvSpPr>
          <p:cNvPr id="3" name="Textplatzhalter 2">
            <a:extLst>
              <a:ext uri="{FF2B5EF4-FFF2-40B4-BE49-F238E27FC236}">
                <a16:creationId xmlns:a16="http://schemas.microsoft.com/office/drawing/2014/main" id="{A20E5F06-39E4-46BF-9839-676BED0AE4F7}"/>
              </a:ext>
            </a:extLst>
          </p:cNvPr>
          <p:cNvSpPr>
            <a:spLocks noGrp="1"/>
          </p:cNvSpPr>
          <p:nvPr>
            <p:ph type="body" sz="quarter" idx="13"/>
          </p:nvPr>
        </p:nvSpPr>
        <p:spPr>
          <a:xfrm>
            <a:off x="949136" y="1455738"/>
            <a:ext cx="10293728" cy="608372"/>
          </a:xfrm>
        </p:spPr>
        <p:txBody>
          <a:bodyPr/>
          <a:lstStyle/>
          <a:p>
            <a:pPr>
              <a:buFont typeface="Arial" panose="020B0604020202020204" pitchFamily="34" charset="0"/>
              <a:buChar char="•"/>
            </a:pPr>
            <a:r>
              <a:rPr lang="de-AT" dirty="0"/>
              <a:t>Einfache Möglichkeit für Interaktion mit Nutzer ist der </a:t>
            </a:r>
            <a:r>
              <a:rPr lang="de-AT" dirty="0">
                <a:latin typeface="Consolas" panose="020B0609020204030204" pitchFamily="49" charset="0"/>
              </a:rPr>
              <a:t>prompt</a:t>
            </a:r>
            <a:r>
              <a:rPr lang="de-AT" dirty="0"/>
              <a:t>-Befehl</a:t>
            </a:r>
          </a:p>
          <a:p>
            <a:pPr>
              <a:buFont typeface="Arial" panose="020B0604020202020204" pitchFamily="34" charset="0"/>
              <a:buChar char="•"/>
            </a:pPr>
            <a:r>
              <a:rPr lang="de-AT" dirty="0"/>
              <a:t>Erzeugt ein neues Fenster, ähnlich dem </a:t>
            </a:r>
            <a:r>
              <a:rPr lang="de-AT" dirty="0">
                <a:latin typeface="Consolas" panose="020B0609020204030204" pitchFamily="49" charset="0"/>
              </a:rPr>
              <a:t>alert</a:t>
            </a:r>
            <a:r>
              <a:rPr lang="de-AT" dirty="0"/>
              <a:t>-Befehl</a:t>
            </a:r>
          </a:p>
        </p:txBody>
      </p:sp>
      <p:sp>
        <p:nvSpPr>
          <p:cNvPr id="5" name="Textfeld 4">
            <a:extLst>
              <a:ext uri="{FF2B5EF4-FFF2-40B4-BE49-F238E27FC236}">
                <a16:creationId xmlns:a16="http://schemas.microsoft.com/office/drawing/2014/main" id="{E1CCB977-B9B2-4397-ACE0-FBEF7F9DA6E8}"/>
              </a:ext>
            </a:extLst>
          </p:cNvPr>
          <p:cNvSpPr txBox="1"/>
          <p:nvPr/>
        </p:nvSpPr>
        <p:spPr>
          <a:xfrm>
            <a:off x="3189683" y="2470722"/>
            <a:ext cx="5812631" cy="954107"/>
          </a:xfrm>
          <a:prstGeom prst="rect">
            <a:avLst/>
          </a:prstGeom>
          <a:solidFill>
            <a:schemeClr val="tx1">
              <a:lumMod val="95000"/>
              <a:lumOff val="5000"/>
            </a:schemeClr>
          </a:solidFill>
        </p:spPr>
        <p:txBody>
          <a:bodyPr wrap="square">
            <a:spAutoFit/>
          </a:bodyPr>
          <a:lstStyle/>
          <a:p>
            <a:r>
              <a:rPr lang="de-DE" sz="1400" b="0" dirty="0">
                <a:solidFill>
                  <a:srgbClr val="808080"/>
                </a:solidFill>
                <a:effectLst/>
                <a:latin typeface="Consolas" panose="020B0609020204030204" pitchFamily="49" charset="0"/>
              </a:rPr>
              <a:t>&lt;</a:t>
            </a:r>
            <a:r>
              <a:rPr lang="de-DE" sz="1400" b="0" dirty="0" err="1">
                <a:solidFill>
                  <a:srgbClr val="569CD6"/>
                </a:solidFill>
                <a:effectLst/>
                <a:latin typeface="Consolas" panose="020B0609020204030204" pitchFamily="49" charset="0"/>
              </a:rPr>
              <a:t>script</a:t>
            </a:r>
            <a:r>
              <a:rPr lang="de-DE" sz="1400" b="0" dirty="0">
                <a:solidFill>
                  <a:srgbClr val="808080"/>
                </a:solidFill>
                <a:effectLst/>
                <a:latin typeface="Consolas" panose="020B0609020204030204" pitchFamily="49" charset="0"/>
              </a:rPr>
              <a:t>&gt;</a:t>
            </a:r>
            <a:endParaRPr lang="de-DE" sz="1400" b="0" dirty="0">
              <a:solidFill>
                <a:srgbClr val="D4D4D4"/>
              </a:solidFill>
              <a:effectLst/>
              <a:latin typeface="Consolas" panose="020B0609020204030204" pitchFamily="49" charset="0"/>
            </a:endParaRPr>
          </a:p>
          <a:p>
            <a:r>
              <a:rPr lang="de-DE" sz="1400" b="0" dirty="0">
                <a:solidFill>
                  <a:srgbClr val="D4D4D4"/>
                </a:solidFill>
                <a:effectLst/>
                <a:latin typeface="Consolas" panose="020B0609020204030204" pitchFamily="49" charset="0"/>
              </a:rPr>
              <a:t>    </a:t>
            </a:r>
            <a:r>
              <a:rPr lang="de-DE" sz="1400" b="0" dirty="0">
                <a:solidFill>
                  <a:srgbClr val="CE9178"/>
                </a:solidFill>
                <a:effectLst/>
                <a:latin typeface="Consolas" panose="020B0609020204030204" pitchFamily="49" charset="0"/>
              </a:rPr>
              <a:t>"</a:t>
            </a:r>
            <a:r>
              <a:rPr lang="de-DE" sz="1400" b="0" dirty="0" err="1">
                <a:solidFill>
                  <a:srgbClr val="CE9178"/>
                </a:solidFill>
                <a:effectLst/>
                <a:latin typeface="Consolas" panose="020B0609020204030204" pitchFamily="49" charset="0"/>
              </a:rPr>
              <a:t>use</a:t>
            </a:r>
            <a:r>
              <a:rPr lang="de-DE" sz="1400" b="0" dirty="0">
                <a:solidFill>
                  <a:srgbClr val="CE9178"/>
                </a:solidFill>
                <a:effectLst/>
                <a:latin typeface="Consolas" panose="020B0609020204030204" pitchFamily="49" charset="0"/>
              </a:rPr>
              <a:t> </a:t>
            </a:r>
            <a:r>
              <a:rPr lang="de-DE" sz="1400" b="0" dirty="0" err="1">
                <a:solidFill>
                  <a:srgbClr val="CE9178"/>
                </a:solidFill>
                <a:effectLst/>
                <a:latin typeface="Consolas" panose="020B0609020204030204" pitchFamily="49" charset="0"/>
              </a:rPr>
              <a:t>strict</a:t>
            </a:r>
            <a:r>
              <a:rPr lang="de-DE" sz="1400" b="0" dirty="0">
                <a:solidFill>
                  <a:srgbClr val="CE9178"/>
                </a:solidFill>
                <a:effectLst/>
                <a:latin typeface="Consolas" panose="020B0609020204030204" pitchFamily="49" charset="0"/>
              </a:rPr>
              <a:t>"</a:t>
            </a:r>
            <a:r>
              <a:rPr lang="de-DE" sz="1400" b="0" dirty="0">
                <a:solidFill>
                  <a:srgbClr val="D4D4D4"/>
                </a:solidFill>
                <a:effectLst/>
                <a:latin typeface="Consolas" panose="020B0609020204030204" pitchFamily="49" charset="0"/>
              </a:rPr>
              <a:t>;</a:t>
            </a:r>
          </a:p>
          <a:p>
            <a:r>
              <a:rPr lang="de-DE" sz="1400" b="0" dirty="0">
                <a:solidFill>
                  <a:srgbClr val="D4D4D4"/>
                </a:solidFill>
                <a:effectLst/>
                <a:latin typeface="Consolas" panose="020B0609020204030204" pitchFamily="49" charset="0"/>
              </a:rPr>
              <a:t>    </a:t>
            </a:r>
            <a:r>
              <a:rPr lang="de-DE" sz="1400" b="0" dirty="0">
                <a:solidFill>
                  <a:srgbClr val="DCDCAA"/>
                </a:solidFill>
                <a:effectLst/>
                <a:latin typeface="Consolas" panose="020B0609020204030204" pitchFamily="49" charset="0"/>
              </a:rPr>
              <a:t>prompt</a:t>
            </a:r>
            <a:r>
              <a:rPr lang="de-DE" sz="1400" b="0" dirty="0">
                <a:solidFill>
                  <a:srgbClr val="D4D4D4"/>
                </a:solidFill>
                <a:effectLst/>
                <a:latin typeface="Consolas" panose="020B0609020204030204" pitchFamily="49" charset="0"/>
              </a:rPr>
              <a:t>(</a:t>
            </a:r>
            <a:r>
              <a:rPr lang="de-DE" sz="1400" b="0" dirty="0">
                <a:solidFill>
                  <a:srgbClr val="CE9178"/>
                </a:solidFill>
                <a:effectLst/>
                <a:latin typeface="Consolas" panose="020B0609020204030204" pitchFamily="49" charset="0"/>
              </a:rPr>
              <a:t>"Wie alt bist du?"</a:t>
            </a:r>
            <a:r>
              <a:rPr lang="de-DE" sz="1400" b="0" dirty="0">
                <a:solidFill>
                  <a:srgbClr val="D4D4D4"/>
                </a:solidFill>
                <a:effectLst/>
                <a:latin typeface="Consolas" panose="020B0609020204030204" pitchFamily="49" charset="0"/>
              </a:rPr>
              <a:t>, </a:t>
            </a:r>
            <a:r>
              <a:rPr lang="de-DE" sz="1400" b="0" dirty="0">
                <a:solidFill>
                  <a:srgbClr val="CE9178"/>
                </a:solidFill>
                <a:effectLst/>
                <a:latin typeface="Consolas" panose="020B0609020204030204" pitchFamily="49" charset="0"/>
              </a:rPr>
              <a:t>"Geben Sie das Alter an"</a:t>
            </a:r>
            <a:r>
              <a:rPr lang="de-DE" sz="1400" b="0" dirty="0">
                <a:solidFill>
                  <a:srgbClr val="D4D4D4"/>
                </a:solidFill>
                <a:effectLst/>
                <a:latin typeface="Consolas" panose="020B0609020204030204" pitchFamily="49" charset="0"/>
              </a:rPr>
              <a:t>);</a:t>
            </a:r>
          </a:p>
          <a:p>
            <a:r>
              <a:rPr lang="de-DE" sz="1400" b="0" dirty="0">
                <a:solidFill>
                  <a:srgbClr val="808080"/>
                </a:solidFill>
                <a:effectLst/>
                <a:latin typeface="Consolas" panose="020B0609020204030204" pitchFamily="49" charset="0"/>
              </a:rPr>
              <a:t>&lt;/</a:t>
            </a:r>
            <a:r>
              <a:rPr lang="de-DE" sz="1400" b="0" dirty="0" err="1">
                <a:solidFill>
                  <a:srgbClr val="569CD6"/>
                </a:solidFill>
                <a:effectLst/>
                <a:latin typeface="Consolas" panose="020B0609020204030204" pitchFamily="49" charset="0"/>
              </a:rPr>
              <a:t>script</a:t>
            </a:r>
            <a:r>
              <a:rPr lang="de-DE" sz="1400" b="0" dirty="0">
                <a:solidFill>
                  <a:srgbClr val="808080"/>
                </a:solidFill>
                <a:effectLst/>
                <a:latin typeface="Consolas" panose="020B0609020204030204" pitchFamily="49" charset="0"/>
              </a:rPr>
              <a:t>&gt;</a:t>
            </a:r>
            <a:endParaRPr lang="de-DE" sz="1400" b="0" dirty="0">
              <a:solidFill>
                <a:srgbClr val="D4D4D4"/>
              </a:solidFill>
              <a:effectLst/>
              <a:latin typeface="Consolas" panose="020B0609020204030204" pitchFamily="49" charset="0"/>
            </a:endParaRPr>
          </a:p>
        </p:txBody>
      </p:sp>
      <p:sp>
        <p:nvSpPr>
          <p:cNvPr id="9" name="Textfeld 8">
            <a:extLst>
              <a:ext uri="{FF2B5EF4-FFF2-40B4-BE49-F238E27FC236}">
                <a16:creationId xmlns:a16="http://schemas.microsoft.com/office/drawing/2014/main" id="{E004AEDE-F006-43F8-94F0-B7B5EA433FA2}"/>
              </a:ext>
            </a:extLst>
          </p:cNvPr>
          <p:cNvSpPr txBox="1"/>
          <p:nvPr/>
        </p:nvSpPr>
        <p:spPr>
          <a:xfrm>
            <a:off x="1294379" y="5121219"/>
            <a:ext cx="9603241" cy="954107"/>
          </a:xfrm>
          <a:prstGeom prst="rect">
            <a:avLst/>
          </a:prstGeom>
          <a:solidFill>
            <a:schemeClr val="tx1">
              <a:lumMod val="95000"/>
              <a:lumOff val="5000"/>
            </a:schemeClr>
          </a:solidFill>
        </p:spPr>
        <p:txBody>
          <a:bodyPr wrap="square">
            <a:spAutoFit/>
          </a:bodyPr>
          <a:lstStyle/>
          <a:p>
            <a:r>
              <a:rPr lang="de-DE" sz="1400" b="0" dirty="0">
                <a:solidFill>
                  <a:srgbClr val="808080"/>
                </a:solidFill>
                <a:effectLst/>
                <a:latin typeface="Consolas" panose="020B0609020204030204" pitchFamily="49" charset="0"/>
              </a:rPr>
              <a:t>&lt;</a:t>
            </a:r>
            <a:r>
              <a:rPr lang="de-DE" sz="1400" b="0" dirty="0" err="1">
                <a:solidFill>
                  <a:srgbClr val="569CD6"/>
                </a:solidFill>
                <a:effectLst/>
                <a:latin typeface="Consolas" panose="020B0609020204030204" pitchFamily="49" charset="0"/>
              </a:rPr>
              <a:t>script</a:t>
            </a:r>
            <a:r>
              <a:rPr lang="de-DE" sz="1400" b="0" dirty="0">
                <a:solidFill>
                  <a:srgbClr val="808080"/>
                </a:solidFill>
                <a:effectLst/>
                <a:latin typeface="Consolas" panose="020B0609020204030204" pitchFamily="49" charset="0"/>
              </a:rPr>
              <a:t>&gt;</a:t>
            </a:r>
            <a:endParaRPr lang="de-DE" sz="1400" b="0" dirty="0">
              <a:solidFill>
                <a:srgbClr val="D4D4D4"/>
              </a:solidFill>
              <a:effectLst/>
              <a:latin typeface="Consolas" panose="020B0609020204030204" pitchFamily="49" charset="0"/>
            </a:endParaRPr>
          </a:p>
          <a:p>
            <a:r>
              <a:rPr lang="de-DE" sz="1400" b="0" dirty="0">
                <a:solidFill>
                  <a:srgbClr val="D4D4D4"/>
                </a:solidFill>
                <a:effectLst/>
                <a:latin typeface="Consolas" panose="020B0609020204030204" pitchFamily="49" charset="0"/>
              </a:rPr>
              <a:t>    </a:t>
            </a:r>
            <a:r>
              <a:rPr lang="de-DE" sz="1400" b="0" dirty="0">
                <a:solidFill>
                  <a:srgbClr val="CE9178"/>
                </a:solidFill>
                <a:effectLst/>
                <a:latin typeface="Consolas" panose="020B0609020204030204" pitchFamily="49" charset="0"/>
              </a:rPr>
              <a:t>"</a:t>
            </a:r>
            <a:r>
              <a:rPr lang="de-DE" sz="1400" b="0" dirty="0" err="1">
                <a:solidFill>
                  <a:srgbClr val="CE9178"/>
                </a:solidFill>
                <a:effectLst/>
                <a:latin typeface="Consolas" panose="020B0609020204030204" pitchFamily="49" charset="0"/>
              </a:rPr>
              <a:t>use</a:t>
            </a:r>
            <a:r>
              <a:rPr lang="de-DE" sz="1400" b="0" dirty="0">
                <a:solidFill>
                  <a:srgbClr val="CE9178"/>
                </a:solidFill>
                <a:effectLst/>
                <a:latin typeface="Consolas" panose="020B0609020204030204" pitchFamily="49" charset="0"/>
              </a:rPr>
              <a:t> </a:t>
            </a:r>
            <a:r>
              <a:rPr lang="de-DE" sz="1400" b="0" dirty="0" err="1">
                <a:solidFill>
                  <a:srgbClr val="CE9178"/>
                </a:solidFill>
                <a:effectLst/>
                <a:latin typeface="Consolas" panose="020B0609020204030204" pitchFamily="49" charset="0"/>
              </a:rPr>
              <a:t>strict</a:t>
            </a:r>
            <a:r>
              <a:rPr lang="de-DE" sz="1400" b="0" dirty="0">
                <a:solidFill>
                  <a:srgbClr val="CE9178"/>
                </a:solidFill>
                <a:effectLst/>
                <a:latin typeface="Consolas" panose="020B0609020204030204" pitchFamily="49" charset="0"/>
              </a:rPr>
              <a:t>"</a:t>
            </a:r>
            <a:r>
              <a:rPr lang="de-DE" sz="1400" b="0" dirty="0">
                <a:solidFill>
                  <a:srgbClr val="D4D4D4"/>
                </a:solidFill>
                <a:effectLst/>
                <a:latin typeface="Consolas" panose="020B0609020204030204" pitchFamily="49" charset="0"/>
              </a:rPr>
              <a:t>;</a:t>
            </a:r>
          </a:p>
          <a:p>
            <a:r>
              <a:rPr lang="de-DE" sz="1400" b="0" dirty="0">
                <a:solidFill>
                  <a:srgbClr val="D4D4D4"/>
                </a:solidFill>
                <a:effectLst/>
                <a:latin typeface="Consolas" panose="020B0609020204030204" pitchFamily="49" charset="0"/>
              </a:rPr>
              <a:t>    </a:t>
            </a:r>
            <a:r>
              <a:rPr lang="de-DE" sz="1400" b="0" dirty="0">
                <a:solidFill>
                  <a:srgbClr val="DCDCAA"/>
                </a:solidFill>
                <a:effectLst/>
                <a:latin typeface="Consolas" panose="020B0609020204030204" pitchFamily="49" charset="0"/>
              </a:rPr>
              <a:t>alert</a:t>
            </a:r>
            <a:r>
              <a:rPr lang="de-DE" sz="1400" b="0" dirty="0">
                <a:solidFill>
                  <a:srgbClr val="D4D4D4"/>
                </a:solidFill>
                <a:effectLst/>
                <a:latin typeface="Consolas" panose="020B0609020204030204" pitchFamily="49" charset="0"/>
              </a:rPr>
              <a:t>(</a:t>
            </a:r>
            <a:r>
              <a:rPr lang="de-DE" sz="1400" b="0" dirty="0">
                <a:solidFill>
                  <a:srgbClr val="CE9178"/>
                </a:solidFill>
                <a:effectLst/>
                <a:latin typeface="Consolas" panose="020B0609020204030204" pitchFamily="49" charset="0"/>
              </a:rPr>
              <a:t>"Sie sind "</a:t>
            </a:r>
            <a:r>
              <a:rPr lang="de-DE" sz="1400" b="0" dirty="0">
                <a:solidFill>
                  <a:srgbClr val="D4D4D4"/>
                </a:solidFill>
                <a:effectLst/>
                <a:latin typeface="Consolas" panose="020B0609020204030204" pitchFamily="49" charset="0"/>
              </a:rPr>
              <a:t> + </a:t>
            </a:r>
            <a:r>
              <a:rPr lang="de-DE" sz="1400" b="0" dirty="0">
                <a:solidFill>
                  <a:srgbClr val="DCDCAA"/>
                </a:solidFill>
                <a:effectLst/>
                <a:latin typeface="Consolas" panose="020B0609020204030204" pitchFamily="49" charset="0"/>
              </a:rPr>
              <a:t>prompt</a:t>
            </a:r>
            <a:r>
              <a:rPr lang="de-DE" sz="1400" b="0" dirty="0">
                <a:solidFill>
                  <a:srgbClr val="D4D4D4"/>
                </a:solidFill>
                <a:effectLst/>
                <a:latin typeface="Consolas" panose="020B0609020204030204" pitchFamily="49" charset="0"/>
              </a:rPr>
              <a:t>(</a:t>
            </a:r>
            <a:r>
              <a:rPr lang="de-DE" sz="1400" b="0" dirty="0">
                <a:solidFill>
                  <a:srgbClr val="CE9178"/>
                </a:solidFill>
                <a:effectLst/>
                <a:latin typeface="Consolas" panose="020B0609020204030204" pitchFamily="49" charset="0"/>
              </a:rPr>
              <a:t>"Wie alt bist du?"</a:t>
            </a:r>
            <a:r>
              <a:rPr lang="de-DE" sz="1400" b="0" dirty="0">
                <a:solidFill>
                  <a:srgbClr val="D4D4D4"/>
                </a:solidFill>
                <a:effectLst/>
                <a:latin typeface="Consolas" panose="020B0609020204030204" pitchFamily="49" charset="0"/>
              </a:rPr>
              <a:t>, </a:t>
            </a:r>
            <a:r>
              <a:rPr lang="de-DE" sz="1400" b="0" dirty="0">
                <a:solidFill>
                  <a:srgbClr val="CE9178"/>
                </a:solidFill>
                <a:effectLst/>
                <a:latin typeface="Consolas" panose="020B0609020204030204" pitchFamily="49" charset="0"/>
              </a:rPr>
              <a:t>"Geben Sie das Alter an"</a:t>
            </a:r>
            <a:r>
              <a:rPr lang="de-DE" sz="1400" b="0" dirty="0">
                <a:solidFill>
                  <a:srgbClr val="D4D4D4"/>
                </a:solidFill>
                <a:effectLst/>
                <a:latin typeface="Consolas" panose="020B0609020204030204" pitchFamily="49" charset="0"/>
              </a:rPr>
              <a:t>) + </a:t>
            </a:r>
            <a:r>
              <a:rPr lang="de-DE" sz="1400" b="0" dirty="0">
                <a:solidFill>
                  <a:srgbClr val="CE9178"/>
                </a:solidFill>
                <a:effectLst/>
                <a:latin typeface="Consolas" panose="020B0609020204030204" pitchFamily="49" charset="0"/>
              </a:rPr>
              <a:t>" Jahre alt."</a:t>
            </a:r>
            <a:r>
              <a:rPr lang="de-DE" sz="1400" b="0" dirty="0">
                <a:solidFill>
                  <a:srgbClr val="D4D4D4"/>
                </a:solidFill>
                <a:effectLst/>
                <a:latin typeface="Consolas" panose="020B0609020204030204" pitchFamily="49" charset="0"/>
              </a:rPr>
              <a:t>);</a:t>
            </a:r>
          </a:p>
          <a:p>
            <a:r>
              <a:rPr lang="de-DE" sz="1400" b="0" dirty="0">
                <a:solidFill>
                  <a:srgbClr val="808080"/>
                </a:solidFill>
                <a:effectLst/>
                <a:latin typeface="Consolas" panose="020B0609020204030204" pitchFamily="49" charset="0"/>
              </a:rPr>
              <a:t>&lt;/</a:t>
            </a:r>
            <a:r>
              <a:rPr lang="de-DE" sz="1400" b="0" dirty="0" err="1">
                <a:solidFill>
                  <a:srgbClr val="569CD6"/>
                </a:solidFill>
                <a:effectLst/>
                <a:latin typeface="Consolas" panose="020B0609020204030204" pitchFamily="49" charset="0"/>
              </a:rPr>
              <a:t>script</a:t>
            </a:r>
            <a:r>
              <a:rPr lang="de-DE" sz="1400" b="0" dirty="0">
                <a:solidFill>
                  <a:srgbClr val="808080"/>
                </a:solidFill>
                <a:effectLst/>
                <a:latin typeface="Consolas" panose="020B0609020204030204" pitchFamily="49" charset="0"/>
              </a:rPr>
              <a:t>&gt;</a:t>
            </a:r>
            <a:endParaRPr lang="de-DE" sz="1400" b="0" dirty="0">
              <a:solidFill>
                <a:srgbClr val="D4D4D4"/>
              </a:solidFill>
              <a:effectLst/>
              <a:latin typeface="Consolas" panose="020B0609020204030204" pitchFamily="49" charset="0"/>
            </a:endParaRPr>
          </a:p>
        </p:txBody>
      </p:sp>
      <p:sp>
        <p:nvSpPr>
          <p:cNvPr id="10" name="Textplatzhalter 2">
            <a:extLst>
              <a:ext uri="{FF2B5EF4-FFF2-40B4-BE49-F238E27FC236}">
                <a16:creationId xmlns:a16="http://schemas.microsoft.com/office/drawing/2014/main" id="{996366D6-43AF-4F11-958F-834255EAECC9}"/>
              </a:ext>
            </a:extLst>
          </p:cNvPr>
          <p:cNvSpPr txBox="1">
            <a:spLocks/>
          </p:cNvSpPr>
          <p:nvPr/>
        </p:nvSpPr>
        <p:spPr>
          <a:xfrm>
            <a:off x="949136" y="4254588"/>
            <a:ext cx="10293728"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de-AT" dirty="0"/>
              <a:t>der </a:t>
            </a:r>
            <a:r>
              <a:rPr lang="de-AT" dirty="0">
                <a:latin typeface="Consolas" panose="020B0609020204030204" pitchFamily="49" charset="0"/>
              </a:rPr>
              <a:t>prompt</a:t>
            </a:r>
            <a:r>
              <a:rPr lang="de-AT" dirty="0"/>
              <a:t>-Befehl &amp; </a:t>
            </a:r>
            <a:r>
              <a:rPr lang="de-AT" dirty="0">
                <a:latin typeface="Consolas" panose="020B0609020204030204" pitchFamily="49" charset="0"/>
              </a:rPr>
              <a:t>alert</a:t>
            </a:r>
            <a:r>
              <a:rPr lang="de-AT" dirty="0"/>
              <a:t>-Befehl kombiniert</a:t>
            </a:r>
          </a:p>
        </p:txBody>
      </p:sp>
    </p:spTree>
    <p:extLst>
      <p:ext uri="{BB962C8B-B14F-4D97-AF65-F5344CB8AC3E}">
        <p14:creationId xmlns:p14="http://schemas.microsoft.com/office/powerpoint/2010/main" val="1826729677"/>
      </p:ext>
    </p:extLst>
  </p:cSld>
  <p:clrMapOvr>
    <a:masterClrMapping/>
  </p:clrMapOvr>
</p:sld>
</file>

<file path=ppt/theme/theme1.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2019-03-27-Web - Kapitel 3</Template>
  <TotalTime>0</TotalTime>
  <Words>3219</Words>
  <Application>Microsoft Office PowerPoint</Application>
  <PresentationFormat>Breitbild</PresentationFormat>
  <Paragraphs>378</Paragraphs>
  <Slides>36</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36</vt:i4>
      </vt:variant>
    </vt:vector>
  </HeadingPairs>
  <TitlesOfParts>
    <vt:vector size="43" baseType="lpstr">
      <vt:lpstr>Arial</vt:lpstr>
      <vt:lpstr>Consolas</vt:lpstr>
      <vt:lpstr>Courier New</vt:lpstr>
      <vt:lpstr>Font Awesome 5 Free Solid</vt:lpstr>
      <vt:lpstr>FontAwesome</vt:lpstr>
      <vt:lpstr>Wingdings</vt:lpstr>
      <vt:lpstr>1_pm</vt:lpstr>
      <vt:lpstr>JavaScript 01</vt:lpstr>
      <vt:lpstr>Einführung</vt:lpstr>
      <vt:lpstr>Einführung</vt:lpstr>
      <vt:lpstr>Entstehung</vt:lpstr>
      <vt:lpstr>Erste Schritte</vt:lpstr>
      <vt:lpstr>Kommentare</vt:lpstr>
      <vt:lpstr>JS in einer eigenen Datei</vt:lpstr>
      <vt:lpstr>„use strict“</vt:lpstr>
      <vt:lpstr>Eine Eingabe des Anwenders aufnehmen</vt:lpstr>
      <vt:lpstr>Kleine Übung</vt:lpstr>
      <vt:lpstr>Variablen in JavaScript</vt:lpstr>
      <vt:lpstr>Der alert-Befehl</vt:lpstr>
      <vt:lpstr>Let vs var</vt:lpstr>
      <vt:lpstr>Konstanten verwenden</vt:lpstr>
      <vt:lpstr>Datentypen ermitteln</vt:lpstr>
      <vt:lpstr>Datentypen verändern</vt:lpstr>
      <vt:lpstr>Operationen mit Variablen durchführen</vt:lpstr>
      <vt:lpstr>Übungsaufgabe</vt:lpstr>
      <vt:lpstr>if-Abfrage</vt:lpstr>
      <vt:lpstr>switch-Statement</vt:lpstr>
      <vt:lpstr>Übung</vt:lpstr>
      <vt:lpstr>Arrays</vt:lpstr>
      <vt:lpstr>Arrays</vt:lpstr>
      <vt:lpstr>Mehrdimensionale Arrays</vt:lpstr>
      <vt:lpstr>Übung</vt:lpstr>
      <vt:lpstr>While-Schleife</vt:lpstr>
      <vt:lpstr>Do-while</vt:lpstr>
      <vt:lpstr>For Schleife</vt:lpstr>
      <vt:lpstr>Sonderform der for-Schleife</vt:lpstr>
      <vt:lpstr>Aufgabe</vt:lpstr>
      <vt:lpstr>Funktion erstellen und aufrufen</vt:lpstr>
      <vt:lpstr>Gültigkeitsbereich der Variablen</vt:lpstr>
      <vt:lpstr>Funktionen mit Übergabewerten</vt:lpstr>
      <vt:lpstr>Funktionen mit Rückgabewerten</vt:lpstr>
      <vt:lpstr>Aufgabe</vt:lpstr>
      <vt:lpstr>Ende Quelle: JavaScript Programmieren für Einsteiger ISBN: 978-3-96645-016-4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Rottensteiner Rebecca Jasmin, BA</cp:lastModifiedBy>
  <cp:revision>166</cp:revision>
  <dcterms:created xsi:type="dcterms:W3CDTF">2019-04-14T16:39:40Z</dcterms:created>
  <dcterms:modified xsi:type="dcterms:W3CDTF">2021-05-18T10:23:49Z</dcterms:modified>
</cp:coreProperties>
</file>