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326" r:id="rId2"/>
    <p:sldId id="327" r:id="rId3"/>
    <p:sldId id="328" r:id="rId4"/>
    <p:sldId id="329" r:id="rId5"/>
    <p:sldId id="330" r:id="rId6"/>
    <p:sldId id="331" r:id="rId7"/>
    <p:sldId id="332" r:id="rId8"/>
    <p:sldId id="333" r:id="rId9"/>
    <p:sldId id="334" r:id="rId10"/>
    <p:sldId id="378" r:id="rId11"/>
    <p:sldId id="336" r:id="rId12"/>
    <p:sldId id="338" r:id="rId13"/>
    <p:sldId id="337" r:id="rId14"/>
    <p:sldId id="339" r:id="rId15"/>
    <p:sldId id="340" r:id="rId16"/>
    <p:sldId id="343" r:id="rId17"/>
    <p:sldId id="341" r:id="rId18"/>
    <p:sldId id="367" r:id="rId19"/>
    <p:sldId id="344" r:id="rId20"/>
    <p:sldId id="345" r:id="rId21"/>
    <p:sldId id="368" r:id="rId22"/>
    <p:sldId id="377" r:id="rId23"/>
    <p:sldId id="347" r:id="rId24"/>
    <p:sldId id="348" r:id="rId25"/>
    <p:sldId id="349" r:id="rId26"/>
    <p:sldId id="352" r:id="rId27"/>
    <p:sldId id="379" r:id="rId28"/>
    <p:sldId id="353" r:id="rId29"/>
    <p:sldId id="354" r:id="rId30"/>
    <p:sldId id="355" r:id="rId31"/>
    <p:sldId id="356" r:id="rId32"/>
    <p:sldId id="375" r:id="rId33"/>
    <p:sldId id="359" r:id="rId34"/>
    <p:sldId id="361" r:id="rId35"/>
    <p:sldId id="362" r:id="rId36"/>
    <p:sldId id="363" r:id="rId37"/>
    <p:sldId id="373" r:id="rId38"/>
    <p:sldId id="374" r:id="rId39"/>
    <p:sldId id="304" r:id="rId40"/>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78"/>
            <p14:sldId id="336"/>
            <p14:sldId id="338"/>
            <p14:sldId id="337"/>
            <p14:sldId id="339"/>
            <p14:sldId id="340"/>
            <p14:sldId id="343"/>
            <p14:sldId id="341"/>
            <p14:sldId id="367"/>
            <p14:sldId id="344"/>
            <p14:sldId id="345"/>
            <p14:sldId id="368"/>
            <p14:sldId id="377"/>
            <p14:sldId id="347"/>
            <p14:sldId id="348"/>
            <p14:sldId id="349"/>
            <p14:sldId id="352"/>
            <p14:sldId id="379"/>
            <p14:sldId id="353"/>
            <p14:sldId id="354"/>
            <p14:sldId id="355"/>
            <p14:sldId id="356"/>
            <p14:sldId id="375"/>
            <p14:sldId id="359"/>
            <p14:sldId id="361"/>
            <p14:sldId id="362"/>
            <p14:sldId id="363"/>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54" d="100"/>
          <a:sy n="154" d="100"/>
        </p:scale>
        <p:origin x="390" y="10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761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001EB-ACFE-419D-8563-1D56CA97134C}" type="datetimeFigureOut">
              <a:rPr lang="de-AT" smtClean="0"/>
              <a:t>18.05.2021</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749E5-BBB9-4C5E-BD6D-856A0F5C94E5}" type="slidenum">
              <a:rPr lang="de-AT" smtClean="0"/>
              <a:t>‹Nr.›</a:t>
            </a:fld>
            <a:endParaRPr lang="de-AT"/>
          </a:p>
        </p:txBody>
      </p:sp>
    </p:spTree>
    <p:extLst>
      <p:ext uri="{BB962C8B-B14F-4D97-AF65-F5344CB8AC3E}">
        <p14:creationId xmlns:p14="http://schemas.microsoft.com/office/powerpoint/2010/main" val="167491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Arial" panose="020B0604020202020204" pitchFamily="34" charset="0"/>
              <a:buChar char="•"/>
              <a:defRPr sz="1200"/>
            </a:lvl1pPr>
            <a:lvl2pPr marL="685783" indent="-228594">
              <a:buFont typeface="Courier New" panose="02070309020205020404" pitchFamily="49" charset="0"/>
              <a:buChar char="o"/>
              <a:defRPr sz="1200"/>
            </a:lvl2pPr>
            <a:lvl3pPr marL="1142971" indent="-228594">
              <a:buFont typeface="Wingdings" panose="05000000000000000000" pitchFamily="2"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363538" y="1975782"/>
            <a:ext cx="5002212" cy="258532"/>
          </a:xfrm>
        </p:spPr>
        <p:txBody>
          <a:bodyPr/>
          <a:lstStyle/>
          <a:p>
            <a:pPr marL="0" indent="0">
              <a:buNone/>
            </a:pPr>
            <a:r>
              <a:rPr lang="de-AT" sz="1200" dirty="0"/>
              <a:t>Schreibe ein Programm, das den Besucher zum Coding-Kurs begrüßt</a:t>
            </a:r>
          </a:p>
        </p:txBody>
      </p:sp>
      <p:sp>
        <p:nvSpPr>
          <p:cNvPr id="5" name="Textfeld 4">
            <a:extLst>
              <a:ext uri="{FF2B5EF4-FFF2-40B4-BE49-F238E27FC236}">
                <a16:creationId xmlns:a16="http://schemas.microsoft.com/office/drawing/2014/main" id="{D7C3D299-ECA6-4F3D-84BF-7278E28EACCA}"/>
              </a:ext>
            </a:extLst>
          </p:cNvPr>
          <p:cNvSpPr txBox="1"/>
          <p:nvPr/>
        </p:nvSpPr>
        <p:spPr>
          <a:xfrm>
            <a:off x="363538" y="2358509"/>
            <a:ext cx="5002212"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alert("willkommen zum JS-Kurs!");</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A90061BE-0872-4358-870D-FA5A27981A36}"/>
              </a:ext>
            </a:extLst>
          </p:cNvPr>
          <p:cNvSpPr txBox="1">
            <a:spLocks/>
          </p:cNvSpPr>
          <p:nvPr/>
        </p:nvSpPr>
        <p:spPr>
          <a:xfrm>
            <a:off x="6096000" y="2014814"/>
            <a:ext cx="5892799" cy="424732"/>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2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indent="-228594"/>
            <a:r>
              <a:rPr lang="de-AT" dirty="0"/>
              <a:t>Frage den Besucher nach seinem Namen und erstelle eine personalisierte Begrüßung</a:t>
            </a:r>
          </a:p>
        </p:txBody>
      </p:sp>
      <p:sp>
        <p:nvSpPr>
          <p:cNvPr id="7" name="Textfeld 6">
            <a:extLst>
              <a:ext uri="{FF2B5EF4-FFF2-40B4-BE49-F238E27FC236}">
                <a16:creationId xmlns:a16="http://schemas.microsoft.com/office/drawing/2014/main" id="{B777DE42-0C4E-4AFE-AD9C-4354A210AA1C}"/>
              </a:ext>
            </a:extLst>
          </p:cNvPr>
          <p:cNvSpPr txBox="1"/>
          <p:nvPr/>
        </p:nvSpPr>
        <p:spPr>
          <a:xfrm>
            <a:off x="6096000" y="2574560"/>
            <a:ext cx="5892799" cy="252376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alert(prompt("Ihr Name:") + ", willkommen zu JavaScript");</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199072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ABD1A8-03EE-4B0E-9808-ED19FE284EF1}"/>
              </a:ext>
            </a:extLst>
          </p:cNvPr>
          <p:cNvSpPr>
            <a:spLocks noGrp="1"/>
          </p:cNvSpPr>
          <p:nvPr>
            <p:ph type="title"/>
          </p:nvPr>
        </p:nvSpPr>
        <p:spPr/>
        <p:txBody>
          <a:bodyPr/>
          <a:lstStyle/>
          <a:p>
            <a:r>
              <a:rPr lang="de-AT" dirty="0"/>
              <a:t>Variablen in JavaScript</a:t>
            </a:r>
          </a:p>
        </p:txBody>
      </p:sp>
      <p:sp>
        <p:nvSpPr>
          <p:cNvPr id="3" name="Textplatzhalter 2">
            <a:extLst>
              <a:ext uri="{FF2B5EF4-FFF2-40B4-BE49-F238E27FC236}">
                <a16:creationId xmlns:a16="http://schemas.microsoft.com/office/drawing/2014/main" id="{ABB611DE-91E6-420B-9672-40C5DCEB03AB}"/>
              </a:ext>
            </a:extLst>
          </p:cNvPr>
          <p:cNvSpPr>
            <a:spLocks noGrp="1"/>
          </p:cNvSpPr>
          <p:nvPr>
            <p:ph type="body" sz="quarter" idx="13"/>
          </p:nvPr>
        </p:nvSpPr>
        <p:spPr>
          <a:xfrm>
            <a:off x="949136" y="1374095"/>
            <a:ext cx="10293728" cy="1898468"/>
          </a:xfrm>
        </p:spPr>
        <p:txBody>
          <a:bodyPr/>
          <a:lstStyle/>
          <a:p>
            <a:r>
              <a:rPr lang="de-AT" dirty="0"/>
              <a:t>Können unterschiedliche Werte aufnehmen (am häufigsten sind es Zahlen)</a:t>
            </a:r>
          </a:p>
          <a:p>
            <a:pPr lvl="1"/>
            <a:r>
              <a:rPr lang="de-AT" dirty="0"/>
              <a:t>Buchstaben, Zeichen, Wörter, längeren Text, Wahrheitswerte, …</a:t>
            </a:r>
          </a:p>
          <a:p>
            <a:r>
              <a:rPr lang="de-AT" dirty="0"/>
              <a:t>Jede Variable hat einen Typ</a:t>
            </a:r>
          </a:p>
          <a:p>
            <a:r>
              <a:rPr lang="de-AT" dirty="0"/>
              <a:t>In JS nicht notwendig den Variablentyp anzugeben</a:t>
            </a:r>
            <a:br>
              <a:rPr lang="de-AT" dirty="0"/>
            </a:br>
            <a:r>
              <a:rPr lang="de-AT" dirty="0"/>
              <a:t>Interpreter wählt während der Ausführung automatisch eine passende Möglichkeit aus</a:t>
            </a:r>
            <a:br>
              <a:rPr lang="de-AT" dirty="0"/>
            </a:br>
            <a:r>
              <a:rPr lang="de-AT" dirty="0"/>
              <a:t>auch möglich zuerst eine Zahl und dann einen String in die gleiche Variable abzulegen</a:t>
            </a:r>
          </a:p>
          <a:p>
            <a:r>
              <a:rPr lang="de-AT" dirty="0"/>
              <a:t>Einige Operationen lassen sich aber nur mit bestimmten Variablentypen durchführen (</a:t>
            </a:r>
            <a:r>
              <a:rPr lang="de-AT" dirty="0" err="1"/>
              <a:t>zB</a:t>
            </a:r>
            <a:r>
              <a:rPr lang="de-AT" dirty="0"/>
              <a:t>.: Division)</a:t>
            </a:r>
          </a:p>
        </p:txBody>
      </p:sp>
      <p:sp>
        <p:nvSpPr>
          <p:cNvPr id="5" name="Textfeld 4">
            <a:extLst>
              <a:ext uri="{FF2B5EF4-FFF2-40B4-BE49-F238E27FC236}">
                <a16:creationId xmlns:a16="http://schemas.microsoft.com/office/drawing/2014/main" id="{C586C8A4-42C4-460E-B49A-D09F0A3FBCD3}"/>
              </a:ext>
            </a:extLst>
          </p:cNvPr>
          <p:cNvSpPr txBox="1"/>
          <p:nvPr/>
        </p:nvSpPr>
        <p:spPr>
          <a:xfrm>
            <a:off x="949136" y="3429000"/>
            <a:ext cx="346774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meineErsteVariable</a:t>
            </a:r>
            <a:r>
              <a:rPr lang="de-AT" dirty="0"/>
              <a:t>;    </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6F1C1106-FA75-4DD9-A08B-2F11577B5BC3}"/>
              </a:ext>
            </a:extLst>
          </p:cNvPr>
          <p:cNvSpPr txBox="1">
            <a:spLocks/>
          </p:cNvSpPr>
          <p:nvPr/>
        </p:nvSpPr>
        <p:spPr>
          <a:xfrm flipH="1">
            <a:off x="4963885" y="3655216"/>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Variable deklarieren =&gt; Initialisierung</a:t>
            </a:r>
          </a:p>
        </p:txBody>
      </p:sp>
      <p:sp>
        <p:nvSpPr>
          <p:cNvPr id="8" name="Textfeld 7">
            <a:extLst>
              <a:ext uri="{FF2B5EF4-FFF2-40B4-BE49-F238E27FC236}">
                <a16:creationId xmlns:a16="http://schemas.microsoft.com/office/drawing/2014/main" id="{7D35A299-3716-4CF0-9D1C-43354CCDE53E}"/>
              </a:ext>
            </a:extLst>
          </p:cNvPr>
          <p:cNvSpPr txBox="1"/>
          <p:nvPr/>
        </p:nvSpPr>
        <p:spPr>
          <a:xfrm>
            <a:off x="949136" y="4357308"/>
            <a:ext cx="4439293"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err="1"/>
              <a:t>meineErsteVariable</a:t>
            </a:r>
            <a:r>
              <a:rPr lang="de-DE" dirty="0"/>
              <a:t> = 5;</a:t>
            </a:r>
          </a:p>
          <a:p>
            <a:r>
              <a:rPr lang="de-DE" dirty="0"/>
              <a:t>/* oder */</a:t>
            </a:r>
          </a:p>
          <a:p>
            <a:r>
              <a:rPr lang="de-DE" dirty="0" err="1"/>
              <a:t>meineErsteVariable</a:t>
            </a:r>
            <a:r>
              <a:rPr lang="de-DE" dirty="0"/>
              <a:t> = "Ich bin ein Text";</a:t>
            </a:r>
          </a:p>
        </p:txBody>
      </p:sp>
      <p:sp>
        <p:nvSpPr>
          <p:cNvPr id="9" name="Textplatzhalter 2">
            <a:extLst>
              <a:ext uri="{FF2B5EF4-FFF2-40B4-BE49-F238E27FC236}">
                <a16:creationId xmlns:a16="http://schemas.microsoft.com/office/drawing/2014/main" id="{84384705-FD0E-4CD9-80FB-D96471F4E738}"/>
              </a:ext>
            </a:extLst>
          </p:cNvPr>
          <p:cNvSpPr txBox="1">
            <a:spLocks/>
          </p:cNvSpPr>
          <p:nvPr/>
        </p:nvSpPr>
        <p:spPr>
          <a:xfrm flipH="1">
            <a:off x="5617028" y="4583524"/>
            <a:ext cx="3467743"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Der Variable einen Wert zuweisen</a:t>
            </a:r>
          </a:p>
        </p:txBody>
      </p:sp>
      <p:sp>
        <p:nvSpPr>
          <p:cNvPr id="11" name="Textfeld 10">
            <a:extLst>
              <a:ext uri="{FF2B5EF4-FFF2-40B4-BE49-F238E27FC236}">
                <a16:creationId xmlns:a16="http://schemas.microsoft.com/office/drawing/2014/main" id="{C08D0DCA-9623-4DB6-938D-C99E08F17DC5}"/>
              </a:ext>
            </a:extLst>
          </p:cNvPr>
          <p:cNvSpPr txBox="1"/>
          <p:nvPr/>
        </p:nvSpPr>
        <p:spPr>
          <a:xfrm>
            <a:off x="949136" y="5511832"/>
            <a:ext cx="5516978"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nn-NO" dirty="0"/>
              <a:t>let meineVariable = 5, text = "Hallo du", zahl = 10;</a:t>
            </a:r>
          </a:p>
        </p:txBody>
      </p:sp>
      <p:sp>
        <p:nvSpPr>
          <p:cNvPr id="12" name="Textplatzhalter 2">
            <a:extLst>
              <a:ext uri="{FF2B5EF4-FFF2-40B4-BE49-F238E27FC236}">
                <a16:creationId xmlns:a16="http://schemas.microsoft.com/office/drawing/2014/main" id="{8550A309-302F-45B3-9E3D-298BCE7E9D3B}"/>
              </a:ext>
            </a:extLst>
          </p:cNvPr>
          <p:cNvSpPr txBox="1">
            <a:spLocks/>
          </p:cNvSpPr>
          <p:nvPr/>
        </p:nvSpPr>
        <p:spPr>
          <a:xfrm flipH="1">
            <a:off x="6697754" y="5115795"/>
            <a:ext cx="5369059" cy="131831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Mehrere Variablen mit Wert initialisieren </a:t>
            </a:r>
          </a:p>
          <a:p>
            <a:r>
              <a:rPr lang="de-AT" dirty="0"/>
              <a:t>Nicht empfehlenswert wegen Übersichtlichkeit im Code = schlechter Programmierstil</a:t>
            </a:r>
          </a:p>
          <a:p>
            <a:r>
              <a:rPr lang="de-AT" dirty="0"/>
              <a:t>Wenn „</a:t>
            </a:r>
            <a:r>
              <a:rPr lang="de-AT" dirty="0" err="1"/>
              <a:t>use</a:t>
            </a:r>
            <a:r>
              <a:rPr lang="de-AT" dirty="0"/>
              <a:t> </a:t>
            </a:r>
            <a:r>
              <a:rPr lang="de-AT" dirty="0" err="1"/>
              <a:t>strict</a:t>
            </a:r>
            <a:r>
              <a:rPr lang="de-AT" dirty="0"/>
              <a:t>“ verwendet wird, ist diese Methode nicht möglich</a:t>
            </a:r>
          </a:p>
        </p:txBody>
      </p:sp>
    </p:spTree>
    <p:extLst>
      <p:ext uri="{BB962C8B-B14F-4D97-AF65-F5344CB8AC3E}">
        <p14:creationId xmlns:p14="http://schemas.microsoft.com/office/powerpoint/2010/main" val="122320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34E8E-0154-4541-BC34-3D28866D97F0}"/>
              </a:ext>
            </a:extLst>
          </p:cNvPr>
          <p:cNvSpPr>
            <a:spLocks noGrp="1"/>
          </p:cNvSpPr>
          <p:nvPr>
            <p:ph type="title"/>
          </p:nvPr>
        </p:nvSpPr>
        <p:spPr/>
        <p:txBody>
          <a:bodyPr/>
          <a:lstStyle/>
          <a:p>
            <a:r>
              <a:rPr lang="de-AT" dirty="0"/>
              <a:t>Der alert-Befehl</a:t>
            </a:r>
          </a:p>
        </p:txBody>
      </p:sp>
      <p:sp>
        <p:nvSpPr>
          <p:cNvPr id="5" name="Textfeld 4">
            <a:extLst>
              <a:ext uri="{FF2B5EF4-FFF2-40B4-BE49-F238E27FC236}">
                <a16:creationId xmlns:a16="http://schemas.microsoft.com/office/drawing/2014/main" id="{D32D1809-8D16-4CC3-BA81-F0387EBBF2ED}"/>
              </a:ext>
            </a:extLst>
          </p:cNvPr>
          <p:cNvSpPr txBox="1"/>
          <p:nvPr/>
        </p:nvSpPr>
        <p:spPr>
          <a:xfrm>
            <a:off x="4137252" y="2561777"/>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let text = "</a:t>
            </a:r>
            <a:r>
              <a:rPr lang="en-US" dirty="0" err="1"/>
              <a:t>mein</a:t>
            </a:r>
            <a:r>
              <a:rPr lang="en-US" dirty="0"/>
              <a:t> </a:t>
            </a:r>
            <a:r>
              <a:rPr lang="en-US" dirty="0" err="1"/>
              <a:t>erster</a:t>
            </a:r>
            <a:r>
              <a:rPr lang="en-US" dirty="0"/>
              <a:t> Text";</a:t>
            </a:r>
          </a:p>
          <a:p>
            <a:r>
              <a:rPr lang="en-US" dirty="0"/>
              <a:t>    alert(text);</a:t>
            </a:r>
          </a:p>
          <a:p>
            <a:r>
              <a:rPr lang="en-US" dirty="0"/>
              <a:t>&lt;/script&gt;</a:t>
            </a:r>
          </a:p>
        </p:txBody>
      </p:sp>
    </p:spTree>
    <p:extLst>
      <p:ext uri="{BB962C8B-B14F-4D97-AF65-F5344CB8AC3E}">
        <p14:creationId xmlns:p14="http://schemas.microsoft.com/office/powerpoint/2010/main" val="9549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05AA1-83C5-4929-839F-9CAFA054201C}"/>
              </a:ext>
            </a:extLst>
          </p:cNvPr>
          <p:cNvSpPr>
            <a:spLocks noGrp="1"/>
          </p:cNvSpPr>
          <p:nvPr>
            <p:ph type="title"/>
          </p:nvPr>
        </p:nvSpPr>
        <p:spPr/>
        <p:txBody>
          <a:bodyPr/>
          <a:lstStyle/>
          <a:p>
            <a:r>
              <a:rPr lang="de-AT" dirty="0" err="1"/>
              <a:t>Let</a:t>
            </a:r>
            <a:r>
              <a:rPr lang="de-AT" dirty="0"/>
              <a:t> </a:t>
            </a:r>
            <a:r>
              <a:rPr lang="de-AT" dirty="0" err="1"/>
              <a:t>vs</a:t>
            </a:r>
            <a:r>
              <a:rPr lang="de-AT" dirty="0"/>
              <a:t> </a:t>
            </a:r>
            <a:r>
              <a:rPr lang="de-AT" dirty="0" err="1"/>
              <a:t>var</a:t>
            </a:r>
            <a:endParaRPr lang="de-AT" dirty="0"/>
          </a:p>
        </p:txBody>
      </p:sp>
      <p:sp>
        <p:nvSpPr>
          <p:cNvPr id="3" name="Textplatzhalter 2">
            <a:extLst>
              <a:ext uri="{FF2B5EF4-FFF2-40B4-BE49-F238E27FC236}">
                <a16:creationId xmlns:a16="http://schemas.microsoft.com/office/drawing/2014/main" id="{BA3D0A43-8C45-4D57-9B3B-AFA5B6D4AC10}"/>
              </a:ext>
            </a:extLst>
          </p:cNvPr>
          <p:cNvSpPr>
            <a:spLocks noGrp="1"/>
          </p:cNvSpPr>
          <p:nvPr>
            <p:ph type="body" sz="quarter" idx="13"/>
          </p:nvPr>
        </p:nvSpPr>
        <p:spPr>
          <a:xfrm>
            <a:off x="949136" y="1455738"/>
            <a:ext cx="10293728" cy="3382464"/>
          </a:xfrm>
        </p:spPr>
        <p:txBody>
          <a:bodyPr/>
          <a:lstStyle/>
          <a:p>
            <a:r>
              <a:rPr lang="de-AT" dirty="0"/>
              <a:t>In einem einfachen Programm gibt es keinen Unterschied</a:t>
            </a:r>
          </a:p>
          <a:p>
            <a:r>
              <a:rPr lang="de-AT" dirty="0"/>
              <a:t>Funktionsweisen sehr ähnlich</a:t>
            </a:r>
          </a:p>
          <a:p>
            <a:r>
              <a:rPr lang="de-AT" dirty="0"/>
              <a:t>Üblich, dass eine Variable, die innerhalb einer </a:t>
            </a:r>
            <a:r>
              <a:rPr lang="de-AT" dirty="0" err="1">
                <a:latin typeface="Consolas" panose="020B0609020204030204" pitchFamily="49" charset="0"/>
              </a:rPr>
              <a:t>if</a:t>
            </a:r>
            <a:r>
              <a:rPr lang="de-AT" dirty="0"/>
              <a:t>-Abfrage deklariert wird, nur im Inneren dieses Blocks gültig ist</a:t>
            </a:r>
            <a:br>
              <a:rPr lang="de-AT" dirty="0"/>
            </a:br>
            <a:r>
              <a:rPr lang="de-AT" dirty="0"/>
              <a:t>im übrigen Programm käme es zu einem Fehler wenn sie aufgerufen wird</a:t>
            </a:r>
          </a:p>
          <a:p>
            <a:r>
              <a:rPr lang="de-AT" dirty="0"/>
              <a:t>Variablen, die mit </a:t>
            </a:r>
            <a:r>
              <a:rPr lang="de-AT" dirty="0" err="1">
                <a:latin typeface="Consolas" panose="020B0609020204030204" pitchFamily="49" charset="0"/>
              </a:rPr>
              <a:t>let</a:t>
            </a:r>
            <a:r>
              <a:rPr lang="de-AT" dirty="0"/>
              <a:t> deklariert sind, beachten diesen Grundsatz</a:t>
            </a:r>
            <a:br>
              <a:rPr lang="de-AT" dirty="0"/>
            </a:br>
            <a:r>
              <a:rPr lang="de-AT" dirty="0"/>
              <a:t>mit </a:t>
            </a:r>
            <a:r>
              <a:rPr lang="de-AT" dirty="0" err="1">
                <a:latin typeface="Consolas" panose="020B0609020204030204" pitchFamily="49" charset="0"/>
              </a:rPr>
              <a:t>var</a:t>
            </a:r>
            <a:r>
              <a:rPr lang="de-AT" dirty="0"/>
              <a:t>, sind sie auch außerhalb verwendbar, deshalb sollte man darauf verzichten</a:t>
            </a:r>
          </a:p>
          <a:p>
            <a:r>
              <a:rPr lang="de-AT" dirty="0"/>
              <a:t>Verhalten innerhalb von Funktionen:</a:t>
            </a:r>
          </a:p>
          <a:p>
            <a:pPr lvl="1"/>
            <a:r>
              <a:rPr lang="de-AT" dirty="0"/>
              <a:t>Geht der Interpreter die gesamte Funktion durch und realisiert alle Variablen-Deklarationen (sofern mit </a:t>
            </a:r>
            <a:r>
              <a:rPr lang="de-AT" dirty="0" err="1">
                <a:latin typeface="Consolas" panose="020B0609020204030204" pitchFamily="49" charset="0"/>
              </a:rPr>
              <a:t>var</a:t>
            </a:r>
            <a:r>
              <a:rPr lang="de-AT" dirty="0"/>
              <a:t> ausgeführt). Danach beginnt Abarbeitung des übrigen Programmcodes. </a:t>
            </a:r>
          </a:p>
          <a:p>
            <a:pPr lvl="1"/>
            <a:r>
              <a:rPr lang="de-AT" dirty="0"/>
              <a:t>Folge: möglich, die Variablen am Anfang der Funktion zu verwenden und sie erst später zu deklarieren =&gt; </a:t>
            </a:r>
            <a:r>
              <a:rPr lang="de-AT" dirty="0" err="1">
                <a:latin typeface="Consolas" panose="020B0609020204030204" pitchFamily="49" charset="0"/>
              </a:rPr>
              <a:t>let</a:t>
            </a:r>
            <a:r>
              <a:rPr lang="de-AT" dirty="0"/>
              <a:t> unterstützt das nicht</a:t>
            </a:r>
          </a:p>
          <a:p>
            <a:r>
              <a:rPr lang="de-AT" dirty="0"/>
              <a:t>Fazit: altere Bezeichnung </a:t>
            </a:r>
            <a:r>
              <a:rPr lang="de-AT" dirty="0" err="1">
                <a:latin typeface="Consolas" panose="020B0609020204030204" pitchFamily="49" charset="0"/>
              </a:rPr>
              <a:t>var</a:t>
            </a:r>
            <a:r>
              <a:rPr lang="de-AT" dirty="0"/>
              <a:t> unterstützt einige Verhaltensweisen, die nicht mehr gängigen Programmiertechniken entsprechen. Bezeichner </a:t>
            </a:r>
            <a:r>
              <a:rPr lang="de-AT" dirty="0" err="1">
                <a:latin typeface="Consolas" panose="020B0609020204030204" pitchFamily="49" charset="0"/>
              </a:rPr>
              <a:t>let</a:t>
            </a:r>
            <a:r>
              <a:rPr lang="de-AT" dirty="0"/>
              <a:t> erfüllt diese Ansprüche</a:t>
            </a:r>
          </a:p>
        </p:txBody>
      </p:sp>
    </p:spTree>
    <p:extLst>
      <p:ext uri="{BB962C8B-B14F-4D97-AF65-F5344CB8AC3E}">
        <p14:creationId xmlns:p14="http://schemas.microsoft.com/office/powerpoint/2010/main" val="235567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F19FA-3C7B-4FFB-9D19-9B9F799C8C26}"/>
              </a:ext>
            </a:extLst>
          </p:cNvPr>
          <p:cNvSpPr>
            <a:spLocks noGrp="1"/>
          </p:cNvSpPr>
          <p:nvPr>
            <p:ph type="title"/>
          </p:nvPr>
        </p:nvSpPr>
        <p:spPr/>
        <p:txBody>
          <a:bodyPr/>
          <a:lstStyle/>
          <a:p>
            <a:r>
              <a:rPr lang="de-AT" dirty="0"/>
              <a:t>Konstanten verwenden</a:t>
            </a:r>
          </a:p>
        </p:txBody>
      </p:sp>
      <p:sp>
        <p:nvSpPr>
          <p:cNvPr id="3" name="Textplatzhalter 2">
            <a:extLst>
              <a:ext uri="{FF2B5EF4-FFF2-40B4-BE49-F238E27FC236}">
                <a16:creationId xmlns:a16="http://schemas.microsoft.com/office/drawing/2014/main" id="{C91AE7D9-75CA-4080-96C6-9B817DE1E288}"/>
              </a:ext>
            </a:extLst>
          </p:cNvPr>
          <p:cNvSpPr>
            <a:spLocks noGrp="1"/>
          </p:cNvSpPr>
          <p:nvPr>
            <p:ph type="body" sz="quarter" idx="13"/>
          </p:nvPr>
        </p:nvSpPr>
        <p:spPr>
          <a:xfrm>
            <a:off x="949136" y="1455738"/>
            <a:ext cx="10293728" cy="1188530"/>
          </a:xfrm>
        </p:spPr>
        <p:txBody>
          <a:bodyPr/>
          <a:lstStyle/>
          <a:p>
            <a:r>
              <a:rPr lang="de-AT" dirty="0"/>
              <a:t>Werte die in der gesamten Verwendung gleich bleiben</a:t>
            </a:r>
          </a:p>
          <a:p>
            <a:r>
              <a:rPr lang="de-AT" dirty="0"/>
              <a:t>Verwendung kann Performance eines Programms etwas verbessern</a:t>
            </a:r>
          </a:p>
          <a:p>
            <a:r>
              <a:rPr lang="de-AT" dirty="0"/>
              <a:t>Beispiele:</a:t>
            </a:r>
          </a:p>
          <a:p>
            <a:pPr lvl="1"/>
            <a:r>
              <a:rPr lang="de-AT" dirty="0"/>
              <a:t>Bestimmung von Farben für die Beeinflussung des Designs mit JavaScript</a:t>
            </a:r>
          </a:p>
        </p:txBody>
      </p:sp>
      <p:sp>
        <p:nvSpPr>
          <p:cNvPr id="5" name="Textfeld 4">
            <a:extLst>
              <a:ext uri="{FF2B5EF4-FFF2-40B4-BE49-F238E27FC236}">
                <a16:creationId xmlns:a16="http://schemas.microsoft.com/office/drawing/2014/main" id="{0D411FC0-6CF5-4573-8B58-DBBC9B4A1A61}"/>
              </a:ext>
            </a:extLst>
          </p:cNvPr>
          <p:cNvSpPr txBox="1"/>
          <p:nvPr/>
        </p:nvSpPr>
        <p:spPr>
          <a:xfrm>
            <a:off x="3965803" y="3187245"/>
            <a:ext cx="3773941"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const a = "</a:t>
            </a:r>
            <a:r>
              <a:rPr lang="en-US" dirty="0" err="1"/>
              <a:t>mein</a:t>
            </a:r>
            <a:r>
              <a:rPr lang="en-US" dirty="0"/>
              <a:t> </a:t>
            </a:r>
            <a:r>
              <a:rPr lang="en-US" dirty="0" err="1"/>
              <a:t>erster</a:t>
            </a:r>
            <a:r>
              <a:rPr lang="en-US" dirty="0"/>
              <a:t> Text";</a:t>
            </a:r>
          </a:p>
          <a:p>
            <a:r>
              <a:rPr lang="en-US" dirty="0"/>
              <a:t>    alert(a);</a:t>
            </a:r>
          </a:p>
          <a:p>
            <a:r>
              <a:rPr lang="en-US" dirty="0"/>
              <a:t>&lt;/script&gt;</a:t>
            </a:r>
          </a:p>
        </p:txBody>
      </p:sp>
    </p:spTree>
    <p:extLst>
      <p:ext uri="{BB962C8B-B14F-4D97-AF65-F5344CB8AC3E}">
        <p14:creationId xmlns:p14="http://schemas.microsoft.com/office/powerpoint/2010/main" val="37766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6D5AB-C572-4F7D-8B07-F4D83E4D718D}"/>
              </a:ext>
            </a:extLst>
          </p:cNvPr>
          <p:cNvSpPr>
            <a:spLocks noGrp="1"/>
          </p:cNvSpPr>
          <p:nvPr>
            <p:ph type="title"/>
          </p:nvPr>
        </p:nvSpPr>
        <p:spPr/>
        <p:txBody>
          <a:bodyPr/>
          <a:lstStyle/>
          <a:p>
            <a:r>
              <a:rPr lang="de-AT" dirty="0"/>
              <a:t>Datentypen ermitteln</a:t>
            </a:r>
          </a:p>
        </p:txBody>
      </p:sp>
      <p:sp>
        <p:nvSpPr>
          <p:cNvPr id="3" name="Textplatzhalter 2">
            <a:extLst>
              <a:ext uri="{FF2B5EF4-FFF2-40B4-BE49-F238E27FC236}">
                <a16:creationId xmlns:a16="http://schemas.microsoft.com/office/drawing/2014/main" id="{90A320EF-8F59-4E17-A37A-8FB7FF9077BA}"/>
              </a:ext>
            </a:extLst>
          </p:cNvPr>
          <p:cNvSpPr>
            <a:spLocks noGrp="1"/>
          </p:cNvSpPr>
          <p:nvPr>
            <p:ph type="body" sz="quarter" idx="13"/>
          </p:nvPr>
        </p:nvSpPr>
        <p:spPr>
          <a:xfrm>
            <a:off x="949136" y="1163156"/>
            <a:ext cx="10293728" cy="608372"/>
          </a:xfrm>
        </p:spPr>
        <p:txBody>
          <a:bodyPr/>
          <a:lstStyle/>
          <a:p>
            <a:r>
              <a:rPr lang="de-AT" dirty="0"/>
              <a:t>Mit </a:t>
            </a:r>
            <a:r>
              <a:rPr lang="de-AT" dirty="0" err="1">
                <a:latin typeface="Consolas" panose="020B0609020204030204" pitchFamily="49" charset="0"/>
              </a:rPr>
              <a:t>typeof</a:t>
            </a:r>
            <a:r>
              <a:rPr lang="de-AT" dirty="0"/>
              <a:t> kann ausgegeben werden, um welchen Typ von Variable es sich handelt</a:t>
            </a:r>
          </a:p>
          <a:p>
            <a:r>
              <a:rPr lang="de-AT" dirty="0"/>
              <a:t>Befehl: </a:t>
            </a:r>
            <a:r>
              <a:rPr lang="de-AT" dirty="0" err="1">
                <a:latin typeface="Consolas" panose="020B0609020204030204" pitchFamily="49" charset="0"/>
              </a:rPr>
              <a:t>document.write</a:t>
            </a:r>
            <a:r>
              <a:rPr lang="de-AT" dirty="0"/>
              <a:t> schreibt Inhalte direkt in das Hauptfenster</a:t>
            </a:r>
          </a:p>
        </p:txBody>
      </p:sp>
      <p:pic>
        <p:nvPicPr>
          <p:cNvPr id="4" name="Grafik 3">
            <a:extLst>
              <a:ext uri="{FF2B5EF4-FFF2-40B4-BE49-F238E27FC236}">
                <a16:creationId xmlns:a16="http://schemas.microsoft.com/office/drawing/2014/main" id="{60F3423B-634A-47D9-ACE6-0B940D3869BF}"/>
              </a:ext>
            </a:extLst>
          </p:cNvPr>
          <p:cNvPicPr>
            <a:picLocks noChangeAspect="1"/>
          </p:cNvPicPr>
          <p:nvPr/>
        </p:nvPicPr>
        <p:blipFill>
          <a:blip r:embed="rId2"/>
          <a:stretch>
            <a:fillRect/>
          </a:stretch>
        </p:blipFill>
        <p:spPr>
          <a:xfrm>
            <a:off x="8783411" y="2773314"/>
            <a:ext cx="2266950" cy="1514475"/>
          </a:xfrm>
          <a:prstGeom prst="rect">
            <a:avLst/>
          </a:prstGeom>
        </p:spPr>
      </p:pic>
      <p:sp>
        <p:nvSpPr>
          <p:cNvPr id="6" name="Textfeld 5">
            <a:extLst>
              <a:ext uri="{FF2B5EF4-FFF2-40B4-BE49-F238E27FC236}">
                <a16:creationId xmlns:a16="http://schemas.microsoft.com/office/drawing/2014/main" id="{CC0CEE6B-277D-4BCE-95D7-A54B138B4446}"/>
              </a:ext>
            </a:extLst>
          </p:cNvPr>
          <p:cNvSpPr txBox="1"/>
          <p:nvPr/>
        </p:nvSpPr>
        <p:spPr>
          <a:xfrm>
            <a:off x="202066" y="1976281"/>
            <a:ext cx="8141834"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ganzeZahl</a:t>
            </a:r>
            <a:r>
              <a:rPr lang="de-AT" dirty="0"/>
              <a:t> = 3;</a:t>
            </a:r>
          </a:p>
          <a:p>
            <a:r>
              <a:rPr lang="de-AT" dirty="0" err="1"/>
              <a:t>let</a:t>
            </a:r>
            <a:r>
              <a:rPr lang="de-AT" dirty="0"/>
              <a:t> kommazahl = 2.34;</a:t>
            </a:r>
          </a:p>
          <a:p>
            <a:r>
              <a:rPr lang="de-AT" dirty="0" err="1"/>
              <a:t>let</a:t>
            </a:r>
            <a:r>
              <a:rPr lang="de-AT" dirty="0"/>
              <a:t> </a:t>
            </a:r>
            <a:r>
              <a:rPr lang="de-AT" dirty="0" err="1"/>
              <a:t>buchstabe</a:t>
            </a:r>
            <a:r>
              <a:rPr lang="de-AT" dirty="0"/>
              <a:t> = "a";</a:t>
            </a:r>
          </a:p>
          <a:p>
            <a:r>
              <a:rPr lang="de-AT" dirty="0" err="1"/>
              <a:t>let</a:t>
            </a:r>
            <a:r>
              <a:rPr lang="de-AT" dirty="0"/>
              <a:t> </a:t>
            </a:r>
            <a:r>
              <a:rPr lang="de-AT" dirty="0" err="1"/>
              <a:t>wort</a:t>
            </a:r>
            <a:r>
              <a:rPr lang="de-AT" dirty="0"/>
              <a:t> = 'hallo';</a:t>
            </a:r>
          </a:p>
          <a:p>
            <a:r>
              <a:rPr lang="de-AT" dirty="0" err="1"/>
              <a:t>let</a:t>
            </a:r>
            <a:r>
              <a:rPr lang="de-AT" dirty="0"/>
              <a:t> wahrheitswert = </a:t>
            </a:r>
            <a:r>
              <a:rPr lang="de-AT" dirty="0" err="1"/>
              <a:t>true</a:t>
            </a:r>
            <a:r>
              <a:rPr lang="de-AT" dirty="0"/>
              <a:t>;</a:t>
            </a:r>
          </a:p>
          <a:p>
            <a:r>
              <a:rPr lang="de-AT" dirty="0" err="1"/>
              <a:t>let</a:t>
            </a:r>
            <a:r>
              <a:rPr lang="de-AT" dirty="0"/>
              <a:t> </a:t>
            </a:r>
            <a:r>
              <a:rPr lang="de-AT" dirty="0" err="1"/>
              <a:t>ohneInitialisierung</a:t>
            </a:r>
            <a:r>
              <a:rPr lang="de-AT" dirty="0"/>
              <a:t>;</a:t>
            </a:r>
          </a:p>
          <a:p>
            <a:br>
              <a:rPr lang="de-AT" dirty="0"/>
            </a:br>
            <a:r>
              <a:rPr lang="de-AT" dirty="0" err="1"/>
              <a:t>document.write</a:t>
            </a:r>
            <a:r>
              <a:rPr lang="de-AT" dirty="0"/>
              <a:t>("</a:t>
            </a:r>
            <a:r>
              <a:rPr lang="de-AT" dirty="0" err="1"/>
              <a:t>ganzeZahl</a:t>
            </a:r>
            <a:r>
              <a:rPr lang="de-AT" dirty="0"/>
              <a:t>: " + </a:t>
            </a:r>
            <a:r>
              <a:rPr lang="de-AT" dirty="0" err="1"/>
              <a:t>typeof</a:t>
            </a:r>
            <a:r>
              <a:rPr lang="de-AT" dirty="0"/>
              <a:t> </a:t>
            </a:r>
            <a:r>
              <a:rPr lang="de-AT" dirty="0" err="1"/>
              <a:t>ganzeZahl</a:t>
            </a:r>
            <a:r>
              <a:rPr lang="de-AT" dirty="0"/>
              <a:t> + "&lt;</a:t>
            </a:r>
            <a:r>
              <a:rPr lang="de-AT" dirty="0" err="1"/>
              <a:t>br</a:t>
            </a:r>
            <a:r>
              <a:rPr lang="de-AT" dirty="0"/>
              <a:t>&gt;");</a:t>
            </a:r>
          </a:p>
          <a:p>
            <a:r>
              <a:rPr lang="de-AT" dirty="0" err="1"/>
              <a:t>document.write</a:t>
            </a:r>
            <a:r>
              <a:rPr lang="de-AT" dirty="0"/>
              <a:t>("kommazahl: " + </a:t>
            </a:r>
            <a:r>
              <a:rPr lang="de-AT" dirty="0" err="1"/>
              <a:t>typeof</a:t>
            </a:r>
            <a:r>
              <a:rPr lang="de-AT" dirty="0"/>
              <a:t> kommazahl + "&lt;</a:t>
            </a:r>
            <a:r>
              <a:rPr lang="de-AT" dirty="0" err="1"/>
              <a:t>br</a:t>
            </a:r>
            <a:r>
              <a:rPr lang="de-AT" dirty="0"/>
              <a:t>&gt;");</a:t>
            </a:r>
          </a:p>
          <a:p>
            <a:r>
              <a:rPr lang="de-AT" dirty="0" err="1"/>
              <a:t>document.write</a:t>
            </a:r>
            <a:r>
              <a:rPr lang="de-AT" dirty="0"/>
              <a:t>("</a:t>
            </a:r>
            <a:r>
              <a:rPr lang="de-AT" dirty="0" err="1"/>
              <a:t>buchstabe</a:t>
            </a:r>
            <a:r>
              <a:rPr lang="de-AT" dirty="0"/>
              <a:t>: " + </a:t>
            </a:r>
            <a:r>
              <a:rPr lang="de-AT" dirty="0" err="1"/>
              <a:t>typeof</a:t>
            </a:r>
            <a:r>
              <a:rPr lang="de-AT" dirty="0"/>
              <a:t> </a:t>
            </a:r>
            <a:r>
              <a:rPr lang="de-AT" dirty="0" err="1"/>
              <a:t>buchstabe</a:t>
            </a:r>
            <a:r>
              <a:rPr lang="de-AT" dirty="0"/>
              <a:t> + "&lt;</a:t>
            </a:r>
            <a:r>
              <a:rPr lang="de-AT" dirty="0" err="1"/>
              <a:t>br</a:t>
            </a:r>
            <a:r>
              <a:rPr lang="de-AT" dirty="0"/>
              <a:t>&gt;");</a:t>
            </a:r>
          </a:p>
          <a:p>
            <a:r>
              <a:rPr lang="de-AT" dirty="0" err="1"/>
              <a:t>document.write</a:t>
            </a:r>
            <a:r>
              <a:rPr lang="de-AT" dirty="0"/>
              <a:t>("</a:t>
            </a:r>
            <a:r>
              <a:rPr lang="de-AT" dirty="0" err="1"/>
              <a:t>wort</a:t>
            </a:r>
            <a:r>
              <a:rPr lang="de-AT" dirty="0"/>
              <a:t>: " + </a:t>
            </a:r>
            <a:r>
              <a:rPr lang="de-AT" dirty="0" err="1"/>
              <a:t>typeof</a:t>
            </a:r>
            <a:r>
              <a:rPr lang="de-AT" dirty="0"/>
              <a:t> </a:t>
            </a:r>
            <a:r>
              <a:rPr lang="de-AT" dirty="0" err="1"/>
              <a:t>wort</a:t>
            </a:r>
            <a:r>
              <a:rPr lang="de-AT" dirty="0"/>
              <a:t> + "&lt;</a:t>
            </a:r>
            <a:r>
              <a:rPr lang="de-AT" dirty="0" err="1"/>
              <a:t>br</a:t>
            </a:r>
            <a:r>
              <a:rPr lang="de-AT" dirty="0"/>
              <a:t>&gt;");</a:t>
            </a:r>
          </a:p>
          <a:p>
            <a:r>
              <a:rPr lang="de-AT" dirty="0" err="1"/>
              <a:t>document.write</a:t>
            </a:r>
            <a:r>
              <a:rPr lang="de-AT" dirty="0"/>
              <a:t>("wahrheitswert: " + </a:t>
            </a:r>
            <a:r>
              <a:rPr lang="de-AT" dirty="0" err="1"/>
              <a:t>typeof</a:t>
            </a:r>
            <a:r>
              <a:rPr lang="de-AT" dirty="0"/>
              <a:t> wahrheitswert + "&lt;</a:t>
            </a:r>
            <a:r>
              <a:rPr lang="de-AT" dirty="0" err="1"/>
              <a:t>br</a:t>
            </a:r>
            <a:r>
              <a:rPr lang="de-AT" dirty="0"/>
              <a:t>&gt;");</a:t>
            </a:r>
          </a:p>
          <a:p>
            <a:r>
              <a:rPr lang="de-AT" dirty="0" err="1"/>
              <a:t>document.write</a:t>
            </a:r>
            <a:r>
              <a:rPr lang="de-AT" dirty="0"/>
              <a:t>("</a:t>
            </a:r>
            <a:r>
              <a:rPr lang="de-AT" dirty="0" err="1"/>
              <a:t>ohneInitialisierung</a:t>
            </a:r>
            <a:r>
              <a:rPr lang="de-AT" dirty="0"/>
              <a:t>: " + </a:t>
            </a:r>
            <a:r>
              <a:rPr lang="de-AT" dirty="0" err="1"/>
              <a:t>typeof</a:t>
            </a:r>
            <a:r>
              <a:rPr lang="de-AT" dirty="0"/>
              <a:t> </a:t>
            </a:r>
            <a:r>
              <a:rPr lang="de-AT" dirty="0" err="1"/>
              <a:t>ohneInitialisierung</a:t>
            </a:r>
            <a:r>
              <a:rPr lang="de-AT" dirty="0"/>
              <a:t> + "&lt;</a:t>
            </a:r>
            <a:r>
              <a:rPr lang="de-AT" dirty="0" err="1"/>
              <a:t>br</a:t>
            </a:r>
            <a:r>
              <a:rPr lang="de-AT" dirty="0"/>
              <a:t>&gt;");</a:t>
            </a:r>
          </a:p>
        </p:txBody>
      </p:sp>
      <p:sp>
        <p:nvSpPr>
          <p:cNvPr id="7" name="Textplatzhalter 2">
            <a:extLst>
              <a:ext uri="{FF2B5EF4-FFF2-40B4-BE49-F238E27FC236}">
                <a16:creationId xmlns:a16="http://schemas.microsoft.com/office/drawing/2014/main" id="{21F83AB0-93F7-46DB-9815-3279ACA6D0B8}"/>
              </a:ext>
            </a:extLst>
          </p:cNvPr>
          <p:cNvSpPr txBox="1">
            <a:spLocks/>
          </p:cNvSpPr>
          <p:nvPr/>
        </p:nvSpPr>
        <p:spPr>
          <a:xfrm>
            <a:off x="949136" y="5390658"/>
            <a:ext cx="10293728" cy="6083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Ganze Zahlen und Fließkommazahlen behandelt JS gleich als </a:t>
            </a:r>
            <a:r>
              <a:rPr lang="de-AT" dirty="0" err="1"/>
              <a:t>number</a:t>
            </a:r>
            <a:endParaRPr lang="de-AT" dirty="0"/>
          </a:p>
          <a:p>
            <a:pPr>
              <a:buFont typeface="Arial" panose="020B0604020202020204" pitchFamily="34" charset="0"/>
              <a:buChar char="•"/>
            </a:pPr>
            <a:r>
              <a:rPr lang="de-AT" dirty="0"/>
              <a:t>Typ einer Variable kann sich in JS im laufe des Programms ändern</a:t>
            </a:r>
          </a:p>
        </p:txBody>
      </p:sp>
    </p:spTree>
    <p:extLst>
      <p:ext uri="{BB962C8B-B14F-4D97-AF65-F5344CB8AC3E}">
        <p14:creationId xmlns:p14="http://schemas.microsoft.com/office/powerpoint/2010/main" val="23121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F39D81-5CF4-4681-AB68-A5820251B26E}"/>
              </a:ext>
            </a:extLst>
          </p:cNvPr>
          <p:cNvSpPr>
            <a:spLocks noGrp="1"/>
          </p:cNvSpPr>
          <p:nvPr>
            <p:ph type="body" sz="quarter" idx="13"/>
          </p:nvPr>
        </p:nvSpPr>
        <p:spPr>
          <a:xfrm>
            <a:off x="949136" y="1455738"/>
            <a:ext cx="10293728" cy="2219069"/>
          </a:xfrm>
        </p:spPr>
        <p:txBody>
          <a:bodyPr/>
          <a:lstStyle/>
          <a:p>
            <a:r>
              <a:rPr lang="de-AT" dirty="0"/>
              <a:t>Eingabeaufforderung durch prompt-Befehl</a:t>
            </a:r>
          </a:p>
          <a:p>
            <a:r>
              <a:rPr lang="de-AT" dirty="0"/>
              <a:t>Ausgabe des Datentyp (</a:t>
            </a:r>
            <a:r>
              <a:rPr lang="de-AT" dirty="0" err="1">
                <a:latin typeface="Consolas" panose="020B0609020204030204" pitchFamily="49" charset="0"/>
              </a:rPr>
              <a:t>string</a:t>
            </a:r>
            <a:r>
              <a:rPr lang="de-AT" dirty="0"/>
              <a:t>)</a:t>
            </a:r>
          </a:p>
          <a:p>
            <a:r>
              <a:rPr lang="de-AT" dirty="0"/>
              <a:t>Ausgabe und versuch einen String mit einer Zahl zu addieren, es kommt zu einer </a:t>
            </a:r>
            <a:r>
              <a:rPr lang="de-AT" dirty="0" err="1"/>
              <a:t>Konkatenaktion</a:t>
            </a:r>
            <a:endParaRPr lang="de-AT" dirty="0"/>
          </a:p>
          <a:p>
            <a:r>
              <a:rPr lang="de-AT" dirty="0"/>
              <a:t>Ausgabe von Zeilenumbrüchen</a:t>
            </a:r>
          </a:p>
          <a:p>
            <a:r>
              <a:rPr lang="de-AT" dirty="0"/>
              <a:t>Umwandlung des Eingabewerts in eine Zahl</a:t>
            </a:r>
          </a:p>
          <a:p>
            <a:r>
              <a:rPr lang="de-AT" dirty="0"/>
              <a:t>Ausgabe und </a:t>
            </a:r>
            <a:r>
              <a:rPr lang="de-AT" dirty="0" err="1"/>
              <a:t>addition</a:t>
            </a:r>
            <a:r>
              <a:rPr lang="de-AT" dirty="0"/>
              <a:t> der Zahl mit </a:t>
            </a:r>
            <a:r>
              <a:rPr lang="de-AT" dirty="0">
                <a:latin typeface="Consolas" panose="020B0609020204030204" pitchFamily="49" charset="0"/>
              </a:rPr>
              <a:t>3</a:t>
            </a:r>
            <a:r>
              <a:rPr lang="de-AT" dirty="0"/>
              <a:t> = richtiges Ergebnis</a:t>
            </a:r>
          </a:p>
          <a:p>
            <a:endParaRPr lang="de-AT" dirty="0"/>
          </a:p>
        </p:txBody>
      </p:sp>
      <p:sp>
        <p:nvSpPr>
          <p:cNvPr id="4" name="Titel 1">
            <a:extLst>
              <a:ext uri="{FF2B5EF4-FFF2-40B4-BE49-F238E27FC236}">
                <a16:creationId xmlns:a16="http://schemas.microsoft.com/office/drawing/2014/main" id="{B95FCC27-0E50-4016-A818-F6076D863600}"/>
              </a:ext>
            </a:extLst>
          </p:cNvPr>
          <p:cNvSpPr>
            <a:spLocks noGrp="1"/>
          </p:cNvSpPr>
          <p:nvPr>
            <p:ph type="title"/>
          </p:nvPr>
        </p:nvSpPr>
        <p:spPr>
          <a:xfrm>
            <a:off x="949325" y="222250"/>
            <a:ext cx="10293350" cy="547688"/>
          </a:xfrm>
        </p:spPr>
        <p:txBody>
          <a:bodyPr/>
          <a:lstStyle/>
          <a:p>
            <a:r>
              <a:rPr lang="de-AT" dirty="0"/>
              <a:t>Datentypen verändern</a:t>
            </a:r>
          </a:p>
        </p:txBody>
      </p:sp>
      <p:sp>
        <p:nvSpPr>
          <p:cNvPr id="6" name="Textfeld 5">
            <a:extLst>
              <a:ext uri="{FF2B5EF4-FFF2-40B4-BE49-F238E27FC236}">
                <a16:creationId xmlns:a16="http://schemas.microsoft.com/office/drawing/2014/main" id="{4729CA0F-CAC8-47C3-B3D5-3BC931A17ED3}"/>
              </a:ext>
            </a:extLst>
          </p:cNvPr>
          <p:cNvSpPr txBox="1"/>
          <p:nvPr/>
        </p:nvSpPr>
        <p:spPr>
          <a:xfrm>
            <a:off x="242888" y="3695718"/>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eingabe</a:t>
            </a:r>
            <a:r>
              <a:rPr lang="de-AT" dirty="0"/>
              <a:t> = prompt("Gib eine Zahl ein:");</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a:p>
            <a:r>
              <a:rPr lang="de-AT" dirty="0" err="1"/>
              <a:t>document.write</a:t>
            </a:r>
            <a:r>
              <a:rPr lang="de-AT" dirty="0"/>
              <a:t>("&lt;</a:t>
            </a:r>
            <a:r>
              <a:rPr lang="de-AT" dirty="0" err="1"/>
              <a:t>br</a:t>
            </a:r>
            <a:r>
              <a:rPr lang="de-AT" dirty="0"/>
              <a:t>&gt;&lt;</a:t>
            </a:r>
            <a:r>
              <a:rPr lang="de-AT" dirty="0" err="1"/>
              <a:t>br</a:t>
            </a:r>
            <a:r>
              <a:rPr lang="de-AT" dirty="0"/>
              <a:t>&gt;");</a:t>
            </a:r>
          </a:p>
          <a:p>
            <a:r>
              <a:rPr lang="de-AT" dirty="0" err="1"/>
              <a:t>eingabe</a:t>
            </a:r>
            <a:r>
              <a:rPr lang="de-AT" dirty="0"/>
              <a:t> = </a:t>
            </a:r>
            <a:r>
              <a:rPr lang="de-AT" dirty="0" err="1"/>
              <a:t>Number</a:t>
            </a:r>
            <a:r>
              <a:rPr lang="de-AT" dirty="0"/>
              <a:t>(</a:t>
            </a:r>
            <a:r>
              <a:rPr lang="de-AT" dirty="0" err="1"/>
              <a:t>eingabe</a:t>
            </a:r>
            <a:r>
              <a:rPr lang="de-AT" dirty="0"/>
              <a:t>);</a:t>
            </a:r>
          </a:p>
          <a:p>
            <a:r>
              <a:rPr lang="de-AT" dirty="0" err="1"/>
              <a:t>document.write</a:t>
            </a:r>
            <a:r>
              <a:rPr lang="de-AT" dirty="0"/>
              <a:t>("Datentyp: " + </a:t>
            </a:r>
            <a:r>
              <a:rPr lang="de-AT" dirty="0" err="1"/>
              <a:t>typeof</a:t>
            </a:r>
            <a:r>
              <a:rPr lang="de-AT" dirty="0"/>
              <a:t> </a:t>
            </a:r>
            <a:r>
              <a:rPr lang="de-AT" dirty="0" err="1"/>
              <a:t>eingabe</a:t>
            </a:r>
            <a:r>
              <a:rPr lang="de-AT" dirty="0"/>
              <a:t> + "&lt;</a:t>
            </a:r>
            <a:r>
              <a:rPr lang="de-AT" dirty="0" err="1"/>
              <a:t>br</a:t>
            </a:r>
            <a:r>
              <a:rPr lang="de-AT" dirty="0"/>
              <a:t>&gt;");</a:t>
            </a:r>
          </a:p>
          <a:p>
            <a:r>
              <a:rPr lang="de-AT" dirty="0" err="1"/>
              <a:t>document.write</a:t>
            </a:r>
            <a:r>
              <a:rPr lang="de-AT" dirty="0"/>
              <a:t>(</a:t>
            </a:r>
            <a:r>
              <a:rPr lang="de-AT" dirty="0" err="1"/>
              <a:t>eingabe</a:t>
            </a:r>
            <a:r>
              <a:rPr lang="de-AT" dirty="0"/>
              <a:t> + 3);</a:t>
            </a:r>
          </a:p>
        </p:txBody>
      </p:sp>
      <p:pic>
        <p:nvPicPr>
          <p:cNvPr id="7" name="Grafik 6">
            <a:extLst>
              <a:ext uri="{FF2B5EF4-FFF2-40B4-BE49-F238E27FC236}">
                <a16:creationId xmlns:a16="http://schemas.microsoft.com/office/drawing/2014/main" id="{6BCB0B58-3D62-4402-BF60-43A01EC419AB}"/>
              </a:ext>
            </a:extLst>
          </p:cNvPr>
          <p:cNvPicPr>
            <a:picLocks noChangeAspect="1"/>
          </p:cNvPicPr>
          <p:nvPr/>
        </p:nvPicPr>
        <p:blipFill>
          <a:blip r:embed="rId2"/>
          <a:stretch>
            <a:fillRect/>
          </a:stretch>
        </p:blipFill>
        <p:spPr>
          <a:xfrm>
            <a:off x="7067550" y="3695718"/>
            <a:ext cx="1600200" cy="1447800"/>
          </a:xfrm>
          <a:prstGeom prst="rect">
            <a:avLst/>
          </a:prstGeom>
        </p:spPr>
      </p:pic>
    </p:spTree>
    <p:extLst>
      <p:ext uri="{BB962C8B-B14F-4D97-AF65-F5344CB8AC3E}">
        <p14:creationId xmlns:p14="http://schemas.microsoft.com/office/powerpoint/2010/main" val="378152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CE4B4-5E0F-4A33-BC42-4215D6D53B99}"/>
              </a:ext>
            </a:extLst>
          </p:cNvPr>
          <p:cNvSpPr>
            <a:spLocks noGrp="1"/>
          </p:cNvSpPr>
          <p:nvPr>
            <p:ph type="title"/>
          </p:nvPr>
        </p:nvSpPr>
        <p:spPr/>
        <p:txBody>
          <a:bodyPr/>
          <a:lstStyle/>
          <a:p>
            <a:r>
              <a:rPr lang="de-AT" dirty="0"/>
              <a:t>Operationen mit Variablen durchführen</a:t>
            </a:r>
          </a:p>
        </p:txBody>
      </p:sp>
      <p:pic>
        <p:nvPicPr>
          <p:cNvPr id="4" name="Grafik 3">
            <a:extLst>
              <a:ext uri="{FF2B5EF4-FFF2-40B4-BE49-F238E27FC236}">
                <a16:creationId xmlns:a16="http://schemas.microsoft.com/office/drawing/2014/main" id="{CBBD8536-716E-4D20-B1DC-CE0C5BF2D6A0}"/>
              </a:ext>
            </a:extLst>
          </p:cNvPr>
          <p:cNvPicPr>
            <a:picLocks noChangeAspect="1"/>
          </p:cNvPicPr>
          <p:nvPr/>
        </p:nvPicPr>
        <p:blipFill>
          <a:blip r:embed="rId2"/>
          <a:stretch>
            <a:fillRect/>
          </a:stretch>
        </p:blipFill>
        <p:spPr>
          <a:xfrm>
            <a:off x="2261846" y="4100280"/>
            <a:ext cx="1647825" cy="1009650"/>
          </a:xfrm>
          <a:prstGeom prst="rect">
            <a:avLst/>
          </a:prstGeom>
        </p:spPr>
      </p:pic>
      <p:sp>
        <p:nvSpPr>
          <p:cNvPr id="6" name="Textfeld 5">
            <a:extLst>
              <a:ext uri="{FF2B5EF4-FFF2-40B4-BE49-F238E27FC236}">
                <a16:creationId xmlns:a16="http://schemas.microsoft.com/office/drawing/2014/main" id="{FF876596-E8C5-4B53-B6F8-C56F54A409BD}"/>
              </a:ext>
            </a:extLst>
          </p:cNvPr>
          <p:cNvSpPr txBox="1"/>
          <p:nvPr/>
        </p:nvSpPr>
        <p:spPr>
          <a:xfrm>
            <a:off x="316365" y="1247326"/>
            <a:ext cx="7186613"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meineVariable</a:t>
            </a:r>
            <a:r>
              <a:rPr lang="de-AT" dirty="0"/>
              <a:t> = 3;</a:t>
            </a:r>
          </a:p>
          <a:p>
            <a:r>
              <a:rPr lang="de-AT" dirty="0" err="1"/>
              <a:t>meineVariable</a:t>
            </a:r>
            <a:r>
              <a:rPr lang="de-AT" dirty="0"/>
              <a:t> = </a:t>
            </a:r>
            <a:r>
              <a:rPr lang="de-AT" dirty="0" err="1"/>
              <a:t>meineVariable</a:t>
            </a:r>
            <a:r>
              <a:rPr lang="de-AT" dirty="0"/>
              <a:t> * 2;</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2;</a:t>
            </a:r>
          </a:p>
          <a:p>
            <a:r>
              <a:rPr lang="de-AT" dirty="0" err="1"/>
              <a:t>document.write</a:t>
            </a:r>
            <a:r>
              <a:rPr lang="de-AT" dirty="0"/>
              <a:t>("Kurzschreibweise: " + </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a:t>
            </a:r>
            <a:r>
              <a:rPr lang="de-AT" dirty="0" err="1"/>
              <a:t>meineVariable</a:t>
            </a:r>
            <a:r>
              <a:rPr lang="de-AT" dirty="0"/>
              <a:t> + 5;</a:t>
            </a:r>
          </a:p>
          <a:p>
            <a:r>
              <a:rPr lang="de-AT" dirty="0" err="1"/>
              <a:t>document.write</a:t>
            </a:r>
            <a:r>
              <a:rPr lang="de-AT" dirty="0"/>
              <a:t>(</a:t>
            </a:r>
            <a:r>
              <a:rPr lang="de-AT" dirty="0" err="1"/>
              <a:t>meineVariable</a:t>
            </a:r>
            <a:r>
              <a:rPr lang="de-AT" dirty="0"/>
              <a:t> + "&lt;</a:t>
            </a:r>
            <a:r>
              <a:rPr lang="de-AT" dirty="0" err="1"/>
              <a:t>br</a:t>
            </a:r>
            <a:r>
              <a:rPr lang="de-AT" dirty="0"/>
              <a:t>&gt;");</a:t>
            </a:r>
          </a:p>
          <a:p>
            <a:r>
              <a:rPr lang="de-AT" dirty="0" err="1"/>
              <a:t>meineVariable</a:t>
            </a:r>
            <a:r>
              <a:rPr lang="de-AT" dirty="0"/>
              <a:t> = 3;</a:t>
            </a:r>
          </a:p>
          <a:p>
            <a:r>
              <a:rPr lang="de-AT" dirty="0" err="1"/>
              <a:t>meineVariable</a:t>
            </a:r>
            <a:r>
              <a:rPr lang="de-AT" dirty="0"/>
              <a:t> += 5;</a:t>
            </a:r>
          </a:p>
          <a:p>
            <a:r>
              <a:rPr lang="de-AT" dirty="0" err="1"/>
              <a:t>document.write</a:t>
            </a:r>
            <a:r>
              <a:rPr lang="de-AT" dirty="0"/>
              <a:t>("Kurzschreibweise: " + </a:t>
            </a:r>
            <a:r>
              <a:rPr lang="de-AT" dirty="0" err="1"/>
              <a:t>meineVariable</a:t>
            </a:r>
            <a:r>
              <a:rPr lang="de-AT" dirty="0"/>
              <a:t> + "&lt;</a:t>
            </a:r>
            <a:r>
              <a:rPr lang="de-AT" dirty="0" err="1"/>
              <a:t>br</a:t>
            </a:r>
            <a:r>
              <a:rPr lang="de-AT" dirty="0"/>
              <a:t>&gt;");</a:t>
            </a:r>
          </a:p>
        </p:txBody>
      </p:sp>
      <p:graphicFrame>
        <p:nvGraphicFramePr>
          <p:cNvPr id="7" name="Tabelle 7">
            <a:extLst>
              <a:ext uri="{FF2B5EF4-FFF2-40B4-BE49-F238E27FC236}">
                <a16:creationId xmlns:a16="http://schemas.microsoft.com/office/drawing/2014/main" id="{4E5AB9B3-19BD-485C-BFA6-BCA2326B13B5}"/>
              </a:ext>
            </a:extLst>
          </p:cNvPr>
          <p:cNvGraphicFramePr>
            <a:graphicFrameLocks noGrp="1"/>
          </p:cNvGraphicFramePr>
          <p:nvPr>
            <p:extLst>
              <p:ext uri="{D42A27DB-BD31-4B8C-83A1-F6EECF244321}">
                <p14:modId xmlns:p14="http://schemas.microsoft.com/office/powerpoint/2010/main" val="1921514630"/>
              </p:ext>
            </p:extLst>
          </p:nvPr>
        </p:nvGraphicFramePr>
        <p:xfrm>
          <a:off x="8031161" y="1348562"/>
          <a:ext cx="3397252" cy="4297680"/>
        </p:xfrm>
        <a:graphic>
          <a:graphicData uri="http://schemas.openxmlformats.org/drawingml/2006/table">
            <a:tbl>
              <a:tblPr firstRow="1" bandRow="1">
                <a:tableStyleId>{5C22544A-7EE6-4342-B048-85BDC9FD1C3A}</a:tableStyleId>
              </a:tblPr>
              <a:tblGrid>
                <a:gridCol w="786268">
                  <a:extLst>
                    <a:ext uri="{9D8B030D-6E8A-4147-A177-3AD203B41FA5}">
                      <a16:colId xmlns:a16="http://schemas.microsoft.com/office/drawing/2014/main" val="428843161"/>
                    </a:ext>
                  </a:extLst>
                </a:gridCol>
                <a:gridCol w="2610984">
                  <a:extLst>
                    <a:ext uri="{9D8B030D-6E8A-4147-A177-3AD203B41FA5}">
                      <a16:colId xmlns:a16="http://schemas.microsoft.com/office/drawing/2014/main" val="1320404676"/>
                    </a:ext>
                  </a:extLst>
                </a:gridCol>
              </a:tblGrid>
              <a:tr h="269220">
                <a:tc>
                  <a:txBody>
                    <a:bodyPr/>
                    <a:lstStyle/>
                    <a:p>
                      <a:r>
                        <a:rPr lang="de-AT" sz="1200" dirty="0"/>
                        <a:t>Zeichen</a:t>
                      </a:r>
                    </a:p>
                  </a:txBody>
                  <a:tcPr/>
                </a:tc>
                <a:tc>
                  <a:txBody>
                    <a:bodyPr/>
                    <a:lstStyle/>
                    <a:p>
                      <a:r>
                        <a:rPr lang="de-AT" sz="1200" dirty="0"/>
                        <a:t>Beschreibung</a:t>
                      </a:r>
                    </a:p>
                  </a:txBody>
                  <a:tcPr/>
                </a:tc>
                <a:extLst>
                  <a:ext uri="{0D108BD9-81ED-4DB2-BD59-A6C34878D82A}">
                    <a16:rowId xmlns:a16="http://schemas.microsoft.com/office/drawing/2014/main" val="3826917902"/>
                  </a:ext>
                </a:extLst>
              </a:tr>
              <a:tr h="269220">
                <a:tc>
                  <a:txBody>
                    <a:bodyPr/>
                    <a:lstStyle/>
                    <a:p>
                      <a:r>
                        <a:rPr lang="de-AT" sz="1200" dirty="0"/>
                        <a:t>+</a:t>
                      </a:r>
                    </a:p>
                  </a:txBody>
                  <a:tcPr/>
                </a:tc>
                <a:tc>
                  <a:txBody>
                    <a:bodyPr/>
                    <a:lstStyle/>
                    <a:p>
                      <a:r>
                        <a:rPr lang="de-AT" sz="1200" dirty="0"/>
                        <a:t>Addition</a:t>
                      </a:r>
                    </a:p>
                  </a:txBody>
                  <a:tcPr/>
                </a:tc>
                <a:extLst>
                  <a:ext uri="{0D108BD9-81ED-4DB2-BD59-A6C34878D82A}">
                    <a16:rowId xmlns:a16="http://schemas.microsoft.com/office/drawing/2014/main" val="3183555324"/>
                  </a:ext>
                </a:extLst>
              </a:tr>
              <a:tr h="269220">
                <a:tc>
                  <a:txBody>
                    <a:bodyPr/>
                    <a:lstStyle/>
                    <a:p>
                      <a:r>
                        <a:rPr lang="de-AT" sz="1200" dirty="0"/>
                        <a:t>-</a:t>
                      </a:r>
                    </a:p>
                  </a:txBody>
                  <a:tcPr/>
                </a:tc>
                <a:tc>
                  <a:txBody>
                    <a:bodyPr/>
                    <a:lstStyle/>
                    <a:p>
                      <a:r>
                        <a:rPr lang="de-AT" sz="1200" dirty="0"/>
                        <a:t>Subration</a:t>
                      </a:r>
                    </a:p>
                  </a:txBody>
                  <a:tcPr/>
                </a:tc>
                <a:extLst>
                  <a:ext uri="{0D108BD9-81ED-4DB2-BD59-A6C34878D82A}">
                    <a16:rowId xmlns:a16="http://schemas.microsoft.com/office/drawing/2014/main" val="3824797444"/>
                  </a:ext>
                </a:extLst>
              </a:tr>
              <a:tr h="269220">
                <a:tc>
                  <a:txBody>
                    <a:bodyPr/>
                    <a:lstStyle/>
                    <a:p>
                      <a:r>
                        <a:rPr lang="de-AT" sz="1200" dirty="0"/>
                        <a:t>/</a:t>
                      </a:r>
                    </a:p>
                  </a:txBody>
                  <a:tcPr/>
                </a:tc>
                <a:tc>
                  <a:txBody>
                    <a:bodyPr/>
                    <a:lstStyle/>
                    <a:p>
                      <a:r>
                        <a:rPr lang="de-AT" sz="1200" dirty="0"/>
                        <a:t>Division</a:t>
                      </a:r>
                    </a:p>
                  </a:txBody>
                  <a:tcPr/>
                </a:tc>
                <a:extLst>
                  <a:ext uri="{0D108BD9-81ED-4DB2-BD59-A6C34878D82A}">
                    <a16:rowId xmlns:a16="http://schemas.microsoft.com/office/drawing/2014/main" val="1948115746"/>
                  </a:ext>
                </a:extLst>
              </a:tr>
              <a:tr h="269220">
                <a:tc>
                  <a:txBody>
                    <a:bodyPr/>
                    <a:lstStyle/>
                    <a:p>
                      <a:r>
                        <a:rPr lang="de-AT" sz="1200" dirty="0"/>
                        <a:t>*</a:t>
                      </a:r>
                    </a:p>
                  </a:txBody>
                  <a:tcPr/>
                </a:tc>
                <a:tc>
                  <a:txBody>
                    <a:bodyPr/>
                    <a:lstStyle/>
                    <a:p>
                      <a:r>
                        <a:rPr lang="de-AT" sz="1200" dirty="0"/>
                        <a:t>Multiplikation</a:t>
                      </a:r>
                    </a:p>
                  </a:txBody>
                  <a:tcPr/>
                </a:tc>
                <a:extLst>
                  <a:ext uri="{0D108BD9-81ED-4DB2-BD59-A6C34878D82A}">
                    <a16:rowId xmlns:a16="http://schemas.microsoft.com/office/drawing/2014/main" val="3662099282"/>
                  </a:ext>
                </a:extLst>
              </a:tr>
              <a:tr h="269220">
                <a:tc>
                  <a:txBody>
                    <a:bodyPr/>
                    <a:lstStyle/>
                    <a:p>
                      <a:r>
                        <a:rPr lang="de-AT" sz="1200" dirty="0"/>
                        <a:t>**</a:t>
                      </a:r>
                    </a:p>
                  </a:txBody>
                  <a:tcPr/>
                </a:tc>
                <a:tc>
                  <a:txBody>
                    <a:bodyPr/>
                    <a:lstStyle/>
                    <a:p>
                      <a:r>
                        <a:rPr lang="de-AT" sz="1200" dirty="0"/>
                        <a:t>Potenz</a:t>
                      </a:r>
                    </a:p>
                  </a:txBody>
                  <a:tcPr/>
                </a:tc>
                <a:extLst>
                  <a:ext uri="{0D108BD9-81ED-4DB2-BD59-A6C34878D82A}">
                    <a16:rowId xmlns:a16="http://schemas.microsoft.com/office/drawing/2014/main" val="1519609526"/>
                  </a:ext>
                </a:extLst>
              </a:tr>
              <a:tr h="269220">
                <a:tc>
                  <a:txBody>
                    <a:bodyPr/>
                    <a:lstStyle/>
                    <a:p>
                      <a:r>
                        <a:rPr lang="de-AT" sz="1200" dirty="0"/>
                        <a:t>%</a:t>
                      </a:r>
                    </a:p>
                  </a:txBody>
                  <a:tcPr/>
                </a:tc>
                <a:tc>
                  <a:txBody>
                    <a:bodyPr/>
                    <a:lstStyle/>
                    <a:p>
                      <a:r>
                        <a:rPr lang="de-AT" sz="1200" dirty="0"/>
                        <a:t>Modulo</a:t>
                      </a:r>
                    </a:p>
                  </a:txBody>
                  <a:tcPr/>
                </a:tc>
                <a:extLst>
                  <a:ext uri="{0D108BD9-81ED-4DB2-BD59-A6C34878D82A}">
                    <a16:rowId xmlns:a16="http://schemas.microsoft.com/office/drawing/2014/main" val="908724729"/>
                  </a:ext>
                </a:extLst>
              </a:tr>
              <a:tr h="269220">
                <a:tc>
                  <a:txBody>
                    <a:bodyPr/>
                    <a:lstStyle/>
                    <a:p>
                      <a:r>
                        <a:rPr lang="de-AT" sz="1200" dirty="0"/>
                        <a:t>+=</a:t>
                      </a:r>
                    </a:p>
                  </a:txBody>
                  <a:tcPr/>
                </a:tc>
                <a:tc>
                  <a:txBody>
                    <a:bodyPr/>
                    <a:lstStyle/>
                    <a:p>
                      <a:r>
                        <a:rPr lang="de-AT" sz="1200" dirty="0"/>
                        <a:t>Erhöhung um den angegebenen Wert</a:t>
                      </a:r>
                    </a:p>
                  </a:txBody>
                  <a:tcPr/>
                </a:tc>
                <a:extLst>
                  <a:ext uri="{0D108BD9-81ED-4DB2-BD59-A6C34878D82A}">
                    <a16:rowId xmlns:a16="http://schemas.microsoft.com/office/drawing/2014/main" val="3130428652"/>
                  </a:ext>
                </a:extLst>
              </a:tr>
              <a:tr h="269220">
                <a:tc>
                  <a:txBody>
                    <a:bodyPr/>
                    <a:lstStyle/>
                    <a:p>
                      <a:r>
                        <a:rPr lang="de-AT" sz="1200" dirty="0"/>
                        <a:t>-=</a:t>
                      </a:r>
                    </a:p>
                  </a:txBody>
                  <a:tcPr/>
                </a:tc>
                <a:tc>
                  <a:txBody>
                    <a:bodyPr/>
                    <a:lstStyle/>
                    <a:p>
                      <a:r>
                        <a:rPr lang="de-AT" sz="1200" dirty="0"/>
                        <a:t>Erniedrigung um den angegebenen Wert</a:t>
                      </a:r>
                    </a:p>
                  </a:txBody>
                  <a:tcPr/>
                </a:tc>
                <a:extLst>
                  <a:ext uri="{0D108BD9-81ED-4DB2-BD59-A6C34878D82A}">
                    <a16:rowId xmlns:a16="http://schemas.microsoft.com/office/drawing/2014/main" val="3918250710"/>
                  </a:ext>
                </a:extLst>
              </a:tr>
              <a:tr h="269220">
                <a:tc>
                  <a:txBody>
                    <a:bodyPr/>
                    <a:lstStyle/>
                    <a:p>
                      <a:r>
                        <a:rPr lang="de-AT" sz="1200" dirty="0"/>
                        <a:t>*=</a:t>
                      </a:r>
                    </a:p>
                  </a:txBody>
                  <a:tcPr/>
                </a:tc>
                <a:tc>
                  <a:txBody>
                    <a:bodyPr/>
                    <a:lstStyle/>
                    <a:p>
                      <a:r>
                        <a:rPr lang="de-AT" sz="1200" dirty="0"/>
                        <a:t>Variable wird mit dem angegebenen Wert multipliziert</a:t>
                      </a:r>
                    </a:p>
                  </a:txBody>
                  <a:tcPr/>
                </a:tc>
                <a:extLst>
                  <a:ext uri="{0D108BD9-81ED-4DB2-BD59-A6C34878D82A}">
                    <a16:rowId xmlns:a16="http://schemas.microsoft.com/office/drawing/2014/main" val="3129186359"/>
                  </a:ext>
                </a:extLst>
              </a:tr>
              <a:tr h="269220">
                <a:tc>
                  <a:txBody>
                    <a:bodyPr/>
                    <a:lstStyle/>
                    <a:p>
                      <a:r>
                        <a:rPr lang="de-AT" sz="1200" dirty="0"/>
                        <a:t>/=</a:t>
                      </a:r>
                    </a:p>
                  </a:txBody>
                  <a:tcPr/>
                </a:tc>
                <a:tc>
                  <a:txBody>
                    <a:bodyPr/>
                    <a:lstStyle/>
                    <a:p>
                      <a:r>
                        <a:rPr lang="de-AT" sz="1200" dirty="0"/>
                        <a:t>Variable wird durch den angegebenen Wert geteilt</a:t>
                      </a:r>
                    </a:p>
                  </a:txBody>
                  <a:tcPr/>
                </a:tc>
                <a:extLst>
                  <a:ext uri="{0D108BD9-81ED-4DB2-BD59-A6C34878D82A}">
                    <a16:rowId xmlns:a16="http://schemas.microsoft.com/office/drawing/2014/main" val="900010046"/>
                  </a:ext>
                </a:extLst>
              </a:tr>
              <a:tr h="269220">
                <a:tc>
                  <a:txBody>
                    <a:bodyPr/>
                    <a:lstStyle/>
                    <a:p>
                      <a:r>
                        <a:rPr lang="de-AT" sz="1200" dirty="0"/>
                        <a:t>++</a:t>
                      </a:r>
                    </a:p>
                  </a:txBody>
                  <a:tcPr/>
                </a:tc>
                <a:tc>
                  <a:txBody>
                    <a:bodyPr/>
                    <a:lstStyle/>
                    <a:p>
                      <a:r>
                        <a:rPr lang="de-AT" sz="1200" dirty="0"/>
                        <a:t>Erhöhung um 1</a:t>
                      </a:r>
                    </a:p>
                  </a:txBody>
                  <a:tcPr/>
                </a:tc>
                <a:extLst>
                  <a:ext uri="{0D108BD9-81ED-4DB2-BD59-A6C34878D82A}">
                    <a16:rowId xmlns:a16="http://schemas.microsoft.com/office/drawing/2014/main" val="2166437708"/>
                  </a:ext>
                </a:extLst>
              </a:tr>
              <a:tr h="269220">
                <a:tc>
                  <a:txBody>
                    <a:bodyPr/>
                    <a:lstStyle/>
                    <a:p>
                      <a:r>
                        <a:rPr lang="de-AT" sz="1200" dirty="0"/>
                        <a:t>--</a:t>
                      </a:r>
                    </a:p>
                  </a:txBody>
                  <a:tcPr/>
                </a:tc>
                <a:tc>
                  <a:txBody>
                    <a:bodyPr/>
                    <a:lstStyle/>
                    <a:p>
                      <a:r>
                        <a:rPr lang="de-AT" sz="1200" dirty="0"/>
                        <a:t>Erniedrigung um 1</a:t>
                      </a:r>
                    </a:p>
                  </a:txBody>
                  <a:tcPr/>
                </a:tc>
                <a:extLst>
                  <a:ext uri="{0D108BD9-81ED-4DB2-BD59-A6C34878D82A}">
                    <a16:rowId xmlns:a16="http://schemas.microsoft.com/office/drawing/2014/main" val="516047046"/>
                  </a:ext>
                </a:extLst>
              </a:tr>
            </a:tbl>
          </a:graphicData>
        </a:graphic>
      </p:graphicFrame>
    </p:spTree>
    <p:extLst>
      <p:ext uri="{BB962C8B-B14F-4D97-AF65-F5344CB8AC3E}">
        <p14:creationId xmlns:p14="http://schemas.microsoft.com/office/powerpoint/2010/main" val="80239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466953" y="1169988"/>
            <a:ext cx="5813197" cy="996170"/>
          </a:xfrm>
        </p:spPr>
        <p:txBody>
          <a:bodyPr/>
          <a:lstStyle/>
          <a:p>
            <a:pPr marL="0" indent="0">
              <a:buNone/>
            </a:pPr>
            <a:r>
              <a:rPr lang="de-AT" dirty="0"/>
              <a:t>Schreibe ein Programm, das drei Variablen unterschiedlichen Typs erstellt. Daraufhin sollen deren Wert und deren Typ mit dem alert-Befehl ausgegeben werden</a:t>
            </a:r>
          </a:p>
          <a:p>
            <a:pPr marL="0" indent="0">
              <a:buNone/>
            </a:pPr>
            <a:endParaRPr lang="de-AT" dirty="0"/>
          </a:p>
        </p:txBody>
      </p:sp>
      <p:sp>
        <p:nvSpPr>
          <p:cNvPr id="5" name="Textfeld 4">
            <a:extLst>
              <a:ext uri="{FF2B5EF4-FFF2-40B4-BE49-F238E27FC236}">
                <a16:creationId xmlns:a16="http://schemas.microsoft.com/office/drawing/2014/main" id="{89B6E0C6-4439-44C9-95D4-344304347471}"/>
              </a:ext>
            </a:extLst>
          </p:cNvPr>
          <p:cNvSpPr txBox="1"/>
          <p:nvPr/>
        </p:nvSpPr>
        <p:spPr>
          <a:xfrm>
            <a:off x="466953" y="1911553"/>
            <a:ext cx="5813197"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var1 = 4;</a:t>
            </a:r>
          </a:p>
          <a:p>
            <a:r>
              <a:rPr lang="de-AT" dirty="0"/>
              <a:t>        </a:t>
            </a:r>
            <a:r>
              <a:rPr lang="de-AT" dirty="0" err="1"/>
              <a:t>let</a:t>
            </a:r>
            <a:r>
              <a:rPr lang="de-AT" dirty="0"/>
              <a:t> var2 = "x";</a:t>
            </a:r>
          </a:p>
          <a:p>
            <a:r>
              <a:rPr lang="de-AT" dirty="0"/>
              <a:t>        </a:t>
            </a:r>
            <a:r>
              <a:rPr lang="de-AT" dirty="0" err="1"/>
              <a:t>let</a:t>
            </a:r>
            <a:r>
              <a:rPr lang="de-AT" dirty="0"/>
              <a:t> var3 = </a:t>
            </a:r>
            <a:r>
              <a:rPr lang="de-AT" dirty="0" err="1"/>
              <a:t>false</a:t>
            </a:r>
            <a:r>
              <a:rPr lang="de-AT" dirty="0"/>
              <a:t>;</a:t>
            </a:r>
          </a:p>
          <a:p>
            <a:br>
              <a:rPr lang="de-AT" dirty="0"/>
            </a:br>
            <a:r>
              <a:rPr lang="de-AT" dirty="0"/>
              <a:t>        alert ("Wert: " + var1 + " Typ: " + </a:t>
            </a:r>
            <a:r>
              <a:rPr lang="de-AT" dirty="0" err="1"/>
              <a:t>typeof</a:t>
            </a:r>
            <a:r>
              <a:rPr lang="de-AT" dirty="0"/>
              <a:t> var1);</a:t>
            </a:r>
          </a:p>
          <a:p>
            <a:r>
              <a:rPr lang="de-AT" dirty="0"/>
              <a:t>        alert ("Wert: " + var2 + " Typ: " + </a:t>
            </a:r>
            <a:r>
              <a:rPr lang="de-AT" dirty="0" err="1"/>
              <a:t>typeof</a:t>
            </a:r>
            <a:r>
              <a:rPr lang="de-AT" dirty="0"/>
              <a:t> var2);</a:t>
            </a:r>
          </a:p>
          <a:p>
            <a:r>
              <a:rPr lang="de-AT" dirty="0"/>
              <a:t>        alert ("Wert: " + var3 + " Typ: " + </a:t>
            </a:r>
            <a:r>
              <a:rPr lang="de-AT" dirty="0" err="1"/>
              <a:t>typeof</a:t>
            </a:r>
            <a:r>
              <a:rPr lang="de-AT" dirty="0"/>
              <a:t> var3);</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C9F1FFF1-F1F7-4997-BF4F-358DFBA14624}"/>
              </a:ext>
            </a:extLst>
          </p:cNvPr>
          <p:cNvSpPr txBox="1">
            <a:spLocks/>
          </p:cNvSpPr>
          <p:nvPr/>
        </p:nvSpPr>
        <p:spPr>
          <a:xfrm>
            <a:off x="6656613" y="1085851"/>
            <a:ext cx="5068434" cy="5909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sz="1200" dirty="0"/>
              <a:t>Frage vom Anwender zwei Werte mit dem prompt-Befehl ab. Wandle die Werte dann in Zahlen um und multipliziere sie. Gib das Ergebnis mit </a:t>
            </a:r>
            <a:r>
              <a:rPr lang="de-AT" sz="1200" dirty="0" err="1">
                <a:latin typeface="Consolas" panose="020B0609020204030204" pitchFamily="49" charset="0"/>
              </a:rPr>
              <a:t>document.write</a:t>
            </a:r>
            <a:r>
              <a:rPr lang="de-AT" sz="1200" dirty="0">
                <a:latin typeface="Consolas" panose="020B0609020204030204" pitchFamily="49" charset="0"/>
              </a:rPr>
              <a:t>()</a:t>
            </a:r>
            <a:r>
              <a:rPr lang="de-AT" sz="1200" dirty="0"/>
              <a:t> aus.</a:t>
            </a:r>
          </a:p>
        </p:txBody>
      </p:sp>
      <p:sp>
        <p:nvSpPr>
          <p:cNvPr id="7" name="Textfeld 6">
            <a:extLst>
              <a:ext uri="{FF2B5EF4-FFF2-40B4-BE49-F238E27FC236}">
                <a16:creationId xmlns:a16="http://schemas.microsoft.com/office/drawing/2014/main" id="{E729CA45-D109-470C-8631-86F009560A55}"/>
              </a:ext>
            </a:extLst>
          </p:cNvPr>
          <p:cNvSpPr txBox="1"/>
          <p:nvPr/>
        </p:nvSpPr>
        <p:spPr>
          <a:xfrm>
            <a:off x="6656613" y="1776095"/>
            <a:ext cx="5068434"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wert1 = prompt("Wert 1:");</a:t>
            </a:r>
          </a:p>
          <a:p>
            <a:r>
              <a:rPr lang="de-AT" dirty="0"/>
              <a:t>        </a:t>
            </a:r>
            <a:r>
              <a:rPr lang="de-AT" dirty="0" err="1"/>
              <a:t>let</a:t>
            </a:r>
            <a:r>
              <a:rPr lang="de-AT" dirty="0"/>
              <a:t> wert2 = prompt("Wert 2:");</a:t>
            </a:r>
          </a:p>
          <a:p>
            <a:r>
              <a:rPr lang="de-AT" dirty="0"/>
              <a:t>       </a:t>
            </a:r>
          </a:p>
          <a:p>
            <a:r>
              <a:rPr lang="de-AT" dirty="0"/>
              <a:t>        wert1 = </a:t>
            </a:r>
            <a:r>
              <a:rPr lang="de-AT" dirty="0" err="1"/>
              <a:t>Number</a:t>
            </a:r>
            <a:r>
              <a:rPr lang="de-AT" dirty="0"/>
              <a:t>(wert1);</a:t>
            </a:r>
          </a:p>
          <a:p>
            <a:r>
              <a:rPr lang="de-AT" dirty="0"/>
              <a:t>        wert2 = </a:t>
            </a:r>
            <a:r>
              <a:rPr lang="de-AT" dirty="0" err="1"/>
              <a:t>Number</a:t>
            </a:r>
            <a:r>
              <a:rPr lang="de-AT" dirty="0"/>
              <a:t>(wert2);</a:t>
            </a:r>
          </a:p>
          <a:p>
            <a:br>
              <a:rPr lang="de-AT" dirty="0"/>
            </a:br>
            <a:r>
              <a:rPr lang="de-AT" dirty="0"/>
              <a:t>        </a:t>
            </a:r>
            <a:r>
              <a:rPr lang="de-AT" dirty="0" err="1"/>
              <a:t>let</a:t>
            </a:r>
            <a:r>
              <a:rPr lang="de-AT" dirty="0"/>
              <a:t> </a:t>
            </a:r>
            <a:r>
              <a:rPr lang="de-AT" dirty="0" err="1"/>
              <a:t>ergebnis</a:t>
            </a:r>
            <a:r>
              <a:rPr lang="de-AT" dirty="0"/>
              <a:t> = wert1 + wert2;</a:t>
            </a:r>
          </a:p>
          <a:p>
            <a:r>
              <a:rPr lang="de-AT" dirty="0"/>
              <a:t>        </a:t>
            </a:r>
            <a:r>
              <a:rPr lang="de-AT" dirty="0" err="1"/>
              <a:t>document.write</a:t>
            </a:r>
            <a:r>
              <a:rPr lang="de-AT" dirty="0"/>
              <a:t>("Ergebnis: " + </a:t>
            </a:r>
            <a:r>
              <a:rPr lang="de-AT" dirty="0" err="1"/>
              <a:t>ergebnis</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98470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417A4-D2B3-42A2-819C-A90B773D1626}"/>
              </a:ext>
            </a:extLst>
          </p:cNvPr>
          <p:cNvSpPr>
            <a:spLocks noGrp="1"/>
          </p:cNvSpPr>
          <p:nvPr>
            <p:ph type="title"/>
          </p:nvPr>
        </p:nvSpPr>
        <p:spPr/>
        <p:txBody>
          <a:bodyPr/>
          <a:lstStyle/>
          <a:p>
            <a:r>
              <a:rPr lang="de-AT" dirty="0" err="1"/>
              <a:t>if</a:t>
            </a:r>
            <a:r>
              <a:rPr lang="de-AT" dirty="0"/>
              <a:t>-Abfrage</a:t>
            </a:r>
          </a:p>
        </p:txBody>
      </p:sp>
      <p:sp>
        <p:nvSpPr>
          <p:cNvPr id="7" name="Textfeld 6">
            <a:extLst>
              <a:ext uri="{FF2B5EF4-FFF2-40B4-BE49-F238E27FC236}">
                <a16:creationId xmlns:a16="http://schemas.microsoft.com/office/drawing/2014/main" id="{890BB60E-A1A0-43AE-81A4-456F387BADCC}"/>
              </a:ext>
            </a:extLst>
          </p:cNvPr>
          <p:cNvSpPr txBox="1"/>
          <p:nvPr/>
        </p:nvSpPr>
        <p:spPr>
          <a:xfrm>
            <a:off x="177574" y="1630258"/>
            <a:ext cx="6639605"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Beispiel 1</a:t>
            </a:r>
          </a:p>
          <a:p>
            <a:r>
              <a:rPr lang="de-AT" dirty="0" err="1"/>
              <a:t>let</a:t>
            </a:r>
            <a:r>
              <a:rPr lang="de-AT" dirty="0"/>
              <a:t> </a:t>
            </a:r>
            <a:r>
              <a:rPr lang="de-AT" dirty="0" err="1"/>
              <a:t>bedingung</a:t>
            </a:r>
            <a:r>
              <a:rPr lang="de-AT" dirty="0"/>
              <a:t> = </a:t>
            </a:r>
            <a:r>
              <a:rPr lang="de-AT" dirty="0" err="1"/>
              <a:t>true</a:t>
            </a:r>
            <a:r>
              <a:rPr lang="de-AT" dirty="0"/>
              <a:t>;</a:t>
            </a:r>
          </a:p>
          <a:p>
            <a:r>
              <a:rPr lang="de-AT" dirty="0" err="1"/>
              <a:t>if</a:t>
            </a:r>
            <a:r>
              <a:rPr lang="de-AT" dirty="0"/>
              <a:t>(</a:t>
            </a:r>
            <a:r>
              <a:rPr lang="de-AT" dirty="0" err="1"/>
              <a:t>bedingung</a:t>
            </a:r>
            <a:r>
              <a:rPr lang="de-AT" dirty="0"/>
              <a:t>) {</a:t>
            </a:r>
          </a:p>
          <a:p>
            <a:r>
              <a:rPr lang="de-AT" dirty="0"/>
              <a:t>    alert("Die Bedingung trifft zu.");</a:t>
            </a:r>
          </a:p>
          <a:p>
            <a:r>
              <a:rPr lang="de-AT" dirty="0"/>
              <a:t>}</a:t>
            </a:r>
          </a:p>
          <a:p>
            <a:endParaRPr lang="de-AT" dirty="0"/>
          </a:p>
          <a:p>
            <a:r>
              <a:rPr lang="de-AT" dirty="0"/>
              <a:t>// Beispiel 2</a:t>
            </a:r>
          </a:p>
          <a:p>
            <a:r>
              <a:rPr lang="de-AT" dirty="0" err="1"/>
              <a:t>let</a:t>
            </a:r>
            <a:r>
              <a:rPr lang="de-AT" dirty="0"/>
              <a:t> </a:t>
            </a:r>
            <a:r>
              <a:rPr lang="de-AT" dirty="0" err="1"/>
              <a:t>eingabe</a:t>
            </a:r>
            <a:r>
              <a:rPr lang="de-AT" dirty="0"/>
              <a:t> = </a:t>
            </a:r>
            <a:r>
              <a:rPr lang="de-AT" dirty="0" err="1"/>
              <a:t>Number</a:t>
            </a:r>
            <a:r>
              <a:rPr lang="de-AT" dirty="0"/>
              <a:t>(prompt("Was ist das Ergebnis aus 3 + 2?"));</a:t>
            </a:r>
          </a:p>
          <a:p>
            <a:r>
              <a:rPr lang="de-AT" dirty="0" err="1"/>
              <a:t>if</a:t>
            </a:r>
            <a:r>
              <a:rPr lang="de-AT" dirty="0"/>
              <a:t>(</a:t>
            </a:r>
            <a:r>
              <a:rPr lang="de-AT" dirty="0" err="1"/>
              <a:t>eingabe</a:t>
            </a:r>
            <a:r>
              <a:rPr lang="de-AT" dirty="0"/>
              <a:t> == 5) {</a:t>
            </a:r>
          </a:p>
          <a:p>
            <a:r>
              <a:rPr lang="de-AT" dirty="0"/>
              <a:t>    </a:t>
            </a:r>
            <a:r>
              <a:rPr lang="de-AT" dirty="0" err="1"/>
              <a:t>document.write</a:t>
            </a:r>
            <a:r>
              <a:rPr lang="de-AT" dirty="0"/>
              <a:t>("Richtige Lösung!");</a:t>
            </a:r>
          </a:p>
          <a:p>
            <a:r>
              <a:rPr lang="de-AT" dirty="0"/>
              <a:t>} </a:t>
            </a:r>
          </a:p>
          <a:p>
            <a:r>
              <a:rPr lang="de-AT" dirty="0" err="1"/>
              <a:t>if</a:t>
            </a:r>
            <a:r>
              <a:rPr lang="de-AT" dirty="0"/>
              <a:t>(</a:t>
            </a:r>
            <a:r>
              <a:rPr lang="de-AT" dirty="0" err="1"/>
              <a:t>eingabe</a:t>
            </a:r>
            <a:r>
              <a:rPr lang="de-AT" dirty="0"/>
              <a:t> &lt; 5) {</a:t>
            </a:r>
          </a:p>
          <a:p>
            <a:r>
              <a:rPr lang="de-AT" dirty="0"/>
              <a:t>    </a:t>
            </a:r>
            <a:r>
              <a:rPr lang="de-AT" dirty="0" err="1"/>
              <a:t>document.write</a:t>
            </a:r>
            <a:r>
              <a:rPr lang="de-AT" dirty="0"/>
              <a:t>("Wert ist zu klein&lt;</a:t>
            </a:r>
            <a:r>
              <a:rPr lang="de-AT" dirty="0" err="1"/>
              <a:t>br</a:t>
            </a:r>
            <a:r>
              <a:rPr lang="de-AT" dirty="0"/>
              <a:t>&gt;");</a:t>
            </a:r>
          </a:p>
          <a:p>
            <a:r>
              <a:rPr lang="de-AT" dirty="0"/>
              <a:t>} </a:t>
            </a:r>
            <a:r>
              <a:rPr lang="de-AT" dirty="0" err="1"/>
              <a:t>else</a:t>
            </a:r>
            <a:r>
              <a:rPr lang="de-AT" dirty="0"/>
              <a:t> </a:t>
            </a:r>
            <a:r>
              <a:rPr lang="de-AT" dirty="0" err="1"/>
              <a:t>if</a:t>
            </a:r>
            <a:r>
              <a:rPr lang="de-AT" dirty="0"/>
              <a:t>(</a:t>
            </a:r>
            <a:r>
              <a:rPr lang="de-AT" dirty="0" err="1"/>
              <a:t>eingabe</a:t>
            </a:r>
            <a:r>
              <a:rPr lang="de-AT" dirty="0"/>
              <a:t> &gt; 5) {</a:t>
            </a:r>
          </a:p>
          <a:p>
            <a:r>
              <a:rPr lang="de-AT" dirty="0"/>
              <a:t>    </a:t>
            </a:r>
            <a:r>
              <a:rPr lang="de-AT" dirty="0" err="1"/>
              <a:t>document.write</a:t>
            </a:r>
            <a:r>
              <a:rPr lang="de-AT" dirty="0"/>
              <a:t>("Wert ist zu groß&lt;</a:t>
            </a:r>
            <a:r>
              <a:rPr lang="de-AT" dirty="0" err="1"/>
              <a:t>br</a:t>
            </a:r>
            <a:r>
              <a:rPr lang="de-AT" dirty="0"/>
              <a:t>&gt;");</a:t>
            </a:r>
          </a:p>
          <a:p>
            <a:r>
              <a:rPr lang="de-AT" dirty="0"/>
              <a:t>}</a:t>
            </a:r>
          </a:p>
          <a:p>
            <a:r>
              <a:rPr lang="de-AT" dirty="0" err="1"/>
              <a:t>if</a:t>
            </a:r>
            <a:r>
              <a:rPr lang="de-AT" dirty="0"/>
              <a:t>(</a:t>
            </a:r>
            <a:r>
              <a:rPr lang="de-AT" dirty="0" err="1"/>
              <a:t>eingabe</a:t>
            </a:r>
            <a:r>
              <a:rPr lang="de-AT" dirty="0"/>
              <a:t> != 5) {</a:t>
            </a:r>
          </a:p>
          <a:p>
            <a:r>
              <a:rPr lang="de-AT" dirty="0"/>
              <a:t>    </a:t>
            </a:r>
            <a:r>
              <a:rPr lang="de-AT" dirty="0" err="1"/>
              <a:t>document.write</a:t>
            </a:r>
            <a:r>
              <a:rPr lang="de-AT" dirty="0"/>
              <a:t>("Wert ist falsch!");</a:t>
            </a:r>
          </a:p>
          <a:p>
            <a:r>
              <a:rPr lang="de-AT" dirty="0"/>
              <a:t>}</a:t>
            </a:r>
          </a:p>
        </p:txBody>
      </p:sp>
      <p:sp>
        <p:nvSpPr>
          <p:cNvPr id="11" name="Textfeld 10">
            <a:extLst>
              <a:ext uri="{FF2B5EF4-FFF2-40B4-BE49-F238E27FC236}">
                <a16:creationId xmlns:a16="http://schemas.microsoft.com/office/drawing/2014/main" id="{09D8EF7B-2F5E-4063-87EA-2222BFAAC1FE}"/>
              </a:ext>
            </a:extLst>
          </p:cNvPr>
          <p:cNvSpPr txBox="1"/>
          <p:nvPr/>
        </p:nvSpPr>
        <p:spPr>
          <a:xfrm>
            <a:off x="5914072" y="3716025"/>
            <a:ext cx="6100354" cy="2462213"/>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endParaRPr lang="de-AT" dirty="0"/>
          </a:p>
          <a:p>
            <a:r>
              <a:rPr lang="de-DE" dirty="0"/>
              <a:t>// Beispiel 3</a:t>
            </a:r>
          </a:p>
          <a:p>
            <a:r>
              <a:rPr lang="de-DE" dirty="0"/>
              <a:t>"</a:t>
            </a:r>
            <a:r>
              <a:rPr lang="de-DE" dirty="0" err="1"/>
              <a:t>use</a:t>
            </a:r>
            <a:r>
              <a:rPr lang="de-DE" dirty="0"/>
              <a:t> </a:t>
            </a:r>
            <a:r>
              <a:rPr lang="de-DE" dirty="0" err="1"/>
              <a:t>strict</a:t>
            </a:r>
            <a:r>
              <a:rPr lang="de-DE" dirty="0"/>
              <a:t>";</a:t>
            </a:r>
          </a:p>
          <a:p>
            <a:r>
              <a:rPr lang="de-DE" dirty="0" err="1"/>
              <a:t>let</a:t>
            </a:r>
            <a:r>
              <a:rPr lang="de-DE" dirty="0"/>
              <a:t> eingabe1 = </a:t>
            </a:r>
            <a:r>
              <a:rPr lang="de-DE" dirty="0" err="1"/>
              <a:t>Number</a:t>
            </a:r>
            <a:r>
              <a:rPr lang="de-DE" dirty="0"/>
              <a:t>(prompt("Ergebnis aus 2 + 3?"));</a:t>
            </a:r>
          </a:p>
          <a:p>
            <a:r>
              <a:rPr lang="de-DE" dirty="0" err="1"/>
              <a:t>let</a:t>
            </a:r>
            <a:r>
              <a:rPr lang="de-DE" dirty="0"/>
              <a:t> eingabe2 = </a:t>
            </a:r>
            <a:r>
              <a:rPr lang="de-DE" dirty="0" err="1"/>
              <a:t>Number</a:t>
            </a:r>
            <a:r>
              <a:rPr lang="de-DE" dirty="0"/>
              <a:t>(prompt("Ergebnis aus 2 * 3?"));</a:t>
            </a:r>
          </a:p>
          <a:p>
            <a:br>
              <a:rPr lang="de-DE" dirty="0"/>
            </a:br>
            <a:r>
              <a:rPr lang="de-DE" dirty="0" err="1"/>
              <a:t>if</a:t>
            </a:r>
            <a:r>
              <a:rPr lang="de-DE" dirty="0"/>
              <a:t>(eingabe1 == 5 || eingabe2 == 6) {</a:t>
            </a:r>
          </a:p>
          <a:p>
            <a:r>
              <a:rPr lang="de-DE" dirty="0"/>
              <a:t>    </a:t>
            </a:r>
            <a:r>
              <a:rPr lang="de-DE" dirty="0" err="1"/>
              <a:t>document.write</a:t>
            </a:r>
            <a:r>
              <a:rPr lang="de-DE" dirty="0"/>
              <a:t>("Mindestens eine Antwort ist richtig?");</a:t>
            </a:r>
          </a:p>
          <a:p>
            <a:r>
              <a:rPr lang="de-DE" dirty="0"/>
              <a:t>} </a:t>
            </a:r>
            <a:r>
              <a:rPr lang="de-AT" dirty="0" err="1"/>
              <a:t>else</a:t>
            </a:r>
            <a:r>
              <a:rPr lang="de-AT" dirty="0"/>
              <a:t> {</a:t>
            </a:r>
          </a:p>
          <a:p>
            <a:r>
              <a:rPr lang="de-AT" dirty="0"/>
              <a:t>    </a:t>
            </a:r>
            <a:r>
              <a:rPr lang="de-AT" dirty="0" err="1"/>
              <a:t>document.write</a:t>
            </a:r>
            <a:r>
              <a:rPr lang="de-AT" dirty="0"/>
              <a:t>("Beide Antworten sind falsch");</a:t>
            </a:r>
          </a:p>
          <a:p>
            <a:r>
              <a:rPr lang="de-AT" dirty="0"/>
              <a:t>}</a:t>
            </a:r>
            <a:endParaRPr lang="de-DE" dirty="0"/>
          </a:p>
        </p:txBody>
      </p:sp>
    </p:spTree>
    <p:extLst>
      <p:ext uri="{BB962C8B-B14F-4D97-AF65-F5344CB8AC3E}">
        <p14:creationId xmlns:p14="http://schemas.microsoft.com/office/powerpoint/2010/main" val="33129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Einführung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5D793-B6BF-4336-8EDC-A3A8885D2A70}"/>
              </a:ext>
            </a:extLst>
          </p:cNvPr>
          <p:cNvSpPr>
            <a:spLocks noGrp="1"/>
          </p:cNvSpPr>
          <p:nvPr>
            <p:ph type="title"/>
          </p:nvPr>
        </p:nvSpPr>
        <p:spPr/>
        <p:txBody>
          <a:bodyPr/>
          <a:lstStyle/>
          <a:p>
            <a:r>
              <a:rPr lang="de-AT" dirty="0"/>
              <a:t>switch-Statement</a:t>
            </a:r>
          </a:p>
        </p:txBody>
      </p:sp>
      <p:sp>
        <p:nvSpPr>
          <p:cNvPr id="7" name="Textfeld 6">
            <a:extLst>
              <a:ext uri="{FF2B5EF4-FFF2-40B4-BE49-F238E27FC236}">
                <a16:creationId xmlns:a16="http://schemas.microsoft.com/office/drawing/2014/main" id="{CF2221B7-1B26-476C-B612-789953DCD463}"/>
              </a:ext>
            </a:extLst>
          </p:cNvPr>
          <p:cNvSpPr txBox="1"/>
          <p:nvPr/>
        </p:nvSpPr>
        <p:spPr>
          <a:xfrm>
            <a:off x="3044599" y="1152568"/>
            <a:ext cx="610280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artikel</a:t>
            </a:r>
            <a:r>
              <a:rPr lang="de-AT" dirty="0"/>
              <a:t> = prompt("Welches Produkt suchst du?");</a:t>
            </a:r>
          </a:p>
          <a:p>
            <a:r>
              <a:rPr lang="de-AT" dirty="0"/>
              <a:t>switch(</a:t>
            </a:r>
            <a:r>
              <a:rPr lang="de-AT" dirty="0" err="1"/>
              <a:t>artikel</a:t>
            </a:r>
            <a:r>
              <a:rPr lang="de-AT" dirty="0"/>
              <a:t>){</a:t>
            </a:r>
          </a:p>
          <a:p>
            <a:r>
              <a:rPr lang="de-AT" dirty="0"/>
              <a:t>    </a:t>
            </a:r>
            <a:r>
              <a:rPr lang="de-AT" dirty="0" err="1"/>
              <a:t>case</a:t>
            </a:r>
            <a:r>
              <a:rPr lang="de-AT" dirty="0"/>
              <a:t> "Bohrmaschine":</a:t>
            </a:r>
          </a:p>
          <a:p>
            <a:r>
              <a:rPr lang="de-AT" dirty="0"/>
              <a:t>    </a:t>
            </a:r>
            <a:r>
              <a:rPr lang="de-AT" dirty="0" err="1"/>
              <a:t>case</a:t>
            </a:r>
            <a:r>
              <a:rPr lang="de-AT" dirty="0"/>
              <a:t> "Bandschleifer":</a:t>
            </a:r>
          </a:p>
          <a:p>
            <a:r>
              <a:rPr lang="de-AT" dirty="0"/>
              <a:t>    </a:t>
            </a:r>
            <a:r>
              <a:rPr lang="de-AT" dirty="0" err="1"/>
              <a:t>case</a:t>
            </a:r>
            <a:r>
              <a:rPr lang="de-AT" dirty="0"/>
              <a:t> "Kreissäge":</a:t>
            </a:r>
          </a:p>
          <a:p>
            <a:r>
              <a:rPr lang="de-AT" dirty="0"/>
              <a:t>        alert("Preis: 34,99 €");</a:t>
            </a:r>
          </a:p>
          <a:p>
            <a:r>
              <a:rPr lang="de-AT" dirty="0"/>
              <a:t>        break;</a:t>
            </a:r>
          </a:p>
          <a:p>
            <a:br>
              <a:rPr lang="de-AT" dirty="0"/>
            </a:br>
            <a:r>
              <a:rPr lang="de-AT" dirty="0"/>
              <a:t>    </a:t>
            </a:r>
            <a:r>
              <a:rPr lang="de-AT" dirty="0" err="1"/>
              <a:t>case</a:t>
            </a:r>
            <a:r>
              <a:rPr lang="de-AT" dirty="0"/>
              <a:t> "Schraubenzieher":</a:t>
            </a:r>
          </a:p>
          <a:p>
            <a:r>
              <a:rPr lang="de-AT" dirty="0"/>
              <a:t>        alert("Preis: 2,99 €");</a:t>
            </a:r>
          </a:p>
          <a:p>
            <a:r>
              <a:rPr lang="de-AT" dirty="0"/>
              <a:t>        break;</a:t>
            </a:r>
          </a:p>
          <a:p>
            <a:br>
              <a:rPr lang="de-AT" dirty="0"/>
            </a:br>
            <a:r>
              <a:rPr lang="de-AT" dirty="0"/>
              <a:t>    </a:t>
            </a:r>
            <a:r>
              <a:rPr lang="de-AT" dirty="0" err="1"/>
              <a:t>case</a:t>
            </a:r>
            <a:r>
              <a:rPr lang="de-AT" dirty="0"/>
              <a:t> "Hammer":</a:t>
            </a:r>
          </a:p>
          <a:p>
            <a:r>
              <a:rPr lang="de-AT" dirty="0"/>
              <a:t>        alert("Preis: 6,99 €");</a:t>
            </a:r>
          </a:p>
          <a:p>
            <a:r>
              <a:rPr lang="de-AT" dirty="0"/>
              <a:t>        break;</a:t>
            </a:r>
          </a:p>
          <a:p>
            <a:br>
              <a:rPr lang="de-AT" dirty="0"/>
            </a:br>
            <a:r>
              <a:rPr lang="de-AT" dirty="0"/>
              <a:t>    </a:t>
            </a:r>
            <a:r>
              <a:rPr lang="de-AT" dirty="0" err="1"/>
              <a:t>default</a:t>
            </a:r>
            <a:r>
              <a:rPr lang="de-AT" dirty="0"/>
              <a:t>:</a:t>
            </a:r>
          </a:p>
          <a:p>
            <a:r>
              <a:rPr lang="de-AT" dirty="0"/>
              <a:t>        alert("Produkt leider nicht gefunden");</a:t>
            </a:r>
          </a:p>
          <a:p>
            <a:r>
              <a:rPr lang="de-AT" dirty="0"/>
              <a:t>}</a:t>
            </a:r>
          </a:p>
        </p:txBody>
      </p:sp>
    </p:spTree>
    <p:extLst>
      <p:ext uri="{BB962C8B-B14F-4D97-AF65-F5344CB8AC3E}">
        <p14:creationId xmlns:p14="http://schemas.microsoft.com/office/powerpoint/2010/main" val="186327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6164036" y="1978252"/>
            <a:ext cx="5078828" cy="1061829"/>
          </a:xfrm>
        </p:spPr>
        <p:txBody>
          <a:bodyPr/>
          <a:lstStyle/>
          <a:p>
            <a:pPr marL="0" indent="0">
              <a:buNone/>
            </a:pPr>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p:txBody>
      </p:sp>
      <p:sp>
        <p:nvSpPr>
          <p:cNvPr id="5" name="Textfeld 4">
            <a:extLst>
              <a:ext uri="{FF2B5EF4-FFF2-40B4-BE49-F238E27FC236}">
                <a16:creationId xmlns:a16="http://schemas.microsoft.com/office/drawing/2014/main" id="{60B4982D-243B-4CC8-AE2C-5EF504F5D9A5}"/>
              </a:ext>
            </a:extLst>
          </p:cNvPr>
          <p:cNvSpPr txBox="1"/>
          <p:nvPr/>
        </p:nvSpPr>
        <p:spPr>
          <a:xfrm>
            <a:off x="430667" y="1243786"/>
            <a:ext cx="5447619" cy="437042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sz="1200" dirty="0"/>
              <a:t>&lt;!DOCTYPE </a:t>
            </a:r>
            <a:r>
              <a:rPr lang="de-AT" sz="1200" dirty="0" err="1"/>
              <a:t>html</a:t>
            </a:r>
            <a:r>
              <a:rPr lang="de-AT" sz="1200" dirty="0"/>
              <a:t>&gt;</a:t>
            </a:r>
          </a:p>
          <a:p>
            <a:r>
              <a:rPr lang="de-AT" sz="1200" dirty="0"/>
              <a:t>&lt;</a:t>
            </a:r>
            <a:r>
              <a:rPr lang="de-AT" sz="1200" dirty="0" err="1"/>
              <a:t>html</a:t>
            </a:r>
            <a:r>
              <a:rPr lang="de-AT" sz="1200" dirty="0"/>
              <a:t>&gt;</a:t>
            </a:r>
          </a:p>
          <a:p>
            <a:r>
              <a:rPr lang="de-AT" sz="1200" dirty="0"/>
              <a:t>    &lt;</a:t>
            </a:r>
            <a:r>
              <a:rPr lang="de-AT" sz="1200" dirty="0" err="1"/>
              <a:t>head</a:t>
            </a:r>
            <a:r>
              <a:rPr lang="de-AT" sz="1200" dirty="0"/>
              <a:t>&gt;</a:t>
            </a:r>
          </a:p>
          <a:p>
            <a:r>
              <a:rPr lang="de-AT" sz="1200" dirty="0"/>
              <a:t>        &lt;</a:t>
            </a:r>
            <a:r>
              <a:rPr lang="de-AT" sz="1200" dirty="0" err="1"/>
              <a:t>meta</a:t>
            </a:r>
            <a:r>
              <a:rPr lang="de-AT" sz="1200" dirty="0"/>
              <a:t> </a:t>
            </a:r>
            <a:r>
              <a:rPr lang="de-AT" sz="1200" dirty="0" err="1"/>
              <a:t>charset</a:t>
            </a:r>
            <a:r>
              <a:rPr lang="de-AT" sz="1200" dirty="0"/>
              <a:t>="UTF-8"&gt;</a:t>
            </a:r>
          </a:p>
          <a:p>
            <a:r>
              <a:rPr lang="de-AT" sz="1200" dirty="0"/>
              <a:t>        &lt;title&gt;Übungen&lt;/title&gt;</a:t>
            </a:r>
          </a:p>
          <a:p>
            <a:r>
              <a:rPr lang="de-AT" sz="1200" dirty="0"/>
              <a:t>    &lt;/</a:t>
            </a:r>
            <a:r>
              <a:rPr lang="de-AT" sz="1200" dirty="0" err="1"/>
              <a:t>head</a:t>
            </a:r>
            <a:r>
              <a:rPr lang="de-AT" sz="1200" dirty="0"/>
              <a:t>&gt;</a:t>
            </a:r>
          </a:p>
          <a:p>
            <a:r>
              <a:rPr lang="de-AT" sz="1200" dirty="0"/>
              <a:t>&lt;</a:t>
            </a:r>
            <a:r>
              <a:rPr lang="de-AT" sz="1200" dirty="0" err="1"/>
              <a:t>body</a:t>
            </a:r>
            <a:r>
              <a:rPr lang="de-AT" sz="1200" dirty="0"/>
              <a:t>&gt;</a:t>
            </a:r>
          </a:p>
          <a:p>
            <a:r>
              <a:rPr lang="de-AT" sz="1200" dirty="0"/>
              <a:t>    &lt;</a:t>
            </a:r>
            <a:r>
              <a:rPr lang="de-AT" sz="1200" dirty="0" err="1"/>
              <a:t>script</a:t>
            </a:r>
            <a:r>
              <a:rPr lang="de-AT" sz="1200" dirty="0"/>
              <a:t>&gt;</a:t>
            </a:r>
          </a:p>
          <a:p>
            <a:r>
              <a:rPr lang="de-AT" sz="1200" dirty="0"/>
              <a:t>        "</a:t>
            </a:r>
            <a:r>
              <a:rPr lang="de-AT" sz="1200" dirty="0" err="1"/>
              <a:t>use</a:t>
            </a:r>
            <a:r>
              <a:rPr lang="de-AT" sz="1200" dirty="0"/>
              <a:t> </a:t>
            </a:r>
            <a:r>
              <a:rPr lang="de-AT" sz="1200" dirty="0" err="1"/>
              <a:t>strict</a:t>
            </a:r>
            <a:r>
              <a:rPr lang="de-AT" sz="1200" dirty="0"/>
              <a:t>";</a:t>
            </a:r>
          </a:p>
          <a:p>
            <a:r>
              <a:rPr lang="de-AT" sz="1200" dirty="0"/>
              <a:t>        </a:t>
            </a:r>
            <a:r>
              <a:rPr lang="de-AT" sz="1200" dirty="0" err="1"/>
              <a:t>const</a:t>
            </a:r>
            <a:r>
              <a:rPr lang="de-AT" sz="1200" dirty="0"/>
              <a:t> </a:t>
            </a:r>
            <a:r>
              <a:rPr lang="de-AT" sz="1200" dirty="0" err="1"/>
              <a:t>nutzername</a:t>
            </a:r>
            <a:r>
              <a:rPr lang="de-AT" sz="1200" dirty="0"/>
              <a:t> = "user1";</a:t>
            </a:r>
          </a:p>
          <a:p>
            <a:r>
              <a:rPr lang="de-AT" sz="1200" dirty="0"/>
              <a:t>        </a:t>
            </a:r>
            <a:r>
              <a:rPr lang="de-AT" sz="1200" dirty="0" err="1"/>
              <a:t>const</a:t>
            </a:r>
            <a:r>
              <a:rPr lang="de-AT" sz="1200" dirty="0"/>
              <a:t> </a:t>
            </a:r>
            <a:r>
              <a:rPr lang="de-AT" sz="1200" dirty="0" err="1"/>
              <a:t>passwort</a:t>
            </a:r>
            <a:r>
              <a:rPr lang="de-AT" sz="1200" dirty="0"/>
              <a:t> = "</a:t>
            </a:r>
            <a:r>
              <a:rPr lang="de-AT" sz="1200" dirty="0" err="1"/>
              <a:t>xyz</a:t>
            </a:r>
            <a:r>
              <a:rPr lang="de-AT" sz="1200" dirty="0"/>
              <a:t>";</a:t>
            </a:r>
          </a:p>
          <a:p>
            <a:br>
              <a:rPr lang="de-AT" sz="1200" dirty="0"/>
            </a:br>
            <a:r>
              <a:rPr lang="de-AT" sz="1200" dirty="0"/>
              <a:t>        </a:t>
            </a:r>
            <a:r>
              <a:rPr lang="de-AT" sz="1200" dirty="0" err="1"/>
              <a:t>let</a:t>
            </a:r>
            <a:r>
              <a:rPr lang="de-AT" sz="1200" dirty="0"/>
              <a:t> eingabe1 = prompt("Gib deinen Nutzernamen ein");</a:t>
            </a:r>
          </a:p>
          <a:p>
            <a:r>
              <a:rPr lang="de-AT" sz="1200" dirty="0"/>
              <a:t>        </a:t>
            </a:r>
            <a:r>
              <a:rPr lang="de-AT" sz="1200" dirty="0" err="1"/>
              <a:t>let</a:t>
            </a:r>
            <a:r>
              <a:rPr lang="de-AT" sz="1200" dirty="0"/>
              <a:t> eingabe2 = prompt("Gib dein Passwort ein");</a:t>
            </a:r>
          </a:p>
          <a:p>
            <a:br>
              <a:rPr lang="de-AT" sz="1200" dirty="0"/>
            </a:br>
            <a:r>
              <a:rPr lang="de-AT" sz="1200" dirty="0"/>
              <a:t>        </a:t>
            </a:r>
            <a:r>
              <a:rPr lang="de-AT" sz="1200" dirty="0" err="1"/>
              <a:t>if</a:t>
            </a:r>
            <a:r>
              <a:rPr lang="de-AT" sz="1200" dirty="0"/>
              <a:t>(eingabe1 == </a:t>
            </a:r>
            <a:r>
              <a:rPr lang="de-AT" sz="1200" dirty="0" err="1"/>
              <a:t>nutzername</a:t>
            </a:r>
            <a:r>
              <a:rPr lang="de-AT" sz="1200" dirty="0"/>
              <a:t> &amp;&amp; eingabe2 == </a:t>
            </a:r>
            <a:r>
              <a:rPr lang="de-AT" sz="1200" dirty="0" err="1"/>
              <a:t>passwort</a:t>
            </a:r>
            <a:r>
              <a:rPr lang="de-AT" sz="1200" dirty="0"/>
              <a:t>) {</a:t>
            </a:r>
          </a:p>
          <a:p>
            <a:r>
              <a:rPr lang="de-AT" sz="1200" dirty="0"/>
              <a:t>            alert("Herzlich Willkommen");</a:t>
            </a:r>
          </a:p>
          <a:p>
            <a:r>
              <a:rPr lang="de-AT" sz="1200" dirty="0"/>
              <a:t>        } </a:t>
            </a:r>
            <a:r>
              <a:rPr lang="de-AT" sz="1200" dirty="0" err="1"/>
              <a:t>else</a:t>
            </a:r>
            <a:r>
              <a:rPr lang="de-AT" sz="1200" dirty="0"/>
              <a:t> {</a:t>
            </a:r>
          </a:p>
          <a:p>
            <a:r>
              <a:rPr lang="de-AT" sz="1200" dirty="0"/>
              <a:t>            alert("Nutzerdaten nicht korrekt");</a:t>
            </a:r>
          </a:p>
          <a:p>
            <a:r>
              <a:rPr lang="de-AT" sz="1200" dirty="0"/>
              <a:t>        }</a:t>
            </a:r>
          </a:p>
          <a:p>
            <a:r>
              <a:rPr lang="de-AT" sz="1200" dirty="0"/>
              <a:t>    &lt;/</a:t>
            </a:r>
            <a:r>
              <a:rPr lang="de-AT" sz="1200" dirty="0" err="1"/>
              <a:t>script</a:t>
            </a:r>
            <a:r>
              <a:rPr lang="de-AT" sz="1200" dirty="0"/>
              <a:t>&gt;</a:t>
            </a:r>
          </a:p>
          <a:p>
            <a:r>
              <a:rPr lang="de-AT" sz="1200" dirty="0"/>
              <a:t>&lt;/</a:t>
            </a:r>
            <a:r>
              <a:rPr lang="de-AT" sz="1200" dirty="0" err="1"/>
              <a:t>body</a:t>
            </a:r>
            <a:r>
              <a:rPr lang="de-AT" sz="1200" dirty="0"/>
              <a:t>&gt;</a:t>
            </a:r>
          </a:p>
          <a:p>
            <a:r>
              <a:rPr lang="de-AT" sz="1200" dirty="0"/>
              <a:t>&lt;/</a:t>
            </a:r>
            <a:r>
              <a:rPr lang="de-AT" sz="1200" dirty="0" err="1"/>
              <a:t>html</a:t>
            </a:r>
            <a:r>
              <a:rPr lang="de-AT" sz="1200" dirty="0"/>
              <a:t>&gt;</a:t>
            </a:r>
          </a:p>
        </p:txBody>
      </p:sp>
    </p:spTree>
    <p:extLst>
      <p:ext uri="{BB962C8B-B14F-4D97-AF65-F5344CB8AC3E}">
        <p14:creationId xmlns:p14="http://schemas.microsoft.com/office/powerpoint/2010/main" val="283502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974045"/>
            <a:ext cx="10293728" cy="867930"/>
          </a:xfrm>
        </p:spPr>
        <p:txBody>
          <a:bodyPr/>
          <a:lstStyle/>
          <a:p>
            <a:pPr marL="0" indent="0">
              <a:buNone/>
            </a:pPr>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
        <p:nvSpPr>
          <p:cNvPr id="5" name="Textfeld 4">
            <a:extLst>
              <a:ext uri="{FF2B5EF4-FFF2-40B4-BE49-F238E27FC236}">
                <a16:creationId xmlns:a16="http://schemas.microsoft.com/office/drawing/2014/main" id="{BB1AFA87-D526-40E3-B354-90B1E16C25A1}"/>
              </a:ext>
            </a:extLst>
          </p:cNvPr>
          <p:cNvSpPr txBox="1"/>
          <p:nvPr/>
        </p:nvSpPr>
        <p:spPr>
          <a:xfrm>
            <a:off x="0" y="1971917"/>
            <a:ext cx="12191999" cy="4211170"/>
          </a:xfrm>
          <a:prstGeom prst="rect">
            <a:avLst/>
          </a:prstGeom>
          <a:noFill/>
          <a:ln w="6350">
            <a:solidFill>
              <a:schemeClr val="tx1"/>
            </a:solidFill>
          </a:ln>
        </p:spPr>
        <p:txBody>
          <a:bodyPr wrap="square" numCol="2" spcCol="360000">
            <a:noAutofit/>
          </a:bodyPr>
          <a:lstStyle>
            <a:defPPr>
              <a:defRPr lang="de-DE"/>
            </a:defPPr>
            <a:lvl1pPr>
              <a:defRPr sz="1400" b="0">
                <a:effectLst/>
                <a:latin typeface="Consolas" panose="020B0609020204030204" pitchFamily="49" charset="0"/>
              </a:defRPr>
            </a:lvl1pPr>
          </a:lstStyle>
          <a:p>
            <a:r>
              <a:rPr lang="de-AT" sz="1050" dirty="0"/>
              <a:t>&lt;!DOCTYPE </a:t>
            </a:r>
            <a:r>
              <a:rPr lang="de-AT" sz="1050" dirty="0" err="1"/>
              <a:t>html</a:t>
            </a:r>
            <a:r>
              <a:rPr lang="de-AT" sz="1050" dirty="0"/>
              <a:t>&gt;</a:t>
            </a:r>
          </a:p>
          <a:p>
            <a:r>
              <a:rPr lang="de-AT" sz="1050" dirty="0"/>
              <a:t>&lt;</a:t>
            </a:r>
            <a:r>
              <a:rPr lang="de-AT" sz="1050" dirty="0" err="1"/>
              <a:t>html</a:t>
            </a:r>
            <a:r>
              <a:rPr lang="de-AT" sz="1050" dirty="0"/>
              <a:t>&gt;</a:t>
            </a:r>
          </a:p>
          <a:p>
            <a:r>
              <a:rPr lang="de-AT" sz="1050" dirty="0"/>
              <a:t>    &lt;</a:t>
            </a:r>
            <a:r>
              <a:rPr lang="de-AT" sz="1050" dirty="0" err="1"/>
              <a:t>head</a:t>
            </a:r>
            <a:r>
              <a:rPr lang="de-AT" sz="1050" dirty="0"/>
              <a:t>&gt;</a:t>
            </a:r>
          </a:p>
          <a:p>
            <a:r>
              <a:rPr lang="de-AT" sz="1050" dirty="0"/>
              <a:t>        &lt;</a:t>
            </a:r>
            <a:r>
              <a:rPr lang="de-AT" sz="1050" dirty="0" err="1"/>
              <a:t>meta</a:t>
            </a:r>
            <a:r>
              <a:rPr lang="de-AT" sz="1050" dirty="0"/>
              <a:t> </a:t>
            </a:r>
            <a:r>
              <a:rPr lang="de-AT" sz="1050" dirty="0" err="1"/>
              <a:t>charset</a:t>
            </a:r>
            <a:r>
              <a:rPr lang="de-AT" sz="1050" dirty="0"/>
              <a:t>="UTF-8"&gt;</a:t>
            </a:r>
          </a:p>
          <a:p>
            <a:r>
              <a:rPr lang="de-AT" sz="1050" dirty="0"/>
              <a:t>        &lt;title&gt;Übungen&lt;/title&gt;</a:t>
            </a:r>
          </a:p>
          <a:p>
            <a:r>
              <a:rPr lang="de-AT" sz="1050" dirty="0"/>
              <a:t>    &lt;/</a:t>
            </a:r>
            <a:r>
              <a:rPr lang="de-AT" sz="1050" dirty="0" err="1"/>
              <a:t>head</a:t>
            </a:r>
            <a:r>
              <a:rPr lang="de-AT" sz="1050" dirty="0"/>
              <a:t>&gt;</a:t>
            </a:r>
          </a:p>
          <a:p>
            <a:r>
              <a:rPr lang="de-AT" sz="1050" dirty="0"/>
              <a:t>&lt;</a:t>
            </a:r>
            <a:r>
              <a:rPr lang="de-AT" sz="1050" dirty="0" err="1"/>
              <a:t>body</a:t>
            </a:r>
            <a:r>
              <a:rPr lang="de-AT" sz="1050" dirty="0"/>
              <a:t>&gt;</a:t>
            </a:r>
          </a:p>
          <a:p>
            <a:r>
              <a:rPr lang="de-AT" sz="1050" dirty="0"/>
              <a:t>    &lt;</a:t>
            </a:r>
            <a:r>
              <a:rPr lang="de-AT" sz="1050" dirty="0" err="1"/>
              <a:t>script</a:t>
            </a:r>
            <a:r>
              <a:rPr lang="de-AT" sz="1050" dirty="0"/>
              <a:t>&gt;</a:t>
            </a:r>
          </a:p>
          <a:p>
            <a:r>
              <a:rPr lang="de-AT" sz="1050" dirty="0"/>
              <a:t>        "</a:t>
            </a:r>
            <a:r>
              <a:rPr lang="de-AT" sz="1050" dirty="0" err="1"/>
              <a:t>use</a:t>
            </a:r>
            <a:r>
              <a:rPr lang="de-AT" sz="1050" dirty="0"/>
              <a:t> </a:t>
            </a:r>
            <a:r>
              <a:rPr lang="de-AT" sz="1050" dirty="0" err="1"/>
              <a:t>strict</a:t>
            </a:r>
            <a:r>
              <a:rPr lang="de-AT" sz="1050" dirty="0"/>
              <a:t>";</a:t>
            </a:r>
          </a:p>
          <a:p>
            <a:r>
              <a:rPr lang="de-AT" sz="1050" dirty="0"/>
              <a:t>        </a:t>
            </a:r>
            <a:r>
              <a:rPr lang="de-AT" sz="1050" dirty="0" err="1"/>
              <a:t>let</a:t>
            </a:r>
            <a:r>
              <a:rPr lang="de-AT" sz="1050" dirty="0"/>
              <a:t> punkte = 0;</a:t>
            </a:r>
          </a:p>
          <a:p>
            <a:r>
              <a:rPr lang="de-AT" sz="1050" dirty="0"/>
              <a:t>        </a:t>
            </a:r>
            <a:r>
              <a:rPr lang="de-AT" sz="1050" dirty="0" err="1"/>
              <a:t>let</a:t>
            </a:r>
            <a:r>
              <a:rPr lang="de-AT" sz="1050" dirty="0"/>
              <a:t> eingabe1 = prompt("Was ist das Ergebnis aus 14 + 9");</a:t>
            </a:r>
          </a:p>
          <a:p>
            <a:r>
              <a:rPr lang="de-AT" sz="1050" dirty="0"/>
              <a:t>        </a:t>
            </a:r>
            <a:r>
              <a:rPr lang="de-AT" sz="1050" dirty="0" err="1"/>
              <a:t>if</a:t>
            </a:r>
            <a:r>
              <a:rPr lang="de-AT" sz="1050" dirty="0"/>
              <a:t>(eingabe1 == 23) {</a:t>
            </a:r>
          </a:p>
          <a:p>
            <a:r>
              <a:rPr lang="de-AT" sz="1050" dirty="0"/>
              <a:t>            punkte++;</a:t>
            </a:r>
          </a:p>
          <a:p>
            <a:r>
              <a:rPr lang="de-AT" sz="1050" dirty="0"/>
              <a:t>        }</a:t>
            </a:r>
          </a:p>
          <a:p>
            <a:r>
              <a:rPr lang="de-AT" sz="1050" dirty="0"/>
              <a:t>        </a:t>
            </a:r>
            <a:r>
              <a:rPr lang="de-AT" sz="1050" dirty="0" err="1"/>
              <a:t>let</a:t>
            </a:r>
            <a:r>
              <a:rPr lang="de-AT" sz="1050" dirty="0"/>
              <a:t> eingabe2 = prompt("Was ist das Ergebnis aus 27 / 3");</a:t>
            </a:r>
          </a:p>
          <a:p>
            <a:r>
              <a:rPr lang="de-AT" sz="1050" dirty="0"/>
              <a:t>        </a:t>
            </a:r>
            <a:r>
              <a:rPr lang="de-AT" sz="1050" dirty="0" err="1"/>
              <a:t>if</a:t>
            </a:r>
            <a:r>
              <a:rPr lang="de-AT" sz="1050" dirty="0"/>
              <a:t>(eingabe2 == 8) {</a:t>
            </a:r>
          </a:p>
          <a:p>
            <a:r>
              <a:rPr lang="de-AT" sz="1050" dirty="0"/>
              <a:t>            punkte++;</a:t>
            </a:r>
          </a:p>
          <a:p>
            <a:r>
              <a:rPr lang="de-AT" sz="1050" dirty="0"/>
              <a:t>        }</a:t>
            </a:r>
          </a:p>
          <a:p>
            <a:r>
              <a:rPr lang="de-AT" sz="1050" dirty="0"/>
              <a:t>        </a:t>
            </a:r>
            <a:r>
              <a:rPr lang="de-AT" sz="1050" dirty="0" err="1"/>
              <a:t>let</a:t>
            </a:r>
            <a:r>
              <a:rPr lang="de-AT" sz="1050" dirty="0"/>
              <a:t> eingabe3 = prompt("Was ist das Ergebnis aus 4 * 8");</a:t>
            </a:r>
          </a:p>
          <a:p>
            <a:r>
              <a:rPr lang="de-AT" sz="1050" dirty="0"/>
              <a:t>        </a:t>
            </a:r>
            <a:r>
              <a:rPr lang="de-AT" sz="1050" dirty="0" err="1"/>
              <a:t>if</a:t>
            </a:r>
            <a:r>
              <a:rPr lang="de-AT" sz="1050" dirty="0"/>
              <a:t>(eingabe3 == 23) {</a:t>
            </a:r>
          </a:p>
          <a:p>
            <a:r>
              <a:rPr lang="de-AT" sz="1050" dirty="0"/>
              <a:t>            punkte++;</a:t>
            </a:r>
          </a:p>
          <a:p>
            <a:r>
              <a:rPr lang="de-AT" sz="1050" dirty="0"/>
              <a:t>        }</a:t>
            </a:r>
          </a:p>
          <a:p>
            <a:r>
              <a:rPr lang="de-AT" sz="1050" dirty="0"/>
              <a:t>        </a:t>
            </a:r>
            <a:r>
              <a:rPr lang="de-AT" sz="1050" dirty="0" err="1"/>
              <a:t>let</a:t>
            </a:r>
            <a:r>
              <a:rPr lang="de-AT" sz="1050" dirty="0"/>
              <a:t> eingabe4 = prompt("Was ist die Quadratwurzel von 9");</a:t>
            </a:r>
          </a:p>
          <a:p>
            <a:r>
              <a:rPr lang="de-AT" sz="1050" dirty="0"/>
              <a:t>        </a:t>
            </a:r>
            <a:r>
              <a:rPr lang="de-AT" sz="1050" dirty="0" err="1"/>
              <a:t>if</a:t>
            </a:r>
            <a:r>
              <a:rPr lang="de-AT" sz="1050" dirty="0"/>
              <a:t>(eingabe4 == 3) {</a:t>
            </a:r>
          </a:p>
          <a:p>
            <a:r>
              <a:rPr lang="de-AT" sz="1050" dirty="0"/>
              <a:t>            punkte++;</a:t>
            </a:r>
          </a:p>
          <a:p>
            <a:r>
              <a:rPr lang="de-AT" sz="1050" dirty="0"/>
              <a:t>        }</a:t>
            </a:r>
          </a:p>
          <a:p>
            <a:r>
              <a:rPr lang="de-AT" sz="1050" dirty="0"/>
              <a:t>        </a:t>
            </a:r>
            <a:r>
              <a:rPr lang="de-AT" sz="1050" dirty="0" err="1"/>
              <a:t>let</a:t>
            </a:r>
            <a:r>
              <a:rPr lang="de-AT" sz="1050" dirty="0"/>
              <a:t> eingabe5 = prompt("Was ist der Logarithmus von 8 zur Basis 2");</a:t>
            </a:r>
          </a:p>
          <a:p>
            <a:r>
              <a:rPr lang="de-AT" sz="1050" dirty="0"/>
              <a:t>        </a:t>
            </a:r>
            <a:r>
              <a:rPr lang="de-AT" sz="1050" dirty="0" err="1"/>
              <a:t>if</a:t>
            </a:r>
            <a:r>
              <a:rPr lang="de-AT" sz="1050" dirty="0"/>
              <a:t>(eingabe5 == 3) {</a:t>
            </a:r>
          </a:p>
          <a:p>
            <a:r>
              <a:rPr lang="de-AT" sz="1050" dirty="0"/>
              <a:t>            punkte++;</a:t>
            </a:r>
          </a:p>
          <a:p>
            <a:r>
              <a:rPr lang="de-AT" sz="1050" dirty="0"/>
              <a:t>        }</a:t>
            </a:r>
          </a:p>
          <a:p>
            <a:r>
              <a:rPr lang="de-AT" sz="1050" dirty="0"/>
              <a:t>        switch(punkte) {</a:t>
            </a:r>
          </a:p>
          <a:p>
            <a:r>
              <a:rPr lang="de-AT" sz="1050" dirty="0"/>
              <a:t>            </a:t>
            </a:r>
            <a:r>
              <a:rPr lang="de-AT" sz="1050" dirty="0" err="1"/>
              <a:t>case</a:t>
            </a:r>
            <a:r>
              <a:rPr lang="de-AT" sz="1050" dirty="0"/>
              <a:t> 0:</a:t>
            </a:r>
          </a:p>
          <a:p>
            <a:r>
              <a:rPr lang="de-AT" sz="1050" dirty="0"/>
              <a:t>            </a:t>
            </a:r>
            <a:r>
              <a:rPr lang="de-AT" sz="1050" dirty="0" err="1"/>
              <a:t>case</a:t>
            </a:r>
            <a:r>
              <a:rPr lang="de-AT" sz="1050" dirty="0"/>
              <a:t> 1:</a:t>
            </a:r>
          </a:p>
          <a:p>
            <a:r>
              <a:rPr lang="de-AT" sz="1050" dirty="0"/>
              <a:t>                alert("Besuch die Grundschule noch einmal");</a:t>
            </a:r>
          </a:p>
          <a:p>
            <a:r>
              <a:rPr lang="de-AT" sz="1050" dirty="0"/>
              <a:t>                break;</a:t>
            </a:r>
          </a:p>
          <a:p>
            <a:r>
              <a:rPr lang="de-AT" sz="1050" dirty="0"/>
              <a:t>            </a:t>
            </a:r>
            <a:r>
              <a:rPr lang="de-AT" sz="1050" dirty="0" err="1"/>
              <a:t>case</a:t>
            </a:r>
            <a:r>
              <a:rPr lang="de-AT" sz="1050" dirty="0"/>
              <a:t> 2:</a:t>
            </a:r>
          </a:p>
          <a:p>
            <a:r>
              <a:rPr lang="de-AT" sz="1050" dirty="0"/>
              <a:t>            </a:t>
            </a:r>
            <a:r>
              <a:rPr lang="de-AT" sz="1050" dirty="0" err="1"/>
              <a:t>case</a:t>
            </a:r>
            <a:r>
              <a:rPr lang="de-AT" sz="1050" dirty="0"/>
              <a:t> 3:</a:t>
            </a:r>
          </a:p>
          <a:p>
            <a:r>
              <a:rPr lang="de-AT" sz="1050" dirty="0"/>
              <a:t>                alert("Wie wärs mit Mathe-Nachhilfe");</a:t>
            </a:r>
          </a:p>
          <a:p>
            <a:r>
              <a:rPr lang="de-AT" sz="1050" dirty="0"/>
              <a:t>                break;</a:t>
            </a:r>
          </a:p>
          <a:p>
            <a:r>
              <a:rPr lang="de-AT" sz="1050" dirty="0"/>
              <a:t>            </a:t>
            </a:r>
            <a:r>
              <a:rPr lang="de-AT" sz="1050" dirty="0" err="1"/>
              <a:t>case</a:t>
            </a:r>
            <a:r>
              <a:rPr lang="de-AT" sz="1050" dirty="0"/>
              <a:t> 4:</a:t>
            </a:r>
          </a:p>
          <a:p>
            <a:r>
              <a:rPr lang="de-AT" sz="1050" dirty="0"/>
              <a:t>                alert("Fast alles richtig");</a:t>
            </a:r>
          </a:p>
          <a:p>
            <a:r>
              <a:rPr lang="de-AT" sz="1050" dirty="0"/>
              <a:t>                break;</a:t>
            </a:r>
          </a:p>
          <a:p>
            <a:r>
              <a:rPr lang="de-AT" sz="1050" dirty="0"/>
              <a:t>            </a:t>
            </a:r>
            <a:r>
              <a:rPr lang="de-AT" sz="1050" dirty="0" err="1"/>
              <a:t>case</a:t>
            </a:r>
            <a:r>
              <a:rPr lang="de-AT" sz="1050" dirty="0"/>
              <a:t> 5:</a:t>
            </a:r>
          </a:p>
          <a:p>
            <a:r>
              <a:rPr lang="de-AT" sz="1050" dirty="0"/>
              <a:t>                alert("Maximale Punktezahl");</a:t>
            </a:r>
          </a:p>
          <a:p>
            <a:r>
              <a:rPr lang="de-AT" sz="1050" dirty="0"/>
              <a:t>                break;</a:t>
            </a:r>
          </a:p>
          <a:p>
            <a:r>
              <a:rPr lang="de-AT" sz="1050" dirty="0"/>
              <a:t>        }</a:t>
            </a:r>
          </a:p>
          <a:p>
            <a:r>
              <a:rPr lang="de-AT" sz="1050" dirty="0"/>
              <a:t>    &lt;/</a:t>
            </a:r>
            <a:r>
              <a:rPr lang="de-AT" sz="1050" dirty="0" err="1"/>
              <a:t>script</a:t>
            </a:r>
            <a:r>
              <a:rPr lang="de-AT" sz="1050" dirty="0"/>
              <a:t>&gt;</a:t>
            </a:r>
          </a:p>
          <a:p>
            <a:r>
              <a:rPr lang="de-AT" sz="1050" dirty="0"/>
              <a:t>&lt;/</a:t>
            </a:r>
            <a:r>
              <a:rPr lang="de-AT" sz="1050" dirty="0" err="1"/>
              <a:t>body</a:t>
            </a:r>
            <a:r>
              <a:rPr lang="de-AT" sz="1050" dirty="0"/>
              <a:t>&gt;</a:t>
            </a:r>
          </a:p>
          <a:p>
            <a:r>
              <a:rPr lang="de-AT" sz="1050" dirty="0"/>
              <a:t>&lt;/</a:t>
            </a:r>
            <a:r>
              <a:rPr lang="de-AT" sz="1050" dirty="0" err="1"/>
              <a:t>html</a:t>
            </a:r>
            <a:r>
              <a:rPr lang="de-AT" sz="1050" dirty="0"/>
              <a:t>&gt;</a:t>
            </a:r>
          </a:p>
        </p:txBody>
      </p:sp>
    </p:spTree>
    <p:extLst>
      <p:ext uri="{BB962C8B-B14F-4D97-AF65-F5344CB8AC3E}">
        <p14:creationId xmlns:p14="http://schemas.microsoft.com/office/powerpoint/2010/main" val="4140707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6F910-4B6F-4E30-ABA9-220BAEAD147E}"/>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AC232AF5-7DDD-48A5-92CE-5FEB62FA13CE}"/>
              </a:ext>
            </a:extLst>
          </p:cNvPr>
          <p:cNvSpPr>
            <a:spLocks noGrp="1"/>
          </p:cNvSpPr>
          <p:nvPr>
            <p:ph type="body" sz="quarter" idx="13"/>
          </p:nvPr>
        </p:nvSpPr>
        <p:spPr>
          <a:xfrm>
            <a:off x="5140060" y="1715034"/>
            <a:ext cx="6102803" cy="286232"/>
          </a:xfrm>
        </p:spPr>
        <p:txBody>
          <a:bodyPr/>
          <a:lstStyle/>
          <a:p>
            <a:r>
              <a:rPr lang="de-AT" dirty="0"/>
              <a:t>Entspricht Vorgaben für objektorientierte Programmierung (später mehr)</a:t>
            </a:r>
          </a:p>
        </p:txBody>
      </p:sp>
      <p:sp>
        <p:nvSpPr>
          <p:cNvPr id="5" name="Textfeld 4">
            <a:extLst>
              <a:ext uri="{FF2B5EF4-FFF2-40B4-BE49-F238E27FC236}">
                <a16:creationId xmlns:a16="http://schemas.microsoft.com/office/drawing/2014/main" id="{16173908-1CB7-4B99-99BC-3211AE6C5A96}"/>
              </a:ext>
            </a:extLst>
          </p:cNvPr>
          <p:cNvSpPr txBox="1"/>
          <p:nvPr/>
        </p:nvSpPr>
        <p:spPr>
          <a:xfrm>
            <a:off x="365352" y="1629786"/>
            <a:ext cx="4484234" cy="52322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1</a:t>
            </a:r>
          </a:p>
          <a:p>
            <a:r>
              <a:rPr lang="de-AT" dirty="0" err="1"/>
              <a:t>let</a:t>
            </a:r>
            <a:r>
              <a:rPr lang="de-AT" dirty="0"/>
              <a:t> </a:t>
            </a:r>
            <a:r>
              <a:rPr lang="de-AT" dirty="0" err="1"/>
              <a:t>meinArray</a:t>
            </a:r>
            <a:r>
              <a:rPr lang="de-AT" dirty="0"/>
              <a:t> = </a:t>
            </a:r>
            <a:r>
              <a:rPr lang="de-AT" dirty="0" err="1"/>
              <a:t>new</a:t>
            </a:r>
            <a:r>
              <a:rPr lang="de-AT" dirty="0"/>
              <a:t> Array();</a:t>
            </a:r>
          </a:p>
        </p:txBody>
      </p:sp>
      <p:sp>
        <p:nvSpPr>
          <p:cNvPr id="7" name="Textfeld 6">
            <a:extLst>
              <a:ext uri="{FF2B5EF4-FFF2-40B4-BE49-F238E27FC236}">
                <a16:creationId xmlns:a16="http://schemas.microsoft.com/office/drawing/2014/main" id="{A0CBD254-CD68-42B2-AB7D-DEC17A4C4697}"/>
              </a:ext>
            </a:extLst>
          </p:cNvPr>
          <p:cNvSpPr txBox="1"/>
          <p:nvPr/>
        </p:nvSpPr>
        <p:spPr>
          <a:xfrm>
            <a:off x="365352" y="3538542"/>
            <a:ext cx="4484234"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Variante 2</a:t>
            </a:r>
          </a:p>
          <a:p>
            <a:r>
              <a:rPr lang="de-AT" dirty="0" err="1"/>
              <a:t>let</a:t>
            </a:r>
            <a:r>
              <a:rPr lang="de-AT" dirty="0"/>
              <a:t>  </a:t>
            </a:r>
            <a:r>
              <a:rPr lang="de-AT" dirty="0" err="1"/>
              <a:t>neuesArray</a:t>
            </a:r>
            <a:r>
              <a:rPr lang="de-AT" dirty="0"/>
              <a:t> = [];</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a:t>
            </a:r>
          </a:p>
        </p:txBody>
      </p:sp>
      <p:sp>
        <p:nvSpPr>
          <p:cNvPr id="8" name="Textplatzhalter 2">
            <a:extLst>
              <a:ext uri="{FF2B5EF4-FFF2-40B4-BE49-F238E27FC236}">
                <a16:creationId xmlns:a16="http://schemas.microsoft.com/office/drawing/2014/main" id="{F27704C2-FD13-4C84-AB2C-4A8C26254374}"/>
              </a:ext>
            </a:extLst>
          </p:cNvPr>
          <p:cNvSpPr txBox="1">
            <a:spLocks/>
          </p:cNvSpPr>
          <p:nvPr/>
        </p:nvSpPr>
        <p:spPr>
          <a:xfrm>
            <a:off x="5140060" y="3603688"/>
            <a:ext cx="6102803" cy="55297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sz="1200" dirty="0"/>
              <a:t>Häufiger im Einsatz</a:t>
            </a:r>
          </a:p>
          <a:p>
            <a:pPr>
              <a:buFont typeface="Arial" panose="020B0604020202020204" pitchFamily="34" charset="0"/>
              <a:buChar char="•"/>
            </a:pPr>
            <a:r>
              <a:rPr lang="de-AT" sz="1200" dirty="0"/>
              <a:t>Kann gleich befüllt werden</a:t>
            </a:r>
          </a:p>
        </p:txBody>
      </p:sp>
      <p:sp>
        <p:nvSpPr>
          <p:cNvPr id="9" name="Textplatzhalter 2">
            <a:extLst>
              <a:ext uri="{FF2B5EF4-FFF2-40B4-BE49-F238E27FC236}">
                <a16:creationId xmlns:a16="http://schemas.microsoft.com/office/drawing/2014/main" id="{0363FAF3-8BAD-437C-A523-B7A607D11E2F}"/>
              </a:ext>
            </a:extLst>
          </p:cNvPr>
          <p:cNvSpPr txBox="1">
            <a:spLocks/>
          </p:cNvSpPr>
          <p:nvPr/>
        </p:nvSpPr>
        <p:spPr>
          <a:xfrm>
            <a:off x="625210" y="2558820"/>
            <a:ext cx="9882226" cy="2585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sz="1200" dirty="0"/>
              <a:t>Arrays sind in JS Objekte mit besonderen Eigenschaften</a:t>
            </a:r>
          </a:p>
        </p:txBody>
      </p:sp>
      <p:sp>
        <p:nvSpPr>
          <p:cNvPr id="14" name="Textplatzhalter 2">
            <a:extLst>
              <a:ext uri="{FF2B5EF4-FFF2-40B4-BE49-F238E27FC236}">
                <a16:creationId xmlns:a16="http://schemas.microsoft.com/office/drawing/2014/main" id="{34F42790-C8DB-4FAE-903F-79389FB32BEE}"/>
              </a:ext>
            </a:extLst>
          </p:cNvPr>
          <p:cNvSpPr txBox="1">
            <a:spLocks/>
          </p:cNvSpPr>
          <p:nvPr/>
        </p:nvSpPr>
        <p:spPr>
          <a:xfrm>
            <a:off x="625210" y="4827580"/>
            <a:ext cx="9882226"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Elemente müssen nicht den gleichen Datentyp aufweisen</a:t>
            </a:r>
          </a:p>
        </p:txBody>
      </p:sp>
      <p:sp>
        <p:nvSpPr>
          <p:cNvPr id="16" name="Textfeld 15">
            <a:extLst>
              <a:ext uri="{FF2B5EF4-FFF2-40B4-BE49-F238E27FC236}">
                <a16:creationId xmlns:a16="http://schemas.microsoft.com/office/drawing/2014/main" id="{E3FAA602-B57F-4C3E-A5F5-91E4339EA23F}"/>
              </a:ext>
            </a:extLst>
          </p:cNvPr>
          <p:cNvSpPr txBox="1"/>
          <p:nvPr/>
        </p:nvSpPr>
        <p:spPr>
          <a:xfrm>
            <a:off x="528638" y="5240663"/>
            <a:ext cx="4320948"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Produkt, Preis, Lieferbar</a:t>
            </a:r>
          </a:p>
          <a:p>
            <a:r>
              <a:rPr lang="de-AT" dirty="0" err="1"/>
              <a:t>let</a:t>
            </a:r>
            <a:r>
              <a:rPr lang="de-AT" dirty="0"/>
              <a:t> </a:t>
            </a:r>
            <a:r>
              <a:rPr lang="de-AT" dirty="0" err="1"/>
              <a:t>neuesArray</a:t>
            </a:r>
            <a:r>
              <a:rPr lang="de-AT" dirty="0"/>
              <a:t> = ["Brot", 2.99, </a:t>
            </a:r>
            <a:r>
              <a:rPr lang="de-AT" dirty="0" err="1"/>
              <a:t>true</a:t>
            </a:r>
            <a:r>
              <a:rPr lang="de-AT" dirty="0"/>
              <a:t>];</a:t>
            </a:r>
          </a:p>
          <a:p>
            <a:r>
              <a:rPr lang="de-AT" dirty="0"/>
              <a:t>alert(</a:t>
            </a:r>
            <a:r>
              <a:rPr lang="de-AT" dirty="0" err="1"/>
              <a:t>neuesArray</a:t>
            </a:r>
            <a:r>
              <a:rPr lang="de-AT" dirty="0"/>
              <a:t>);</a:t>
            </a:r>
          </a:p>
        </p:txBody>
      </p:sp>
    </p:spTree>
    <p:extLst>
      <p:ext uri="{BB962C8B-B14F-4D97-AF65-F5344CB8AC3E}">
        <p14:creationId xmlns:p14="http://schemas.microsoft.com/office/powerpoint/2010/main" val="193872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380D1-D999-4668-AF73-2C5C57358634}"/>
              </a:ext>
            </a:extLst>
          </p:cNvPr>
          <p:cNvSpPr>
            <a:spLocks noGrp="1"/>
          </p:cNvSpPr>
          <p:nvPr>
            <p:ph type="title"/>
          </p:nvPr>
        </p:nvSpPr>
        <p:spPr/>
        <p:txBody>
          <a:bodyPr/>
          <a:lstStyle/>
          <a:p>
            <a:r>
              <a:rPr lang="de-AT" dirty="0"/>
              <a:t>Arrays</a:t>
            </a:r>
          </a:p>
        </p:txBody>
      </p:sp>
      <p:sp>
        <p:nvSpPr>
          <p:cNvPr id="3" name="Textplatzhalter 2">
            <a:extLst>
              <a:ext uri="{FF2B5EF4-FFF2-40B4-BE49-F238E27FC236}">
                <a16:creationId xmlns:a16="http://schemas.microsoft.com/office/drawing/2014/main" id="{85D86003-9801-493B-B8FB-5BF7B5DA2DF7}"/>
              </a:ext>
            </a:extLst>
          </p:cNvPr>
          <p:cNvSpPr>
            <a:spLocks noGrp="1"/>
          </p:cNvSpPr>
          <p:nvPr>
            <p:ph type="body" sz="quarter" idx="13"/>
          </p:nvPr>
        </p:nvSpPr>
        <p:spPr>
          <a:xfrm>
            <a:off x="949136" y="4239760"/>
            <a:ext cx="10293728" cy="286232"/>
          </a:xfrm>
        </p:spPr>
        <p:txBody>
          <a:bodyPr/>
          <a:lstStyle/>
          <a:p>
            <a:r>
              <a:rPr lang="de-AT" dirty="0" err="1">
                <a:latin typeface="Consolas" panose="020B0609020204030204" pitchFamily="49" charset="0"/>
              </a:rPr>
              <a:t>length</a:t>
            </a:r>
            <a:r>
              <a:rPr lang="de-AT" dirty="0"/>
              <a:t> gibt die Länge des Arrays zurück, da der Index bei </a:t>
            </a:r>
            <a:r>
              <a:rPr lang="de-AT" dirty="0">
                <a:latin typeface="Consolas" panose="020B0609020204030204" pitchFamily="49" charset="0"/>
              </a:rPr>
              <a:t>0</a:t>
            </a:r>
            <a:r>
              <a:rPr lang="de-AT" dirty="0"/>
              <a:t> anfängt wird so am Ende ein neues Feld hinzugefügt</a:t>
            </a:r>
          </a:p>
        </p:txBody>
      </p:sp>
      <p:sp>
        <p:nvSpPr>
          <p:cNvPr id="5" name="Textfeld 4">
            <a:extLst>
              <a:ext uri="{FF2B5EF4-FFF2-40B4-BE49-F238E27FC236}">
                <a16:creationId xmlns:a16="http://schemas.microsoft.com/office/drawing/2014/main" id="{BEF30033-1D0A-4205-82D6-4598DBEB6607}"/>
              </a:ext>
            </a:extLst>
          </p:cNvPr>
          <p:cNvSpPr txBox="1"/>
          <p:nvPr/>
        </p:nvSpPr>
        <p:spPr>
          <a:xfrm>
            <a:off x="3043238" y="1279412"/>
            <a:ext cx="6102802"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 Ausgabe bestimmte Stelle des Array</a:t>
            </a:r>
          </a:p>
          <a:p>
            <a:r>
              <a:rPr lang="de-AT" dirty="0" err="1"/>
              <a:t>let</a:t>
            </a:r>
            <a:r>
              <a:rPr lang="de-AT" dirty="0"/>
              <a:t> </a:t>
            </a:r>
            <a:r>
              <a:rPr lang="de-AT" dirty="0" err="1"/>
              <a:t>neuesArray</a:t>
            </a:r>
            <a:r>
              <a:rPr lang="de-AT" dirty="0"/>
              <a:t> =  ["Hund", "Katze", "Maus"];</a:t>
            </a:r>
          </a:p>
          <a:p>
            <a:r>
              <a:rPr lang="de-AT" dirty="0"/>
              <a:t>alert(</a:t>
            </a:r>
            <a:r>
              <a:rPr lang="de-AT" dirty="0" err="1"/>
              <a:t>neuesArray</a:t>
            </a:r>
            <a:r>
              <a:rPr lang="de-AT" dirty="0"/>
              <a:t>[0]);</a:t>
            </a:r>
          </a:p>
          <a:p>
            <a:br>
              <a:rPr lang="de-AT" dirty="0"/>
            </a:br>
            <a:r>
              <a:rPr lang="de-AT" dirty="0"/>
              <a:t>// Wert an bestimmter Stelle ändern</a:t>
            </a:r>
          </a:p>
          <a:p>
            <a:r>
              <a:rPr lang="de-AT" dirty="0" err="1"/>
              <a:t>neuesArray</a:t>
            </a:r>
            <a:r>
              <a:rPr lang="de-AT" dirty="0"/>
              <a:t>[0] = "Papagei";</a:t>
            </a:r>
          </a:p>
          <a:p>
            <a:br>
              <a:rPr lang="de-AT" dirty="0"/>
            </a:br>
            <a:r>
              <a:rPr lang="de-AT" dirty="0"/>
              <a:t>// Wert hinzufügen</a:t>
            </a:r>
          </a:p>
          <a:p>
            <a:r>
              <a:rPr lang="de-AT" dirty="0" err="1"/>
              <a:t>neuesArray</a:t>
            </a:r>
            <a:r>
              <a:rPr lang="de-AT" dirty="0"/>
              <a:t>[3] = "Hund";</a:t>
            </a:r>
          </a:p>
          <a:p>
            <a:r>
              <a:rPr lang="de-DE" dirty="0"/>
              <a:t>// besser um leere Felder oder Überschreibungen zu vermeiden</a:t>
            </a:r>
          </a:p>
          <a:p>
            <a:r>
              <a:rPr lang="de-DE" dirty="0" err="1"/>
              <a:t>neuesArray</a:t>
            </a:r>
            <a:r>
              <a:rPr lang="de-DE" dirty="0"/>
              <a:t>[</a:t>
            </a:r>
            <a:r>
              <a:rPr lang="de-DE" dirty="0" err="1"/>
              <a:t>neuesArray.length</a:t>
            </a:r>
            <a:r>
              <a:rPr lang="de-DE" dirty="0"/>
              <a:t>] = "Hund";</a:t>
            </a:r>
          </a:p>
          <a:p>
            <a:endParaRPr lang="de-AT" dirty="0"/>
          </a:p>
        </p:txBody>
      </p:sp>
    </p:spTree>
    <p:extLst>
      <p:ext uri="{BB962C8B-B14F-4D97-AF65-F5344CB8AC3E}">
        <p14:creationId xmlns:p14="http://schemas.microsoft.com/office/powerpoint/2010/main" val="254251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5C987-55EC-4405-96CE-B1EAFAD7D2F2}"/>
              </a:ext>
            </a:extLst>
          </p:cNvPr>
          <p:cNvSpPr>
            <a:spLocks noGrp="1"/>
          </p:cNvSpPr>
          <p:nvPr>
            <p:ph type="title"/>
          </p:nvPr>
        </p:nvSpPr>
        <p:spPr/>
        <p:txBody>
          <a:bodyPr/>
          <a:lstStyle/>
          <a:p>
            <a:r>
              <a:rPr lang="de-AT" dirty="0"/>
              <a:t>Mehrdimensionale Arrays</a:t>
            </a:r>
          </a:p>
        </p:txBody>
      </p:sp>
      <p:sp>
        <p:nvSpPr>
          <p:cNvPr id="5" name="Textfeld 4">
            <a:extLst>
              <a:ext uri="{FF2B5EF4-FFF2-40B4-BE49-F238E27FC236}">
                <a16:creationId xmlns:a16="http://schemas.microsoft.com/office/drawing/2014/main" id="{FA1258A4-55D3-4CB4-A8AA-30B71A2C23D7}"/>
              </a:ext>
            </a:extLst>
          </p:cNvPr>
          <p:cNvSpPr txBox="1"/>
          <p:nvPr/>
        </p:nvSpPr>
        <p:spPr>
          <a:xfrm>
            <a:off x="610280" y="1402141"/>
            <a:ext cx="6102802"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err="1"/>
              <a:t>let</a:t>
            </a:r>
            <a:r>
              <a:rPr lang="de-AT" dirty="0"/>
              <a:t> </a:t>
            </a:r>
            <a:r>
              <a:rPr lang="de-AT" dirty="0" err="1"/>
              <a:t>meinArray</a:t>
            </a:r>
            <a:r>
              <a:rPr lang="de-AT" dirty="0"/>
              <a:t> = [];</a:t>
            </a:r>
          </a:p>
          <a:p>
            <a:r>
              <a:rPr lang="de-AT" dirty="0" err="1"/>
              <a:t>meinArray</a:t>
            </a:r>
            <a:r>
              <a:rPr lang="de-AT" dirty="0"/>
              <a:t>[0] = ["Brot", 1.99, </a:t>
            </a:r>
            <a:r>
              <a:rPr lang="de-AT" dirty="0" err="1"/>
              <a:t>true</a:t>
            </a:r>
            <a:r>
              <a:rPr lang="de-AT" dirty="0"/>
              <a:t>];</a:t>
            </a:r>
          </a:p>
          <a:p>
            <a:r>
              <a:rPr lang="de-AT" dirty="0" err="1"/>
              <a:t>meinArray</a:t>
            </a:r>
            <a:r>
              <a:rPr lang="de-AT" dirty="0"/>
              <a:t>[1] = ["Krapfen", 0.99, </a:t>
            </a:r>
            <a:r>
              <a:rPr lang="de-AT" dirty="0" err="1"/>
              <a:t>true</a:t>
            </a:r>
            <a:r>
              <a:rPr lang="de-AT" dirty="0"/>
              <a:t>];</a:t>
            </a:r>
          </a:p>
          <a:p>
            <a:r>
              <a:rPr lang="de-AT" dirty="0" err="1"/>
              <a:t>meinArray</a:t>
            </a:r>
            <a:r>
              <a:rPr lang="de-AT" dirty="0"/>
              <a:t>[2] = ["Reindling", 6.99, </a:t>
            </a:r>
            <a:r>
              <a:rPr lang="de-AT" dirty="0" err="1"/>
              <a:t>false</a:t>
            </a:r>
            <a:r>
              <a:rPr lang="de-AT" dirty="0"/>
              <a:t>];</a:t>
            </a:r>
          </a:p>
          <a:p>
            <a:r>
              <a:rPr lang="de-AT" dirty="0" err="1"/>
              <a:t>meinArray</a:t>
            </a:r>
            <a:r>
              <a:rPr lang="de-AT" dirty="0"/>
              <a:t>[3] = ["Linzer Torte", 13.99, </a:t>
            </a:r>
            <a:r>
              <a:rPr lang="de-AT" dirty="0" err="1"/>
              <a:t>true</a:t>
            </a:r>
            <a:r>
              <a:rPr lang="de-AT" dirty="0"/>
              <a:t>];</a:t>
            </a:r>
          </a:p>
          <a:p>
            <a:r>
              <a:rPr lang="de-AT" dirty="0" err="1"/>
              <a:t>meinArray</a:t>
            </a:r>
            <a:r>
              <a:rPr lang="de-AT" dirty="0"/>
              <a:t>[4] = ["Windbeute", 0.80, </a:t>
            </a:r>
            <a:r>
              <a:rPr lang="de-AT" dirty="0" err="1"/>
              <a:t>false</a:t>
            </a:r>
            <a:r>
              <a:rPr lang="de-AT" dirty="0"/>
              <a:t>];</a:t>
            </a:r>
          </a:p>
          <a:p>
            <a:r>
              <a:rPr lang="de-AT" dirty="0"/>
              <a:t>// An bestimmte Stelle zugreifen</a:t>
            </a:r>
          </a:p>
          <a:p>
            <a:r>
              <a:rPr lang="de-AT" dirty="0" err="1"/>
              <a:t>document.write</a:t>
            </a:r>
            <a:r>
              <a:rPr lang="de-AT" dirty="0"/>
              <a:t>(</a:t>
            </a:r>
            <a:r>
              <a:rPr lang="de-AT" dirty="0" err="1"/>
              <a:t>meinArray</a:t>
            </a:r>
            <a:r>
              <a:rPr lang="de-AT" dirty="0"/>
              <a:t>[0][1]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[2][2]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[4][0] + "&lt;</a:t>
            </a:r>
            <a:r>
              <a:rPr lang="de-AT" dirty="0" err="1"/>
              <a:t>br</a:t>
            </a:r>
            <a:r>
              <a:rPr lang="de-AT" dirty="0"/>
              <a:t>&gt;&lt;</a:t>
            </a:r>
            <a:r>
              <a:rPr lang="de-AT" dirty="0" err="1"/>
              <a:t>br</a:t>
            </a:r>
            <a:r>
              <a:rPr lang="de-AT" dirty="0"/>
              <a:t>&gt;");</a:t>
            </a:r>
          </a:p>
          <a:p>
            <a:r>
              <a:rPr lang="de-AT" dirty="0" err="1"/>
              <a:t>document.write</a:t>
            </a:r>
            <a:r>
              <a:rPr lang="de-AT" dirty="0"/>
              <a:t>(</a:t>
            </a:r>
            <a:r>
              <a:rPr lang="de-AT" dirty="0" err="1"/>
              <a:t>meinArray</a:t>
            </a:r>
            <a:r>
              <a:rPr lang="de-AT" dirty="0"/>
              <a:t>);</a:t>
            </a:r>
          </a:p>
        </p:txBody>
      </p:sp>
      <p:pic>
        <p:nvPicPr>
          <p:cNvPr id="6" name="Grafik 5">
            <a:extLst>
              <a:ext uri="{FF2B5EF4-FFF2-40B4-BE49-F238E27FC236}">
                <a16:creationId xmlns:a16="http://schemas.microsoft.com/office/drawing/2014/main" id="{06BD54EA-E343-4FFD-B99C-47DF6460CB39}"/>
              </a:ext>
            </a:extLst>
          </p:cNvPr>
          <p:cNvPicPr>
            <a:picLocks noChangeAspect="1"/>
          </p:cNvPicPr>
          <p:nvPr/>
        </p:nvPicPr>
        <p:blipFill>
          <a:blip r:embed="rId3"/>
          <a:stretch>
            <a:fillRect/>
          </a:stretch>
        </p:blipFill>
        <p:spPr>
          <a:xfrm>
            <a:off x="4280089" y="4167188"/>
            <a:ext cx="6962775" cy="2066925"/>
          </a:xfrm>
          <a:prstGeom prst="rect">
            <a:avLst/>
          </a:prstGeom>
          <a:ln>
            <a:solidFill>
              <a:schemeClr val="tx1"/>
            </a:solidFill>
          </a:ln>
        </p:spPr>
      </p:pic>
    </p:spTree>
    <p:extLst>
      <p:ext uri="{BB962C8B-B14F-4D97-AF65-F5344CB8AC3E}">
        <p14:creationId xmlns:p14="http://schemas.microsoft.com/office/powerpoint/2010/main" val="352905137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555863"/>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431972"/>
            <a:ext cx="6102416" cy="372409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meinArray</a:t>
            </a:r>
            <a:r>
              <a:rPr lang="de-AT" dirty="0"/>
              <a:t> = [];</a:t>
            </a:r>
          </a:p>
          <a:p>
            <a:r>
              <a:rPr lang="de-AT" dirty="0"/>
              <a:t>        </a:t>
            </a:r>
            <a:r>
              <a:rPr lang="de-AT" dirty="0" err="1"/>
              <a:t>meinArray</a:t>
            </a:r>
            <a:r>
              <a:rPr lang="de-AT" dirty="0"/>
              <a:t>[0] = prompt("Vorname:");</a:t>
            </a:r>
          </a:p>
          <a:p>
            <a:r>
              <a:rPr lang="de-AT" dirty="0"/>
              <a:t>        </a:t>
            </a:r>
            <a:r>
              <a:rPr lang="de-AT" dirty="0" err="1"/>
              <a:t>meinArray</a:t>
            </a:r>
            <a:r>
              <a:rPr lang="de-AT" dirty="0"/>
              <a:t>[1] = prompt("Nachname:");</a:t>
            </a:r>
          </a:p>
          <a:p>
            <a:r>
              <a:rPr lang="de-AT" dirty="0"/>
              <a:t>        </a:t>
            </a:r>
            <a:r>
              <a:rPr lang="de-AT" dirty="0" err="1"/>
              <a:t>meinArray</a:t>
            </a:r>
            <a:r>
              <a:rPr lang="de-AT" dirty="0"/>
              <a:t>[2] = prompt("Alter:");</a:t>
            </a:r>
          </a:p>
          <a:p>
            <a:br>
              <a:rPr lang="de-AT" dirty="0"/>
            </a:br>
            <a:r>
              <a:rPr lang="de-AT" dirty="0"/>
              <a:t>        </a:t>
            </a:r>
            <a:r>
              <a:rPr lang="de-AT" dirty="0" err="1"/>
              <a:t>document.write</a:t>
            </a:r>
            <a:r>
              <a:rPr lang="de-AT" dirty="0"/>
              <a:t>(</a:t>
            </a:r>
            <a:r>
              <a:rPr lang="de-AT" dirty="0" err="1"/>
              <a:t>meinArray</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1935396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555863"/>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431972"/>
            <a:ext cx="6102416" cy="372409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&lt;title&gt;Übungen&lt;/title&gt;</a:t>
            </a:r>
          </a:p>
          <a:p>
            <a:r>
              <a:rPr lang="de-AT" dirty="0"/>
              <a:t>    &lt;/</a:t>
            </a:r>
            <a:r>
              <a:rPr lang="de-AT" dirty="0" err="1"/>
              <a:t>head</a:t>
            </a:r>
            <a:r>
              <a:rPr lang="de-AT" dirty="0"/>
              <a:t>&gt;</a:t>
            </a:r>
          </a:p>
          <a:p>
            <a:r>
              <a:rPr lang="de-AT" dirty="0"/>
              <a:t>&lt;</a:t>
            </a:r>
            <a:r>
              <a:rPr lang="de-AT" dirty="0" err="1"/>
              <a:t>body</a:t>
            </a:r>
            <a:r>
              <a:rPr lang="de-AT" dirty="0"/>
              <a:t>&gt;</a:t>
            </a:r>
          </a:p>
          <a:p>
            <a:r>
              <a:rPr lang="de-AT" dirty="0"/>
              <a:t>    &lt;</a:t>
            </a:r>
            <a:r>
              <a:rPr lang="de-AT" dirty="0" err="1"/>
              <a:t>script</a:t>
            </a:r>
            <a:r>
              <a:rPr lang="de-AT" dirty="0"/>
              <a:t>&gt;</a:t>
            </a:r>
          </a:p>
          <a:p>
            <a:r>
              <a:rPr lang="de-AT" dirty="0"/>
              <a:t>        </a:t>
            </a:r>
            <a:r>
              <a:rPr lang="de-AT" dirty="0" err="1"/>
              <a:t>let</a:t>
            </a:r>
            <a:r>
              <a:rPr lang="de-AT" dirty="0"/>
              <a:t> </a:t>
            </a:r>
            <a:r>
              <a:rPr lang="de-AT" dirty="0" err="1"/>
              <a:t>meinArray</a:t>
            </a:r>
            <a:r>
              <a:rPr lang="de-AT" dirty="0"/>
              <a:t> = [];</a:t>
            </a:r>
          </a:p>
          <a:p>
            <a:r>
              <a:rPr lang="de-AT" dirty="0"/>
              <a:t>        </a:t>
            </a:r>
            <a:r>
              <a:rPr lang="de-AT" dirty="0" err="1"/>
              <a:t>meinArray</a:t>
            </a:r>
            <a:r>
              <a:rPr lang="de-AT" dirty="0"/>
              <a:t>[0] = prompt("Vorname:");</a:t>
            </a:r>
          </a:p>
          <a:p>
            <a:r>
              <a:rPr lang="de-AT" dirty="0"/>
              <a:t>        </a:t>
            </a:r>
            <a:r>
              <a:rPr lang="de-AT" dirty="0" err="1"/>
              <a:t>meinArray</a:t>
            </a:r>
            <a:r>
              <a:rPr lang="de-AT" dirty="0"/>
              <a:t>[1] = prompt("Nachname:");</a:t>
            </a:r>
          </a:p>
          <a:p>
            <a:r>
              <a:rPr lang="de-AT" dirty="0"/>
              <a:t>        </a:t>
            </a:r>
            <a:r>
              <a:rPr lang="de-AT" dirty="0" err="1"/>
              <a:t>meinArray</a:t>
            </a:r>
            <a:r>
              <a:rPr lang="de-AT" dirty="0"/>
              <a:t>[2] = prompt("Alter:");</a:t>
            </a:r>
          </a:p>
          <a:p>
            <a:br>
              <a:rPr lang="de-AT" dirty="0"/>
            </a:br>
            <a:r>
              <a:rPr lang="de-AT" dirty="0"/>
              <a:t>        </a:t>
            </a:r>
            <a:r>
              <a:rPr lang="de-AT" dirty="0" err="1"/>
              <a:t>document.write</a:t>
            </a:r>
            <a:r>
              <a:rPr lang="de-AT" dirty="0"/>
              <a:t>(</a:t>
            </a:r>
            <a:r>
              <a:rPr lang="de-AT" dirty="0" err="1"/>
              <a:t>meinArray</a:t>
            </a:r>
            <a:r>
              <a:rPr lang="de-AT" dirty="0"/>
              <a:t>);</a:t>
            </a:r>
          </a:p>
          <a:p>
            <a:r>
              <a:rPr lang="de-AT" dirty="0"/>
              <a:t>    &lt;/</a:t>
            </a:r>
            <a:r>
              <a:rPr lang="de-AT" dirty="0" err="1"/>
              <a:t>script</a:t>
            </a:r>
            <a:r>
              <a:rPr lang="de-AT" dirty="0"/>
              <a:t>&gt;</a:t>
            </a:r>
          </a:p>
          <a:p>
            <a:r>
              <a:rPr lang="de-AT" dirty="0"/>
              <a:t>&lt;/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777925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("Bis zu welchem Wert m%C3%B6chten sie z%C3%A4hlen?")));</a:t>
            </a:r>
          </a:p>
          <a:p>
            <a:r>
              <a:rPr lang="de-AT" dirty="0" err="1"/>
              <a:t>let</a:t>
            </a:r>
            <a:r>
              <a:rPr lang="de-AT" dirty="0"/>
              <a:t> i = 1;</a:t>
            </a:r>
          </a:p>
          <a:p>
            <a:r>
              <a:rPr lang="de-AT" dirty="0" err="1"/>
              <a:t>while</a:t>
            </a:r>
            <a:r>
              <a:rPr lang="de-AT" dirty="0"/>
              <a:t>(i &lt;= </a:t>
            </a:r>
            <a:r>
              <a:rPr lang="de-AT" dirty="0" err="1"/>
              <a:t>eingabe</a:t>
            </a:r>
            <a:r>
              <a:rPr lang="de-AT" dirty="0"/>
              <a:t>) {</a:t>
            </a:r>
          </a:p>
          <a:p>
            <a:r>
              <a:rPr lang="de-AT" dirty="0"/>
              <a:t>    </a:t>
            </a:r>
            <a:r>
              <a:rPr lang="de-AT" dirty="0" err="1"/>
              <a:t>document.write</a:t>
            </a:r>
            <a:r>
              <a:rPr lang="de-AT" dirty="0"/>
              <a:t>(i + "&lt;</a:t>
            </a:r>
            <a:r>
              <a:rPr lang="de-AT" dirty="0" err="1"/>
              <a:t>br</a:t>
            </a:r>
            <a:r>
              <a:rPr lang="de-AT" dirty="0"/>
              <a:t>&gt;");</a:t>
            </a:r>
          </a:p>
          <a:p>
            <a:r>
              <a:rPr lang="de-AT" dirty="0"/>
              <a:t>    i++;</a:t>
            </a:r>
          </a:p>
          <a:p>
            <a:r>
              <a:rPr lang="de-AT" dirty="0"/>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oder</a:t>
            </a:r>
          </a:p>
          <a:p>
            <a:r>
              <a:rPr lang="de-DE" dirty="0" err="1"/>
              <a:t>let</a:t>
            </a:r>
            <a:r>
              <a:rPr lang="de-DE" dirty="0"/>
              <a:t> </a:t>
            </a:r>
            <a:r>
              <a:rPr lang="de-DE" dirty="0" err="1"/>
              <a:t>inhalt</a:t>
            </a:r>
            <a:r>
              <a:rPr lang="de-DE" dirty="0"/>
              <a:t> = </a:t>
            </a:r>
            <a:r>
              <a:rPr lang="de-DE" dirty="0" err="1"/>
              <a:t>encodeURI</a:t>
            </a:r>
            <a:r>
              <a:rPr lang="de-DE" dirty="0"/>
              <a:t>("Bis zu welchem Wert möchtest du zählen?")</a:t>
            </a:r>
          </a:p>
          <a:p>
            <a:r>
              <a:rPr lang="de-DE" dirty="0" err="1"/>
              <a:t>let</a:t>
            </a:r>
            <a:r>
              <a:rPr lang="de-DE" dirty="0"/>
              <a:t> </a:t>
            </a:r>
            <a:r>
              <a:rPr lang="de-DE" dirty="0" err="1"/>
              <a:t>eingabe</a:t>
            </a:r>
            <a:r>
              <a:rPr lang="de-DE" dirty="0"/>
              <a:t> = </a:t>
            </a:r>
            <a:r>
              <a:rPr lang="de-DE" dirty="0" err="1"/>
              <a:t>Number</a:t>
            </a:r>
            <a:r>
              <a:rPr lang="de-DE" dirty="0"/>
              <a:t>(prompt(</a:t>
            </a:r>
            <a:r>
              <a:rPr lang="de-DE" dirty="0" err="1"/>
              <a:t>decodeURI</a:t>
            </a:r>
            <a:r>
              <a:rPr lang="de-DE" dirty="0"/>
              <a:t>(</a:t>
            </a:r>
            <a:r>
              <a:rPr lang="de-DE" dirty="0" err="1"/>
              <a:t>inhalt</a:t>
            </a:r>
            <a:r>
              <a:rPr lang="de-DE" dirty="0"/>
              <a:t>)));</a:t>
            </a:r>
          </a:p>
        </p:txBody>
      </p:sp>
    </p:spTree>
    <p:extLst>
      <p:ext uri="{BB962C8B-B14F-4D97-AF65-F5344CB8AC3E}">
        <p14:creationId xmlns:p14="http://schemas.microsoft.com/office/powerpoint/2010/main" val="84694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044599" y="2200935"/>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let</a:t>
            </a:r>
            <a:r>
              <a:rPr lang="de-DE" dirty="0"/>
              <a:t> </a:t>
            </a:r>
            <a:r>
              <a:rPr lang="de-DE" dirty="0" err="1"/>
              <a:t>eingabe</a:t>
            </a:r>
            <a:r>
              <a:rPr lang="de-DE" dirty="0"/>
              <a:t>;</a:t>
            </a:r>
          </a:p>
          <a:p>
            <a:r>
              <a:rPr lang="de-DE" dirty="0"/>
              <a:t>do {</a:t>
            </a:r>
          </a:p>
          <a:p>
            <a:r>
              <a:rPr lang="de-DE" dirty="0"/>
              <a:t>    </a:t>
            </a:r>
            <a:r>
              <a:rPr lang="de-DE" dirty="0" err="1"/>
              <a:t>eingabe</a:t>
            </a:r>
            <a:r>
              <a:rPr lang="de-DE" dirty="0"/>
              <a:t> = prompt("Ergebnis aus 3 + 2?");</a:t>
            </a:r>
          </a:p>
          <a:p>
            <a:r>
              <a:rPr lang="de-DE" dirty="0"/>
              <a:t>} </a:t>
            </a:r>
            <a:r>
              <a:rPr lang="de-DE" dirty="0" err="1"/>
              <a:t>while</a:t>
            </a:r>
            <a:r>
              <a:rPr lang="de-DE" dirty="0"/>
              <a:t>(</a:t>
            </a:r>
            <a:r>
              <a:rPr lang="de-DE" dirty="0" err="1"/>
              <a:t>eingabe</a:t>
            </a:r>
            <a:r>
              <a:rPr lang="de-DE" dirty="0"/>
              <a:t> != 5);</a:t>
            </a:r>
          </a:p>
          <a:p>
            <a:r>
              <a:rPr lang="de-DE" dirty="0"/>
              <a:t>alert("Richtige Antwort!");</a:t>
            </a:r>
          </a:p>
        </p:txBody>
      </p:sp>
    </p:spTree>
    <p:extLst>
      <p:ext uri="{BB962C8B-B14F-4D97-AF65-F5344CB8AC3E}">
        <p14:creationId xmlns:p14="http://schemas.microsoft.com/office/powerpoint/2010/main" val="149378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Einführung</a:t>
            </a:r>
          </a:p>
        </p:txBody>
      </p:sp>
      <p:sp>
        <p:nvSpPr>
          <p:cNvPr id="5" name="Textplatzhalter 4">
            <a:extLst>
              <a:ext uri="{FF2B5EF4-FFF2-40B4-BE49-F238E27FC236}">
                <a16:creationId xmlns:a16="http://schemas.microsoft.com/office/drawing/2014/main" id="{D59841CE-46D7-486D-A72C-BC8E81F9FAC5}"/>
              </a:ext>
            </a:extLst>
          </p:cNvPr>
          <p:cNvSpPr>
            <a:spLocks noGrp="1"/>
          </p:cNvSpPr>
          <p:nvPr>
            <p:ph type="body" sz="quarter" idx="13"/>
          </p:nvPr>
        </p:nvSpPr>
        <p:spPr>
          <a:xfrm>
            <a:off x="949136" y="1904774"/>
            <a:ext cx="10293728" cy="2606867"/>
          </a:xfrm>
        </p:spPr>
        <p:txBody>
          <a:bodyPr/>
          <a:lstStyle/>
          <a:p>
            <a:r>
              <a:rPr lang="de-AT" dirty="0"/>
              <a:t>Einsatzzweck: dynamische Internetseiten erstellen</a:t>
            </a:r>
          </a:p>
          <a:p>
            <a:r>
              <a:rPr lang="de-AT" dirty="0"/>
              <a:t>Vielfältige Möglichkeiten um Aufbau, Layout und Inhalte zu verändern</a:t>
            </a:r>
          </a:p>
          <a:p>
            <a:r>
              <a:rPr lang="de-AT" dirty="0"/>
              <a:t>Zählt mittlerweile zu den etablierten Web-Technologien</a:t>
            </a:r>
          </a:p>
          <a:p>
            <a:r>
              <a:rPr lang="de-AT" dirty="0"/>
              <a:t>Aufgrund großer Beliebtheit hat sich Anwendungsbereich ausgeweitet</a:t>
            </a:r>
          </a:p>
          <a:p>
            <a:pPr lvl="1"/>
            <a:r>
              <a:rPr lang="de-AT" dirty="0"/>
              <a:t>2009 erschien </a:t>
            </a:r>
            <a:r>
              <a:rPr lang="de-AT" dirty="0" err="1"/>
              <a:t>bspw</a:t>
            </a:r>
            <a:r>
              <a:rPr lang="de-AT" dirty="0"/>
              <a:t> Node.js =&gt; Plattform um mit JavaScript Serveranwendungen programmieren zu können</a:t>
            </a:r>
          </a:p>
          <a:p>
            <a:pPr lvl="1"/>
            <a:r>
              <a:rPr lang="de-AT" dirty="0"/>
              <a:t>Später auch Entwicklungsumgebungen wie </a:t>
            </a:r>
            <a:r>
              <a:rPr lang="de-AT" dirty="0" err="1"/>
              <a:t>Electron</a:t>
            </a:r>
            <a:r>
              <a:rPr lang="de-AT" dirty="0"/>
              <a:t> oder NW.js =&gt; möglich, Desktop-Anwendungen zu erstellen</a:t>
            </a:r>
          </a:p>
          <a:p>
            <a:r>
              <a:rPr lang="de-AT" dirty="0"/>
              <a:t>Browser-Anwendungen bleiben mit großem Abstand der häufigste Einsatzbereich von JS</a:t>
            </a:r>
          </a:p>
          <a:p>
            <a:r>
              <a:rPr lang="de-AT" dirty="0"/>
              <a:t>Läuft innerhalb einer Sandbox, dadurch kein Zugriff auf Funktionen des Betriebssystems, Hardware oder zu Netzwerken möglich</a:t>
            </a: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2415558" y="2310234"/>
            <a:ext cx="6827384"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let</a:t>
            </a:r>
            <a:r>
              <a:rPr lang="de-AT" dirty="0"/>
              <a:t> </a:t>
            </a:r>
            <a:r>
              <a:rPr lang="de-AT" dirty="0" err="1"/>
              <a:t>inhalt</a:t>
            </a:r>
            <a:r>
              <a:rPr lang="de-AT" dirty="0"/>
              <a:t> = </a:t>
            </a:r>
            <a:r>
              <a:rPr lang="de-AT" dirty="0" err="1"/>
              <a:t>encodeURI</a:t>
            </a:r>
            <a:r>
              <a:rPr lang="de-AT" dirty="0"/>
              <a:t>("Bis zu welchem Wert möchtest du zählen?");</a:t>
            </a:r>
          </a:p>
          <a:p>
            <a:r>
              <a:rPr lang="de-AT" dirty="0" err="1"/>
              <a:t>let</a:t>
            </a:r>
            <a:r>
              <a:rPr lang="de-AT" dirty="0"/>
              <a:t> </a:t>
            </a:r>
            <a:r>
              <a:rPr lang="de-AT" dirty="0" err="1"/>
              <a:t>eingabe</a:t>
            </a:r>
            <a:r>
              <a:rPr lang="de-AT" dirty="0"/>
              <a:t> = </a:t>
            </a:r>
            <a:r>
              <a:rPr lang="de-AT" dirty="0" err="1"/>
              <a:t>Number</a:t>
            </a:r>
            <a:r>
              <a:rPr lang="de-AT" dirty="0"/>
              <a:t>(prompt(</a:t>
            </a:r>
            <a:r>
              <a:rPr lang="de-AT" dirty="0" err="1"/>
              <a:t>decodeURI</a:t>
            </a:r>
            <a:r>
              <a:rPr lang="de-AT" dirty="0"/>
              <a:t>(</a:t>
            </a:r>
            <a:r>
              <a:rPr lang="de-AT" dirty="0" err="1"/>
              <a:t>inhalt</a:t>
            </a:r>
            <a:r>
              <a:rPr lang="de-AT" dirty="0"/>
              <a:t>)));</a:t>
            </a:r>
          </a:p>
          <a:p>
            <a:br>
              <a:rPr lang="de-AT" dirty="0"/>
            </a:br>
            <a:r>
              <a:rPr lang="de-AT" dirty="0" err="1"/>
              <a:t>for</a:t>
            </a:r>
            <a:r>
              <a:rPr lang="de-AT" dirty="0"/>
              <a:t> (</a:t>
            </a:r>
            <a:r>
              <a:rPr lang="de-AT" dirty="0" err="1"/>
              <a:t>let</a:t>
            </a:r>
            <a:r>
              <a:rPr lang="de-AT" dirty="0"/>
              <a:t> i = 1; i &lt;= </a:t>
            </a:r>
            <a:r>
              <a:rPr lang="de-AT" dirty="0" err="1"/>
              <a:t>eingabe</a:t>
            </a:r>
            <a:r>
              <a:rPr lang="de-AT" dirty="0"/>
              <a:t>; i++) {</a:t>
            </a:r>
          </a:p>
          <a:p>
            <a:r>
              <a:rPr lang="de-AT" dirty="0"/>
              <a:t>    </a:t>
            </a:r>
            <a:r>
              <a:rPr lang="de-AT" dirty="0" err="1"/>
              <a:t>document.write</a:t>
            </a:r>
            <a:r>
              <a:rPr lang="de-AT" dirty="0"/>
              <a:t>(i + "&lt;</a:t>
            </a:r>
            <a:r>
              <a:rPr lang="de-AT" dirty="0" err="1"/>
              <a:t>br</a:t>
            </a:r>
            <a:r>
              <a:rPr lang="de-AT" dirty="0"/>
              <a:t>&gt;");</a:t>
            </a:r>
          </a:p>
          <a:p>
            <a:r>
              <a:rPr lang="de-AT" dirty="0"/>
              <a:t>}</a:t>
            </a:r>
          </a:p>
        </p:txBody>
      </p:sp>
    </p:spTree>
    <p:extLst>
      <p:ext uri="{BB962C8B-B14F-4D97-AF65-F5344CB8AC3E}">
        <p14:creationId xmlns:p14="http://schemas.microsoft.com/office/powerpoint/2010/main" val="406635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2755855" y="2736502"/>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"use strict";</a:t>
            </a:r>
          </a:p>
          <a:p>
            <a:r>
              <a:rPr lang="en-US" dirty="0"/>
              <a:t>let </a:t>
            </a:r>
            <a:r>
              <a:rPr lang="en-US" dirty="0" err="1"/>
              <a:t>arr</a:t>
            </a:r>
            <a:r>
              <a:rPr lang="en-US" dirty="0"/>
              <a:t> = [2, 5, 9, 4, 2];</a:t>
            </a:r>
          </a:p>
          <a:p>
            <a:br>
              <a:rPr lang="en-US" dirty="0"/>
            </a:br>
            <a:r>
              <a:rPr lang="en-US" dirty="0"/>
              <a:t>for (let wert of </a:t>
            </a:r>
            <a:r>
              <a:rPr lang="en-US" dirty="0" err="1"/>
              <a:t>arr</a:t>
            </a:r>
            <a:r>
              <a:rPr lang="en-US" dirty="0"/>
              <a:t>) {</a:t>
            </a:r>
          </a:p>
          <a:p>
            <a:r>
              <a:rPr lang="en-US" dirty="0"/>
              <a:t>    </a:t>
            </a:r>
            <a:r>
              <a:rPr lang="en-US" dirty="0" err="1"/>
              <a:t>document.write</a:t>
            </a:r>
            <a:r>
              <a:rPr lang="en-US" dirty="0"/>
              <a:t>(wert + "&lt;</a:t>
            </a:r>
            <a:r>
              <a:rPr lang="en-US" dirty="0" err="1"/>
              <a:t>br</a:t>
            </a:r>
            <a:r>
              <a:rPr lang="en-US" dirty="0"/>
              <a:t>&gt;");</a:t>
            </a:r>
          </a:p>
          <a:p>
            <a:r>
              <a:rPr lang="en-US" dirty="0"/>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7661230" y="2566986"/>
            <a:ext cx="523875" cy="172402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150891" y="2415432"/>
            <a:ext cx="5254600" cy="674031"/>
          </a:xfrm>
        </p:spPr>
        <p:txBody>
          <a:bodyPr/>
          <a:lstStyle/>
          <a:p>
            <a:pPr marL="0" indent="0">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150891" y="3225996"/>
            <a:ext cx="582118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br>
              <a:rPr lang="de-AT" dirty="0"/>
            </a:br>
            <a:r>
              <a:rPr lang="de-AT" dirty="0"/>
              <a:t>    </a:t>
            </a:r>
            <a:r>
              <a:rPr lang="de-AT" dirty="0" err="1"/>
              <a:t>for</a:t>
            </a:r>
            <a:r>
              <a:rPr lang="de-AT" dirty="0"/>
              <a:t> (</a:t>
            </a:r>
            <a:r>
              <a:rPr lang="de-AT" dirty="0" err="1"/>
              <a:t>let</a:t>
            </a:r>
            <a:r>
              <a:rPr lang="de-AT" dirty="0"/>
              <a:t> i = 0; i &lt; 5; i++) {</a:t>
            </a:r>
          </a:p>
          <a:p>
            <a:r>
              <a:rPr lang="de-AT" dirty="0"/>
              <a:t>        </a:t>
            </a:r>
            <a:r>
              <a:rPr lang="de-AT" dirty="0" err="1"/>
              <a:t>arr</a:t>
            </a:r>
            <a:r>
              <a:rPr lang="de-AT" dirty="0"/>
              <a:t>[i] = prompt("Gib einen beliebigen wert ein");</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B211D17-0FC8-42F5-AF20-673A2AC07EB2}"/>
              </a:ext>
            </a:extLst>
          </p:cNvPr>
          <p:cNvSpPr txBox="1">
            <a:spLocks/>
          </p:cNvSpPr>
          <p:nvPr/>
        </p:nvSpPr>
        <p:spPr>
          <a:xfrm>
            <a:off x="6219922" y="2415432"/>
            <a:ext cx="5821187" cy="480131"/>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7" name="Textfeld 6">
            <a:extLst>
              <a:ext uri="{FF2B5EF4-FFF2-40B4-BE49-F238E27FC236}">
                <a16:creationId xmlns:a16="http://schemas.microsoft.com/office/drawing/2014/main" id="{F65F7617-10E3-49FA-81B4-FE3EE3CCF238}"/>
              </a:ext>
            </a:extLst>
          </p:cNvPr>
          <p:cNvSpPr txBox="1"/>
          <p:nvPr/>
        </p:nvSpPr>
        <p:spPr>
          <a:xfrm>
            <a:off x="6219922" y="3010551"/>
            <a:ext cx="5821187"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let</a:t>
            </a:r>
            <a:r>
              <a:rPr lang="de-AT" dirty="0"/>
              <a:t> </a:t>
            </a:r>
            <a:r>
              <a:rPr lang="de-AT" dirty="0" err="1"/>
              <a:t>arr</a:t>
            </a:r>
            <a:r>
              <a:rPr lang="de-AT" dirty="0"/>
              <a:t> = [];</a:t>
            </a:r>
          </a:p>
          <a:p>
            <a:r>
              <a:rPr lang="de-AT" dirty="0"/>
              <a:t>    </a:t>
            </a:r>
            <a:r>
              <a:rPr lang="de-AT" dirty="0" err="1"/>
              <a:t>let</a:t>
            </a:r>
            <a:r>
              <a:rPr lang="de-AT" dirty="0"/>
              <a:t> i = 0;</a:t>
            </a:r>
          </a:p>
          <a:p>
            <a:br>
              <a:rPr lang="de-AT" dirty="0"/>
            </a:br>
            <a:r>
              <a:rPr lang="de-AT" dirty="0"/>
              <a:t>    </a:t>
            </a:r>
            <a:r>
              <a:rPr lang="de-AT" dirty="0" err="1"/>
              <a:t>while</a:t>
            </a:r>
            <a:r>
              <a:rPr lang="de-AT" dirty="0"/>
              <a:t>(i &lt; 5) {</a:t>
            </a:r>
          </a:p>
          <a:p>
            <a:r>
              <a:rPr lang="de-AT" dirty="0"/>
              <a:t>        </a:t>
            </a:r>
            <a:r>
              <a:rPr lang="de-AT" dirty="0" err="1"/>
              <a:t>arr</a:t>
            </a:r>
            <a:r>
              <a:rPr lang="de-AT" dirty="0"/>
              <a:t>[i] = prompt("Gib einen beliebigen Wert ein");</a:t>
            </a:r>
          </a:p>
          <a:p>
            <a:r>
              <a:rPr lang="de-AT" dirty="0"/>
              <a:t>        i++;</a:t>
            </a:r>
          </a:p>
          <a:p>
            <a:r>
              <a:rPr lang="de-AT" dirty="0"/>
              <a:t>    }</a:t>
            </a:r>
          </a:p>
          <a:p>
            <a:r>
              <a:rPr lang="de-AT" dirty="0"/>
              <a:t>    </a:t>
            </a:r>
            <a:r>
              <a:rPr lang="de-AT" dirty="0" err="1"/>
              <a:t>document.write</a:t>
            </a:r>
            <a:r>
              <a:rPr lang="de-AT" dirty="0"/>
              <a:t>(</a:t>
            </a:r>
            <a:r>
              <a:rPr lang="de-AT" dirty="0" err="1"/>
              <a:t>arr</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52630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let</a:t>
            </a:r>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endParaRPr lang="de-AT" dirty="0"/>
          </a:p>
          <a:p>
            <a:r>
              <a:rPr lang="de-AT" dirty="0" err="1"/>
              <a:t>begruessung</a:t>
            </a:r>
            <a:r>
              <a:rPr lang="de-AT" dirty="0"/>
              <a:t>();</a:t>
            </a:r>
          </a:p>
        </p:txBody>
      </p:sp>
    </p:spTree>
    <p:extLst>
      <p:ext uri="{BB962C8B-B14F-4D97-AF65-F5344CB8AC3E}">
        <p14:creationId xmlns:p14="http://schemas.microsoft.com/office/powerpoint/2010/main" val="1477542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 {</a:t>
            </a:r>
          </a:p>
          <a:p>
            <a:r>
              <a:rPr lang="de-AT" dirty="0"/>
              <a:t>    </a:t>
            </a:r>
            <a:r>
              <a:rPr lang="de-AT" dirty="0" err="1"/>
              <a:t>name</a:t>
            </a:r>
            <a:r>
              <a:rPr lang="de-AT" dirty="0"/>
              <a:t> = prompt("Gib deinen Namen ein:");</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name</a:t>
            </a:r>
            <a:r>
              <a:rPr lang="de-AT" dirty="0"/>
              <a:t>;</a:t>
            </a:r>
          </a:p>
          <a:p>
            <a:r>
              <a:rPr lang="de-AT" dirty="0" err="1"/>
              <a:t>begruessung</a:t>
            </a:r>
            <a:r>
              <a:rPr lang="de-AT" dirty="0"/>
              <a:t>();</a:t>
            </a:r>
          </a:p>
          <a:p>
            <a:r>
              <a:rPr lang="de-AT" dirty="0" err="1"/>
              <a:t>document.write</a:t>
            </a:r>
            <a:r>
              <a:rPr lang="de-AT" dirty="0"/>
              <a:t>("Ihr Name: " + </a:t>
            </a:r>
            <a:r>
              <a:rPr lang="de-AT" dirty="0" err="1"/>
              <a:t>name</a:t>
            </a:r>
            <a:r>
              <a:rPr lang="de-AT" dirty="0"/>
              <a:t>);</a:t>
            </a:r>
          </a:p>
        </p:txBody>
      </p:sp>
    </p:spTree>
    <p:extLst>
      <p:ext uri="{BB962C8B-B14F-4D97-AF65-F5344CB8AC3E}">
        <p14:creationId xmlns:p14="http://schemas.microsoft.com/office/powerpoint/2010/main" val="99265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t>
            </a:r>
          </a:p>
          <a:p>
            <a:r>
              <a:rPr lang="de-AT" dirty="0"/>
              <a:t>    alert("Herzlich willkommen, " + </a:t>
            </a:r>
            <a:r>
              <a:rPr lang="de-AT" dirty="0" err="1"/>
              <a:t>name</a:t>
            </a:r>
            <a:r>
              <a:rPr lang="de-AT" dirty="0"/>
              <a:t>);</a:t>
            </a:r>
          </a:p>
          <a:p>
            <a:r>
              <a:rPr lang="de-AT" dirty="0"/>
              <a:t>}</a:t>
            </a:r>
          </a:p>
          <a:p>
            <a:r>
              <a:rPr lang="de-AT" dirty="0" err="1"/>
              <a:t>let</a:t>
            </a:r>
            <a:r>
              <a:rPr lang="de-AT" dirty="0"/>
              <a:t> </a:t>
            </a:r>
            <a:r>
              <a:rPr lang="de-AT" dirty="0" err="1"/>
              <a:t>anwender</a:t>
            </a:r>
            <a:r>
              <a:rPr lang="de-AT" dirty="0"/>
              <a:t> = prompt("Gib deinen Namen ein:");</a:t>
            </a:r>
          </a:p>
          <a:p>
            <a:r>
              <a:rPr lang="de-AT" dirty="0" err="1"/>
              <a:t>begruessung</a:t>
            </a:r>
            <a:r>
              <a:rPr lang="de-AT" dirty="0"/>
              <a:t>(</a:t>
            </a:r>
            <a:r>
              <a:rPr lang="de-AT" dirty="0" err="1"/>
              <a:t>anwender</a:t>
            </a:r>
            <a:r>
              <a:rPr lang="de-AT" dirty="0"/>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r>
              <a:rPr lang="de-AT" dirty="0" err="1"/>
              <a:t>function</a:t>
            </a:r>
            <a:r>
              <a:rPr lang="de-AT" dirty="0"/>
              <a:t> </a:t>
            </a:r>
            <a:r>
              <a:rPr lang="de-AT" dirty="0" err="1"/>
              <a:t>begruessung</a:t>
            </a:r>
            <a:r>
              <a:rPr lang="de-AT" dirty="0"/>
              <a:t>(</a:t>
            </a:r>
            <a:r>
              <a:rPr lang="de-AT" dirty="0" err="1"/>
              <a:t>name</a:t>
            </a:r>
            <a:r>
              <a:rPr lang="de-AT" dirty="0"/>
              <a:t>, alter) {</a:t>
            </a:r>
          </a:p>
          <a:p>
            <a:r>
              <a:rPr lang="de-AT" dirty="0"/>
              <a:t>    </a:t>
            </a:r>
            <a:r>
              <a:rPr lang="de-AT" dirty="0" err="1"/>
              <a:t>document.write</a:t>
            </a:r>
            <a:r>
              <a:rPr lang="de-AT" dirty="0"/>
              <a:t>("Name: " + </a:t>
            </a:r>
            <a:r>
              <a:rPr lang="de-AT" dirty="0" err="1"/>
              <a:t>name</a:t>
            </a:r>
            <a:r>
              <a:rPr lang="de-AT" dirty="0"/>
              <a:t> + "&lt;</a:t>
            </a:r>
            <a:r>
              <a:rPr lang="de-AT" dirty="0" err="1"/>
              <a:t>br</a:t>
            </a:r>
            <a:r>
              <a:rPr lang="de-AT" dirty="0"/>
              <a:t>&gt;");</a:t>
            </a:r>
          </a:p>
          <a:p>
            <a:r>
              <a:rPr lang="de-AT" dirty="0"/>
              <a:t>    </a:t>
            </a:r>
            <a:r>
              <a:rPr lang="de-AT" dirty="0" err="1"/>
              <a:t>document.write</a:t>
            </a:r>
            <a:r>
              <a:rPr lang="de-AT" dirty="0"/>
              <a:t>("Alter: " + alter);</a:t>
            </a:r>
          </a:p>
          <a:p>
            <a:r>
              <a:rPr lang="de-AT" dirty="0"/>
              <a:t>}</a:t>
            </a:r>
          </a:p>
          <a:p>
            <a:r>
              <a:rPr lang="de-AT" dirty="0" err="1"/>
              <a:t>let</a:t>
            </a:r>
            <a:r>
              <a:rPr lang="de-AT" dirty="0"/>
              <a:t> </a:t>
            </a:r>
            <a:r>
              <a:rPr lang="de-AT" dirty="0" err="1"/>
              <a:t>anwender</a:t>
            </a:r>
            <a:r>
              <a:rPr lang="de-AT" dirty="0"/>
              <a:t> = prompt("Gib deinen Namen ein:");</a:t>
            </a:r>
          </a:p>
          <a:p>
            <a:r>
              <a:rPr lang="de-AT" dirty="0" err="1"/>
              <a:t>let</a:t>
            </a:r>
            <a:r>
              <a:rPr lang="de-AT" dirty="0"/>
              <a:t> alter = prompt("Gib dein Alter ein");</a:t>
            </a:r>
          </a:p>
          <a:p>
            <a:r>
              <a:rPr lang="de-AT" dirty="0" err="1"/>
              <a:t>begruessung</a:t>
            </a:r>
            <a:r>
              <a:rPr lang="de-AT" dirty="0"/>
              <a:t>(</a:t>
            </a:r>
            <a:r>
              <a:rPr lang="de-AT" dirty="0" err="1"/>
              <a:t>anwender</a:t>
            </a:r>
            <a:r>
              <a:rPr lang="de-AT" dirty="0"/>
              <a:t>, alter);</a:t>
            </a:r>
          </a:p>
        </p:txBody>
      </p:sp>
    </p:spTree>
    <p:extLst>
      <p:ext uri="{BB962C8B-B14F-4D97-AF65-F5344CB8AC3E}">
        <p14:creationId xmlns:p14="http://schemas.microsoft.com/office/powerpoint/2010/main" val="4174661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a:t>
            </a:r>
            <a:r>
              <a:rPr lang="de-DE" dirty="0" err="1"/>
              <a:t>use</a:t>
            </a:r>
            <a:r>
              <a:rPr lang="de-DE" dirty="0"/>
              <a:t> </a:t>
            </a:r>
            <a:r>
              <a:rPr lang="de-DE" dirty="0" err="1"/>
              <a:t>strict</a:t>
            </a:r>
            <a:r>
              <a:rPr lang="de-DE" dirty="0"/>
              <a:t>";</a:t>
            </a:r>
          </a:p>
          <a:p>
            <a:r>
              <a:rPr lang="de-DE" dirty="0" err="1"/>
              <a:t>function</a:t>
            </a:r>
            <a:r>
              <a:rPr lang="de-DE" dirty="0"/>
              <a:t> </a:t>
            </a:r>
            <a:r>
              <a:rPr lang="de-DE" dirty="0" err="1"/>
              <a:t>beispiel</a:t>
            </a:r>
            <a:r>
              <a:rPr lang="de-DE" dirty="0"/>
              <a:t>(x) {</a:t>
            </a:r>
          </a:p>
          <a:p>
            <a:r>
              <a:rPr lang="de-DE" dirty="0"/>
              <a:t>    </a:t>
            </a:r>
            <a:r>
              <a:rPr lang="de-DE" dirty="0" err="1"/>
              <a:t>let</a:t>
            </a:r>
            <a:r>
              <a:rPr lang="de-DE" dirty="0"/>
              <a:t> </a:t>
            </a:r>
            <a:r>
              <a:rPr lang="de-DE" dirty="0" err="1"/>
              <a:t>ergebnis</a:t>
            </a:r>
            <a:r>
              <a:rPr lang="de-DE" dirty="0"/>
              <a:t> = 2 * x * x + 5 * x + 7;</a:t>
            </a:r>
          </a:p>
          <a:p>
            <a:r>
              <a:rPr lang="de-DE" dirty="0"/>
              <a:t>    </a:t>
            </a:r>
            <a:r>
              <a:rPr lang="de-DE" dirty="0" err="1"/>
              <a:t>return</a:t>
            </a:r>
            <a:r>
              <a:rPr lang="de-DE" dirty="0"/>
              <a:t> </a:t>
            </a:r>
            <a:r>
              <a:rPr lang="de-DE" dirty="0" err="1"/>
              <a:t>ergebnis</a:t>
            </a:r>
            <a:r>
              <a:rPr lang="de-DE" dirty="0"/>
              <a:t>;</a:t>
            </a:r>
          </a:p>
          <a:p>
            <a:r>
              <a:rPr lang="de-DE" dirty="0"/>
              <a:t>}</a:t>
            </a:r>
          </a:p>
          <a:p>
            <a:r>
              <a:rPr lang="de-DE" dirty="0" err="1"/>
              <a:t>let</a:t>
            </a:r>
            <a:r>
              <a:rPr lang="de-DE" dirty="0"/>
              <a:t> wert = </a:t>
            </a:r>
            <a:r>
              <a:rPr lang="de-DE" dirty="0" err="1"/>
              <a:t>beispiel</a:t>
            </a:r>
            <a:r>
              <a:rPr lang="de-DE" dirty="0"/>
              <a:t>(3);</a:t>
            </a:r>
          </a:p>
          <a:p>
            <a:r>
              <a:rPr lang="de-DE" dirty="0"/>
              <a:t>alert(wert);</a:t>
            </a:r>
          </a:p>
        </p:txBody>
      </p:sp>
    </p:spTree>
    <p:extLst>
      <p:ext uri="{BB962C8B-B14F-4D97-AF65-F5344CB8AC3E}">
        <p14:creationId xmlns:p14="http://schemas.microsoft.com/office/powerpoint/2010/main" val="4244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6343463" y="1917465"/>
            <a:ext cx="5368514" cy="867930"/>
          </a:xfrm>
        </p:spPr>
        <p:txBody>
          <a:bodyPr/>
          <a:lstStyle/>
          <a:p>
            <a:pPr marL="0" indent="0">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6343463" y="2896176"/>
            <a:ext cx="5368514"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(x) {</a:t>
            </a:r>
          </a:p>
          <a:p>
            <a:r>
              <a:rPr lang="de-AT" dirty="0"/>
              <a:t>        </a:t>
            </a:r>
            <a:r>
              <a:rPr lang="de-AT" dirty="0" err="1"/>
              <a:t>return</a:t>
            </a:r>
            <a:r>
              <a:rPr lang="de-AT" dirty="0"/>
              <a:t> x * 2;</a:t>
            </a:r>
          </a:p>
          <a:p>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let</a:t>
            </a:r>
            <a:r>
              <a:rPr lang="de-AT" dirty="0"/>
              <a:t> </a:t>
            </a:r>
            <a:r>
              <a:rPr lang="de-AT" dirty="0" err="1"/>
              <a:t>ergebnis</a:t>
            </a:r>
            <a:r>
              <a:rPr lang="de-AT" dirty="0"/>
              <a:t> = </a:t>
            </a:r>
            <a:r>
              <a:rPr lang="de-AT" dirty="0" err="1"/>
              <a:t>verdoppelung</a:t>
            </a:r>
            <a:r>
              <a:rPr lang="de-AT" dirty="0"/>
              <a:t>(wert);</a:t>
            </a:r>
          </a:p>
          <a:p>
            <a:r>
              <a:rPr lang="de-AT" dirty="0"/>
              <a:t>    </a:t>
            </a:r>
            <a:r>
              <a:rPr lang="de-AT" dirty="0" err="1"/>
              <a:t>document.write</a:t>
            </a:r>
            <a:r>
              <a:rPr lang="de-AT" dirty="0"/>
              <a:t>("Doppelter Wert: " + wert);</a:t>
            </a:r>
          </a:p>
          <a:p>
            <a:r>
              <a:rPr lang="de-AT" dirty="0"/>
              <a:t>&lt;/</a:t>
            </a:r>
            <a:r>
              <a:rPr lang="de-AT" dirty="0" err="1"/>
              <a:t>script</a:t>
            </a:r>
            <a:r>
              <a:rPr lang="de-AT" dirty="0"/>
              <a:t>&gt;</a:t>
            </a:r>
          </a:p>
        </p:txBody>
      </p:sp>
      <p:sp>
        <p:nvSpPr>
          <p:cNvPr id="6" name="Textplatzhalter 2">
            <a:extLst>
              <a:ext uri="{FF2B5EF4-FFF2-40B4-BE49-F238E27FC236}">
                <a16:creationId xmlns:a16="http://schemas.microsoft.com/office/drawing/2014/main" id="{4A84A639-90D3-49BD-B3AC-551A28354C70}"/>
              </a:ext>
            </a:extLst>
          </p:cNvPr>
          <p:cNvSpPr txBox="1">
            <a:spLocks/>
          </p:cNvSpPr>
          <p:nvPr/>
        </p:nvSpPr>
        <p:spPr>
          <a:xfrm>
            <a:off x="135992" y="1917465"/>
            <a:ext cx="5712547" cy="4247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Font Awesome 5 Free Solid" panose="02000503000000000000" pitchFamily="50" charset="2"/>
              <a:buNone/>
            </a:pPr>
            <a:r>
              <a:rPr lang="de-AT" sz="1200" dirty="0"/>
              <a:t>Erstelle ein Programm, das eine Funktion enthält. Dieses soll einen Wert vom Anwender erfragen und daraufhin den doppelten Wert auf der Seite ausgeben</a:t>
            </a:r>
          </a:p>
        </p:txBody>
      </p:sp>
      <p:sp>
        <p:nvSpPr>
          <p:cNvPr id="7" name="Textfeld 6">
            <a:extLst>
              <a:ext uri="{FF2B5EF4-FFF2-40B4-BE49-F238E27FC236}">
                <a16:creationId xmlns:a16="http://schemas.microsoft.com/office/drawing/2014/main" id="{BC884A2F-A3D8-4583-9226-5BBA0E1AFD64}"/>
              </a:ext>
            </a:extLst>
          </p:cNvPr>
          <p:cNvSpPr txBox="1"/>
          <p:nvPr/>
        </p:nvSpPr>
        <p:spPr>
          <a:xfrm>
            <a:off x="135993" y="2711182"/>
            <a:ext cx="5712546" cy="181588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 {</a:t>
            </a:r>
          </a:p>
          <a:p>
            <a:r>
              <a:rPr lang="de-AT" dirty="0"/>
              <a:t>        </a:t>
            </a:r>
            <a:r>
              <a:rPr lang="de-AT" dirty="0" err="1"/>
              <a:t>let</a:t>
            </a:r>
            <a:r>
              <a:rPr lang="de-AT" dirty="0"/>
              <a:t> wert = </a:t>
            </a:r>
            <a:r>
              <a:rPr lang="de-AT" dirty="0" err="1"/>
              <a:t>Number</a:t>
            </a:r>
            <a:r>
              <a:rPr lang="de-AT" dirty="0"/>
              <a:t>(prompt("Gib einen Wert ein"));</a:t>
            </a:r>
          </a:p>
          <a:p>
            <a:r>
              <a:rPr lang="de-AT" dirty="0"/>
              <a:t>        </a:t>
            </a:r>
            <a:r>
              <a:rPr lang="de-AT" dirty="0" err="1"/>
              <a:t>document.write</a:t>
            </a:r>
            <a:r>
              <a:rPr lang="de-AT" dirty="0"/>
              <a:t>("Doppelter Wert: " + wert * 2);</a:t>
            </a:r>
          </a:p>
          <a:p>
            <a:r>
              <a:rPr lang="de-AT" dirty="0"/>
              <a:t>    }</a:t>
            </a:r>
          </a:p>
          <a:p>
            <a:r>
              <a:rPr lang="de-AT" dirty="0"/>
              <a:t>    </a:t>
            </a:r>
            <a:r>
              <a:rPr lang="de-AT" dirty="0" err="1"/>
              <a:t>verdoppelung</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2369388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use</a:t>
            </a:r>
            <a:r>
              <a:rPr lang="de-AT" dirty="0"/>
              <a:t> </a:t>
            </a:r>
            <a:r>
              <a:rPr lang="de-AT" dirty="0" err="1"/>
              <a:t>strict</a:t>
            </a:r>
            <a:r>
              <a:rPr lang="de-AT" dirty="0"/>
              <a:t>";</a:t>
            </a:r>
          </a:p>
          <a:p>
            <a:r>
              <a:rPr lang="de-AT" dirty="0"/>
              <a:t>    </a:t>
            </a:r>
            <a:r>
              <a:rPr lang="de-AT" dirty="0" err="1"/>
              <a:t>function</a:t>
            </a:r>
            <a:r>
              <a:rPr lang="de-AT" dirty="0"/>
              <a:t> </a:t>
            </a:r>
            <a:r>
              <a:rPr lang="de-AT" dirty="0" err="1"/>
              <a:t>verdoppelung</a:t>
            </a:r>
            <a:r>
              <a:rPr lang="de-AT" dirty="0"/>
              <a:t>(</a:t>
            </a:r>
            <a:r>
              <a:rPr lang="de-AT" dirty="0" err="1"/>
              <a:t>arr</a:t>
            </a:r>
            <a:r>
              <a:rPr lang="de-AT" dirty="0"/>
              <a:t>) {</a:t>
            </a:r>
          </a:p>
          <a:p>
            <a:r>
              <a:rPr lang="de-AT" dirty="0"/>
              <a:t>        </a:t>
            </a:r>
            <a:r>
              <a:rPr lang="de-AT" dirty="0" err="1"/>
              <a:t>for</a:t>
            </a:r>
            <a:r>
              <a:rPr lang="de-AT" dirty="0"/>
              <a:t> (</a:t>
            </a:r>
            <a:r>
              <a:rPr lang="de-AT" dirty="0" err="1"/>
              <a:t>let</a:t>
            </a:r>
            <a:r>
              <a:rPr lang="de-AT" dirty="0"/>
              <a:t> i = 0; i &lt;</a:t>
            </a:r>
            <a:r>
              <a:rPr lang="de-AT" dirty="0" err="1"/>
              <a:t>arr.length</a:t>
            </a:r>
            <a:r>
              <a:rPr lang="de-AT" dirty="0"/>
              <a:t>; i++){</a:t>
            </a:r>
          </a:p>
          <a:p>
            <a:r>
              <a:rPr lang="de-AT" dirty="0"/>
              <a:t>            </a:t>
            </a:r>
            <a:r>
              <a:rPr lang="de-AT" dirty="0" err="1"/>
              <a:t>arr</a:t>
            </a:r>
            <a:r>
              <a:rPr lang="de-AT" dirty="0"/>
              <a:t>[i] *= 2;</a:t>
            </a:r>
          </a:p>
          <a:p>
            <a:r>
              <a:rPr lang="de-AT" dirty="0"/>
              <a:t>        }</a:t>
            </a:r>
          </a:p>
          <a:p>
            <a:r>
              <a:rPr lang="de-AT" dirty="0"/>
              <a:t>        </a:t>
            </a:r>
            <a:r>
              <a:rPr lang="de-AT" dirty="0" err="1"/>
              <a:t>return</a:t>
            </a:r>
            <a:r>
              <a:rPr lang="de-AT" dirty="0"/>
              <a:t> </a:t>
            </a:r>
            <a:r>
              <a:rPr lang="de-AT" dirty="0" err="1"/>
              <a:t>arr</a:t>
            </a:r>
            <a:r>
              <a:rPr lang="de-AT" dirty="0"/>
              <a:t>;</a:t>
            </a:r>
          </a:p>
          <a:p>
            <a:r>
              <a:rPr lang="de-AT" dirty="0"/>
              <a:t>    }</a:t>
            </a:r>
          </a:p>
          <a:p>
            <a:r>
              <a:rPr lang="de-AT" dirty="0"/>
              <a:t>    </a:t>
            </a:r>
            <a:r>
              <a:rPr lang="de-AT" dirty="0" err="1"/>
              <a:t>let</a:t>
            </a:r>
            <a:r>
              <a:rPr lang="de-AT" dirty="0"/>
              <a:t> </a:t>
            </a:r>
            <a:r>
              <a:rPr lang="de-AT" dirty="0" err="1"/>
              <a:t>array</a:t>
            </a:r>
            <a:r>
              <a:rPr lang="de-AT" dirty="0"/>
              <a:t> = [3, 5, 7, 15];</a:t>
            </a:r>
          </a:p>
          <a:p>
            <a:r>
              <a:rPr lang="de-AT" dirty="0"/>
              <a:t>    </a:t>
            </a:r>
            <a:r>
              <a:rPr lang="de-AT" dirty="0" err="1"/>
              <a:t>array</a:t>
            </a:r>
            <a:r>
              <a:rPr lang="de-AT" dirty="0"/>
              <a:t> = </a:t>
            </a:r>
            <a:r>
              <a:rPr lang="de-AT" dirty="0" err="1"/>
              <a:t>verdoppelung</a:t>
            </a:r>
            <a:r>
              <a:rPr lang="de-AT" dirty="0"/>
              <a:t>(</a:t>
            </a:r>
            <a:r>
              <a:rPr lang="de-AT" dirty="0" err="1"/>
              <a:t>array</a:t>
            </a:r>
            <a:r>
              <a:rPr lang="de-AT" dirty="0"/>
              <a:t>);</a:t>
            </a:r>
          </a:p>
          <a:p>
            <a:r>
              <a:rPr lang="de-AT" dirty="0"/>
              <a:t>    </a:t>
            </a:r>
            <a:r>
              <a:rPr lang="de-AT" dirty="0" err="1"/>
              <a:t>document.write</a:t>
            </a:r>
            <a:r>
              <a:rPr lang="de-AT" dirty="0"/>
              <a:t>("Doppelter Wert: " + </a:t>
            </a:r>
            <a:r>
              <a:rPr lang="de-AT" dirty="0" err="1"/>
              <a:t>array</a:t>
            </a:r>
            <a:r>
              <a:rPr lang="de-AT" dirty="0"/>
              <a:t>);</a:t>
            </a:r>
          </a:p>
          <a:p>
            <a:r>
              <a:rPr lang="de-AT" dirty="0"/>
              <a:t>&lt;/</a:t>
            </a:r>
            <a:r>
              <a:rPr lang="de-AT" dirty="0" err="1"/>
              <a:t>script</a:t>
            </a:r>
            <a:r>
              <a:rPr lang="de-AT" dirty="0"/>
              <a:t>&gt;</a:t>
            </a:r>
          </a:p>
        </p:txBody>
      </p:sp>
    </p:spTree>
    <p:extLst>
      <p:ext uri="{BB962C8B-B14F-4D97-AF65-F5344CB8AC3E}">
        <p14:creationId xmlns:p14="http://schemas.microsoft.com/office/powerpoint/2010/main" val="377357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28118-413B-43B3-91A6-3D62D6B8732D}"/>
              </a:ext>
            </a:extLst>
          </p:cNvPr>
          <p:cNvSpPr>
            <a:spLocks noGrp="1"/>
          </p:cNvSpPr>
          <p:nvPr>
            <p:ph type="title"/>
          </p:nvPr>
        </p:nvSpPr>
        <p:spPr/>
        <p:txBody>
          <a:bodyPr/>
          <a:lstStyle/>
          <a:p>
            <a:r>
              <a:rPr lang="de-AT" dirty="0"/>
              <a:t>Entstehung</a:t>
            </a:r>
          </a:p>
        </p:txBody>
      </p:sp>
      <p:sp>
        <p:nvSpPr>
          <p:cNvPr id="3" name="Textplatzhalter 2">
            <a:extLst>
              <a:ext uri="{FF2B5EF4-FFF2-40B4-BE49-F238E27FC236}">
                <a16:creationId xmlns:a16="http://schemas.microsoft.com/office/drawing/2014/main" id="{857A2863-1C2A-4D8D-BF03-56FF5B9E422B}"/>
              </a:ext>
            </a:extLst>
          </p:cNvPr>
          <p:cNvSpPr>
            <a:spLocks noGrp="1"/>
          </p:cNvSpPr>
          <p:nvPr>
            <p:ph type="body" sz="quarter" idx="13"/>
          </p:nvPr>
        </p:nvSpPr>
        <p:spPr>
          <a:xfrm>
            <a:off x="949136" y="2419123"/>
            <a:ext cx="10293728" cy="930511"/>
          </a:xfrm>
        </p:spPr>
        <p:txBody>
          <a:bodyPr/>
          <a:lstStyle/>
          <a:p>
            <a:r>
              <a:rPr lang="de-AT" dirty="0"/>
              <a:t>Entstehung eng mit Entwicklung der Webbrowser verbunden</a:t>
            </a:r>
          </a:p>
          <a:p>
            <a:r>
              <a:rPr lang="de-AT" dirty="0"/>
              <a:t>Erste Version erschien 1995 unter der Bezeichnung „</a:t>
            </a:r>
            <a:r>
              <a:rPr lang="de-AT" dirty="0" err="1"/>
              <a:t>LiveScript</a:t>
            </a:r>
            <a:r>
              <a:rPr lang="de-AT" dirty="0"/>
              <a:t>“ und wurde im Netscape Navigator 2.0 umgesetzt</a:t>
            </a:r>
          </a:p>
          <a:p>
            <a:r>
              <a:rPr lang="de-AT" dirty="0"/>
              <a:t>Wenige Monate nach Ersterscheinung umbenannt in JavaScript (Marketingstrategie)</a:t>
            </a:r>
          </a:p>
        </p:txBody>
      </p:sp>
    </p:spTree>
    <p:extLst>
      <p:ext uri="{BB962C8B-B14F-4D97-AF65-F5344CB8AC3E}">
        <p14:creationId xmlns:p14="http://schemas.microsoft.com/office/powerpoint/2010/main" val="3207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FD95-898F-42AE-8C4C-1ADD0BA077A6}"/>
              </a:ext>
            </a:extLst>
          </p:cNvPr>
          <p:cNvSpPr>
            <a:spLocks noGrp="1"/>
          </p:cNvSpPr>
          <p:nvPr>
            <p:ph type="title"/>
          </p:nvPr>
        </p:nvSpPr>
        <p:spPr/>
        <p:txBody>
          <a:bodyPr/>
          <a:lstStyle/>
          <a:p>
            <a:r>
              <a:rPr lang="de-AT" dirty="0"/>
              <a:t>Erste Schritte</a:t>
            </a:r>
          </a:p>
        </p:txBody>
      </p:sp>
      <p:sp>
        <p:nvSpPr>
          <p:cNvPr id="3" name="Textplatzhalter 2">
            <a:extLst>
              <a:ext uri="{FF2B5EF4-FFF2-40B4-BE49-F238E27FC236}">
                <a16:creationId xmlns:a16="http://schemas.microsoft.com/office/drawing/2014/main" id="{9B9978CA-9D44-4CB6-BC4A-DC5301287ACE}"/>
              </a:ext>
            </a:extLst>
          </p:cNvPr>
          <p:cNvSpPr>
            <a:spLocks noGrp="1"/>
          </p:cNvSpPr>
          <p:nvPr>
            <p:ph type="body" sz="quarter" idx="13"/>
          </p:nvPr>
        </p:nvSpPr>
        <p:spPr>
          <a:xfrm>
            <a:off x="949136" y="2215017"/>
            <a:ext cx="6806935" cy="1124410"/>
          </a:xfrm>
        </p:spPr>
        <p:txBody>
          <a:bodyPr/>
          <a:lstStyle/>
          <a:p>
            <a:r>
              <a:rPr lang="de-AT" dirty="0"/>
              <a:t>Früher musste innerhalb des </a:t>
            </a:r>
            <a:r>
              <a:rPr lang="de-AT" dirty="0" err="1">
                <a:latin typeface="Consolas" panose="020B0609020204030204" pitchFamily="49" charset="0"/>
              </a:rPr>
              <a:t>script</a:t>
            </a:r>
            <a:r>
              <a:rPr lang="de-AT" dirty="0"/>
              <a:t>-Tags das Attribut </a:t>
            </a:r>
            <a:r>
              <a:rPr lang="de-AT" sz="1400" b="0" dirty="0">
                <a:effectLst/>
                <a:latin typeface="Consolas" panose="020B0609020204030204" pitchFamily="49" charset="0"/>
              </a:rPr>
              <a:t>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a:t>
            </a:r>
            <a:r>
              <a:rPr lang="de-AT" dirty="0">
                <a:solidFill>
                  <a:srgbClr val="808080"/>
                </a:solidFill>
                <a:latin typeface="Consolas" panose="020B0609020204030204" pitchFamily="49" charset="0"/>
              </a:rPr>
              <a:t> </a:t>
            </a:r>
            <a:r>
              <a:rPr lang="de-AT" dirty="0"/>
              <a:t>stehen =&gt; heute nicht mehr nötig</a:t>
            </a:r>
          </a:p>
          <a:p>
            <a:r>
              <a:rPr lang="de-AT" dirty="0">
                <a:latin typeface="Consolas" panose="020B0609020204030204" pitchFamily="49" charset="0"/>
              </a:rPr>
              <a:t>alert</a:t>
            </a:r>
            <a:r>
              <a:rPr lang="de-AT" dirty="0"/>
              <a:t>-Befehl erzeugt eine kleine Info-Box </a:t>
            </a:r>
          </a:p>
          <a:p>
            <a:r>
              <a:rPr lang="de-AT" dirty="0"/>
              <a:t>Semikolon beendet JS Befehle</a:t>
            </a:r>
          </a:p>
        </p:txBody>
      </p:sp>
      <p:sp>
        <p:nvSpPr>
          <p:cNvPr id="5" name="Textfeld 4">
            <a:extLst>
              <a:ext uri="{FF2B5EF4-FFF2-40B4-BE49-F238E27FC236}">
                <a16:creationId xmlns:a16="http://schemas.microsoft.com/office/drawing/2014/main" id="{983413E0-9105-4612-B6BE-B96CF927E699}"/>
              </a:ext>
            </a:extLst>
          </p:cNvPr>
          <p:cNvSpPr txBox="1"/>
          <p:nvPr/>
        </p:nvSpPr>
        <p:spPr>
          <a:xfrm>
            <a:off x="7941809" y="3040814"/>
            <a:ext cx="3561669"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alert("Hallo Welt!");</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D000CCF3-88C2-4DF4-B308-71970A10AF41}"/>
              </a:ext>
            </a:extLst>
          </p:cNvPr>
          <p:cNvSpPr txBox="1"/>
          <p:nvPr/>
        </p:nvSpPr>
        <p:spPr>
          <a:xfrm>
            <a:off x="7941809" y="2153841"/>
            <a:ext cx="3561669" cy="738664"/>
          </a:xfrm>
          <a:prstGeom prst="rect">
            <a:avLst/>
          </a:prstGeom>
          <a:noFill/>
          <a:ln w="6350">
            <a:solidFill>
              <a:schemeClr val="tx1"/>
            </a:solidFill>
          </a:ln>
        </p:spPr>
        <p:txBody>
          <a:bodyPr wrap="square">
            <a:spAutoFit/>
          </a:bodyPr>
          <a:lstStyle/>
          <a:p>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 type="</a:t>
            </a:r>
            <a:r>
              <a:rPr lang="de-AT" sz="1400" b="0" dirty="0" err="1">
                <a:effectLst/>
                <a:latin typeface="Consolas" panose="020B0609020204030204" pitchFamily="49" charset="0"/>
              </a:rPr>
              <a:t>text</a:t>
            </a:r>
            <a:r>
              <a:rPr lang="de-AT" sz="1400" b="0" dirty="0">
                <a:effectLst/>
                <a:latin typeface="Consolas" panose="020B0609020204030204" pitchFamily="49" charset="0"/>
              </a:rPr>
              <a:t>/</a:t>
            </a:r>
            <a:r>
              <a:rPr lang="de-AT" sz="1400" b="0" dirty="0" err="1">
                <a:effectLst/>
                <a:latin typeface="Consolas" panose="020B0609020204030204" pitchFamily="49" charset="0"/>
              </a:rPr>
              <a:t>javascript</a:t>
            </a:r>
            <a:r>
              <a:rPr lang="de-AT" sz="1400" b="0" dirty="0">
                <a:effectLst/>
                <a:latin typeface="Consolas" panose="020B0609020204030204" pitchFamily="49" charset="0"/>
              </a:rPr>
              <a:t>"&gt;</a:t>
            </a:r>
          </a:p>
          <a:p>
            <a:br>
              <a:rPr lang="de-AT" sz="1400" b="0" dirty="0">
                <a:effectLst/>
                <a:latin typeface="Consolas" panose="020B0609020204030204" pitchFamily="49" charset="0"/>
              </a:rPr>
            </a:br>
            <a:r>
              <a:rPr lang="de-AT" sz="1400" b="0" dirty="0">
                <a:effectLst/>
                <a:latin typeface="Consolas" panose="020B0609020204030204" pitchFamily="49" charset="0"/>
              </a:rPr>
              <a:t>&lt;/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p:txBody>
      </p:sp>
    </p:spTree>
    <p:extLst>
      <p:ext uri="{BB962C8B-B14F-4D97-AF65-F5344CB8AC3E}">
        <p14:creationId xmlns:p14="http://schemas.microsoft.com/office/powerpoint/2010/main" val="3667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A6F-6078-4127-89E2-FD0D86CBB1CC}"/>
              </a:ext>
            </a:extLst>
          </p:cNvPr>
          <p:cNvSpPr>
            <a:spLocks noGrp="1"/>
          </p:cNvSpPr>
          <p:nvPr>
            <p:ph type="title"/>
          </p:nvPr>
        </p:nvSpPr>
        <p:spPr/>
        <p:txBody>
          <a:bodyPr/>
          <a:lstStyle/>
          <a:p>
            <a:r>
              <a:rPr lang="de-AT" dirty="0"/>
              <a:t>Kommentare</a:t>
            </a:r>
          </a:p>
        </p:txBody>
      </p:sp>
      <p:sp>
        <p:nvSpPr>
          <p:cNvPr id="5" name="Textfeld 4">
            <a:extLst>
              <a:ext uri="{FF2B5EF4-FFF2-40B4-BE49-F238E27FC236}">
                <a16:creationId xmlns:a16="http://schemas.microsoft.com/office/drawing/2014/main" id="{51DE2004-64F7-40A1-B409-1F3573572A39}"/>
              </a:ext>
            </a:extLst>
          </p:cNvPr>
          <p:cNvSpPr txBox="1"/>
          <p:nvPr/>
        </p:nvSpPr>
        <p:spPr>
          <a:xfrm>
            <a:off x="3044599" y="2114893"/>
            <a:ext cx="6102802" cy="1600438"/>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 Ich bin ein einzeiliger Kommentar</a:t>
            </a:r>
          </a:p>
          <a:p>
            <a:br>
              <a:rPr lang="de-DE" dirty="0"/>
            </a:br>
            <a:r>
              <a:rPr lang="de-DE" dirty="0"/>
              <a:t>    /*  Ich bin ein Kommentar</a:t>
            </a:r>
          </a:p>
          <a:p>
            <a:r>
              <a:rPr lang="de-DE" dirty="0"/>
              <a:t>        der über mehrere Zeilen</a:t>
            </a:r>
          </a:p>
          <a:p>
            <a:r>
              <a:rPr lang="de-DE" dirty="0"/>
              <a:t>        gehen kann */</a:t>
            </a:r>
          </a:p>
          <a:p>
            <a:r>
              <a:rPr lang="de-DE" dirty="0"/>
              <a:t>&lt;/</a:t>
            </a:r>
            <a:r>
              <a:rPr lang="de-DE" dirty="0" err="1"/>
              <a:t>script</a:t>
            </a:r>
            <a:r>
              <a:rPr lang="de-DE" dirty="0"/>
              <a:t>&gt;</a:t>
            </a:r>
          </a:p>
        </p:txBody>
      </p:sp>
    </p:spTree>
    <p:extLst>
      <p:ext uri="{BB962C8B-B14F-4D97-AF65-F5344CB8AC3E}">
        <p14:creationId xmlns:p14="http://schemas.microsoft.com/office/powerpoint/2010/main" val="38185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C55774-AE0F-419E-B5A5-5412E19D35BD}"/>
              </a:ext>
            </a:extLst>
          </p:cNvPr>
          <p:cNvSpPr>
            <a:spLocks noGrp="1"/>
          </p:cNvSpPr>
          <p:nvPr>
            <p:ph type="title"/>
          </p:nvPr>
        </p:nvSpPr>
        <p:spPr/>
        <p:txBody>
          <a:bodyPr/>
          <a:lstStyle/>
          <a:p>
            <a:r>
              <a:rPr lang="de-AT" dirty="0"/>
              <a:t>JS in einer eigenen Datei</a:t>
            </a:r>
          </a:p>
        </p:txBody>
      </p:sp>
      <p:sp>
        <p:nvSpPr>
          <p:cNvPr id="3" name="Textplatzhalter 2">
            <a:extLst>
              <a:ext uri="{FF2B5EF4-FFF2-40B4-BE49-F238E27FC236}">
                <a16:creationId xmlns:a16="http://schemas.microsoft.com/office/drawing/2014/main" id="{179007B5-B300-452B-A92A-90613AB4A249}"/>
              </a:ext>
            </a:extLst>
          </p:cNvPr>
          <p:cNvSpPr>
            <a:spLocks noGrp="1"/>
          </p:cNvSpPr>
          <p:nvPr>
            <p:ph type="body" sz="quarter" idx="13"/>
          </p:nvPr>
        </p:nvSpPr>
        <p:spPr>
          <a:xfrm>
            <a:off x="593952" y="1455738"/>
            <a:ext cx="4831178" cy="286232"/>
          </a:xfrm>
        </p:spPr>
        <p:txBody>
          <a:bodyPr/>
          <a:lstStyle/>
          <a:p>
            <a:r>
              <a:rPr lang="de-AT" dirty="0"/>
              <a:t>HTML Datei</a:t>
            </a:r>
          </a:p>
        </p:txBody>
      </p:sp>
      <p:sp>
        <p:nvSpPr>
          <p:cNvPr id="5" name="Textfeld 4">
            <a:extLst>
              <a:ext uri="{FF2B5EF4-FFF2-40B4-BE49-F238E27FC236}">
                <a16:creationId xmlns:a16="http://schemas.microsoft.com/office/drawing/2014/main" id="{976D1469-8C37-4177-8B76-32E469B35059}"/>
              </a:ext>
            </a:extLst>
          </p:cNvPr>
          <p:cNvSpPr txBox="1"/>
          <p:nvPr/>
        </p:nvSpPr>
        <p:spPr>
          <a:xfrm>
            <a:off x="593952" y="2178334"/>
            <a:ext cx="4769984" cy="289310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&lt;title&gt;JS Seite&lt;/title&gt;</a:t>
            </a:r>
          </a:p>
          <a:p>
            <a:r>
              <a:rPr lang="de-AT" dirty="0"/>
              <a:t>        </a:t>
            </a:r>
          </a:p>
          <a:p>
            <a:r>
              <a:rPr lang="de-AT" dirty="0"/>
              <a:t>    &lt;/</a:t>
            </a:r>
            <a:r>
              <a:rPr lang="de-AT" dirty="0" err="1"/>
              <a:t>head</a:t>
            </a:r>
            <a:r>
              <a:rPr lang="de-AT" dirty="0"/>
              <a:t>&gt;</a:t>
            </a:r>
          </a:p>
          <a:p>
            <a:r>
              <a:rPr lang="de-AT" dirty="0"/>
              <a:t>    &lt;</a:t>
            </a:r>
            <a:r>
              <a:rPr lang="de-AT" dirty="0" err="1"/>
              <a:t>body</a:t>
            </a:r>
            <a:r>
              <a:rPr lang="de-AT" dirty="0"/>
              <a:t>&gt;</a:t>
            </a:r>
          </a:p>
          <a:p>
            <a:r>
              <a:rPr lang="de-AT" dirty="0"/>
              <a:t>       </a:t>
            </a:r>
          </a:p>
          <a:p>
            <a:r>
              <a:rPr lang="de-AT" dirty="0"/>
              <a:t>        &lt;</a:t>
            </a:r>
            <a:r>
              <a:rPr lang="de-AT" dirty="0" err="1"/>
              <a:t>script</a:t>
            </a:r>
            <a:r>
              <a:rPr lang="de-AT" dirty="0"/>
              <a:t> </a:t>
            </a:r>
            <a:r>
              <a:rPr lang="de-AT" dirty="0" err="1"/>
              <a:t>src</a:t>
            </a:r>
            <a:r>
              <a:rPr lang="de-AT" dirty="0"/>
              <a:t>="meinScript.js"&gt;&lt;/</a:t>
            </a:r>
            <a:r>
              <a:rPr lang="de-AT" dirty="0" err="1"/>
              <a:t>script</a:t>
            </a:r>
            <a:r>
              <a:rPr lang="de-AT" dirty="0"/>
              <a:t>&gt;</a:t>
            </a:r>
          </a:p>
          <a:p>
            <a:br>
              <a:rPr lang="de-AT" dirty="0"/>
            </a:br>
            <a:r>
              <a:rPr lang="de-AT" dirty="0"/>
              <a:t>    &lt;/</a:t>
            </a:r>
            <a:r>
              <a:rPr lang="de-AT" dirty="0" err="1"/>
              <a:t>body</a:t>
            </a:r>
            <a:r>
              <a:rPr lang="de-AT" dirty="0"/>
              <a:t>&gt;</a:t>
            </a:r>
          </a:p>
          <a:p>
            <a:r>
              <a:rPr lang="de-AT" dirty="0"/>
              <a:t>&lt;/</a:t>
            </a:r>
            <a:r>
              <a:rPr lang="de-AT" dirty="0" err="1"/>
              <a:t>html</a:t>
            </a:r>
            <a:r>
              <a:rPr lang="de-AT" dirty="0"/>
              <a:t>&gt;</a:t>
            </a:r>
          </a:p>
        </p:txBody>
      </p:sp>
      <p:sp>
        <p:nvSpPr>
          <p:cNvPr id="7" name="Textfeld 6">
            <a:extLst>
              <a:ext uri="{FF2B5EF4-FFF2-40B4-BE49-F238E27FC236}">
                <a16:creationId xmlns:a16="http://schemas.microsoft.com/office/drawing/2014/main" id="{51610E0D-DE9E-470D-8FC5-382C3916609B}"/>
              </a:ext>
            </a:extLst>
          </p:cNvPr>
          <p:cNvSpPr txBox="1"/>
          <p:nvPr/>
        </p:nvSpPr>
        <p:spPr>
          <a:xfrm>
            <a:off x="6411688" y="2178334"/>
            <a:ext cx="4933269" cy="30777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alert('hallo Welt');</a:t>
            </a:r>
          </a:p>
        </p:txBody>
      </p:sp>
      <p:sp>
        <p:nvSpPr>
          <p:cNvPr id="8" name="Textplatzhalter 2">
            <a:extLst>
              <a:ext uri="{FF2B5EF4-FFF2-40B4-BE49-F238E27FC236}">
                <a16:creationId xmlns:a16="http://schemas.microsoft.com/office/drawing/2014/main" id="{0FD01253-6770-41DC-A398-E54058EC9764}"/>
              </a:ext>
            </a:extLst>
          </p:cNvPr>
          <p:cNvSpPr txBox="1">
            <a:spLocks/>
          </p:cNvSpPr>
          <p:nvPr/>
        </p:nvSpPr>
        <p:spPr>
          <a:xfrm>
            <a:off x="6411688" y="1455738"/>
            <a:ext cx="483117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JS Datei</a:t>
            </a:r>
          </a:p>
        </p:txBody>
      </p:sp>
    </p:spTree>
    <p:extLst>
      <p:ext uri="{BB962C8B-B14F-4D97-AF65-F5344CB8AC3E}">
        <p14:creationId xmlns:p14="http://schemas.microsoft.com/office/powerpoint/2010/main" val="15966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A2A3B-506F-4391-AB2E-6C0131579508}"/>
              </a:ext>
            </a:extLst>
          </p:cNvPr>
          <p:cNvSpPr>
            <a:spLocks noGrp="1"/>
          </p:cNvSpPr>
          <p:nvPr>
            <p:ph type="title"/>
          </p:nvPr>
        </p:nvSpPr>
        <p:spPr/>
        <p:txBody>
          <a:bodyPr/>
          <a:lstStyle/>
          <a:p>
            <a:r>
              <a:rPr lang="de-AT" dirty="0"/>
              <a:t>„</a:t>
            </a:r>
            <a:r>
              <a:rPr lang="de-AT" dirty="0" err="1"/>
              <a:t>use</a:t>
            </a:r>
            <a:r>
              <a:rPr lang="de-AT" dirty="0"/>
              <a:t> </a:t>
            </a:r>
            <a:r>
              <a:rPr lang="de-AT" dirty="0" err="1"/>
              <a:t>strict</a:t>
            </a:r>
            <a:r>
              <a:rPr lang="de-AT" dirty="0"/>
              <a:t>“</a:t>
            </a:r>
          </a:p>
        </p:txBody>
      </p:sp>
      <p:sp>
        <p:nvSpPr>
          <p:cNvPr id="3" name="Textplatzhalter 2">
            <a:extLst>
              <a:ext uri="{FF2B5EF4-FFF2-40B4-BE49-F238E27FC236}">
                <a16:creationId xmlns:a16="http://schemas.microsoft.com/office/drawing/2014/main" id="{66FBDF26-9118-42C1-B868-FF71E17F0D4E}"/>
              </a:ext>
            </a:extLst>
          </p:cNvPr>
          <p:cNvSpPr>
            <a:spLocks noGrp="1"/>
          </p:cNvSpPr>
          <p:nvPr>
            <p:ph type="body" sz="quarter" idx="13"/>
          </p:nvPr>
        </p:nvSpPr>
        <p:spPr>
          <a:xfrm>
            <a:off x="949136" y="1529216"/>
            <a:ext cx="10293728" cy="2672526"/>
          </a:xfrm>
        </p:spPr>
        <p:txBody>
          <a:bodyPr/>
          <a:lstStyle/>
          <a:p>
            <a:r>
              <a:rPr lang="de-AT" dirty="0"/>
              <a:t>Fehler und schlecht implementierte Funktionen wurden nicht verbessert</a:t>
            </a:r>
            <a:br>
              <a:rPr lang="de-AT" dirty="0"/>
            </a:br>
            <a:r>
              <a:rPr lang="de-AT" dirty="0"/>
              <a:t>Grund: Entwickler legen viel Wert auf abwärtskompatible Programmiersprache (sonst kann es passieren, dass entsprechende Funktionen plötzlich nicht mehr funktionsfähig sind)</a:t>
            </a:r>
          </a:p>
          <a:p>
            <a:r>
              <a:rPr lang="de-AT" dirty="0"/>
              <a:t>2009 neue JavaScript-Version die alle bekannten Schwachstellen entfernen sollte =&gt; ECMA SCRIPT 5 (ES5) wurde veröffentlicht =&gt; nicht mehr abwärtskompatibel</a:t>
            </a:r>
          </a:p>
          <a:p>
            <a:r>
              <a:rPr lang="de-AT" dirty="0"/>
              <a:t>Mit </a:t>
            </a:r>
            <a:r>
              <a:rPr lang="de-AT" b="0" dirty="0">
                <a:effectLst/>
                <a:latin typeface="Consolas" panose="020B0609020204030204" pitchFamily="49" charset="0"/>
              </a:rPr>
              <a:t>"</a:t>
            </a:r>
            <a:r>
              <a:rPr lang="de-AT" b="0" dirty="0" err="1">
                <a:effectLst/>
                <a:latin typeface="Consolas" panose="020B0609020204030204" pitchFamily="49" charset="0"/>
              </a:rPr>
              <a:t>use</a:t>
            </a:r>
            <a:r>
              <a:rPr lang="de-AT" b="0" dirty="0">
                <a:effectLst/>
                <a:latin typeface="Consolas" panose="020B0609020204030204" pitchFamily="49" charset="0"/>
              </a:rPr>
              <a:t> </a:t>
            </a:r>
            <a:r>
              <a:rPr lang="de-AT" b="0" dirty="0" err="1">
                <a:effectLst/>
                <a:latin typeface="Consolas" panose="020B0609020204030204" pitchFamily="49" charset="0"/>
              </a:rPr>
              <a:t>strict</a:t>
            </a:r>
            <a:r>
              <a:rPr lang="de-AT" b="0" dirty="0">
                <a:effectLst/>
                <a:latin typeface="Consolas" panose="020B0609020204030204" pitchFamily="49" charset="0"/>
              </a:rPr>
              <a:t>";</a:t>
            </a:r>
            <a:r>
              <a:rPr lang="de-AT" b="0" dirty="0">
                <a:solidFill>
                  <a:srgbClr val="D4D4D4"/>
                </a:solidFill>
                <a:effectLst/>
                <a:latin typeface="Consolas" panose="020B0609020204030204" pitchFamily="49" charset="0"/>
              </a:rPr>
              <a:t> </a:t>
            </a:r>
            <a:r>
              <a:rPr lang="de-AT" dirty="0"/>
              <a:t>wird dem Browser mitgeteilt, dass er die neue Version verwenden soll, ansonsten wird ES5 vom Browser nicht berücksichtigt</a:t>
            </a:r>
          </a:p>
          <a:p>
            <a:r>
              <a:rPr lang="de-AT" dirty="0"/>
              <a:t>Befehl muss stets am Anfang eingefügt werden</a:t>
            </a:r>
          </a:p>
          <a:p>
            <a:r>
              <a:rPr lang="de-AT" dirty="0"/>
              <a:t>Befehl kann nicht rückgängig gemacht werden</a:t>
            </a:r>
          </a:p>
          <a:p>
            <a:r>
              <a:rPr lang="de-AT" dirty="0"/>
              <a:t>Empfehlenswert neue Programme in dieser moderneren Version zu verfassen</a:t>
            </a:r>
          </a:p>
        </p:txBody>
      </p:sp>
      <p:sp>
        <p:nvSpPr>
          <p:cNvPr id="7" name="Textfeld 6">
            <a:extLst>
              <a:ext uri="{FF2B5EF4-FFF2-40B4-BE49-F238E27FC236}">
                <a16:creationId xmlns:a16="http://schemas.microsoft.com/office/drawing/2014/main" id="{6F5C683F-28A4-47A8-B57B-2B367430F2C3}"/>
              </a:ext>
            </a:extLst>
          </p:cNvPr>
          <p:cNvSpPr txBox="1"/>
          <p:nvPr/>
        </p:nvSpPr>
        <p:spPr>
          <a:xfrm>
            <a:off x="4659426" y="4589651"/>
            <a:ext cx="2873148"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"use strict";</a:t>
            </a:r>
          </a:p>
          <a:p>
            <a:r>
              <a:rPr lang="en-US" dirty="0"/>
              <a:t>    alert('hallo Welt!');</a:t>
            </a:r>
          </a:p>
          <a:p>
            <a:r>
              <a:rPr lang="en-US" dirty="0"/>
              <a:t>&lt;/script&gt;</a:t>
            </a:r>
          </a:p>
        </p:txBody>
      </p:sp>
    </p:spTree>
    <p:extLst>
      <p:ext uri="{BB962C8B-B14F-4D97-AF65-F5344CB8AC3E}">
        <p14:creationId xmlns:p14="http://schemas.microsoft.com/office/powerpoint/2010/main" val="391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60D9F-FE14-4C4A-B838-5F39DA38F468}"/>
              </a:ext>
            </a:extLst>
          </p:cNvPr>
          <p:cNvSpPr>
            <a:spLocks noGrp="1"/>
          </p:cNvSpPr>
          <p:nvPr>
            <p:ph type="title"/>
          </p:nvPr>
        </p:nvSpPr>
        <p:spPr/>
        <p:txBody>
          <a:bodyPr/>
          <a:lstStyle/>
          <a:p>
            <a:r>
              <a:rPr lang="de-AT" dirty="0"/>
              <a:t>Eine Eingabe des Anwenders aufnehmen</a:t>
            </a:r>
          </a:p>
        </p:txBody>
      </p:sp>
      <p:sp>
        <p:nvSpPr>
          <p:cNvPr id="3" name="Textplatzhalter 2">
            <a:extLst>
              <a:ext uri="{FF2B5EF4-FFF2-40B4-BE49-F238E27FC236}">
                <a16:creationId xmlns:a16="http://schemas.microsoft.com/office/drawing/2014/main" id="{A20E5F06-39E4-46BF-9839-676BED0AE4F7}"/>
              </a:ext>
            </a:extLst>
          </p:cNvPr>
          <p:cNvSpPr>
            <a:spLocks noGrp="1"/>
          </p:cNvSpPr>
          <p:nvPr>
            <p:ph type="body" sz="quarter" idx="13"/>
          </p:nvPr>
        </p:nvSpPr>
        <p:spPr>
          <a:xfrm>
            <a:off x="949136" y="1455738"/>
            <a:ext cx="10293728" cy="608372"/>
          </a:xfrm>
        </p:spPr>
        <p:txBody>
          <a:bodyPr/>
          <a:lstStyle/>
          <a:p>
            <a:r>
              <a:rPr lang="de-AT" dirty="0"/>
              <a:t>Einfache Möglichkeit für Interaktion mit Nutzer ist der </a:t>
            </a:r>
            <a:r>
              <a:rPr lang="de-AT" dirty="0">
                <a:latin typeface="Consolas" panose="020B0609020204030204" pitchFamily="49" charset="0"/>
              </a:rPr>
              <a:t>prompt</a:t>
            </a:r>
            <a:r>
              <a:rPr lang="de-AT" dirty="0"/>
              <a:t>-Befehl</a:t>
            </a:r>
          </a:p>
          <a:p>
            <a:r>
              <a:rPr lang="de-AT" dirty="0"/>
              <a:t>Erzeugt ein neues Fenster, ähnlich dem </a:t>
            </a:r>
            <a:r>
              <a:rPr lang="de-AT" dirty="0">
                <a:latin typeface="Consolas" panose="020B0609020204030204" pitchFamily="49" charset="0"/>
              </a:rPr>
              <a:t>alert</a:t>
            </a:r>
            <a:r>
              <a:rPr lang="de-AT" dirty="0"/>
              <a:t>-Befehl</a:t>
            </a:r>
          </a:p>
        </p:txBody>
      </p:sp>
      <p:sp>
        <p:nvSpPr>
          <p:cNvPr id="5" name="Textfeld 4">
            <a:extLst>
              <a:ext uri="{FF2B5EF4-FFF2-40B4-BE49-F238E27FC236}">
                <a16:creationId xmlns:a16="http://schemas.microsoft.com/office/drawing/2014/main" id="{E1CCB977-B9B2-4397-ACE0-FBEF7F9DA6E8}"/>
              </a:ext>
            </a:extLst>
          </p:cNvPr>
          <p:cNvSpPr txBox="1"/>
          <p:nvPr/>
        </p:nvSpPr>
        <p:spPr>
          <a:xfrm>
            <a:off x="3189683" y="2470722"/>
            <a:ext cx="581263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prompt("Wie alt bist du?", "Geben Sie das Alter an");</a:t>
            </a:r>
          </a:p>
          <a:p>
            <a:r>
              <a:rPr lang="de-DE" dirty="0"/>
              <a:t>&lt;/</a:t>
            </a:r>
            <a:r>
              <a:rPr lang="de-DE" dirty="0" err="1"/>
              <a:t>script</a:t>
            </a:r>
            <a:r>
              <a:rPr lang="de-DE" dirty="0"/>
              <a:t>&gt;</a:t>
            </a:r>
          </a:p>
        </p:txBody>
      </p:sp>
      <p:sp>
        <p:nvSpPr>
          <p:cNvPr id="9" name="Textfeld 8">
            <a:extLst>
              <a:ext uri="{FF2B5EF4-FFF2-40B4-BE49-F238E27FC236}">
                <a16:creationId xmlns:a16="http://schemas.microsoft.com/office/drawing/2014/main" id="{E004AEDE-F006-43F8-94F0-B7B5EA433FA2}"/>
              </a:ext>
            </a:extLst>
          </p:cNvPr>
          <p:cNvSpPr txBox="1"/>
          <p:nvPr/>
        </p:nvSpPr>
        <p:spPr>
          <a:xfrm>
            <a:off x="1294379" y="5121219"/>
            <a:ext cx="9603241"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&lt;</a:t>
            </a:r>
            <a:r>
              <a:rPr lang="de-DE" dirty="0" err="1"/>
              <a:t>script</a:t>
            </a:r>
            <a:r>
              <a:rPr lang="de-DE" dirty="0"/>
              <a:t>&gt;</a:t>
            </a:r>
          </a:p>
          <a:p>
            <a:r>
              <a:rPr lang="de-DE" dirty="0"/>
              <a:t>    "</a:t>
            </a:r>
            <a:r>
              <a:rPr lang="de-DE" dirty="0" err="1"/>
              <a:t>use</a:t>
            </a:r>
            <a:r>
              <a:rPr lang="de-DE" dirty="0"/>
              <a:t> </a:t>
            </a:r>
            <a:r>
              <a:rPr lang="de-DE" dirty="0" err="1"/>
              <a:t>strict</a:t>
            </a:r>
            <a:r>
              <a:rPr lang="de-DE" dirty="0"/>
              <a:t>";</a:t>
            </a:r>
          </a:p>
          <a:p>
            <a:r>
              <a:rPr lang="de-DE" dirty="0"/>
              <a:t>    alert("Sie sind " + prompt("Wie alt bist du?", "Geben Sie das Alter an") + " Jahre alt.");</a:t>
            </a:r>
          </a:p>
          <a:p>
            <a:r>
              <a:rPr lang="de-DE" dirty="0"/>
              <a:t>&lt;/</a:t>
            </a:r>
            <a:r>
              <a:rPr lang="de-DE" dirty="0" err="1"/>
              <a:t>script</a:t>
            </a:r>
            <a:r>
              <a:rPr lang="de-DE" dirty="0"/>
              <a:t>&gt;</a:t>
            </a:r>
          </a:p>
        </p:txBody>
      </p:sp>
      <p:sp>
        <p:nvSpPr>
          <p:cNvPr id="10" name="Textplatzhalter 2">
            <a:extLst>
              <a:ext uri="{FF2B5EF4-FFF2-40B4-BE49-F238E27FC236}">
                <a16:creationId xmlns:a16="http://schemas.microsoft.com/office/drawing/2014/main" id="{996366D6-43AF-4F11-958F-834255EAECC9}"/>
              </a:ext>
            </a:extLst>
          </p:cNvPr>
          <p:cNvSpPr txBox="1">
            <a:spLocks/>
          </p:cNvSpPr>
          <p:nvPr/>
        </p:nvSpPr>
        <p:spPr>
          <a:xfrm>
            <a:off x="949136" y="4254588"/>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der </a:t>
            </a:r>
            <a:r>
              <a:rPr lang="de-AT" dirty="0">
                <a:latin typeface="Consolas" panose="020B0609020204030204" pitchFamily="49" charset="0"/>
              </a:rPr>
              <a:t>prompt</a:t>
            </a:r>
            <a:r>
              <a:rPr lang="de-AT" dirty="0"/>
              <a:t>-Befehl &amp; </a:t>
            </a:r>
            <a:r>
              <a:rPr lang="de-AT" dirty="0">
                <a:latin typeface="Consolas" panose="020B0609020204030204" pitchFamily="49" charset="0"/>
              </a:rPr>
              <a:t>alert</a:t>
            </a:r>
            <a:r>
              <a:rPr lang="de-AT" dirty="0"/>
              <a:t>-Befehl kombiniert</a:t>
            </a:r>
          </a:p>
        </p:txBody>
      </p:sp>
    </p:spTree>
    <p:extLst>
      <p:ext uri="{BB962C8B-B14F-4D97-AF65-F5344CB8AC3E}">
        <p14:creationId xmlns:p14="http://schemas.microsoft.com/office/powerpoint/2010/main" val="182672967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0</TotalTime>
  <Words>5442</Words>
  <Application>Microsoft Office PowerPoint</Application>
  <PresentationFormat>Breitbild</PresentationFormat>
  <Paragraphs>593</Paragraphs>
  <Slides>39</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39</vt:i4>
      </vt:variant>
    </vt:vector>
  </HeadingPairs>
  <TitlesOfParts>
    <vt:vector size="47" baseType="lpstr">
      <vt:lpstr>Arial</vt:lpstr>
      <vt:lpstr>Calibri</vt:lpstr>
      <vt:lpstr>Consolas</vt:lpstr>
      <vt:lpstr>Courier New</vt:lpstr>
      <vt:lpstr>Font Awesome 5 Free Solid</vt:lpstr>
      <vt:lpstr>FontAwesome</vt:lpstr>
      <vt:lpstr>Wingdings</vt:lpstr>
      <vt:lpstr>1_pm</vt:lpstr>
      <vt:lpstr>JavaScript 01</vt:lpstr>
      <vt:lpstr>Einführung</vt:lpstr>
      <vt:lpstr>Einführung</vt:lpstr>
      <vt:lpstr>Entstehung</vt:lpstr>
      <vt:lpstr>Erste Schritte</vt:lpstr>
      <vt:lpstr>Kommentare</vt:lpstr>
      <vt:lpstr>JS in einer eigenen Datei</vt:lpstr>
      <vt:lpstr>„use strict“</vt:lpstr>
      <vt:lpstr>Eine Eingabe des Anwenders aufnehmen</vt:lpstr>
      <vt:lpstr>Kleine Übung</vt:lpstr>
      <vt:lpstr>Variablen in JavaScript</vt:lpstr>
      <vt:lpstr>Der alert-Befehl</vt:lpstr>
      <vt:lpstr>Let vs var</vt:lpstr>
      <vt:lpstr>Konstanten verwenden</vt:lpstr>
      <vt:lpstr>Datentypen ermitteln</vt:lpstr>
      <vt:lpstr>Datentypen verändern</vt:lpstr>
      <vt:lpstr>Operationen mit Variablen durchführen</vt:lpstr>
      <vt:lpstr>Übungsaufgabe</vt:lpstr>
      <vt:lpstr>if-Abfrage</vt:lpstr>
      <vt:lpstr>switch-Statement</vt:lpstr>
      <vt:lpstr>Übung</vt:lpstr>
      <vt:lpstr>Übung</vt:lpstr>
      <vt:lpstr>Arrays</vt:lpstr>
      <vt:lpstr>Arrays</vt:lpstr>
      <vt:lpstr>Mehrdimensionale Arrays</vt:lpstr>
      <vt:lpstr>Übung</vt:lpstr>
      <vt:lpstr>Übung</vt:lpstr>
      <vt:lpstr>While-Schleife</vt:lpstr>
      <vt:lpstr>Do-while</vt:lpstr>
      <vt:lpstr>For Schleife</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171</cp:revision>
  <dcterms:created xsi:type="dcterms:W3CDTF">2019-04-14T16:39:40Z</dcterms:created>
  <dcterms:modified xsi:type="dcterms:W3CDTF">2021-05-18T10:25:44Z</dcterms:modified>
</cp:coreProperties>
</file>