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8"/>
  </p:handoutMasterIdLst>
  <p:sldIdLst>
    <p:sldId id="326" r:id="rId2"/>
    <p:sldId id="327" r:id="rId3"/>
    <p:sldId id="328" r:id="rId4"/>
    <p:sldId id="329" r:id="rId5"/>
    <p:sldId id="330" r:id="rId6"/>
    <p:sldId id="331" r:id="rId7"/>
    <p:sldId id="332" r:id="rId8"/>
    <p:sldId id="333" r:id="rId9"/>
    <p:sldId id="334" r:id="rId10"/>
    <p:sldId id="335" r:id="rId11"/>
    <p:sldId id="336" r:id="rId12"/>
    <p:sldId id="337" r:id="rId13"/>
    <p:sldId id="338" r:id="rId14"/>
    <p:sldId id="346" r:id="rId15"/>
    <p:sldId id="347" r:id="rId16"/>
    <p:sldId id="348" r:id="rId17"/>
    <p:sldId id="340" r:id="rId18"/>
    <p:sldId id="341" r:id="rId19"/>
    <p:sldId id="342" r:id="rId20"/>
    <p:sldId id="343" r:id="rId21"/>
    <p:sldId id="345" r:id="rId22"/>
    <p:sldId id="349" r:id="rId23"/>
    <p:sldId id="350" r:id="rId24"/>
    <p:sldId id="351" r:id="rId25"/>
    <p:sldId id="352" r:id="rId26"/>
    <p:sldId id="304" r:id="rId27"/>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79" d="100"/>
          <a:sy n="79" d="100"/>
        </p:scale>
        <p:origin x="96" y="176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18.05.2021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207510"/>
          </a:xfrm>
          <a:prstGeom prst="rect">
            <a:avLst/>
          </a:prstGeom>
        </p:spPr>
        <p:txBody>
          <a:bodyPr wrap="square">
            <a:spAutoFit/>
          </a:bodyPr>
          <a:lstStyle>
            <a:lvl1pPr marL="228594" indent="-228594">
              <a:buFont typeface="Arial" panose="020B0604020202020204" pitchFamily="34" charset="0"/>
              <a:buChar char="•"/>
              <a:defRPr sz="1200"/>
            </a:lvl1pPr>
            <a:lvl2pPr marL="685783" indent="-228594">
              <a:buFont typeface="Courier New" panose="02070309020205020404" pitchFamily="49" charset="0"/>
              <a:buChar char="o"/>
              <a:defRPr sz="1200"/>
            </a:lvl2pPr>
            <a:lvl3pPr marL="1142971" indent="-228594">
              <a:buFont typeface="Wingdings" panose="05000000000000000000" pitchFamily="2" charset="2"/>
              <a:buChar char="§"/>
              <a:defRPr sz="1200"/>
            </a:lvl3pPr>
            <a:lvl4pPr>
              <a:defRPr sz="1200"/>
            </a:lvl4pPr>
            <a:lvl5pPr>
              <a:defRPr sz="12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solidFill>
                  <a:schemeClr val="tx1"/>
                </a:solidFill>
              </a:rPr>
              <a:t>&lt; </a:t>
            </a:r>
            <a:fld id="{B4E5A919-9C23-4E91-B8F0-F882270E1387}" type="slidenum">
              <a:rPr lang="de-AT" sz="1200" smtClean="0">
                <a:solidFill>
                  <a:schemeClr val="tx1"/>
                </a:solidFill>
              </a:rPr>
              <a:pPr algn="ctr"/>
              <a:t>‹Nr.›</a:t>
            </a:fld>
            <a:r>
              <a:rPr lang="de-AT" sz="1200" dirty="0">
                <a:solidFill>
                  <a:schemeClr val="tx1"/>
                </a:solidFill>
              </a:rPr>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tx1"/>
                </a:solidFill>
                <a:latin typeface="Arial"/>
                <a:ea typeface="DejaVu Sans"/>
              </a:rPr>
              <a:t>Coders.Bay</a:t>
            </a:r>
            <a:endParaRPr lang="de-AT" sz="1800" b="0" strike="noStrike" spc="-1" dirty="0">
              <a:solidFill>
                <a:schemeClr val="tx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9"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02</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137AA2-E846-4BF0-A6A8-81F346A6C4D1}"/>
              </a:ext>
            </a:extLst>
          </p:cNvPr>
          <p:cNvSpPr>
            <a:spLocks noGrp="1"/>
          </p:cNvSpPr>
          <p:nvPr>
            <p:ph type="title"/>
          </p:nvPr>
        </p:nvSpPr>
        <p:spPr/>
        <p:txBody>
          <a:bodyPr/>
          <a:lstStyle/>
          <a:p>
            <a:r>
              <a:rPr lang="de-AT" dirty="0"/>
              <a:t>Auf Events reagieren</a:t>
            </a:r>
            <a:br>
              <a:rPr lang="de-AT" dirty="0"/>
            </a:br>
            <a:r>
              <a:rPr lang="de-AT" dirty="0"/>
              <a:t>Beispiel 4</a:t>
            </a:r>
          </a:p>
        </p:txBody>
      </p:sp>
      <p:sp>
        <p:nvSpPr>
          <p:cNvPr id="5" name="Textfeld 4">
            <a:extLst>
              <a:ext uri="{FF2B5EF4-FFF2-40B4-BE49-F238E27FC236}">
                <a16:creationId xmlns:a16="http://schemas.microsoft.com/office/drawing/2014/main" id="{BD26F273-EB03-49AD-B006-93A8392F4A15}"/>
              </a:ext>
            </a:extLst>
          </p:cNvPr>
          <p:cNvSpPr txBox="1"/>
          <p:nvPr/>
        </p:nvSpPr>
        <p:spPr>
          <a:xfrm>
            <a:off x="2308451" y="1227514"/>
            <a:ext cx="6370183" cy="4832092"/>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&lt;!DOCTYPE </a:t>
            </a:r>
            <a:r>
              <a:rPr lang="de-AT" dirty="0" err="1"/>
              <a:t>html</a:t>
            </a:r>
            <a:r>
              <a:rPr lang="de-AT" dirty="0"/>
              <a:t>&gt;</a:t>
            </a:r>
          </a:p>
          <a:p>
            <a:r>
              <a:rPr lang="de-AT" dirty="0"/>
              <a:t>&lt;</a:t>
            </a:r>
            <a:r>
              <a:rPr lang="de-AT" dirty="0" err="1"/>
              <a:t>html</a:t>
            </a:r>
            <a:r>
              <a:rPr lang="de-AT" dirty="0"/>
              <a:t>&gt;</a:t>
            </a:r>
          </a:p>
          <a:p>
            <a:r>
              <a:rPr lang="de-AT" dirty="0"/>
              <a:t>    &lt;</a:t>
            </a:r>
            <a:r>
              <a:rPr lang="de-AT" dirty="0" err="1"/>
              <a:t>head</a:t>
            </a:r>
            <a:r>
              <a:rPr lang="de-AT" dirty="0"/>
              <a:t>&gt;</a:t>
            </a:r>
          </a:p>
          <a:p>
            <a:r>
              <a:rPr lang="de-AT" dirty="0"/>
              <a:t>        &lt;</a:t>
            </a:r>
            <a:r>
              <a:rPr lang="de-AT" dirty="0" err="1"/>
              <a:t>meta</a:t>
            </a:r>
            <a:r>
              <a:rPr lang="de-AT" dirty="0"/>
              <a:t> </a:t>
            </a:r>
            <a:r>
              <a:rPr lang="de-AT" dirty="0" err="1"/>
              <a:t>charset</a:t>
            </a:r>
            <a:r>
              <a:rPr lang="de-AT" dirty="0"/>
              <a:t>="UTF-8"&gt;</a:t>
            </a:r>
          </a:p>
          <a:p>
            <a:r>
              <a:rPr lang="de-AT" dirty="0"/>
              <a:t>    &lt;/</a:t>
            </a:r>
            <a:r>
              <a:rPr lang="de-AT" dirty="0" err="1"/>
              <a:t>head</a:t>
            </a:r>
            <a:r>
              <a:rPr lang="de-AT" dirty="0"/>
              <a:t>&gt;</a:t>
            </a:r>
          </a:p>
          <a:p>
            <a:r>
              <a:rPr lang="de-AT" dirty="0"/>
              <a:t>    &lt;</a:t>
            </a:r>
            <a:r>
              <a:rPr lang="de-AT" dirty="0" err="1"/>
              <a:t>body</a:t>
            </a:r>
            <a:r>
              <a:rPr lang="de-AT" dirty="0"/>
              <a:t>&gt;</a:t>
            </a:r>
          </a:p>
          <a:p>
            <a:r>
              <a:rPr lang="de-AT" dirty="0"/>
              <a:t>        &lt;</a:t>
            </a:r>
            <a:r>
              <a:rPr lang="de-AT" dirty="0" err="1"/>
              <a:t>button</a:t>
            </a:r>
            <a:r>
              <a:rPr lang="de-AT" dirty="0"/>
              <a:t> type="</a:t>
            </a:r>
            <a:r>
              <a:rPr lang="de-AT" dirty="0" err="1"/>
              <a:t>button</a:t>
            </a:r>
            <a:r>
              <a:rPr lang="de-AT" dirty="0"/>
              <a:t>" </a:t>
            </a:r>
            <a:r>
              <a:rPr lang="de-AT" dirty="0" err="1"/>
              <a:t>id</a:t>
            </a:r>
            <a:r>
              <a:rPr lang="de-AT" dirty="0"/>
              <a:t>="</a:t>
            </a:r>
            <a:r>
              <a:rPr lang="de-AT" dirty="0" err="1"/>
              <a:t>btn</a:t>
            </a:r>
            <a:r>
              <a:rPr lang="de-AT" dirty="0"/>
              <a:t>"&gt;Klick mich&lt;/</a:t>
            </a:r>
            <a:r>
              <a:rPr lang="de-AT" dirty="0" err="1"/>
              <a:t>button</a:t>
            </a:r>
            <a:r>
              <a:rPr lang="de-AT" dirty="0"/>
              <a:t>&gt;</a:t>
            </a:r>
          </a:p>
          <a:p>
            <a:r>
              <a:rPr lang="de-AT" dirty="0"/>
              <a:t>        &lt;</a:t>
            </a:r>
            <a:r>
              <a:rPr lang="de-AT" dirty="0" err="1"/>
              <a:t>script</a:t>
            </a:r>
            <a:r>
              <a:rPr lang="de-AT" dirty="0"/>
              <a:t>&gt;</a:t>
            </a:r>
          </a:p>
          <a:p>
            <a:r>
              <a:rPr lang="de-AT" dirty="0"/>
              <a:t>            </a:t>
            </a:r>
            <a:r>
              <a:rPr lang="de-AT" dirty="0" err="1"/>
              <a:t>function</a:t>
            </a:r>
            <a:r>
              <a:rPr lang="de-AT" dirty="0"/>
              <a:t> nachricht1() {</a:t>
            </a:r>
          </a:p>
          <a:p>
            <a:r>
              <a:rPr lang="de-AT" dirty="0"/>
              <a:t>                alert("Nachricht 1");</a:t>
            </a:r>
          </a:p>
          <a:p>
            <a:r>
              <a:rPr lang="de-AT" dirty="0"/>
              <a:t>                </a:t>
            </a:r>
            <a:r>
              <a:rPr lang="de-AT" dirty="0" err="1"/>
              <a:t>btn.addEventListener</a:t>
            </a:r>
            <a:r>
              <a:rPr lang="de-AT" dirty="0"/>
              <a:t>("</a:t>
            </a:r>
            <a:r>
              <a:rPr lang="de-AT" dirty="0" err="1"/>
              <a:t>click</a:t>
            </a:r>
            <a:r>
              <a:rPr lang="de-AT" dirty="0"/>
              <a:t>", nachricht2);</a:t>
            </a:r>
          </a:p>
          <a:p>
            <a:r>
              <a:rPr lang="de-AT" dirty="0"/>
              <a:t>                </a:t>
            </a:r>
            <a:r>
              <a:rPr lang="de-AT" dirty="0" err="1"/>
              <a:t>btn.removeEventListener</a:t>
            </a:r>
            <a:r>
              <a:rPr lang="de-AT" dirty="0"/>
              <a:t>("</a:t>
            </a:r>
            <a:r>
              <a:rPr lang="de-AT" dirty="0" err="1"/>
              <a:t>click</a:t>
            </a:r>
            <a:r>
              <a:rPr lang="de-AT" dirty="0"/>
              <a:t>", nachricht1);</a:t>
            </a:r>
          </a:p>
          <a:p>
            <a:r>
              <a:rPr lang="de-AT" dirty="0"/>
              <a:t>            }</a:t>
            </a:r>
          </a:p>
          <a:p>
            <a:r>
              <a:rPr lang="de-AT" dirty="0"/>
              <a:t>            </a:t>
            </a:r>
            <a:r>
              <a:rPr lang="de-AT" dirty="0" err="1"/>
              <a:t>function</a:t>
            </a:r>
            <a:r>
              <a:rPr lang="de-AT" dirty="0"/>
              <a:t> nachricht2() {</a:t>
            </a:r>
          </a:p>
          <a:p>
            <a:r>
              <a:rPr lang="de-AT" dirty="0"/>
              <a:t>                alert("Nachricht 2");</a:t>
            </a:r>
          </a:p>
          <a:p>
            <a:r>
              <a:rPr lang="de-AT" dirty="0"/>
              <a:t>                </a:t>
            </a:r>
            <a:r>
              <a:rPr lang="de-AT" dirty="0" err="1"/>
              <a:t>btn.addEventListener</a:t>
            </a:r>
            <a:r>
              <a:rPr lang="de-AT" dirty="0"/>
              <a:t>("</a:t>
            </a:r>
            <a:r>
              <a:rPr lang="de-AT" dirty="0" err="1"/>
              <a:t>click</a:t>
            </a:r>
            <a:r>
              <a:rPr lang="de-AT" dirty="0"/>
              <a:t>", nachricht1);</a:t>
            </a:r>
          </a:p>
          <a:p>
            <a:r>
              <a:rPr lang="de-AT" dirty="0"/>
              <a:t>                </a:t>
            </a:r>
            <a:r>
              <a:rPr lang="de-AT" dirty="0" err="1"/>
              <a:t>btn.removeEventListener</a:t>
            </a:r>
            <a:r>
              <a:rPr lang="de-AT" dirty="0"/>
              <a:t>("</a:t>
            </a:r>
            <a:r>
              <a:rPr lang="de-AT" dirty="0" err="1"/>
              <a:t>click</a:t>
            </a:r>
            <a:r>
              <a:rPr lang="de-AT" dirty="0"/>
              <a:t>", nachricht2);</a:t>
            </a:r>
          </a:p>
          <a:p>
            <a:r>
              <a:rPr lang="de-AT" dirty="0"/>
              <a:t>            }</a:t>
            </a:r>
          </a:p>
          <a:p>
            <a:r>
              <a:rPr lang="de-AT" dirty="0"/>
              <a:t>            </a:t>
            </a:r>
            <a:r>
              <a:rPr lang="de-AT" dirty="0" err="1"/>
              <a:t>btn.addEventListener</a:t>
            </a:r>
            <a:r>
              <a:rPr lang="de-AT" dirty="0"/>
              <a:t>("</a:t>
            </a:r>
            <a:r>
              <a:rPr lang="de-AT" dirty="0" err="1"/>
              <a:t>click</a:t>
            </a:r>
            <a:r>
              <a:rPr lang="de-AT" dirty="0"/>
              <a:t>", nachricht1);</a:t>
            </a:r>
          </a:p>
          <a:p>
            <a:r>
              <a:rPr lang="de-AT" dirty="0"/>
              <a:t>        &lt;/</a:t>
            </a:r>
            <a:r>
              <a:rPr lang="de-AT" dirty="0" err="1"/>
              <a:t>script</a:t>
            </a:r>
            <a:r>
              <a:rPr lang="de-AT" dirty="0"/>
              <a:t>&gt;</a:t>
            </a:r>
          </a:p>
          <a:p>
            <a:r>
              <a:rPr lang="de-AT" dirty="0"/>
              <a:t>    &lt;/</a:t>
            </a:r>
            <a:r>
              <a:rPr lang="de-AT" dirty="0" err="1"/>
              <a:t>body</a:t>
            </a:r>
            <a:r>
              <a:rPr lang="de-AT" dirty="0"/>
              <a:t>&gt;</a:t>
            </a:r>
          </a:p>
          <a:p>
            <a:r>
              <a:rPr lang="de-AT" dirty="0"/>
              <a:t>&lt;/</a:t>
            </a:r>
            <a:r>
              <a:rPr lang="de-AT" dirty="0" err="1"/>
              <a:t>html</a:t>
            </a:r>
            <a:r>
              <a:rPr lang="de-AT" dirty="0"/>
              <a:t>&gt;</a:t>
            </a:r>
          </a:p>
        </p:txBody>
      </p:sp>
    </p:spTree>
    <p:extLst>
      <p:ext uri="{BB962C8B-B14F-4D97-AF65-F5344CB8AC3E}">
        <p14:creationId xmlns:p14="http://schemas.microsoft.com/office/powerpoint/2010/main" val="2695352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50EFD1-4CCE-42EF-BAB0-AFDCB0F623FC}"/>
              </a:ext>
            </a:extLst>
          </p:cNvPr>
          <p:cNvSpPr>
            <a:spLocks noGrp="1"/>
          </p:cNvSpPr>
          <p:nvPr>
            <p:ph type="title"/>
          </p:nvPr>
        </p:nvSpPr>
        <p:spPr/>
        <p:txBody>
          <a:bodyPr/>
          <a:lstStyle/>
          <a:p>
            <a:r>
              <a:rPr lang="de-AT" dirty="0"/>
              <a:t>Beispiel 5</a:t>
            </a:r>
          </a:p>
        </p:txBody>
      </p:sp>
      <p:sp>
        <p:nvSpPr>
          <p:cNvPr id="3" name="Textplatzhalter 2">
            <a:extLst>
              <a:ext uri="{FF2B5EF4-FFF2-40B4-BE49-F238E27FC236}">
                <a16:creationId xmlns:a16="http://schemas.microsoft.com/office/drawing/2014/main" id="{DB3E9211-DF83-42C6-9E76-BE9A4E488953}"/>
              </a:ext>
            </a:extLst>
          </p:cNvPr>
          <p:cNvSpPr>
            <a:spLocks noGrp="1"/>
          </p:cNvSpPr>
          <p:nvPr>
            <p:ph type="body" sz="quarter" idx="13"/>
          </p:nvPr>
        </p:nvSpPr>
        <p:spPr/>
        <p:txBody>
          <a:bodyPr/>
          <a:lstStyle/>
          <a:p>
            <a:endParaRPr lang="de-AT"/>
          </a:p>
        </p:txBody>
      </p:sp>
      <p:sp>
        <p:nvSpPr>
          <p:cNvPr id="5" name="Textfeld 4">
            <a:extLst>
              <a:ext uri="{FF2B5EF4-FFF2-40B4-BE49-F238E27FC236}">
                <a16:creationId xmlns:a16="http://schemas.microsoft.com/office/drawing/2014/main" id="{1EFCD3C3-1195-44DB-AA8A-E2D5A8B5FDD3}"/>
              </a:ext>
            </a:extLst>
          </p:cNvPr>
          <p:cNvSpPr txBox="1"/>
          <p:nvPr/>
        </p:nvSpPr>
        <p:spPr>
          <a:xfrm>
            <a:off x="407469" y="636814"/>
            <a:ext cx="11377061" cy="5828966"/>
          </a:xfrm>
          <a:prstGeom prst="rect">
            <a:avLst/>
          </a:prstGeom>
          <a:solidFill>
            <a:schemeClr val="bg1"/>
          </a:solidFill>
          <a:ln w="6350">
            <a:solidFill>
              <a:schemeClr val="tx1"/>
            </a:solidFill>
          </a:ln>
        </p:spPr>
        <p:txBody>
          <a:bodyPr wrap="square" numCol="2" spcCol="360000">
            <a:noAutofit/>
          </a:bodyPr>
          <a:lstStyle/>
          <a:p>
            <a:r>
              <a:rPr lang="de-AT" sz="1400" b="0" dirty="0">
                <a:effectLst/>
                <a:latin typeface="Consolas" panose="020B0609020204030204" pitchFamily="49" charset="0"/>
              </a:rPr>
              <a:t>&lt;!DOCTYPE </a:t>
            </a:r>
            <a:r>
              <a:rPr lang="de-AT" sz="1400" b="0" dirty="0" err="1">
                <a:effectLst/>
                <a:latin typeface="Consolas" panose="020B0609020204030204" pitchFamily="49" charset="0"/>
              </a:rPr>
              <a:t>html</a:t>
            </a:r>
            <a:r>
              <a:rPr lang="de-AT" sz="1400" b="0" dirty="0">
                <a:effectLst/>
                <a:latin typeface="Consolas" panose="020B0609020204030204" pitchFamily="49" charset="0"/>
              </a:rPr>
              <a:t>&gt;</a:t>
            </a:r>
          </a:p>
          <a:p>
            <a:r>
              <a:rPr lang="de-AT" sz="1400" b="0" dirty="0">
                <a:effectLst/>
                <a:latin typeface="Consolas" panose="020B0609020204030204" pitchFamily="49" charset="0"/>
              </a:rPr>
              <a:t>&lt;</a:t>
            </a:r>
            <a:r>
              <a:rPr lang="de-AT" sz="1400" b="0" dirty="0" err="1">
                <a:effectLst/>
                <a:latin typeface="Consolas" panose="020B0609020204030204" pitchFamily="49" charset="0"/>
              </a:rPr>
              <a:t>html</a:t>
            </a:r>
            <a:r>
              <a:rPr lang="de-AT" sz="1400" b="0" dirty="0">
                <a:effectLst/>
                <a:latin typeface="Consolas" panose="020B0609020204030204" pitchFamily="49" charset="0"/>
              </a:rPr>
              <a:t>&gt;</a:t>
            </a:r>
          </a:p>
          <a:p>
            <a:r>
              <a:rPr lang="de-AT" sz="1400" b="0" dirty="0">
                <a:effectLst/>
                <a:latin typeface="Consolas" panose="020B0609020204030204" pitchFamily="49" charset="0"/>
              </a:rPr>
              <a:t>    &lt;</a:t>
            </a:r>
            <a:r>
              <a:rPr lang="de-AT" sz="1400" b="0" dirty="0" err="1">
                <a:effectLst/>
                <a:latin typeface="Consolas" panose="020B0609020204030204" pitchFamily="49" charset="0"/>
              </a:rPr>
              <a:t>head</a:t>
            </a:r>
            <a:r>
              <a:rPr lang="de-AT" sz="1400" b="0" dirty="0">
                <a:effectLst/>
                <a:latin typeface="Consolas" panose="020B0609020204030204" pitchFamily="49" charset="0"/>
              </a:rPr>
              <a:t>&gt;</a:t>
            </a:r>
          </a:p>
          <a:p>
            <a:r>
              <a:rPr lang="de-AT" sz="1400" b="0" dirty="0">
                <a:effectLst/>
                <a:latin typeface="Consolas" panose="020B0609020204030204" pitchFamily="49" charset="0"/>
              </a:rPr>
              <a:t>        &lt;</a:t>
            </a:r>
            <a:r>
              <a:rPr lang="de-AT" sz="1400" b="0" dirty="0" err="1">
                <a:effectLst/>
                <a:latin typeface="Consolas" panose="020B0609020204030204" pitchFamily="49" charset="0"/>
              </a:rPr>
              <a:t>meta</a:t>
            </a:r>
            <a:r>
              <a:rPr lang="de-AT" sz="1400" b="0" dirty="0">
                <a:effectLst/>
                <a:latin typeface="Consolas" panose="020B0609020204030204" pitchFamily="49" charset="0"/>
              </a:rPr>
              <a:t> </a:t>
            </a:r>
            <a:r>
              <a:rPr lang="de-AT" sz="1400" b="0" dirty="0" err="1">
                <a:effectLst/>
                <a:latin typeface="Consolas" panose="020B0609020204030204" pitchFamily="49" charset="0"/>
              </a:rPr>
              <a:t>charset</a:t>
            </a:r>
            <a:r>
              <a:rPr lang="de-AT" sz="1400" b="0" dirty="0">
                <a:effectLst/>
                <a:latin typeface="Consolas" panose="020B0609020204030204" pitchFamily="49" charset="0"/>
              </a:rPr>
              <a:t>="UTF-8"&gt;</a:t>
            </a:r>
          </a:p>
          <a:p>
            <a:r>
              <a:rPr lang="de-AT" sz="1400" b="0" dirty="0">
                <a:effectLst/>
                <a:latin typeface="Consolas" panose="020B0609020204030204" pitchFamily="49" charset="0"/>
              </a:rPr>
              <a:t>        &lt;style&gt;</a:t>
            </a:r>
          </a:p>
          <a:p>
            <a:r>
              <a:rPr lang="de-AT" sz="1400" b="0" dirty="0">
                <a:effectLst/>
                <a:latin typeface="Consolas" panose="020B0609020204030204" pitchFamily="49" charset="0"/>
              </a:rPr>
              <a:t>            </a:t>
            </a:r>
            <a:r>
              <a:rPr lang="de-AT" sz="1400" b="0" dirty="0" err="1">
                <a:effectLst/>
                <a:latin typeface="Consolas" panose="020B0609020204030204" pitchFamily="49" charset="0"/>
              </a:rPr>
              <a:t>body</a:t>
            </a:r>
            <a:r>
              <a:rPr lang="de-AT" sz="1400" b="0" dirty="0">
                <a:effectLst/>
                <a:latin typeface="Consolas" panose="020B0609020204030204" pitchFamily="49" charset="0"/>
              </a:rPr>
              <a:t> {</a:t>
            </a:r>
          </a:p>
          <a:p>
            <a:r>
              <a:rPr lang="de-AT" sz="1400" b="0" dirty="0">
                <a:effectLst/>
                <a:latin typeface="Consolas" panose="020B0609020204030204" pitchFamily="49" charset="0"/>
              </a:rPr>
              <a:t>                </a:t>
            </a:r>
            <a:r>
              <a:rPr lang="de-AT" sz="1400" b="0" dirty="0" err="1">
                <a:effectLst/>
                <a:latin typeface="Consolas" panose="020B0609020204030204" pitchFamily="49" charset="0"/>
              </a:rPr>
              <a:t>padding</a:t>
            </a:r>
            <a:r>
              <a:rPr lang="de-AT" sz="1400" b="0" dirty="0">
                <a:effectLst/>
                <a:latin typeface="Consolas" panose="020B0609020204030204" pitchFamily="49" charset="0"/>
              </a:rPr>
              <a:t>: 25px;</a:t>
            </a:r>
          </a:p>
          <a:p>
            <a:r>
              <a:rPr lang="de-AT" sz="1400" b="0" dirty="0">
                <a:effectLst/>
                <a:latin typeface="Consolas" panose="020B0609020204030204" pitchFamily="49" charset="0"/>
              </a:rPr>
              <a:t>            }</a:t>
            </a:r>
          </a:p>
          <a:p>
            <a:r>
              <a:rPr lang="de-AT" sz="1400" b="0" dirty="0">
                <a:effectLst/>
                <a:latin typeface="Consolas" panose="020B0609020204030204" pitchFamily="49" charset="0"/>
              </a:rPr>
              <a:t>        &lt;/style&gt;</a:t>
            </a:r>
          </a:p>
          <a:p>
            <a:r>
              <a:rPr lang="de-AT" sz="1400" b="0" dirty="0">
                <a:effectLst/>
                <a:latin typeface="Consolas" panose="020B0609020204030204" pitchFamily="49" charset="0"/>
              </a:rPr>
              <a:t>    &lt;/</a:t>
            </a:r>
            <a:r>
              <a:rPr lang="de-AT" sz="1400" b="0" dirty="0" err="1">
                <a:effectLst/>
                <a:latin typeface="Consolas" panose="020B0609020204030204" pitchFamily="49" charset="0"/>
              </a:rPr>
              <a:t>head</a:t>
            </a:r>
            <a:r>
              <a:rPr lang="de-AT" sz="1400" b="0" dirty="0">
                <a:effectLst/>
                <a:latin typeface="Consolas" panose="020B0609020204030204" pitchFamily="49" charset="0"/>
              </a:rPr>
              <a:t>&gt;</a:t>
            </a:r>
          </a:p>
          <a:p>
            <a:r>
              <a:rPr lang="de-AT" sz="1400" b="0" dirty="0">
                <a:effectLst/>
                <a:latin typeface="Consolas" panose="020B0609020204030204" pitchFamily="49" charset="0"/>
              </a:rPr>
              <a:t>    &lt;</a:t>
            </a:r>
            <a:r>
              <a:rPr lang="de-AT" sz="1400" b="0" dirty="0" err="1">
                <a:effectLst/>
                <a:latin typeface="Consolas" panose="020B0609020204030204" pitchFamily="49" charset="0"/>
              </a:rPr>
              <a:t>body</a:t>
            </a:r>
            <a:r>
              <a:rPr lang="de-AT" sz="1400" b="0" dirty="0">
                <a:effectLst/>
                <a:latin typeface="Consolas" panose="020B0609020204030204" pitchFamily="49" charset="0"/>
              </a:rPr>
              <a:t> </a:t>
            </a:r>
            <a:r>
              <a:rPr lang="de-AT" sz="1400" b="0" dirty="0" err="1">
                <a:effectLst/>
                <a:latin typeface="Consolas" panose="020B0609020204030204" pitchFamily="49" charset="0"/>
              </a:rPr>
              <a:t>id</a:t>
            </a:r>
            <a:r>
              <a:rPr lang="de-AT" sz="1400" b="0" dirty="0">
                <a:effectLst/>
                <a:latin typeface="Consolas" panose="020B0609020204030204" pitchFamily="49" charset="0"/>
              </a:rPr>
              <a:t>="b"&gt;</a:t>
            </a:r>
          </a:p>
          <a:p>
            <a:r>
              <a:rPr lang="de-AT" sz="1400" b="0" dirty="0">
                <a:effectLst/>
                <a:latin typeface="Consolas" panose="020B0609020204030204" pitchFamily="49" charset="0"/>
              </a:rPr>
              <a:t>        &lt;div </a:t>
            </a:r>
            <a:r>
              <a:rPr lang="de-AT" sz="1400" b="0" dirty="0" err="1">
                <a:effectLst/>
                <a:latin typeface="Consolas" panose="020B0609020204030204" pitchFamily="49" charset="0"/>
              </a:rPr>
              <a:t>id</a:t>
            </a:r>
            <a:r>
              <a:rPr lang="de-AT" sz="1400" b="0" dirty="0">
                <a:effectLst/>
                <a:latin typeface="Consolas" panose="020B0609020204030204" pitchFamily="49" charset="0"/>
              </a:rPr>
              <a:t>="d"&gt;</a:t>
            </a:r>
          </a:p>
          <a:p>
            <a:r>
              <a:rPr lang="de-AT" sz="1400" b="0" dirty="0">
                <a:effectLst/>
                <a:latin typeface="Consolas" panose="020B0609020204030204" pitchFamily="49" charset="0"/>
              </a:rPr>
              <a:t>            Das ist ein div-Element</a:t>
            </a:r>
          </a:p>
          <a:p>
            <a:r>
              <a:rPr lang="de-AT" sz="1400" b="0" dirty="0">
                <a:effectLst/>
                <a:latin typeface="Consolas" panose="020B0609020204030204" pitchFamily="49" charset="0"/>
              </a:rPr>
              <a:t>            &lt;p </a:t>
            </a:r>
            <a:r>
              <a:rPr lang="de-AT" sz="1400" b="0" dirty="0" err="1">
                <a:effectLst/>
                <a:latin typeface="Consolas" panose="020B0609020204030204" pitchFamily="49" charset="0"/>
              </a:rPr>
              <a:t>id</a:t>
            </a:r>
            <a:r>
              <a:rPr lang="de-AT" sz="1400" b="0" dirty="0">
                <a:effectLst/>
                <a:latin typeface="Consolas" panose="020B0609020204030204" pitchFamily="49" charset="0"/>
              </a:rPr>
              <a:t>="p"&gt;</a:t>
            </a:r>
          </a:p>
          <a:p>
            <a:r>
              <a:rPr lang="de-AT" sz="1400" b="0" dirty="0">
                <a:effectLst/>
                <a:latin typeface="Consolas" panose="020B0609020204030204" pitchFamily="49" charset="0"/>
              </a:rPr>
              <a:t>                Hier steht ein Text, bei dem ein Teil</a:t>
            </a:r>
          </a:p>
          <a:p>
            <a:r>
              <a:rPr lang="de-AT" sz="1400" b="0" dirty="0">
                <a:effectLst/>
                <a:latin typeface="Consolas" panose="020B0609020204030204" pitchFamily="49" charset="0"/>
              </a:rPr>
              <a:t>                &lt;strong&gt;Fett </a:t>
            </a:r>
            <a:r>
              <a:rPr lang="de-AT" sz="1400" b="0" dirty="0" err="1">
                <a:effectLst/>
                <a:latin typeface="Consolas" panose="020B0609020204030204" pitchFamily="49" charset="0"/>
              </a:rPr>
              <a:t>markeirt</a:t>
            </a:r>
            <a:r>
              <a:rPr lang="de-AT" sz="1400" b="0" dirty="0">
                <a:effectLst/>
                <a:latin typeface="Consolas" panose="020B0609020204030204" pitchFamily="49" charset="0"/>
              </a:rPr>
              <a:t>&lt;/strong&gt; ist.</a:t>
            </a:r>
          </a:p>
          <a:p>
            <a:r>
              <a:rPr lang="de-AT" sz="1400" b="0" dirty="0">
                <a:effectLst/>
                <a:latin typeface="Consolas" panose="020B0609020204030204" pitchFamily="49" charset="0"/>
              </a:rPr>
              <a:t>            &lt;/p&gt;</a:t>
            </a:r>
          </a:p>
          <a:p>
            <a:r>
              <a:rPr lang="de-AT" sz="1400" b="0" dirty="0">
                <a:effectLst/>
                <a:latin typeface="Consolas" panose="020B0609020204030204" pitchFamily="49" charset="0"/>
              </a:rPr>
              <a:t>        &lt;/div&gt;</a:t>
            </a:r>
          </a:p>
          <a:p>
            <a:r>
              <a:rPr lang="de-AT" sz="1400" b="0" dirty="0">
                <a:effectLst/>
                <a:latin typeface="Consolas" panose="020B0609020204030204" pitchFamily="49" charset="0"/>
              </a:rPr>
              <a:t>        &lt;</a:t>
            </a:r>
            <a:r>
              <a:rPr lang="de-AT" sz="1400" b="0" dirty="0" err="1">
                <a:effectLst/>
                <a:latin typeface="Consolas" panose="020B0609020204030204" pitchFamily="49" charset="0"/>
              </a:rPr>
              <a:t>script</a:t>
            </a:r>
            <a:r>
              <a:rPr lang="de-AT" sz="1400" b="0" dirty="0">
                <a:effectLst/>
                <a:latin typeface="Consolas" panose="020B0609020204030204" pitchFamily="49" charset="0"/>
              </a:rPr>
              <a:t>&gt;</a:t>
            </a:r>
          </a:p>
          <a:p>
            <a:r>
              <a:rPr lang="de-AT" sz="1400" b="0" dirty="0">
                <a:effectLst/>
                <a:latin typeface="Consolas" panose="020B0609020204030204" pitchFamily="49" charset="0"/>
              </a:rPr>
              <a:t>            </a:t>
            </a:r>
            <a:r>
              <a:rPr lang="de-AT" sz="1400" b="0" dirty="0" err="1">
                <a:effectLst/>
                <a:latin typeface="Consolas" panose="020B0609020204030204" pitchFamily="49" charset="0"/>
              </a:rPr>
              <a:t>function</a:t>
            </a:r>
            <a:r>
              <a:rPr lang="de-AT" sz="1400" b="0" dirty="0">
                <a:effectLst/>
                <a:latin typeface="Consolas" panose="020B0609020204030204" pitchFamily="49" charset="0"/>
              </a:rPr>
              <a:t> </a:t>
            </a:r>
            <a:r>
              <a:rPr lang="de-AT" sz="1400" b="0" dirty="0" err="1">
                <a:effectLst/>
                <a:latin typeface="Consolas" panose="020B0609020204030204" pitchFamily="49" charset="0"/>
              </a:rPr>
              <a:t>bodyTag</a:t>
            </a:r>
            <a:r>
              <a:rPr lang="de-AT" sz="1400" b="0" dirty="0">
                <a:effectLst/>
                <a:latin typeface="Consolas" panose="020B0609020204030204" pitchFamily="49" charset="0"/>
              </a:rPr>
              <a:t>() {</a:t>
            </a:r>
          </a:p>
          <a:p>
            <a:r>
              <a:rPr lang="de-AT" sz="1400" b="0" dirty="0">
                <a:effectLst/>
                <a:latin typeface="Consolas" panose="020B0609020204030204" pitchFamily="49" charset="0"/>
              </a:rPr>
              <a:t>                alert("Body-Tag");</a:t>
            </a:r>
          </a:p>
          <a:p>
            <a:r>
              <a:rPr lang="de-AT" sz="1400" b="0" dirty="0">
                <a:effectLst/>
                <a:latin typeface="Consolas" panose="020B0609020204030204" pitchFamily="49" charset="0"/>
              </a:rPr>
              <a:t>                // das Event wirkt sich nicht mehr auf </a:t>
            </a:r>
            <a:br>
              <a:rPr lang="de-AT" sz="1400" b="0" dirty="0">
                <a:effectLst/>
                <a:latin typeface="Consolas" panose="020B0609020204030204" pitchFamily="49" charset="0"/>
              </a:rPr>
            </a:br>
            <a:r>
              <a:rPr lang="de-AT" sz="1400" b="0" dirty="0">
                <a:effectLst/>
                <a:latin typeface="Consolas" panose="020B0609020204030204" pitchFamily="49" charset="0"/>
              </a:rPr>
              <a:t>                // die übergeordneten Bereiche aus</a:t>
            </a:r>
          </a:p>
          <a:p>
            <a:r>
              <a:rPr lang="de-AT" sz="1400" b="0" dirty="0">
                <a:effectLst/>
                <a:latin typeface="Consolas" panose="020B0609020204030204" pitchFamily="49" charset="0"/>
              </a:rPr>
              <a:t>                // mit </a:t>
            </a:r>
            <a:r>
              <a:rPr lang="de-AT" sz="1400" b="0" dirty="0" err="1">
                <a:effectLst/>
                <a:latin typeface="Consolas" panose="020B0609020204030204" pitchFamily="49" charset="0"/>
              </a:rPr>
              <a:t>event.stopPropagation</a:t>
            </a:r>
            <a:r>
              <a:rPr lang="de-AT" sz="1400" b="0" dirty="0">
                <a:effectLst/>
                <a:latin typeface="Consolas" panose="020B0609020204030204" pitchFamily="49" charset="0"/>
              </a:rPr>
              <a:t>()</a:t>
            </a:r>
          </a:p>
          <a:p>
            <a:r>
              <a:rPr lang="de-AT" sz="1400" b="0" dirty="0">
                <a:effectLst/>
                <a:latin typeface="Consolas" panose="020B0609020204030204" pitchFamily="49" charset="0"/>
              </a:rPr>
              <a:t>                </a:t>
            </a:r>
            <a:r>
              <a:rPr lang="de-AT" sz="1400" b="0" dirty="0" err="1">
                <a:effectLst/>
                <a:latin typeface="Consolas" panose="020B0609020204030204" pitchFamily="49" charset="0"/>
              </a:rPr>
              <a:t>this.style.backgroundColor</a:t>
            </a:r>
            <a:r>
              <a:rPr lang="de-AT" sz="1400" b="0" dirty="0">
                <a:effectLst/>
                <a:latin typeface="Consolas" panose="020B0609020204030204" pitchFamily="49" charset="0"/>
              </a:rPr>
              <a:t> = '</a:t>
            </a:r>
            <a:r>
              <a:rPr lang="de-AT" sz="1400" b="0" dirty="0" err="1">
                <a:effectLst/>
                <a:latin typeface="Consolas" panose="020B0609020204030204" pitchFamily="49" charset="0"/>
              </a:rPr>
              <a:t>green</a:t>
            </a:r>
            <a:r>
              <a:rPr lang="de-AT" sz="1400" b="0" dirty="0">
                <a:effectLst/>
                <a:latin typeface="Consolas" panose="020B0609020204030204" pitchFamily="49" charset="0"/>
              </a:rPr>
              <a:t>';</a:t>
            </a:r>
          </a:p>
          <a:p>
            <a:r>
              <a:rPr lang="de-AT" sz="1400" b="0" dirty="0">
                <a:effectLst/>
                <a:latin typeface="Consolas" panose="020B0609020204030204" pitchFamily="49" charset="0"/>
              </a:rPr>
              <a:t>                </a:t>
            </a:r>
            <a:r>
              <a:rPr lang="de-AT" sz="1400" b="0" dirty="0" err="1">
                <a:effectLst/>
                <a:latin typeface="Consolas" panose="020B0609020204030204" pitchFamily="49" charset="0"/>
              </a:rPr>
              <a:t>event.stopPropagation</a:t>
            </a:r>
            <a:r>
              <a:rPr lang="de-AT" sz="1400" b="0" dirty="0">
                <a:effectLst/>
                <a:latin typeface="Consolas" panose="020B0609020204030204" pitchFamily="49" charset="0"/>
              </a:rPr>
              <a:t>();</a:t>
            </a:r>
          </a:p>
          <a:p>
            <a:r>
              <a:rPr lang="de-AT" sz="1400" b="0" dirty="0">
                <a:effectLst/>
                <a:latin typeface="Consolas" panose="020B0609020204030204" pitchFamily="49" charset="0"/>
              </a:rPr>
              <a:t>            }</a:t>
            </a:r>
          </a:p>
          <a:p>
            <a:r>
              <a:rPr lang="de-AT" sz="1400" b="0" dirty="0">
                <a:effectLst/>
                <a:latin typeface="Consolas" panose="020B0609020204030204" pitchFamily="49" charset="0"/>
              </a:rPr>
              <a:t>            </a:t>
            </a:r>
            <a:r>
              <a:rPr lang="de-AT" sz="1400" b="0" dirty="0" err="1">
                <a:effectLst/>
                <a:latin typeface="Consolas" panose="020B0609020204030204" pitchFamily="49" charset="0"/>
              </a:rPr>
              <a:t>b.onclick</a:t>
            </a:r>
            <a:r>
              <a:rPr lang="de-AT" sz="1400" b="0" dirty="0">
                <a:effectLst/>
                <a:latin typeface="Consolas" panose="020B0609020204030204" pitchFamily="49" charset="0"/>
              </a:rPr>
              <a:t> = </a:t>
            </a:r>
            <a:r>
              <a:rPr lang="de-AT" sz="1400" b="0" dirty="0" err="1">
                <a:effectLst/>
                <a:latin typeface="Consolas" panose="020B0609020204030204" pitchFamily="49" charset="0"/>
              </a:rPr>
              <a:t>bodyTag</a:t>
            </a:r>
            <a:r>
              <a:rPr lang="de-AT" sz="1400" b="0" dirty="0">
                <a:effectLst/>
                <a:latin typeface="Consolas" panose="020B0609020204030204" pitchFamily="49" charset="0"/>
              </a:rPr>
              <a:t>;</a:t>
            </a:r>
          </a:p>
          <a:p>
            <a:br>
              <a:rPr lang="de-AT" sz="1400" b="0" dirty="0">
                <a:effectLst/>
                <a:latin typeface="Consolas" panose="020B0609020204030204" pitchFamily="49" charset="0"/>
              </a:rPr>
            </a:br>
            <a:r>
              <a:rPr lang="de-AT" sz="1400" b="0" dirty="0">
                <a:effectLst/>
                <a:latin typeface="Consolas" panose="020B0609020204030204" pitchFamily="49" charset="0"/>
              </a:rPr>
              <a:t>            </a:t>
            </a:r>
            <a:r>
              <a:rPr lang="de-AT" sz="1400" b="0" dirty="0" err="1">
                <a:effectLst/>
                <a:latin typeface="Consolas" panose="020B0609020204030204" pitchFamily="49" charset="0"/>
              </a:rPr>
              <a:t>function</a:t>
            </a:r>
            <a:r>
              <a:rPr lang="de-AT" sz="1400" b="0" dirty="0">
                <a:effectLst/>
                <a:latin typeface="Consolas" panose="020B0609020204030204" pitchFamily="49" charset="0"/>
              </a:rPr>
              <a:t> </a:t>
            </a:r>
            <a:r>
              <a:rPr lang="de-AT" sz="1400" b="0" dirty="0" err="1">
                <a:effectLst/>
                <a:latin typeface="Consolas" panose="020B0609020204030204" pitchFamily="49" charset="0"/>
              </a:rPr>
              <a:t>divTag</a:t>
            </a:r>
            <a:r>
              <a:rPr lang="de-AT" sz="1400" b="0" dirty="0">
                <a:effectLst/>
                <a:latin typeface="Consolas" panose="020B0609020204030204" pitchFamily="49" charset="0"/>
              </a:rPr>
              <a:t>() {</a:t>
            </a:r>
          </a:p>
          <a:p>
            <a:r>
              <a:rPr lang="de-AT" sz="1400" b="0" dirty="0">
                <a:effectLst/>
                <a:latin typeface="Consolas" panose="020B0609020204030204" pitchFamily="49" charset="0"/>
              </a:rPr>
              <a:t>                alert("</a:t>
            </a:r>
            <a:r>
              <a:rPr lang="de-AT" sz="1400" b="0" dirty="0" err="1">
                <a:effectLst/>
                <a:latin typeface="Consolas" panose="020B0609020204030204" pitchFamily="49" charset="0"/>
              </a:rPr>
              <a:t>Div</a:t>
            </a:r>
            <a:r>
              <a:rPr lang="de-AT" sz="1400" b="0" dirty="0">
                <a:effectLst/>
                <a:latin typeface="Consolas" panose="020B0609020204030204" pitchFamily="49" charset="0"/>
              </a:rPr>
              <a:t>-Tag");</a:t>
            </a:r>
          </a:p>
          <a:p>
            <a:r>
              <a:rPr lang="de-AT" sz="1400" b="0" dirty="0">
                <a:effectLst/>
                <a:latin typeface="Consolas" panose="020B0609020204030204" pitchFamily="49" charset="0"/>
              </a:rPr>
              <a:t>                </a:t>
            </a:r>
            <a:r>
              <a:rPr lang="de-AT" sz="1400" b="0" dirty="0" err="1">
                <a:effectLst/>
                <a:latin typeface="Consolas" panose="020B0609020204030204" pitchFamily="49" charset="0"/>
              </a:rPr>
              <a:t>this.style.backgroundColor</a:t>
            </a:r>
            <a:r>
              <a:rPr lang="de-AT" sz="1400" b="0" dirty="0">
                <a:effectLst/>
                <a:latin typeface="Consolas" panose="020B0609020204030204" pitchFamily="49" charset="0"/>
              </a:rPr>
              <a:t> = '</a:t>
            </a:r>
            <a:r>
              <a:rPr lang="de-AT" sz="1400" b="0" dirty="0" err="1">
                <a:effectLst/>
                <a:latin typeface="Consolas" panose="020B0609020204030204" pitchFamily="49" charset="0"/>
              </a:rPr>
              <a:t>yellow</a:t>
            </a:r>
            <a:r>
              <a:rPr lang="de-AT" sz="1400" b="0" dirty="0">
                <a:effectLst/>
                <a:latin typeface="Consolas" panose="020B0609020204030204" pitchFamily="49" charset="0"/>
              </a:rPr>
              <a:t>';</a:t>
            </a:r>
          </a:p>
          <a:p>
            <a:r>
              <a:rPr lang="de-AT" sz="1400" b="0" dirty="0">
                <a:effectLst/>
                <a:latin typeface="Consolas" panose="020B0609020204030204" pitchFamily="49" charset="0"/>
              </a:rPr>
              <a:t>                </a:t>
            </a:r>
            <a:r>
              <a:rPr lang="de-AT" sz="1400" b="0" dirty="0" err="1">
                <a:effectLst/>
                <a:latin typeface="Consolas" panose="020B0609020204030204" pitchFamily="49" charset="0"/>
              </a:rPr>
              <a:t>event.stopPropagation</a:t>
            </a:r>
            <a:r>
              <a:rPr lang="de-AT" sz="1400" b="0" dirty="0">
                <a:effectLst/>
                <a:latin typeface="Consolas" panose="020B0609020204030204" pitchFamily="49" charset="0"/>
              </a:rPr>
              <a:t>();</a:t>
            </a:r>
          </a:p>
          <a:p>
            <a:r>
              <a:rPr lang="de-AT" sz="1400" b="0" dirty="0">
                <a:effectLst/>
                <a:latin typeface="Consolas" panose="020B0609020204030204" pitchFamily="49" charset="0"/>
              </a:rPr>
              <a:t>            }</a:t>
            </a:r>
          </a:p>
          <a:p>
            <a:r>
              <a:rPr lang="de-AT" sz="1400" b="0" dirty="0">
                <a:effectLst/>
                <a:latin typeface="Consolas" panose="020B0609020204030204" pitchFamily="49" charset="0"/>
              </a:rPr>
              <a:t>            </a:t>
            </a:r>
            <a:r>
              <a:rPr lang="de-AT" sz="1400" b="0" dirty="0" err="1">
                <a:effectLst/>
                <a:latin typeface="Consolas" panose="020B0609020204030204" pitchFamily="49" charset="0"/>
              </a:rPr>
              <a:t>d.onclick</a:t>
            </a:r>
            <a:r>
              <a:rPr lang="de-AT" sz="1400" b="0" dirty="0">
                <a:effectLst/>
                <a:latin typeface="Consolas" panose="020B0609020204030204" pitchFamily="49" charset="0"/>
              </a:rPr>
              <a:t> = </a:t>
            </a:r>
            <a:r>
              <a:rPr lang="de-AT" sz="1400" b="0" dirty="0" err="1">
                <a:effectLst/>
                <a:latin typeface="Consolas" panose="020B0609020204030204" pitchFamily="49" charset="0"/>
              </a:rPr>
              <a:t>divTag</a:t>
            </a:r>
            <a:r>
              <a:rPr lang="de-AT" sz="1400" b="0" dirty="0">
                <a:effectLst/>
                <a:latin typeface="Consolas" panose="020B0609020204030204" pitchFamily="49" charset="0"/>
              </a:rPr>
              <a:t>;</a:t>
            </a:r>
          </a:p>
          <a:p>
            <a:br>
              <a:rPr lang="de-AT" sz="1400" b="0" dirty="0">
                <a:effectLst/>
                <a:latin typeface="Consolas" panose="020B0609020204030204" pitchFamily="49" charset="0"/>
              </a:rPr>
            </a:br>
            <a:r>
              <a:rPr lang="de-AT" sz="1400" b="0" dirty="0">
                <a:effectLst/>
                <a:latin typeface="Consolas" panose="020B0609020204030204" pitchFamily="49" charset="0"/>
              </a:rPr>
              <a:t>            </a:t>
            </a:r>
            <a:r>
              <a:rPr lang="de-AT" sz="1400" b="0" dirty="0" err="1">
                <a:effectLst/>
                <a:latin typeface="Consolas" panose="020B0609020204030204" pitchFamily="49" charset="0"/>
              </a:rPr>
              <a:t>function</a:t>
            </a:r>
            <a:r>
              <a:rPr lang="de-AT" sz="1400" b="0" dirty="0">
                <a:effectLst/>
                <a:latin typeface="Consolas" panose="020B0609020204030204" pitchFamily="49" charset="0"/>
              </a:rPr>
              <a:t> </a:t>
            </a:r>
            <a:r>
              <a:rPr lang="de-AT" sz="1400" b="0" dirty="0" err="1">
                <a:effectLst/>
                <a:latin typeface="Consolas" panose="020B0609020204030204" pitchFamily="49" charset="0"/>
              </a:rPr>
              <a:t>pTag</a:t>
            </a:r>
            <a:r>
              <a:rPr lang="de-AT" sz="1400" b="0" dirty="0">
                <a:effectLst/>
                <a:latin typeface="Consolas" panose="020B0609020204030204" pitchFamily="49" charset="0"/>
              </a:rPr>
              <a:t>() {</a:t>
            </a:r>
          </a:p>
          <a:p>
            <a:r>
              <a:rPr lang="de-AT" sz="1400" b="0" dirty="0">
                <a:effectLst/>
                <a:latin typeface="Consolas" panose="020B0609020204030204" pitchFamily="49" charset="0"/>
              </a:rPr>
              <a:t>                alert("P-Tag");</a:t>
            </a:r>
          </a:p>
          <a:p>
            <a:r>
              <a:rPr lang="de-AT" sz="1400" b="0" dirty="0">
                <a:effectLst/>
                <a:latin typeface="Consolas" panose="020B0609020204030204" pitchFamily="49" charset="0"/>
              </a:rPr>
              <a:t>                </a:t>
            </a:r>
            <a:r>
              <a:rPr lang="de-AT" sz="1400" b="0" dirty="0" err="1">
                <a:effectLst/>
                <a:latin typeface="Consolas" panose="020B0609020204030204" pitchFamily="49" charset="0"/>
              </a:rPr>
              <a:t>this.style.backgroundColor</a:t>
            </a:r>
            <a:r>
              <a:rPr lang="de-AT" sz="1400" b="0" dirty="0">
                <a:effectLst/>
                <a:latin typeface="Consolas" panose="020B0609020204030204" pitchFamily="49" charset="0"/>
              </a:rPr>
              <a:t> = '</a:t>
            </a:r>
            <a:r>
              <a:rPr lang="de-AT" sz="1400" b="0" dirty="0" err="1">
                <a:effectLst/>
                <a:latin typeface="Consolas" panose="020B0609020204030204" pitchFamily="49" charset="0"/>
              </a:rPr>
              <a:t>grey</a:t>
            </a:r>
            <a:r>
              <a:rPr lang="de-AT" sz="1400" b="0" dirty="0">
                <a:effectLst/>
                <a:latin typeface="Consolas" panose="020B0609020204030204" pitchFamily="49" charset="0"/>
              </a:rPr>
              <a:t>';</a:t>
            </a:r>
          </a:p>
          <a:p>
            <a:r>
              <a:rPr lang="de-AT" sz="1400" b="0" dirty="0">
                <a:effectLst/>
                <a:latin typeface="Consolas" panose="020B0609020204030204" pitchFamily="49" charset="0"/>
              </a:rPr>
              <a:t>                </a:t>
            </a:r>
            <a:r>
              <a:rPr lang="de-AT" sz="1400" b="0" dirty="0" err="1">
                <a:effectLst/>
                <a:latin typeface="Consolas" panose="020B0609020204030204" pitchFamily="49" charset="0"/>
              </a:rPr>
              <a:t>event.stopPropagation</a:t>
            </a:r>
            <a:r>
              <a:rPr lang="de-AT" sz="1400" b="0" dirty="0">
                <a:effectLst/>
                <a:latin typeface="Consolas" panose="020B0609020204030204" pitchFamily="49" charset="0"/>
              </a:rPr>
              <a:t>();</a:t>
            </a:r>
          </a:p>
          <a:p>
            <a:r>
              <a:rPr lang="de-AT" sz="1400" b="0" dirty="0">
                <a:effectLst/>
                <a:latin typeface="Consolas" panose="020B0609020204030204" pitchFamily="49" charset="0"/>
              </a:rPr>
              <a:t>            }</a:t>
            </a:r>
          </a:p>
          <a:p>
            <a:r>
              <a:rPr lang="de-AT" sz="1400" b="0" dirty="0">
                <a:effectLst/>
                <a:latin typeface="Consolas" panose="020B0609020204030204" pitchFamily="49" charset="0"/>
              </a:rPr>
              <a:t>            </a:t>
            </a:r>
            <a:r>
              <a:rPr lang="de-AT" sz="1400" b="0" dirty="0" err="1">
                <a:effectLst/>
                <a:latin typeface="Consolas" panose="020B0609020204030204" pitchFamily="49" charset="0"/>
              </a:rPr>
              <a:t>p.onclick</a:t>
            </a:r>
            <a:r>
              <a:rPr lang="de-AT" sz="1400" b="0" dirty="0">
                <a:effectLst/>
                <a:latin typeface="Consolas" panose="020B0609020204030204" pitchFamily="49" charset="0"/>
              </a:rPr>
              <a:t> = </a:t>
            </a:r>
            <a:r>
              <a:rPr lang="de-AT" sz="1400" b="0" dirty="0" err="1">
                <a:effectLst/>
                <a:latin typeface="Consolas" panose="020B0609020204030204" pitchFamily="49" charset="0"/>
              </a:rPr>
              <a:t>pTag</a:t>
            </a:r>
            <a:r>
              <a:rPr lang="de-AT" sz="1400" b="0" dirty="0">
                <a:effectLst/>
                <a:latin typeface="Consolas" panose="020B0609020204030204" pitchFamily="49" charset="0"/>
              </a:rPr>
              <a:t>;</a:t>
            </a:r>
          </a:p>
          <a:p>
            <a:br>
              <a:rPr lang="de-AT" sz="1400" b="0" dirty="0">
                <a:effectLst/>
                <a:latin typeface="Consolas" panose="020B0609020204030204" pitchFamily="49" charset="0"/>
              </a:rPr>
            </a:br>
            <a:r>
              <a:rPr lang="de-AT" sz="1400" b="0" dirty="0">
                <a:effectLst/>
                <a:latin typeface="Consolas" panose="020B0609020204030204" pitchFamily="49" charset="0"/>
              </a:rPr>
              <a:t>            </a:t>
            </a:r>
            <a:r>
              <a:rPr lang="de-AT" sz="1400" b="0" dirty="0" err="1">
                <a:effectLst/>
                <a:latin typeface="Consolas" panose="020B0609020204030204" pitchFamily="49" charset="0"/>
              </a:rPr>
              <a:t>function</a:t>
            </a:r>
            <a:r>
              <a:rPr lang="de-AT" sz="1400" b="0" dirty="0">
                <a:effectLst/>
                <a:latin typeface="Consolas" panose="020B0609020204030204" pitchFamily="49" charset="0"/>
              </a:rPr>
              <a:t> </a:t>
            </a:r>
            <a:r>
              <a:rPr lang="de-AT" sz="1400" b="0" dirty="0" err="1">
                <a:effectLst/>
                <a:latin typeface="Consolas" panose="020B0609020204030204" pitchFamily="49" charset="0"/>
              </a:rPr>
              <a:t>strongTag</a:t>
            </a:r>
            <a:r>
              <a:rPr lang="de-AT" sz="1400" b="0" dirty="0">
                <a:effectLst/>
                <a:latin typeface="Consolas" panose="020B0609020204030204" pitchFamily="49" charset="0"/>
              </a:rPr>
              <a:t>() {</a:t>
            </a:r>
          </a:p>
          <a:p>
            <a:r>
              <a:rPr lang="de-AT" sz="1400" b="0" dirty="0">
                <a:effectLst/>
                <a:latin typeface="Consolas" panose="020B0609020204030204" pitchFamily="49" charset="0"/>
              </a:rPr>
              <a:t>                alert("strong-Tag");</a:t>
            </a:r>
          </a:p>
          <a:p>
            <a:r>
              <a:rPr lang="de-AT" sz="1400" b="0" dirty="0">
                <a:effectLst/>
                <a:latin typeface="Consolas" panose="020B0609020204030204" pitchFamily="49" charset="0"/>
              </a:rPr>
              <a:t>                </a:t>
            </a:r>
            <a:r>
              <a:rPr lang="de-AT" sz="1400" b="0" dirty="0" err="1">
                <a:effectLst/>
                <a:latin typeface="Consolas" panose="020B0609020204030204" pitchFamily="49" charset="0"/>
              </a:rPr>
              <a:t>this.style.backgroundColor</a:t>
            </a:r>
            <a:r>
              <a:rPr lang="de-AT" sz="1400" b="0" dirty="0">
                <a:effectLst/>
                <a:latin typeface="Consolas" panose="020B0609020204030204" pitchFamily="49" charset="0"/>
              </a:rPr>
              <a:t> = '</a:t>
            </a:r>
            <a:r>
              <a:rPr lang="de-AT" sz="1400" b="0" dirty="0" err="1">
                <a:effectLst/>
                <a:latin typeface="Consolas" panose="020B0609020204030204" pitchFamily="49" charset="0"/>
              </a:rPr>
              <a:t>lightblue</a:t>
            </a:r>
            <a:r>
              <a:rPr lang="de-AT" sz="1400" b="0" dirty="0">
                <a:effectLst/>
                <a:latin typeface="Consolas" panose="020B0609020204030204" pitchFamily="49" charset="0"/>
              </a:rPr>
              <a:t>';</a:t>
            </a:r>
          </a:p>
          <a:p>
            <a:r>
              <a:rPr lang="de-AT" sz="1400" b="0" dirty="0">
                <a:effectLst/>
                <a:latin typeface="Consolas" panose="020B0609020204030204" pitchFamily="49" charset="0"/>
              </a:rPr>
              <a:t>                </a:t>
            </a:r>
            <a:r>
              <a:rPr lang="de-AT" sz="1400" b="0" dirty="0" err="1">
                <a:effectLst/>
                <a:latin typeface="Consolas" panose="020B0609020204030204" pitchFamily="49" charset="0"/>
              </a:rPr>
              <a:t>event.stopPropagation</a:t>
            </a:r>
            <a:r>
              <a:rPr lang="de-AT" sz="1400" b="0" dirty="0">
                <a:effectLst/>
                <a:latin typeface="Consolas" panose="020B0609020204030204" pitchFamily="49" charset="0"/>
              </a:rPr>
              <a:t>();</a:t>
            </a:r>
          </a:p>
          <a:p>
            <a:r>
              <a:rPr lang="de-AT" sz="1400" b="0" dirty="0">
                <a:effectLst/>
                <a:latin typeface="Consolas" panose="020B0609020204030204" pitchFamily="49" charset="0"/>
              </a:rPr>
              <a:t>            }</a:t>
            </a:r>
          </a:p>
          <a:p>
            <a:r>
              <a:rPr lang="de-AT" sz="1400" b="0" dirty="0">
                <a:effectLst/>
                <a:latin typeface="Consolas" panose="020B0609020204030204" pitchFamily="49" charset="0"/>
              </a:rPr>
              <a:t>            </a:t>
            </a:r>
            <a:r>
              <a:rPr lang="de-AT" sz="1400" b="0" dirty="0" err="1">
                <a:effectLst/>
                <a:latin typeface="Consolas" panose="020B0609020204030204" pitchFamily="49" charset="0"/>
              </a:rPr>
              <a:t>p.onclick</a:t>
            </a:r>
            <a:r>
              <a:rPr lang="de-AT" sz="1400" b="0" dirty="0">
                <a:effectLst/>
                <a:latin typeface="Consolas" panose="020B0609020204030204" pitchFamily="49" charset="0"/>
              </a:rPr>
              <a:t> = </a:t>
            </a:r>
            <a:r>
              <a:rPr lang="de-AT" sz="1400" b="0" dirty="0" err="1">
                <a:effectLst/>
                <a:latin typeface="Consolas" panose="020B0609020204030204" pitchFamily="49" charset="0"/>
              </a:rPr>
              <a:t>strongTag</a:t>
            </a:r>
            <a:r>
              <a:rPr lang="de-AT" sz="1400" b="0" dirty="0">
                <a:effectLst/>
                <a:latin typeface="Consolas" panose="020B0609020204030204" pitchFamily="49" charset="0"/>
              </a:rPr>
              <a:t>;</a:t>
            </a:r>
          </a:p>
          <a:p>
            <a:r>
              <a:rPr lang="de-AT" sz="1400" b="0" dirty="0">
                <a:effectLst/>
                <a:latin typeface="Consolas" panose="020B0609020204030204" pitchFamily="49" charset="0"/>
              </a:rPr>
              <a:t>        &lt;/</a:t>
            </a:r>
            <a:r>
              <a:rPr lang="de-AT" sz="1400" b="0" dirty="0" err="1">
                <a:effectLst/>
                <a:latin typeface="Consolas" panose="020B0609020204030204" pitchFamily="49" charset="0"/>
              </a:rPr>
              <a:t>script</a:t>
            </a:r>
            <a:r>
              <a:rPr lang="de-AT" sz="1400" b="0" dirty="0">
                <a:effectLst/>
                <a:latin typeface="Consolas" panose="020B0609020204030204" pitchFamily="49" charset="0"/>
              </a:rPr>
              <a:t>&gt;</a:t>
            </a:r>
          </a:p>
          <a:p>
            <a:r>
              <a:rPr lang="de-AT" sz="1400" b="0" dirty="0">
                <a:effectLst/>
                <a:latin typeface="Consolas" panose="020B0609020204030204" pitchFamily="49" charset="0"/>
              </a:rPr>
              <a:t>    &lt;/</a:t>
            </a:r>
            <a:r>
              <a:rPr lang="de-AT" sz="1400" b="0" dirty="0" err="1">
                <a:effectLst/>
                <a:latin typeface="Consolas" panose="020B0609020204030204" pitchFamily="49" charset="0"/>
              </a:rPr>
              <a:t>body</a:t>
            </a:r>
            <a:r>
              <a:rPr lang="de-AT" sz="1400" b="0" dirty="0">
                <a:effectLst/>
                <a:latin typeface="Consolas" panose="020B0609020204030204" pitchFamily="49" charset="0"/>
              </a:rPr>
              <a:t>&gt;</a:t>
            </a:r>
          </a:p>
          <a:p>
            <a:r>
              <a:rPr lang="de-AT" sz="1400" b="0" dirty="0">
                <a:effectLst/>
                <a:latin typeface="Consolas" panose="020B0609020204030204" pitchFamily="49" charset="0"/>
              </a:rPr>
              <a:t>&lt;/</a:t>
            </a:r>
            <a:r>
              <a:rPr lang="de-AT" sz="1400" b="0" dirty="0" err="1">
                <a:effectLst/>
                <a:latin typeface="Consolas" panose="020B0609020204030204" pitchFamily="49" charset="0"/>
              </a:rPr>
              <a:t>html</a:t>
            </a:r>
            <a:r>
              <a:rPr lang="de-AT" sz="1400" b="0" dirty="0">
                <a:effectLst/>
                <a:latin typeface="Consolas" panose="020B0609020204030204" pitchFamily="49" charset="0"/>
              </a:rPr>
              <a:t>&gt;</a:t>
            </a:r>
          </a:p>
          <a:p>
            <a:r>
              <a:rPr lang="de-AT" sz="1000" b="0" dirty="0">
                <a:effectLst/>
                <a:latin typeface="Consolas" panose="020B0609020204030204" pitchFamily="49" charset="0"/>
              </a:rPr>
              <a:t>https://www.mediaevent.de/javascript/event-handler-default-verhindern.html</a:t>
            </a:r>
          </a:p>
        </p:txBody>
      </p:sp>
    </p:spTree>
    <p:extLst>
      <p:ext uri="{BB962C8B-B14F-4D97-AF65-F5344CB8AC3E}">
        <p14:creationId xmlns:p14="http://schemas.microsoft.com/office/powerpoint/2010/main" val="2530683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046C37-6820-4D7B-A9FF-F52FC9A231CF}"/>
              </a:ext>
            </a:extLst>
          </p:cNvPr>
          <p:cNvSpPr>
            <a:spLocks noGrp="1"/>
          </p:cNvSpPr>
          <p:nvPr>
            <p:ph type="title"/>
          </p:nvPr>
        </p:nvSpPr>
        <p:spPr/>
        <p:txBody>
          <a:bodyPr/>
          <a:lstStyle/>
          <a:p>
            <a:r>
              <a:rPr lang="de-AT" dirty="0"/>
              <a:t>Events delegieren</a:t>
            </a:r>
          </a:p>
        </p:txBody>
      </p:sp>
      <p:sp>
        <p:nvSpPr>
          <p:cNvPr id="6" name="Textfeld 5">
            <a:extLst>
              <a:ext uri="{FF2B5EF4-FFF2-40B4-BE49-F238E27FC236}">
                <a16:creationId xmlns:a16="http://schemas.microsoft.com/office/drawing/2014/main" id="{FFAF3BC9-A2DC-443B-8DF4-59CFC3362806}"/>
              </a:ext>
            </a:extLst>
          </p:cNvPr>
          <p:cNvSpPr txBox="1"/>
          <p:nvPr/>
        </p:nvSpPr>
        <p:spPr>
          <a:xfrm>
            <a:off x="1828799" y="1390506"/>
            <a:ext cx="8329612" cy="440120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body</a:t>
            </a:r>
            <a:r>
              <a:rPr lang="de-AT" dirty="0"/>
              <a:t> </a:t>
            </a:r>
            <a:r>
              <a:rPr lang="de-AT" dirty="0" err="1"/>
              <a:t>id</a:t>
            </a:r>
            <a:r>
              <a:rPr lang="de-AT" dirty="0"/>
              <a:t>="</a:t>
            </a:r>
            <a:r>
              <a:rPr lang="de-AT" dirty="0" err="1"/>
              <a:t>bodypoint</a:t>
            </a:r>
            <a:r>
              <a:rPr lang="de-AT" dirty="0"/>
              <a:t>"&gt;</a:t>
            </a:r>
          </a:p>
          <a:p>
            <a:r>
              <a:rPr lang="de-AT" dirty="0"/>
              <a:t>        &lt;div&gt;</a:t>
            </a:r>
          </a:p>
          <a:p>
            <a:r>
              <a:rPr lang="de-AT" dirty="0"/>
              <a:t>            &lt;p&gt;Absatz 1&lt;/p&gt;</a:t>
            </a:r>
          </a:p>
          <a:p>
            <a:r>
              <a:rPr lang="de-AT" dirty="0"/>
              <a:t>            &lt;p&gt;</a:t>
            </a:r>
          </a:p>
          <a:p>
            <a:r>
              <a:rPr lang="de-AT" dirty="0"/>
              <a:t>                Hier steht ein Text, bei dem ein Teil</a:t>
            </a:r>
          </a:p>
          <a:p>
            <a:r>
              <a:rPr lang="de-AT" dirty="0"/>
              <a:t>                &lt;strong&gt;Fett </a:t>
            </a:r>
            <a:r>
              <a:rPr lang="de-AT" dirty="0" err="1"/>
              <a:t>markeirt</a:t>
            </a:r>
            <a:r>
              <a:rPr lang="de-AT" dirty="0"/>
              <a:t>&lt;/strong&gt; ist.</a:t>
            </a:r>
          </a:p>
          <a:p>
            <a:r>
              <a:rPr lang="de-AT" dirty="0"/>
              <a:t>            &lt;/p&gt;</a:t>
            </a:r>
          </a:p>
          <a:p>
            <a:r>
              <a:rPr lang="de-AT" dirty="0"/>
              <a:t>            &lt;p&gt;Absatz 3&lt;/p&gt;</a:t>
            </a:r>
          </a:p>
          <a:p>
            <a:r>
              <a:rPr lang="de-AT" dirty="0"/>
              <a:t>        &lt;/div&gt;</a:t>
            </a:r>
          </a:p>
          <a:p>
            <a:r>
              <a:rPr lang="de-AT" dirty="0"/>
              <a:t>        &lt;</a:t>
            </a:r>
            <a:r>
              <a:rPr lang="de-AT" dirty="0" err="1"/>
              <a:t>script</a:t>
            </a:r>
            <a:r>
              <a:rPr lang="de-AT" dirty="0"/>
              <a:t>&gt;</a:t>
            </a:r>
          </a:p>
          <a:p>
            <a:r>
              <a:rPr lang="de-AT" dirty="0"/>
              <a:t>            </a:t>
            </a:r>
            <a:r>
              <a:rPr lang="de-AT" dirty="0" err="1"/>
              <a:t>function</a:t>
            </a:r>
            <a:r>
              <a:rPr lang="de-AT" dirty="0"/>
              <a:t> </a:t>
            </a:r>
            <a:r>
              <a:rPr lang="de-AT" dirty="0" err="1"/>
              <a:t>hintergrund</a:t>
            </a:r>
            <a:r>
              <a:rPr lang="de-AT" dirty="0"/>
              <a:t>() {</a:t>
            </a:r>
          </a:p>
          <a:p>
            <a:r>
              <a:rPr lang="de-AT" dirty="0"/>
              <a:t>                // </a:t>
            </a:r>
            <a:r>
              <a:rPr lang="de-AT" dirty="0" err="1"/>
              <a:t>target</a:t>
            </a:r>
            <a:r>
              <a:rPr lang="de-AT" dirty="0"/>
              <a:t> = Zielelement auf das in diesem Beispiel geklickt wird</a:t>
            </a:r>
          </a:p>
          <a:p>
            <a:r>
              <a:rPr lang="de-AT" dirty="0"/>
              <a:t>                // </a:t>
            </a:r>
            <a:r>
              <a:rPr lang="de-AT" dirty="0" err="1"/>
              <a:t>closest</a:t>
            </a:r>
            <a:r>
              <a:rPr lang="de-AT" dirty="0"/>
              <a:t> = gibt das Element mit der entsprechenden Bezeichnung </a:t>
            </a:r>
          </a:p>
          <a:p>
            <a:r>
              <a:rPr lang="de-AT" dirty="0"/>
              <a:t>                // zurück, das das auslösende Element umfasst</a:t>
            </a:r>
          </a:p>
          <a:p>
            <a:r>
              <a:rPr lang="de-AT" dirty="0"/>
              <a:t>                </a:t>
            </a:r>
            <a:r>
              <a:rPr lang="de-AT" dirty="0" err="1"/>
              <a:t>let</a:t>
            </a:r>
            <a:r>
              <a:rPr lang="de-AT" dirty="0"/>
              <a:t> p = </a:t>
            </a:r>
            <a:r>
              <a:rPr lang="de-AT" dirty="0" err="1"/>
              <a:t>event.target.closest</a:t>
            </a:r>
            <a:r>
              <a:rPr lang="de-AT" dirty="0"/>
              <a:t>('p');</a:t>
            </a:r>
          </a:p>
          <a:p>
            <a:r>
              <a:rPr lang="de-AT" dirty="0"/>
              <a:t>                </a:t>
            </a:r>
            <a:r>
              <a:rPr lang="de-AT" dirty="0" err="1"/>
              <a:t>p.style.backgroundColor</a:t>
            </a:r>
            <a:r>
              <a:rPr lang="de-AT" dirty="0"/>
              <a:t> = '</a:t>
            </a:r>
            <a:r>
              <a:rPr lang="de-AT" dirty="0" err="1"/>
              <a:t>green</a:t>
            </a:r>
            <a:r>
              <a:rPr lang="de-AT" dirty="0"/>
              <a:t>';</a:t>
            </a:r>
          </a:p>
          <a:p>
            <a:r>
              <a:rPr lang="de-AT" dirty="0"/>
              <a:t>            }</a:t>
            </a:r>
          </a:p>
          <a:p>
            <a:r>
              <a:rPr lang="de-AT" dirty="0"/>
              <a:t>            </a:t>
            </a:r>
            <a:r>
              <a:rPr lang="de-AT" dirty="0" err="1"/>
              <a:t>bodypoint.onclick</a:t>
            </a:r>
            <a:r>
              <a:rPr lang="de-AT" dirty="0"/>
              <a:t> = </a:t>
            </a:r>
            <a:r>
              <a:rPr lang="de-AT" dirty="0" err="1"/>
              <a:t>hintergrund</a:t>
            </a:r>
            <a:r>
              <a:rPr lang="de-AT" dirty="0"/>
              <a:t>;</a:t>
            </a:r>
          </a:p>
          <a:p>
            <a:r>
              <a:rPr lang="de-AT" dirty="0"/>
              <a:t>        &lt;/</a:t>
            </a:r>
            <a:r>
              <a:rPr lang="de-AT" dirty="0" err="1"/>
              <a:t>script</a:t>
            </a:r>
            <a:r>
              <a:rPr lang="de-AT" dirty="0"/>
              <a:t>&gt;</a:t>
            </a:r>
          </a:p>
          <a:p>
            <a:r>
              <a:rPr lang="de-AT" dirty="0"/>
              <a:t>    &lt;/</a:t>
            </a:r>
            <a:r>
              <a:rPr lang="de-AT" dirty="0" err="1"/>
              <a:t>body</a:t>
            </a:r>
            <a:r>
              <a:rPr lang="de-AT" dirty="0"/>
              <a:t>&gt;</a:t>
            </a:r>
          </a:p>
        </p:txBody>
      </p:sp>
    </p:spTree>
    <p:extLst>
      <p:ext uri="{BB962C8B-B14F-4D97-AF65-F5344CB8AC3E}">
        <p14:creationId xmlns:p14="http://schemas.microsoft.com/office/powerpoint/2010/main" val="3341842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790E36-1A8A-4DFB-95F8-492F55BFDC72}"/>
              </a:ext>
            </a:extLst>
          </p:cNvPr>
          <p:cNvSpPr>
            <a:spLocks noGrp="1"/>
          </p:cNvSpPr>
          <p:nvPr>
            <p:ph type="title"/>
          </p:nvPr>
        </p:nvSpPr>
        <p:spPr/>
        <p:txBody>
          <a:bodyPr/>
          <a:lstStyle/>
          <a:p>
            <a:r>
              <a:rPr lang="de-AT" dirty="0"/>
              <a:t>Mouse- und Keyboard-Events</a:t>
            </a:r>
          </a:p>
        </p:txBody>
      </p:sp>
      <p:sp>
        <p:nvSpPr>
          <p:cNvPr id="5" name="Textfeld 4">
            <a:extLst>
              <a:ext uri="{FF2B5EF4-FFF2-40B4-BE49-F238E27FC236}">
                <a16:creationId xmlns:a16="http://schemas.microsoft.com/office/drawing/2014/main" id="{78A9D5EA-1AA3-4755-BE5D-C00F1423773D}"/>
              </a:ext>
            </a:extLst>
          </p:cNvPr>
          <p:cNvSpPr txBox="1"/>
          <p:nvPr/>
        </p:nvSpPr>
        <p:spPr>
          <a:xfrm>
            <a:off x="161245" y="1624630"/>
            <a:ext cx="5578248" cy="3754874"/>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body</a:t>
            </a:r>
            <a:r>
              <a:rPr lang="de-AT" dirty="0"/>
              <a:t>&gt;</a:t>
            </a:r>
          </a:p>
          <a:p>
            <a:r>
              <a:rPr lang="de-AT" dirty="0"/>
              <a:t>    &lt;</a:t>
            </a:r>
            <a:r>
              <a:rPr lang="de-AT" dirty="0" err="1"/>
              <a:t>input</a:t>
            </a:r>
            <a:r>
              <a:rPr lang="de-AT" dirty="0"/>
              <a:t> </a:t>
            </a:r>
            <a:r>
              <a:rPr lang="de-AT" dirty="0" err="1"/>
              <a:t>value</a:t>
            </a:r>
            <a:r>
              <a:rPr lang="de-AT" dirty="0"/>
              <a:t>="Hier klick" </a:t>
            </a:r>
            <a:r>
              <a:rPr lang="de-AT" dirty="0" err="1"/>
              <a:t>id</a:t>
            </a:r>
            <a:r>
              <a:rPr lang="de-AT" dirty="0"/>
              <a:t>="</a:t>
            </a:r>
            <a:r>
              <a:rPr lang="de-AT" dirty="0" err="1"/>
              <a:t>btn</a:t>
            </a:r>
            <a:r>
              <a:rPr lang="de-AT" dirty="0"/>
              <a:t>" type="</a:t>
            </a:r>
            <a:r>
              <a:rPr lang="de-AT" dirty="0" err="1"/>
              <a:t>button</a:t>
            </a:r>
            <a:r>
              <a:rPr lang="de-AT" dirty="0"/>
              <a:t>"&gt;</a:t>
            </a:r>
          </a:p>
          <a:p>
            <a:r>
              <a:rPr lang="de-AT" dirty="0"/>
              <a:t>    &lt;</a:t>
            </a:r>
            <a:r>
              <a:rPr lang="de-AT" dirty="0" err="1"/>
              <a:t>script</a:t>
            </a:r>
            <a:r>
              <a:rPr lang="de-AT" dirty="0"/>
              <a:t>&gt;</a:t>
            </a:r>
          </a:p>
          <a:p>
            <a:r>
              <a:rPr lang="de-AT" dirty="0"/>
              <a:t>        </a:t>
            </a:r>
            <a:r>
              <a:rPr lang="de-AT" dirty="0" err="1"/>
              <a:t>function</a:t>
            </a:r>
            <a:r>
              <a:rPr lang="de-AT" dirty="0"/>
              <a:t> </a:t>
            </a:r>
            <a:r>
              <a:rPr lang="de-AT" dirty="0" err="1"/>
              <a:t>click</a:t>
            </a:r>
            <a:r>
              <a:rPr lang="de-AT" dirty="0"/>
              <a:t>() {</a:t>
            </a:r>
          </a:p>
          <a:p>
            <a:r>
              <a:rPr lang="de-AT" dirty="0"/>
              <a:t>            alert("Click-Event");</a:t>
            </a:r>
          </a:p>
          <a:p>
            <a:r>
              <a:rPr lang="de-AT" dirty="0"/>
              <a:t>        }</a:t>
            </a:r>
          </a:p>
          <a:p>
            <a:r>
              <a:rPr lang="de-AT" dirty="0"/>
              <a:t>        </a:t>
            </a:r>
            <a:r>
              <a:rPr lang="de-AT" dirty="0" err="1"/>
              <a:t>function</a:t>
            </a:r>
            <a:r>
              <a:rPr lang="de-AT" dirty="0"/>
              <a:t> </a:t>
            </a:r>
            <a:r>
              <a:rPr lang="de-AT" dirty="0" err="1"/>
              <a:t>mdown</a:t>
            </a:r>
            <a:r>
              <a:rPr lang="de-AT" dirty="0"/>
              <a:t>() {</a:t>
            </a:r>
          </a:p>
          <a:p>
            <a:r>
              <a:rPr lang="de-AT" dirty="0"/>
              <a:t>            alert('</a:t>
            </a:r>
            <a:r>
              <a:rPr lang="de-AT" dirty="0" err="1"/>
              <a:t>Mousedown</a:t>
            </a:r>
            <a:r>
              <a:rPr lang="de-AT" dirty="0"/>
              <a:t>-Event');</a:t>
            </a:r>
          </a:p>
          <a:p>
            <a:r>
              <a:rPr lang="de-AT" dirty="0"/>
              <a:t>        }</a:t>
            </a:r>
          </a:p>
          <a:p>
            <a:r>
              <a:rPr lang="de-AT" dirty="0"/>
              <a:t>        </a:t>
            </a:r>
            <a:r>
              <a:rPr lang="de-AT" dirty="0" err="1"/>
              <a:t>function</a:t>
            </a:r>
            <a:r>
              <a:rPr lang="de-AT" dirty="0"/>
              <a:t> </a:t>
            </a:r>
            <a:r>
              <a:rPr lang="de-AT" dirty="0" err="1"/>
              <a:t>mup</a:t>
            </a:r>
            <a:r>
              <a:rPr lang="de-AT" dirty="0"/>
              <a:t>() {</a:t>
            </a:r>
          </a:p>
          <a:p>
            <a:r>
              <a:rPr lang="de-AT" dirty="0"/>
              <a:t>            alert("</a:t>
            </a:r>
            <a:r>
              <a:rPr lang="de-AT" dirty="0" err="1"/>
              <a:t>Mouseup</a:t>
            </a:r>
            <a:r>
              <a:rPr lang="de-AT" dirty="0"/>
              <a:t>-Event");</a:t>
            </a:r>
          </a:p>
          <a:p>
            <a:r>
              <a:rPr lang="de-AT" dirty="0"/>
              <a:t>        }</a:t>
            </a:r>
          </a:p>
          <a:p>
            <a:r>
              <a:rPr lang="de-AT" dirty="0"/>
              <a:t>        </a:t>
            </a:r>
            <a:r>
              <a:rPr lang="de-AT" dirty="0" err="1"/>
              <a:t>btn.onclick</a:t>
            </a:r>
            <a:r>
              <a:rPr lang="de-AT" dirty="0"/>
              <a:t> = </a:t>
            </a:r>
            <a:r>
              <a:rPr lang="de-AT" dirty="0" err="1"/>
              <a:t>click</a:t>
            </a:r>
            <a:r>
              <a:rPr lang="de-AT" dirty="0"/>
              <a:t>;</a:t>
            </a:r>
          </a:p>
          <a:p>
            <a:r>
              <a:rPr lang="de-AT" dirty="0"/>
              <a:t>        </a:t>
            </a:r>
            <a:r>
              <a:rPr lang="de-AT" dirty="0" err="1"/>
              <a:t>btn.onmousedown</a:t>
            </a:r>
            <a:r>
              <a:rPr lang="de-AT" dirty="0"/>
              <a:t> = </a:t>
            </a:r>
            <a:r>
              <a:rPr lang="de-AT" dirty="0" err="1"/>
              <a:t>mdown</a:t>
            </a:r>
            <a:r>
              <a:rPr lang="de-AT" dirty="0"/>
              <a:t>;</a:t>
            </a:r>
          </a:p>
          <a:p>
            <a:r>
              <a:rPr lang="de-AT" dirty="0"/>
              <a:t>        </a:t>
            </a:r>
            <a:r>
              <a:rPr lang="de-AT" dirty="0" err="1"/>
              <a:t>btn.onmouseup</a:t>
            </a:r>
            <a:r>
              <a:rPr lang="de-AT" dirty="0"/>
              <a:t> = </a:t>
            </a:r>
            <a:r>
              <a:rPr lang="de-AT" dirty="0" err="1"/>
              <a:t>mup</a:t>
            </a:r>
            <a:r>
              <a:rPr lang="de-AT" dirty="0"/>
              <a:t>;</a:t>
            </a:r>
          </a:p>
          <a:p>
            <a:r>
              <a:rPr lang="de-AT" dirty="0"/>
              <a:t>    &lt;/</a:t>
            </a:r>
            <a:r>
              <a:rPr lang="de-AT" dirty="0" err="1"/>
              <a:t>script</a:t>
            </a:r>
            <a:r>
              <a:rPr lang="de-AT" dirty="0"/>
              <a:t>&gt;</a:t>
            </a:r>
          </a:p>
          <a:p>
            <a:r>
              <a:rPr lang="de-AT" dirty="0"/>
              <a:t>&lt;/</a:t>
            </a:r>
            <a:r>
              <a:rPr lang="de-AT" dirty="0" err="1"/>
              <a:t>body</a:t>
            </a:r>
            <a:r>
              <a:rPr lang="de-AT" dirty="0"/>
              <a:t>&gt;</a:t>
            </a:r>
          </a:p>
        </p:txBody>
      </p:sp>
      <p:sp>
        <p:nvSpPr>
          <p:cNvPr id="7" name="Textfeld 6">
            <a:extLst>
              <a:ext uri="{FF2B5EF4-FFF2-40B4-BE49-F238E27FC236}">
                <a16:creationId xmlns:a16="http://schemas.microsoft.com/office/drawing/2014/main" id="{4B4C91ED-9C07-4E61-A525-9E9F6D9E3A27}"/>
              </a:ext>
            </a:extLst>
          </p:cNvPr>
          <p:cNvSpPr txBox="1"/>
          <p:nvPr/>
        </p:nvSpPr>
        <p:spPr>
          <a:xfrm>
            <a:off x="5927953" y="2185617"/>
            <a:ext cx="6102802" cy="203132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body</a:t>
            </a:r>
            <a:r>
              <a:rPr lang="de-AT" dirty="0"/>
              <a:t>&gt;</a:t>
            </a:r>
          </a:p>
          <a:p>
            <a:r>
              <a:rPr lang="de-AT" dirty="0"/>
              <a:t>    &lt;</a:t>
            </a:r>
            <a:r>
              <a:rPr lang="de-AT" dirty="0" err="1"/>
              <a:t>input</a:t>
            </a:r>
            <a:r>
              <a:rPr lang="de-AT" dirty="0"/>
              <a:t> </a:t>
            </a:r>
            <a:r>
              <a:rPr lang="de-AT" dirty="0" err="1"/>
              <a:t>id</a:t>
            </a:r>
            <a:r>
              <a:rPr lang="de-AT" dirty="0"/>
              <a:t>="</a:t>
            </a:r>
            <a:r>
              <a:rPr lang="de-AT" dirty="0" err="1"/>
              <a:t>eingabe</a:t>
            </a:r>
            <a:r>
              <a:rPr lang="de-AT" dirty="0"/>
              <a:t>" type="</a:t>
            </a:r>
            <a:r>
              <a:rPr lang="de-AT" dirty="0" err="1"/>
              <a:t>input</a:t>
            </a:r>
            <a:r>
              <a:rPr lang="de-AT" dirty="0"/>
              <a:t>"&gt;</a:t>
            </a:r>
          </a:p>
          <a:p>
            <a:r>
              <a:rPr lang="de-AT" dirty="0"/>
              <a:t>    &lt;</a:t>
            </a:r>
            <a:r>
              <a:rPr lang="de-AT" dirty="0" err="1"/>
              <a:t>script</a:t>
            </a:r>
            <a:r>
              <a:rPr lang="de-AT" dirty="0"/>
              <a:t>&gt;</a:t>
            </a:r>
          </a:p>
          <a:p>
            <a:r>
              <a:rPr lang="de-AT" dirty="0"/>
              <a:t>        </a:t>
            </a:r>
            <a:r>
              <a:rPr lang="de-AT" dirty="0" err="1"/>
              <a:t>function</a:t>
            </a:r>
            <a:r>
              <a:rPr lang="de-AT" dirty="0"/>
              <a:t> </a:t>
            </a:r>
            <a:r>
              <a:rPr lang="de-AT" dirty="0" err="1"/>
              <a:t>tastatureingabe</a:t>
            </a:r>
            <a:r>
              <a:rPr lang="de-AT" dirty="0"/>
              <a:t>(e) {</a:t>
            </a:r>
          </a:p>
          <a:p>
            <a:r>
              <a:rPr lang="de-AT" dirty="0"/>
              <a:t>            alert("Key: " + </a:t>
            </a:r>
            <a:r>
              <a:rPr lang="de-AT" dirty="0" err="1"/>
              <a:t>e.key</a:t>
            </a:r>
            <a:r>
              <a:rPr lang="de-AT" dirty="0"/>
              <a:t> + "\</a:t>
            </a:r>
            <a:r>
              <a:rPr lang="de-AT" dirty="0" err="1"/>
              <a:t>nCode</a:t>
            </a:r>
            <a:r>
              <a:rPr lang="de-AT" dirty="0"/>
              <a:t>: " + </a:t>
            </a:r>
            <a:r>
              <a:rPr lang="de-AT" dirty="0" err="1"/>
              <a:t>e.code</a:t>
            </a:r>
            <a:r>
              <a:rPr lang="de-AT" dirty="0"/>
              <a:t>);</a:t>
            </a:r>
          </a:p>
          <a:p>
            <a:r>
              <a:rPr lang="de-AT" dirty="0"/>
              <a:t>        }</a:t>
            </a:r>
          </a:p>
          <a:p>
            <a:r>
              <a:rPr lang="de-AT" dirty="0"/>
              <a:t>        </a:t>
            </a:r>
            <a:r>
              <a:rPr lang="de-AT" dirty="0" err="1"/>
              <a:t>eingabe.onkeypress</a:t>
            </a:r>
            <a:r>
              <a:rPr lang="de-AT" dirty="0"/>
              <a:t> = </a:t>
            </a:r>
            <a:r>
              <a:rPr lang="de-AT" dirty="0" err="1"/>
              <a:t>tastatureingabe</a:t>
            </a:r>
            <a:r>
              <a:rPr lang="de-AT" dirty="0"/>
              <a:t>;</a:t>
            </a:r>
          </a:p>
          <a:p>
            <a:r>
              <a:rPr lang="de-AT" dirty="0"/>
              <a:t>    &lt;/</a:t>
            </a:r>
            <a:r>
              <a:rPr lang="de-AT" dirty="0" err="1"/>
              <a:t>script</a:t>
            </a:r>
            <a:r>
              <a:rPr lang="de-AT" dirty="0"/>
              <a:t>&gt;</a:t>
            </a:r>
          </a:p>
          <a:p>
            <a:r>
              <a:rPr lang="de-AT" dirty="0"/>
              <a:t>&lt;/</a:t>
            </a:r>
            <a:r>
              <a:rPr lang="de-AT" dirty="0" err="1"/>
              <a:t>body</a:t>
            </a:r>
            <a:r>
              <a:rPr lang="de-AT" dirty="0"/>
              <a:t>&gt;</a:t>
            </a:r>
          </a:p>
        </p:txBody>
      </p:sp>
      <p:sp>
        <p:nvSpPr>
          <p:cNvPr id="6" name="Textplatzhalter 2">
            <a:extLst>
              <a:ext uri="{FF2B5EF4-FFF2-40B4-BE49-F238E27FC236}">
                <a16:creationId xmlns:a16="http://schemas.microsoft.com/office/drawing/2014/main" id="{9183A639-6ADA-49F4-990E-34696D1E5B91}"/>
              </a:ext>
            </a:extLst>
          </p:cNvPr>
          <p:cNvSpPr>
            <a:spLocks noGrp="1"/>
          </p:cNvSpPr>
          <p:nvPr>
            <p:ph type="body" sz="quarter" idx="13"/>
          </p:nvPr>
        </p:nvSpPr>
        <p:spPr>
          <a:xfrm>
            <a:off x="663386" y="5480731"/>
            <a:ext cx="10293728" cy="930511"/>
          </a:xfrm>
        </p:spPr>
        <p:txBody>
          <a:bodyPr/>
          <a:lstStyle/>
          <a:p>
            <a:r>
              <a:rPr lang="de-AT" dirty="0" err="1"/>
              <a:t>onClick</a:t>
            </a:r>
            <a:r>
              <a:rPr lang="de-AT" dirty="0"/>
              <a:t> = eigentlicher </a:t>
            </a:r>
            <a:r>
              <a:rPr lang="de-AT" dirty="0" err="1"/>
              <a:t>Mouseklick</a:t>
            </a:r>
            <a:endParaRPr lang="de-AT" dirty="0"/>
          </a:p>
          <a:p>
            <a:r>
              <a:rPr lang="de-AT" dirty="0" err="1"/>
              <a:t>onmousedown</a:t>
            </a:r>
            <a:r>
              <a:rPr lang="de-AT" dirty="0"/>
              <a:t> = wenn </a:t>
            </a:r>
            <a:r>
              <a:rPr lang="de-AT" dirty="0" err="1"/>
              <a:t>Mousetaste</a:t>
            </a:r>
            <a:r>
              <a:rPr lang="de-AT" dirty="0"/>
              <a:t> losgelassen wird</a:t>
            </a:r>
          </a:p>
          <a:p>
            <a:r>
              <a:rPr lang="de-AT" dirty="0" err="1"/>
              <a:t>Onmouseup</a:t>
            </a:r>
            <a:r>
              <a:rPr lang="de-AT" dirty="0"/>
              <a:t> = wenn </a:t>
            </a:r>
            <a:r>
              <a:rPr lang="de-AT" dirty="0" err="1"/>
              <a:t>Mousetaste</a:t>
            </a:r>
            <a:r>
              <a:rPr lang="de-AT" dirty="0"/>
              <a:t> gedrückt wird</a:t>
            </a:r>
          </a:p>
        </p:txBody>
      </p:sp>
    </p:spTree>
    <p:extLst>
      <p:ext uri="{BB962C8B-B14F-4D97-AF65-F5344CB8AC3E}">
        <p14:creationId xmlns:p14="http://schemas.microsoft.com/office/powerpoint/2010/main" val="1235247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a:xfrm>
            <a:off x="949136" y="352966"/>
            <a:ext cx="10293728" cy="286232"/>
          </a:xfrm>
        </p:spPr>
        <p:txBody>
          <a:bodyPr anchor="ctr"/>
          <a:lstStyle/>
          <a:p>
            <a:r>
              <a:rPr lang="de-AT" dirty="0"/>
              <a:t>Übung</a:t>
            </a:r>
          </a:p>
        </p:txBody>
      </p:sp>
      <p:sp>
        <p:nvSpPr>
          <p:cNvPr id="3" name="Rectangle 1">
            <a:extLst>
              <a:ext uri="{FF2B5EF4-FFF2-40B4-BE49-F238E27FC236}">
                <a16:creationId xmlns:a16="http://schemas.microsoft.com/office/drawing/2014/main" id="{B8109220-A157-4DEB-8E09-0CF459BE312B}"/>
              </a:ext>
            </a:extLst>
          </p:cNvPr>
          <p:cNvSpPr>
            <a:spLocks noChangeArrowheads="1"/>
          </p:cNvSpPr>
          <p:nvPr/>
        </p:nvSpPr>
        <p:spPr bwMode="auto">
          <a:xfrm>
            <a:off x="2334767" y="2782674"/>
            <a:ext cx="7678365" cy="2031325"/>
          </a:xfrm>
          <a:prstGeom prst="rect">
            <a:avLst/>
          </a:prstGeom>
          <a:noFill/>
          <a:ln w="6350">
            <a:solidFill>
              <a:schemeClr val="tx1"/>
            </a:solidFill>
          </a:ln>
        </p:spPr>
        <p:txBody>
          <a:bodyPr wrap="square">
            <a:spAutoFit/>
          </a:bodyPr>
          <a:lstStyle/>
          <a:p>
            <a:r>
              <a:rPr lang="de-DE" altLang="de-DE" sz="1400" dirty="0">
                <a:latin typeface="Consolas" panose="020B0609020204030204" pitchFamily="49" charset="0"/>
              </a:rPr>
              <a:t>&lt;!DOCTYPE </a:t>
            </a:r>
            <a:r>
              <a:rPr lang="de-DE" altLang="de-DE" sz="1400" dirty="0" err="1">
                <a:latin typeface="Consolas" panose="020B0609020204030204" pitchFamily="49" charset="0"/>
              </a:rPr>
              <a:t>html</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html</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body</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&lt;div </a:t>
            </a:r>
            <a:r>
              <a:rPr lang="de-DE" altLang="de-DE" sz="1400" dirty="0" err="1">
                <a:latin typeface="Consolas" panose="020B0609020204030204" pitchFamily="49" charset="0"/>
              </a:rPr>
              <a:t>onclick</a:t>
            </a:r>
            <a:r>
              <a:rPr lang="de-DE" altLang="de-DE" sz="1400" dirty="0">
                <a:latin typeface="Consolas" panose="020B0609020204030204" pitchFamily="49" charset="0"/>
              </a:rPr>
              <a:t>="alert('Click-Event im </a:t>
            </a:r>
            <a:r>
              <a:rPr lang="de-DE" altLang="de-DE" sz="1400" dirty="0" err="1">
                <a:latin typeface="Consolas" panose="020B0609020204030204" pitchFamily="49" charset="0"/>
              </a:rPr>
              <a:t>dev</a:t>
            </a:r>
            <a:r>
              <a:rPr lang="de-DE" altLang="de-DE" sz="1400" dirty="0">
                <a:latin typeface="Consolas" panose="020B0609020204030204" pitchFamily="49" charset="0"/>
              </a:rPr>
              <a:t>-Tag')"&gt;</a:t>
            </a:r>
            <a:r>
              <a:rPr lang="de-DE" altLang="de-DE" sz="1400" dirty="0" err="1">
                <a:latin typeface="Consolas" panose="020B0609020204030204" pitchFamily="49" charset="0"/>
              </a:rPr>
              <a:t>Div</a:t>
            </a:r>
            <a:r>
              <a:rPr lang="de-DE" altLang="de-DE" sz="1400" dirty="0">
                <a:latin typeface="Consolas" panose="020B0609020204030204" pitchFamily="49" charset="0"/>
              </a:rPr>
              <a:t>-Element&lt;/div&gt;</a:t>
            </a:r>
            <a:br>
              <a:rPr lang="de-DE" altLang="de-DE" sz="1400" dirty="0">
                <a:latin typeface="Consolas" panose="020B0609020204030204" pitchFamily="49" charset="0"/>
              </a:rPr>
            </a:br>
            <a:r>
              <a:rPr lang="de-DE" altLang="de-DE" sz="1400" dirty="0">
                <a:latin typeface="Consolas" panose="020B0609020204030204" pitchFamily="49" charset="0"/>
              </a:rPr>
              <a:t>    &lt;h1 </a:t>
            </a:r>
            <a:r>
              <a:rPr lang="de-DE" altLang="de-DE" sz="1400" dirty="0" err="1">
                <a:latin typeface="Consolas" panose="020B0609020204030204" pitchFamily="49" charset="0"/>
              </a:rPr>
              <a:t>onmousedown</a:t>
            </a:r>
            <a:r>
              <a:rPr lang="de-DE" altLang="de-DE" sz="1400" dirty="0">
                <a:latin typeface="Consolas" panose="020B0609020204030204" pitchFamily="49" charset="0"/>
              </a:rPr>
              <a:t>="alert('</a:t>
            </a:r>
            <a:r>
              <a:rPr lang="de-DE" altLang="de-DE" sz="1400" dirty="0" err="1">
                <a:latin typeface="Consolas" panose="020B0609020204030204" pitchFamily="49" charset="0"/>
              </a:rPr>
              <a:t>Mousedown</a:t>
            </a:r>
            <a:r>
              <a:rPr lang="de-DE" altLang="de-DE" sz="1400" dirty="0">
                <a:latin typeface="Consolas" panose="020B0609020204030204" pitchFamily="49" charset="0"/>
              </a:rPr>
              <a:t>-Event im h1-Tag')"&gt;Überschrift 1&lt;/h1&gt;</a:t>
            </a:r>
            <a:br>
              <a:rPr lang="de-DE" altLang="de-DE" sz="1400" dirty="0">
                <a:latin typeface="Consolas" panose="020B0609020204030204" pitchFamily="49" charset="0"/>
              </a:rPr>
            </a:br>
            <a:r>
              <a:rPr lang="de-DE" altLang="de-DE" sz="1400" dirty="0">
                <a:latin typeface="Consolas" panose="020B0609020204030204" pitchFamily="49" charset="0"/>
              </a:rPr>
              <a:t>    &lt;p </a:t>
            </a:r>
            <a:r>
              <a:rPr lang="de-DE" altLang="de-DE" sz="1400" dirty="0" err="1">
                <a:latin typeface="Consolas" panose="020B0609020204030204" pitchFamily="49" charset="0"/>
              </a:rPr>
              <a:t>onmouseup</a:t>
            </a:r>
            <a:r>
              <a:rPr lang="de-DE" altLang="de-DE" sz="1400" dirty="0">
                <a:latin typeface="Consolas" panose="020B0609020204030204" pitchFamily="49" charset="0"/>
              </a:rPr>
              <a:t>="alert('</a:t>
            </a:r>
            <a:r>
              <a:rPr lang="de-DE" altLang="de-DE" sz="1400" dirty="0" err="1">
                <a:latin typeface="Consolas" panose="020B0609020204030204" pitchFamily="49" charset="0"/>
              </a:rPr>
              <a:t>Mouseup</a:t>
            </a:r>
            <a:r>
              <a:rPr lang="de-DE" altLang="de-DE" sz="1400" dirty="0">
                <a:latin typeface="Consolas" panose="020B0609020204030204" pitchFamily="49" charset="0"/>
              </a:rPr>
              <a:t>-Event im p-Tag')"&gt;Das ist ein Absatz&lt;/p&gt;</a:t>
            </a:r>
            <a:br>
              <a:rPr lang="de-DE" altLang="de-DE" sz="1400" dirty="0">
                <a:latin typeface="Consolas" panose="020B0609020204030204" pitchFamily="49" charset="0"/>
              </a:rPr>
            </a:br>
            <a:r>
              <a:rPr lang="de-DE" altLang="de-DE" sz="1400" dirty="0">
                <a:latin typeface="Consolas" panose="020B0609020204030204" pitchFamily="49" charset="0"/>
              </a:rPr>
              <a:t>    &lt;h2 </a:t>
            </a:r>
            <a:r>
              <a:rPr lang="de-DE" altLang="de-DE" sz="1400" dirty="0" err="1">
                <a:latin typeface="Consolas" panose="020B0609020204030204" pitchFamily="49" charset="0"/>
              </a:rPr>
              <a:t>onmousemove</a:t>
            </a:r>
            <a:r>
              <a:rPr lang="de-DE" altLang="de-DE" sz="1400" dirty="0">
                <a:latin typeface="Consolas" panose="020B0609020204030204" pitchFamily="49" charset="0"/>
              </a:rPr>
              <a:t>="alert('</a:t>
            </a:r>
            <a:r>
              <a:rPr lang="de-DE" altLang="de-DE" sz="1400" dirty="0" err="1">
                <a:latin typeface="Consolas" panose="020B0609020204030204" pitchFamily="49" charset="0"/>
              </a:rPr>
              <a:t>Mousemove</a:t>
            </a:r>
            <a:r>
              <a:rPr lang="de-DE" altLang="de-DE" sz="1400" dirty="0">
                <a:latin typeface="Consolas" panose="020B0609020204030204" pitchFamily="49" charset="0"/>
              </a:rPr>
              <a:t>-Event im h2-Tag')"&gt;Überschrift 2&lt;/h2&gt;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body</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html</a:t>
            </a:r>
            <a:r>
              <a:rPr lang="de-DE" altLang="de-DE" sz="1400" dirty="0">
                <a:latin typeface="Consolas" panose="020B0609020204030204" pitchFamily="49" charset="0"/>
              </a:rPr>
              <a:t>&gt;</a:t>
            </a:r>
          </a:p>
        </p:txBody>
      </p:sp>
      <p:sp>
        <p:nvSpPr>
          <p:cNvPr id="5" name="Textfeld 4">
            <a:extLst>
              <a:ext uri="{FF2B5EF4-FFF2-40B4-BE49-F238E27FC236}">
                <a16:creationId xmlns:a16="http://schemas.microsoft.com/office/drawing/2014/main" id="{BB105066-0E2A-4720-B619-9A17EA1065FD}"/>
              </a:ext>
            </a:extLst>
          </p:cNvPr>
          <p:cNvSpPr txBox="1"/>
          <p:nvPr/>
        </p:nvSpPr>
        <p:spPr>
          <a:xfrm>
            <a:off x="2334768" y="1980073"/>
            <a:ext cx="7678364" cy="523220"/>
          </a:xfrm>
          <a:prstGeom prst="rect">
            <a:avLst/>
          </a:prstGeom>
          <a:noFill/>
        </p:spPr>
        <p:txBody>
          <a:bodyPr wrap="square">
            <a:spAutoFit/>
          </a:bodyPr>
          <a:lstStyle/>
          <a:p>
            <a:r>
              <a:rPr lang="de-AT" sz="1400" b="0" cap="none" dirty="0">
                <a:latin typeface="+mn-lt"/>
                <a:ea typeface="+mn-ea"/>
                <a:cs typeface="+mn-cs"/>
              </a:rPr>
              <a:t>Gestalte eine Seite, mit vier verschiedenen HTML-Elementen. Jedes von ihnen soll auf eine andere Art vom Event reagieren. Gestalte die passenden Event-Handler dafür</a:t>
            </a:r>
            <a:endParaRPr lang="de-AT" sz="1400" dirty="0"/>
          </a:p>
        </p:txBody>
      </p:sp>
    </p:spTree>
    <p:extLst>
      <p:ext uri="{BB962C8B-B14F-4D97-AF65-F5344CB8AC3E}">
        <p14:creationId xmlns:p14="http://schemas.microsoft.com/office/powerpoint/2010/main" val="3478510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a:xfrm>
            <a:off x="949136" y="160088"/>
            <a:ext cx="10293728" cy="867930"/>
          </a:xfrm>
          <a:noFill/>
        </p:spPr>
        <p:txBody>
          <a:bodyPr wrap="square">
            <a:spAutoFit/>
          </a:bodyPr>
          <a:lstStyle/>
          <a:p>
            <a:pPr algn="l"/>
            <a:r>
              <a:rPr lang="de-AT" sz="1400" b="0" cap="none" dirty="0">
                <a:effectLst/>
                <a:latin typeface="+mn-lt"/>
                <a:ea typeface="+mn-ea"/>
                <a:cs typeface="+mn-cs"/>
              </a:rPr>
              <a:t>Schreibe ein Programm mit vier ineinander verschachtelten Elementen. Jedes von ihnen soll einen Event-Handler erhalten. Das Programm soll dem Element, das angeklickt wurde, einen grünen Hintergrund geben. Falls es sich dabei nicht bereits um das äußerste Element handelt, soll das darüber liegende Element einen gelben Hintergrund bekommen. Die übrigen Elemente sollen hingegen nicht verändert werden.</a:t>
            </a:r>
          </a:p>
        </p:txBody>
      </p:sp>
      <p:sp>
        <p:nvSpPr>
          <p:cNvPr id="3" name="Rectangle 1">
            <a:extLst>
              <a:ext uri="{FF2B5EF4-FFF2-40B4-BE49-F238E27FC236}">
                <a16:creationId xmlns:a16="http://schemas.microsoft.com/office/drawing/2014/main" id="{098B9617-8BB4-47A0-8A85-2DCBABB83225}"/>
              </a:ext>
            </a:extLst>
          </p:cNvPr>
          <p:cNvSpPr>
            <a:spLocks noChangeArrowheads="1"/>
          </p:cNvSpPr>
          <p:nvPr/>
        </p:nvSpPr>
        <p:spPr bwMode="auto">
          <a:xfrm>
            <a:off x="0" y="1028019"/>
            <a:ext cx="12192000" cy="5501060"/>
          </a:xfrm>
          <a:prstGeom prst="rect">
            <a:avLst/>
          </a:prstGeom>
          <a:solidFill>
            <a:schemeClr val="bg1"/>
          </a:solidFill>
          <a:ln>
            <a:noFill/>
          </a:ln>
          <a:effectLst/>
        </p:spPr>
        <p:txBody>
          <a:bodyPr vert="horz" wrap="squar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body</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&lt;div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divElement</a:t>
            </a:r>
            <a:r>
              <a:rPr kumimoji="0" lang="de-DE" altLang="de-DE" sz="1200" b="0" i="0" u="none" strike="noStrike" cap="none" normalizeH="0" baseline="0" dirty="0">
                <a:ln>
                  <a:noFill/>
                </a:ln>
                <a:effectLst/>
                <a:latin typeface="Consolas" panose="020B0609020204030204" pitchFamily="49" charset="0"/>
              </a:rPr>
              <a:t>"&gt;</a:t>
            </a:r>
            <a:r>
              <a:rPr kumimoji="0" lang="de-DE" altLang="de-DE" sz="1200" b="0" i="0" u="none" strike="noStrike" cap="none" normalizeH="0" baseline="0" dirty="0" err="1">
                <a:ln>
                  <a:noFill/>
                </a:ln>
                <a:effectLst/>
                <a:latin typeface="Consolas" panose="020B0609020204030204" pitchFamily="49" charset="0"/>
              </a:rPr>
              <a:t>Div</a:t>
            </a:r>
            <a:r>
              <a:rPr kumimoji="0" lang="de-DE" altLang="de-DE" sz="1200" b="0" i="0" u="none" strike="noStrike" cap="none" normalizeH="0" baseline="0" dirty="0">
                <a:ln>
                  <a:noFill/>
                </a:ln>
                <a:effectLst/>
                <a:latin typeface="Consolas" panose="020B0609020204030204" pitchFamily="49" charset="0"/>
              </a:rPr>
              <a:t>-Element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&lt;p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pElement</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Das ist ein Absatz</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&lt;i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iElement</a:t>
            </a:r>
            <a:r>
              <a:rPr kumimoji="0" lang="de-DE" altLang="de-DE" sz="1200" b="0" i="0" u="none" strike="noStrike" cap="none" normalizeH="0" baseline="0" dirty="0">
                <a:ln>
                  <a:noFill/>
                </a:ln>
                <a:effectLst/>
                <a:latin typeface="Consolas" panose="020B0609020204030204" pitchFamily="49" charset="0"/>
              </a:rPr>
              <a:t>"&gt;mit einem kursiven Bereich, der ein</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&lt;strong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strongElement</a:t>
            </a:r>
            <a:r>
              <a:rPr kumimoji="0" lang="de-DE" altLang="de-DE" sz="1200" b="0" i="0" u="none" strike="noStrike" cap="none" normalizeH="0" baseline="0" dirty="0">
                <a:ln>
                  <a:noFill/>
                </a:ln>
                <a:effectLst/>
                <a:latin typeface="Consolas" panose="020B0609020204030204" pitchFamily="49" charset="0"/>
              </a:rPr>
              <a:t>"&gt;fettgedrucktes&lt;/strong&gt;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Wort enthält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&lt;/i&gt;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Danach geht der Absatz ohne Markierungen weiter</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&lt;/p&gt;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&lt;/div&gt;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script</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0;</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divTag</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0)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this.style.backgroundColor</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green</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else</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1)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this.style.backgroundColor</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yellow</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0;</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event</a:t>
            </a:r>
            <a:r>
              <a:rPr kumimoji="0" lang="de-DE" altLang="de-DE" sz="1200" b="0" i="0" u="none" strike="noStrike" cap="none" normalizeH="0" baseline="0" dirty="0" err="1">
                <a:ln>
                  <a:noFill/>
                </a:ln>
                <a:effectLst/>
                <a:latin typeface="Consolas" panose="020B0609020204030204" pitchFamily="49" charset="0"/>
              </a:rPr>
              <a:t>.stopPropagation</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divElement.onclick</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divTag</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pTag</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0)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this.style.backgroundColor</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green</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else</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1)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this.style.backgroundColor</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yellow</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0;</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event</a:t>
            </a:r>
            <a:r>
              <a:rPr kumimoji="0" lang="de-DE" altLang="de-DE" sz="1200" b="0" i="0" u="none" strike="noStrike" cap="none" normalizeH="0" baseline="0" dirty="0" err="1">
                <a:ln>
                  <a:noFill/>
                </a:ln>
                <a:effectLst/>
                <a:latin typeface="Consolas" panose="020B0609020204030204" pitchFamily="49" charset="0"/>
              </a:rPr>
              <a:t>.stopPropagation</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pElement.onclick</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pTag</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iTag</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0)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this.style.backgroundColor</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green</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else</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1)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this.style.backgroundColor</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yellow</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0;</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event</a:t>
            </a:r>
            <a:r>
              <a:rPr kumimoji="0" lang="de-DE" altLang="de-DE" sz="1200" b="0" i="0" u="none" strike="noStrike" cap="none" normalizeH="0" baseline="0" dirty="0" err="1">
                <a:ln>
                  <a:noFill/>
                </a:ln>
                <a:effectLst/>
                <a:latin typeface="Consolas" panose="020B0609020204030204" pitchFamily="49" charset="0"/>
              </a:rPr>
              <a:t>.stopPropagation</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iElement.onclick</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iTag</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strongTag</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0)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this.style.backgroundColor</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green</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else</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1)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this.style.backgroundColor</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yellow</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0;</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event</a:t>
            </a:r>
            <a:r>
              <a:rPr kumimoji="0" lang="de-DE" altLang="de-DE" sz="1200" b="0" i="0" u="none" strike="noStrike" cap="none" normalizeH="0" baseline="0" dirty="0" err="1">
                <a:ln>
                  <a:noFill/>
                </a:ln>
                <a:effectLst/>
                <a:latin typeface="Consolas" panose="020B0609020204030204" pitchFamily="49" charset="0"/>
              </a:rPr>
              <a:t>.stopPropagation</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strongElement.onclick</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strongTag</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script</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body</a:t>
            </a:r>
            <a:r>
              <a:rPr kumimoji="0" lang="de-DE" altLang="de-DE" sz="1200" b="0" i="0" u="none" strike="noStrike" cap="none" normalizeH="0" baseline="0" dirty="0">
                <a:ln>
                  <a:noFill/>
                </a:ln>
                <a:effectLst/>
                <a:latin typeface="Consolas" panose="020B0609020204030204" pitchFamily="49" charset="0"/>
              </a:rPr>
              <a:t>&gt;</a:t>
            </a:r>
          </a:p>
        </p:txBody>
      </p:sp>
    </p:spTree>
    <p:extLst>
      <p:ext uri="{BB962C8B-B14F-4D97-AF65-F5344CB8AC3E}">
        <p14:creationId xmlns:p14="http://schemas.microsoft.com/office/powerpoint/2010/main" val="3057564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a:xfrm>
            <a:off x="949136" y="475430"/>
            <a:ext cx="10293728" cy="286232"/>
          </a:xfrm>
        </p:spPr>
        <p:txBody>
          <a:bodyPr anchor="ctr"/>
          <a:lstStyle/>
          <a:p>
            <a:r>
              <a:rPr lang="de-AT" dirty="0"/>
              <a:t>Übung</a:t>
            </a:r>
          </a:p>
        </p:txBody>
      </p:sp>
      <p:sp>
        <p:nvSpPr>
          <p:cNvPr id="3" name="Rectangle 1">
            <a:extLst>
              <a:ext uri="{FF2B5EF4-FFF2-40B4-BE49-F238E27FC236}">
                <a16:creationId xmlns:a16="http://schemas.microsoft.com/office/drawing/2014/main" id="{B6DF9424-C5D6-4F91-A649-353B6DC903EB}"/>
              </a:ext>
            </a:extLst>
          </p:cNvPr>
          <p:cNvSpPr>
            <a:spLocks noChangeArrowheads="1"/>
          </p:cNvSpPr>
          <p:nvPr/>
        </p:nvSpPr>
        <p:spPr bwMode="auto">
          <a:xfrm>
            <a:off x="5838023" y="1437901"/>
            <a:ext cx="5253361" cy="4154984"/>
          </a:xfrm>
          <a:prstGeom prst="rect">
            <a:avLst/>
          </a:prstGeom>
          <a:noFill/>
          <a:ln w="6350">
            <a:solidFill>
              <a:schemeClr val="tx1"/>
            </a:solidFill>
          </a:ln>
        </p:spPr>
        <p:txBody>
          <a:bodyPr wrap="square">
            <a:spAutoFit/>
          </a:bodyPr>
          <a:lstStyle/>
          <a:p>
            <a:r>
              <a:rPr lang="de-DE" altLang="de-DE" sz="1400" dirty="0">
                <a:latin typeface="Consolas" panose="020B0609020204030204" pitchFamily="49" charset="0"/>
              </a:rPr>
              <a:t>&lt;</a:t>
            </a:r>
            <a:r>
              <a:rPr lang="de-DE" altLang="de-DE" sz="1400" dirty="0" err="1">
                <a:latin typeface="Consolas" panose="020B0609020204030204" pitchFamily="49" charset="0"/>
              </a:rPr>
              <a:t>body</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table</a:t>
            </a:r>
            <a:r>
              <a:rPr lang="de-DE" altLang="de-DE" sz="1400" dirty="0">
                <a:latin typeface="Consolas" panose="020B0609020204030204" pitchFamily="49" charset="0"/>
              </a:rPr>
              <a:t> </a:t>
            </a:r>
            <a:r>
              <a:rPr lang="de-DE" altLang="de-DE" sz="1400" dirty="0" err="1">
                <a:latin typeface="Consolas" panose="020B0609020204030204" pitchFamily="49" charset="0"/>
              </a:rPr>
              <a:t>id</a:t>
            </a:r>
            <a:r>
              <a:rPr lang="de-DE" altLang="de-DE" sz="1400" dirty="0">
                <a:latin typeface="Consolas" panose="020B0609020204030204" pitchFamily="49" charset="0"/>
              </a:rPr>
              <a:t>="</a:t>
            </a:r>
            <a:r>
              <a:rPr lang="de-DE" altLang="de-DE" sz="1400" dirty="0" err="1">
                <a:latin typeface="Consolas" panose="020B0609020204030204" pitchFamily="49" charset="0"/>
              </a:rPr>
              <a:t>tableElement</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tr</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td</a:t>
            </a:r>
            <a:r>
              <a:rPr lang="de-DE" altLang="de-DE" sz="1400" dirty="0">
                <a:latin typeface="Consolas" panose="020B0609020204030204" pitchFamily="49" charset="0"/>
              </a:rPr>
              <a:t>&gt;Zeile &lt;strong&gt;1&lt;/strong&gt;, Spalte 1&lt;/</a:t>
            </a:r>
            <a:r>
              <a:rPr lang="de-DE" altLang="de-DE" sz="1400" dirty="0" err="1">
                <a:latin typeface="Consolas" panose="020B0609020204030204" pitchFamily="49" charset="0"/>
              </a:rPr>
              <a:t>td</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td</a:t>
            </a:r>
            <a:r>
              <a:rPr lang="de-DE" altLang="de-DE" sz="1400" dirty="0">
                <a:latin typeface="Consolas" panose="020B0609020204030204" pitchFamily="49" charset="0"/>
              </a:rPr>
              <a:t>&gt;Zeile &lt;strong&gt;1&lt;/strong&gt;, Spalte 2&lt;/</a:t>
            </a:r>
            <a:r>
              <a:rPr lang="de-DE" altLang="de-DE" sz="1400" dirty="0" err="1">
                <a:latin typeface="Consolas" panose="020B0609020204030204" pitchFamily="49" charset="0"/>
              </a:rPr>
              <a:t>td</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tr</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tr</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td</a:t>
            </a:r>
            <a:r>
              <a:rPr lang="de-DE" altLang="de-DE" sz="1400" dirty="0">
                <a:latin typeface="Consolas" panose="020B0609020204030204" pitchFamily="49" charset="0"/>
              </a:rPr>
              <a:t>&gt;Zeile &lt;strong&gt;2&lt;/strong&gt;, Spalte 1&lt;/</a:t>
            </a:r>
            <a:r>
              <a:rPr lang="de-DE" altLang="de-DE" sz="1400" dirty="0" err="1">
                <a:latin typeface="Consolas" panose="020B0609020204030204" pitchFamily="49" charset="0"/>
              </a:rPr>
              <a:t>td</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td</a:t>
            </a:r>
            <a:r>
              <a:rPr lang="de-DE" altLang="de-DE" sz="1400" dirty="0">
                <a:latin typeface="Consolas" panose="020B0609020204030204" pitchFamily="49" charset="0"/>
              </a:rPr>
              <a:t>&gt;Zeile &lt;strong&gt;2&lt;/strong&gt;, Spalte 2&lt;/</a:t>
            </a:r>
            <a:r>
              <a:rPr lang="de-DE" altLang="de-DE" sz="1400" dirty="0" err="1">
                <a:latin typeface="Consolas" panose="020B0609020204030204" pitchFamily="49" charset="0"/>
              </a:rPr>
              <a:t>td</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tr</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table</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script</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function</a:t>
            </a:r>
            <a:r>
              <a:rPr lang="de-DE" altLang="de-DE" sz="1400" dirty="0">
                <a:latin typeface="Consolas" panose="020B0609020204030204" pitchFamily="49" charset="0"/>
              </a:rPr>
              <a:t> </a:t>
            </a:r>
            <a:r>
              <a:rPr lang="de-DE" altLang="de-DE" sz="1400" dirty="0" err="1">
                <a:latin typeface="Consolas" panose="020B0609020204030204" pitchFamily="49" charset="0"/>
              </a:rPr>
              <a:t>hintergrund</a:t>
            </a:r>
            <a:r>
              <a:rPr lang="de-DE" altLang="de-DE" sz="1400" dirty="0">
                <a:latin typeface="Consolas" panose="020B0609020204030204" pitchFamily="49" charset="0"/>
              </a:rPr>
              <a:t>() {</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let</a:t>
            </a:r>
            <a:r>
              <a:rPr lang="de-DE" altLang="de-DE" sz="1400" dirty="0">
                <a:latin typeface="Consolas" panose="020B0609020204030204" pitchFamily="49" charset="0"/>
              </a:rPr>
              <a:t> </a:t>
            </a:r>
            <a:r>
              <a:rPr lang="de-DE" altLang="de-DE" sz="1400" dirty="0" err="1">
                <a:latin typeface="Consolas" panose="020B0609020204030204" pitchFamily="49" charset="0"/>
              </a:rPr>
              <a:t>td</a:t>
            </a:r>
            <a:r>
              <a:rPr lang="de-DE" altLang="de-DE" sz="1400" dirty="0">
                <a:latin typeface="Consolas" panose="020B0609020204030204" pitchFamily="49" charset="0"/>
              </a:rPr>
              <a:t> = </a:t>
            </a:r>
            <a:r>
              <a:rPr lang="de-DE" altLang="de-DE" sz="1400" dirty="0" err="1">
                <a:latin typeface="Consolas" panose="020B0609020204030204" pitchFamily="49" charset="0"/>
              </a:rPr>
              <a:t>event.target.closest</a:t>
            </a:r>
            <a:r>
              <a:rPr lang="de-DE" altLang="de-DE" sz="1400" dirty="0">
                <a:latin typeface="Consolas" panose="020B0609020204030204" pitchFamily="49" charset="0"/>
              </a:rPr>
              <a:t>('</a:t>
            </a:r>
            <a:r>
              <a:rPr lang="de-DE" altLang="de-DE" sz="1400" dirty="0" err="1">
                <a:latin typeface="Consolas" panose="020B0609020204030204" pitchFamily="49" charset="0"/>
              </a:rPr>
              <a:t>td</a:t>
            </a:r>
            <a:r>
              <a:rPr lang="de-DE" altLang="de-DE" sz="1400" dirty="0">
                <a:latin typeface="Consolas" panose="020B0609020204030204" pitchFamily="49" charset="0"/>
              </a:rPr>
              <a:t>');</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td.style.backgroundColor</a:t>
            </a:r>
            <a:r>
              <a:rPr lang="de-DE" altLang="de-DE" sz="1400" dirty="0">
                <a:latin typeface="Consolas" panose="020B0609020204030204" pitchFamily="49" charset="0"/>
              </a:rPr>
              <a:t> = '</a:t>
            </a:r>
            <a:r>
              <a:rPr lang="de-DE" altLang="de-DE" sz="1400" dirty="0" err="1">
                <a:latin typeface="Consolas" panose="020B0609020204030204" pitchFamily="49" charset="0"/>
              </a:rPr>
              <a:t>red</a:t>
            </a:r>
            <a:r>
              <a:rPr lang="de-DE" altLang="de-DE" sz="1400" dirty="0">
                <a:latin typeface="Consolas" panose="020B0609020204030204" pitchFamily="49" charset="0"/>
              </a:rPr>
              <a:t>';</a:t>
            </a:r>
            <a:br>
              <a:rPr lang="de-DE" altLang="de-DE" sz="1400" dirty="0">
                <a:latin typeface="Consolas" panose="020B0609020204030204" pitchFamily="49" charset="0"/>
              </a:rPr>
            </a:br>
            <a:r>
              <a:rPr lang="de-DE" altLang="de-DE" sz="1400" dirty="0">
                <a:latin typeface="Consolas" panose="020B0609020204030204" pitchFamily="49" charset="0"/>
              </a:rPr>
              <a:t>    }</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tableElement.onclick</a:t>
            </a:r>
            <a:r>
              <a:rPr lang="de-DE" altLang="de-DE" sz="1400" dirty="0">
                <a:latin typeface="Consolas" panose="020B0609020204030204" pitchFamily="49" charset="0"/>
              </a:rPr>
              <a:t> = </a:t>
            </a:r>
            <a:r>
              <a:rPr lang="de-DE" altLang="de-DE" sz="1400" dirty="0" err="1">
                <a:latin typeface="Consolas" panose="020B0609020204030204" pitchFamily="49" charset="0"/>
              </a:rPr>
              <a:t>hintergrund</a:t>
            </a:r>
            <a:r>
              <a:rPr lang="de-DE" altLang="de-DE" sz="1400" dirty="0">
                <a:latin typeface="Consolas" panose="020B0609020204030204" pitchFamily="49" charset="0"/>
              </a:rPr>
              <a: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script</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body</a:t>
            </a:r>
            <a:r>
              <a:rPr lang="de-DE" altLang="de-DE" sz="1400" dirty="0">
                <a:latin typeface="Consolas" panose="020B0609020204030204" pitchFamily="49" charset="0"/>
              </a:rPr>
              <a:t>&gt;</a:t>
            </a:r>
          </a:p>
        </p:txBody>
      </p:sp>
      <p:sp>
        <p:nvSpPr>
          <p:cNvPr id="5" name="Textfeld 4">
            <a:extLst>
              <a:ext uri="{FF2B5EF4-FFF2-40B4-BE49-F238E27FC236}">
                <a16:creationId xmlns:a16="http://schemas.microsoft.com/office/drawing/2014/main" id="{63F6CBC3-4DFC-43C4-91B0-9DE3C5CA92B4}"/>
              </a:ext>
            </a:extLst>
          </p:cNvPr>
          <p:cNvSpPr txBox="1"/>
          <p:nvPr/>
        </p:nvSpPr>
        <p:spPr>
          <a:xfrm>
            <a:off x="516047" y="2727448"/>
            <a:ext cx="4825497" cy="1815882"/>
          </a:xfrm>
          <a:prstGeom prst="rect">
            <a:avLst/>
          </a:prstGeom>
          <a:noFill/>
        </p:spPr>
        <p:txBody>
          <a:bodyPr wrap="square">
            <a:spAutoFit/>
          </a:bodyPr>
          <a:lstStyle/>
          <a:p>
            <a:r>
              <a:rPr lang="de-AT" sz="1400" b="0" cap="none" dirty="0">
                <a:latin typeface="+mn-lt"/>
                <a:ea typeface="+mn-ea"/>
                <a:cs typeface="+mn-cs"/>
              </a:rPr>
              <a:t>Erstelle eine Seite mit einer HTML-Tabelle. Wenn der Anwender auf eines der enthaltenen Felder klickt, soll dieses eine rote Hintergrundfarbe erhalten. Verwende hierfür einen einzigen Event-Handler, der für alle Felder gilt – unabhängig davon, wie viele Spalten und Zeilen die Tabelle enthält. Das Programm soll immer das komplette Feld markieren, auch wenn innerhalb des </a:t>
            </a:r>
            <a:r>
              <a:rPr lang="de-AT" sz="1400" b="0" cap="none" dirty="0" err="1">
                <a:latin typeface="+mn-lt"/>
                <a:ea typeface="+mn-ea"/>
                <a:cs typeface="+mn-cs"/>
              </a:rPr>
              <a:t>td</a:t>
            </a:r>
            <a:r>
              <a:rPr lang="de-AT" sz="1400" b="0" cap="none" dirty="0">
                <a:latin typeface="+mn-lt"/>
                <a:ea typeface="+mn-ea"/>
                <a:cs typeface="+mn-cs"/>
              </a:rPr>
              <a:t>-Tags noch weitere HTML-Tags enthalten sind.</a:t>
            </a:r>
            <a:endParaRPr lang="de-AT" sz="1400" dirty="0"/>
          </a:p>
        </p:txBody>
      </p:sp>
    </p:spTree>
    <p:extLst>
      <p:ext uri="{BB962C8B-B14F-4D97-AF65-F5344CB8AC3E}">
        <p14:creationId xmlns:p14="http://schemas.microsoft.com/office/powerpoint/2010/main" val="1798176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CEEABA-570C-40DC-BB20-A3CB474690D5}"/>
              </a:ext>
            </a:extLst>
          </p:cNvPr>
          <p:cNvSpPr>
            <a:spLocks noGrp="1"/>
          </p:cNvSpPr>
          <p:nvPr>
            <p:ph type="title"/>
          </p:nvPr>
        </p:nvSpPr>
        <p:spPr/>
        <p:txBody>
          <a:bodyPr/>
          <a:lstStyle/>
          <a:p>
            <a:r>
              <a:rPr lang="de-AT" dirty="0"/>
              <a:t>Das </a:t>
            </a:r>
            <a:r>
              <a:rPr lang="de-AT" dirty="0" err="1"/>
              <a:t>window</a:t>
            </a:r>
            <a:r>
              <a:rPr lang="de-AT" dirty="0"/>
              <a:t>-Objekt</a:t>
            </a:r>
          </a:p>
        </p:txBody>
      </p:sp>
      <p:sp>
        <p:nvSpPr>
          <p:cNvPr id="3" name="Textplatzhalter 2">
            <a:extLst>
              <a:ext uri="{FF2B5EF4-FFF2-40B4-BE49-F238E27FC236}">
                <a16:creationId xmlns:a16="http://schemas.microsoft.com/office/drawing/2014/main" id="{3975C8ED-B879-4B8C-A8E5-509841610DDA}"/>
              </a:ext>
            </a:extLst>
          </p:cNvPr>
          <p:cNvSpPr>
            <a:spLocks noGrp="1"/>
          </p:cNvSpPr>
          <p:nvPr>
            <p:ph type="body" sz="quarter" idx="13"/>
          </p:nvPr>
        </p:nvSpPr>
        <p:spPr>
          <a:xfrm>
            <a:off x="949136" y="1455738"/>
            <a:ext cx="10293728" cy="930511"/>
          </a:xfrm>
        </p:spPr>
        <p:txBody>
          <a:bodyPr/>
          <a:lstStyle/>
          <a:p>
            <a:r>
              <a:rPr lang="de-AT" dirty="0"/>
              <a:t>Grundlage aller weiteren Objekte in JS, daher auch root-Objekt genannt</a:t>
            </a:r>
          </a:p>
          <a:p>
            <a:r>
              <a:rPr lang="de-AT" dirty="0"/>
              <a:t>Beispiele: </a:t>
            </a:r>
            <a:r>
              <a:rPr lang="de-AT" dirty="0">
                <a:latin typeface="Consolas" panose="020B0609020204030204" pitchFamily="49" charset="0"/>
              </a:rPr>
              <a:t>alert-</a:t>
            </a:r>
            <a:r>
              <a:rPr lang="de-AT" dirty="0"/>
              <a:t>, </a:t>
            </a:r>
            <a:r>
              <a:rPr lang="de-AT" dirty="0" err="1">
                <a:latin typeface="Consolas" panose="020B0609020204030204" pitchFamily="49" charset="0"/>
              </a:rPr>
              <a:t>confirm</a:t>
            </a:r>
            <a:r>
              <a:rPr lang="de-AT" dirty="0">
                <a:latin typeface="Consolas" panose="020B0609020204030204" pitchFamily="49" charset="0"/>
              </a:rPr>
              <a:t>-</a:t>
            </a:r>
            <a:r>
              <a:rPr lang="de-AT" dirty="0"/>
              <a:t>,</a:t>
            </a:r>
            <a:r>
              <a:rPr lang="de-AT" dirty="0">
                <a:latin typeface="Consolas" panose="020B0609020204030204" pitchFamily="49" charset="0"/>
              </a:rPr>
              <a:t>prompt</a:t>
            </a:r>
            <a:r>
              <a:rPr lang="de-AT" dirty="0"/>
              <a:t>-Befehl</a:t>
            </a:r>
          </a:p>
          <a:p>
            <a:r>
              <a:rPr lang="de-AT" dirty="0"/>
              <a:t>Der </a:t>
            </a:r>
            <a:r>
              <a:rPr lang="de-AT" dirty="0" err="1">
                <a:latin typeface="Consolas" panose="020B0609020204030204" pitchFamily="49" charset="0"/>
              </a:rPr>
              <a:t>confirm</a:t>
            </a:r>
            <a:r>
              <a:rPr lang="de-AT" dirty="0"/>
              <a:t>-Befehl gibt ein </a:t>
            </a:r>
            <a:r>
              <a:rPr lang="de-AT" dirty="0" err="1">
                <a:latin typeface="Consolas" panose="020B0609020204030204" pitchFamily="49" charset="0"/>
              </a:rPr>
              <a:t>true</a:t>
            </a:r>
            <a:r>
              <a:rPr lang="de-AT" dirty="0"/>
              <a:t> oder </a:t>
            </a:r>
            <a:r>
              <a:rPr lang="de-AT" dirty="0" err="1">
                <a:latin typeface="Consolas" panose="020B0609020204030204" pitchFamily="49" charset="0"/>
              </a:rPr>
              <a:t>false</a:t>
            </a:r>
            <a:r>
              <a:rPr lang="de-AT" dirty="0"/>
              <a:t> zurück</a:t>
            </a:r>
          </a:p>
        </p:txBody>
      </p:sp>
      <p:sp>
        <p:nvSpPr>
          <p:cNvPr id="5" name="Textfeld 4">
            <a:extLst>
              <a:ext uri="{FF2B5EF4-FFF2-40B4-BE49-F238E27FC236}">
                <a16:creationId xmlns:a16="http://schemas.microsoft.com/office/drawing/2014/main" id="{1E437D8E-BD39-4CB5-9887-E368A7B7135D}"/>
              </a:ext>
            </a:extLst>
          </p:cNvPr>
          <p:cNvSpPr txBox="1"/>
          <p:nvPr/>
        </p:nvSpPr>
        <p:spPr>
          <a:xfrm>
            <a:off x="879702" y="2994468"/>
            <a:ext cx="7284584" cy="2246769"/>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let</a:t>
            </a:r>
            <a:r>
              <a:rPr lang="de-AT" dirty="0"/>
              <a:t> zahl = prompt("Gib eine Zahl ein");</a:t>
            </a:r>
          </a:p>
          <a:p>
            <a:r>
              <a:rPr lang="de-AT" dirty="0"/>
              <a:t>    alert("eingegebene Zahl: " + zahl);</a:t>
            </a:r>
          </a:p>
          <a:p>
            <a:r>
              <a:rPr lang="de-AT" dirty="0"/>
              <a:t>    </a:t>
            </a:r>
            <a:r>
              <a:rPr lang="de-AT" dirty="0" err="1"/>
              <a:t>let</a:t>
            </a:r>
            <a:r>
              <a:rPr lang="de-AT" dirty="0"/>
              <a:t> </a:t>
            </a:r>
            <a:r>
              <a:rPr lang="de-AT" dirty="0" err="1"/>
              <a:t>bestaetigung</a:t>
            </a:r>
            <a:r>
              <a:rPr lang="de-AT" dirty="0"/>
              <a:t> = </a:t>
            </a:r>
            <a:r>
              <a:rPr lang="de-AT" dirty="0" err="1"/>
              <a:t>confirm</a:t>
            </a:r>
            <a:r>
              <a:rPr lang="de-AT" dirty="0"/>
              <a:t>(</a:t>
            </a:r>
            <a:r>
              <a:rPr lang="de-AT" dirty="0" err="1"/>
              <a:t>decodeURI</a:t>
            </a:r>
            <a:r>
              <a:rPr lang="de-AT" dirty="0"/>
              <a:t>("Bestätige die Eingabe"));</a:t>
            </a:r>
          </a:p>
          <a:p>
            <a:r>
              <a:rPr lang="de-AT" dirty="0"/>
              <a:t>    </a:t>
            </a:r>
            <a:r>
              <a:rPr lang="de-AT" dirty="0" err="1"/>
              <a:t>if</a:t>
            </a:r>
            <a:r>
              <a:rPr lang="de-AT" dirty="0"/>
              <a:t>(</a:t>
            </a:r>
            <a:r>
              <a:rPr lang="de-AT" dirty="0" err="1"/>
              <a:t>bestaetigung</a:t>
            </a:r>
            <a:r>
              <a:rPr lang="de-AT" dirty="0"/>
              <a:t>) {</a:t>
            </a:r>
          </a:p>
          <a:p>
            <a:r>
              <a:rPr lang="de-AT" dirty="0"/>
              <a:t>        </a:t>
            </a:r>
            <a:r>
              <a:rPr lang="de-AT" dirty="0" err="1"/>
              <a:t>document.write</a:t>
            </a:r>
            <a:r>
              <a:rPr lang="de-AT" dirty="0"/>
              <a:t>("Eingabe bestätigt");</a:t>
            </a:r>
          </a:p>
          <a:p>
            <a:r>
              <a:rPr lang="de-AT" dirty="0"/>
              <a:t>    } </a:t>
            </a:r>
            <a:r>
              <a:rPr lang="de-AT" dirty="0" err="1"/>
              <a:t>else</a:t>
            </a:r>
            <a:r>
              <a:rPr lang="de-AT" dirty="0"/>
              <a:t> {</a:t>
            </a:r>
          </a:p>
          <a:p>
            <a:r>
              <a:rPr lang="de-AT" dirty="0"/>
              <a:t>        </a:t>
            </a:r>
            <a:r>
              <a:rPr lang="de-AT" dirty="0" err="1"/>
              <a:t>document.write</a:t>
            </a:r>
            <a:r>
              <a:rPr lang="de-AT" dirty="0"/>
              <a:t>("Eingabe nicht bestätigt");</a:t>
            </a:r>
          </a:p>
          <a:p>
            <a:r>
              <a:rPr lang="de-AT" dirty="0"/>
              <a:t>    }</a:t>
            </a:r>
          </a:p>
          <a:p>
            <a:r>
              <a:rPr lang="de-AT" dirty="0"/>
              <a:t>&lt;/</a:t>
            </a:r>
            <a:r>
              <a:rPr lang="de-AT" dirty="0" err="1"/>
              <a:t>script</a:t>
            </a:r>
            <a:r>
              <a:rPr lang="de-AT" dirty="0"/>
              <a:t>&gt;</a:t>
            </a:r>
          </a:p>
        </p:txBody>
      </p:sp>
    </p:spTree>
    <p:extLst>
      <p:ext uri="{BB962C8B-B14F-4D97-AF65-F5344CB8AC3E}">
        <p14:creationId xmlns:p14="http://schemas.microsoft.com/office/powerpoint/2010/main" val="51974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82F38C-A8FE-4678-A083-F837E99EFF77}"/>
              </a:ext>
            </a:extLst>
          </p:cNvPr>
          <p:cNvSpPr>
            <a:spLocks noGrp="1"/>
          </p:cNvSpPr>
          <p:nvPr>
            <p:ph type="title"/>
          </p:nvPr>
        </p:nvSpPr>
        <p:spPr/>
        <p:txBody>
          <a:bodyPr/>
          <a:lstStyle/>
          <a:p>
            <a:r>
              <a:rPr lang="de-AT" dirty="0"/>
              <a:t>Fenster schließen und neue Fenster öffnen</a:t>
            </a:r>
          </a:p>
        </p:txBody>
      </p:sp>
      <p:sp>
        <p:nvSpPr>
          <p:cNvPr id="3" name="Textplatzhalter 2">
            <a:extLst>
              <a:ext uri="{FF2B5EF4-FFF2-40B4-BE49-F238E27FC236}">
                <a16:creationId xmlns:a16="http://schemas.microsoft.com/office/drawing/2014/main" id="{B4DE28A0-6C66-4504-8633-E9B001FD41C2}"/>
              </a:ext>
            </a:extLst>
          </p:cNvPr>
          <p:cNvSpPr>
            <a:spLocks noGrp="1"/>
          </p:cNvSpPr>
          <p:nvPr>
            <p:ph type="body" sz="quarter" idx="13"/>
          </p:nvPr>
        </p:nvSpPr>
        <p:spPr>
          <a:xfrm>
            <a:off x="949136" y="1367000"/>
            <a:ext cx="10293728" cy="1640449"/>
          </a:xfrm>
        </p:spPr>
        <p:txBody>
          <a:bodyPr/>
          <a:lstStyle/>
          <a:p>
            <a:r>
              <a:rPr lang="de-AT" dirty="0"/>
              <a:t>Verhalten nicht vorhersehbar da Befehle bei vielen Browsern starken Einschränkungen unterliegen</a:t>
            </a:r>
          </a:p>
          <a:p>
            <a:r>
              <a:rPr lang="de-AT" dirty="0"/>
              <a:t>Weitere Befehle</a:t>
            </a:r>
          </a:p>
          <a:p>
            <a:pPr lvl="1"/>
            <a:r>
              <a:rPr lang="de-AT" dirty="0" err="1">
                <a:latin typeface="Consolas" panose="020B0609020204030204" pitchFamily="49" charset="0"/>
              </a:rPr>
              <a:t>windwo.resizeTo</a:t>
            </a:r>
            <a:r>
              <a:rPr lang="de-AT" dirty="0">
                <a:latin typeface="Consolas" panose="020B0609020204030204" pitchFamily="49" charset="0"/>
              </a:rPr>
              <a:t>()</a:t>
            </a:r>
          </a:p>
          <a:p>
            <a:pPr lvl="1"/>
            <a:r>
              <a:rPr lang="de-AT" dirty="0" err="1">
                <a:latin typeface="Consolas" panose="020B0609020204030204" pitchFamily="49" charset="0"/>
              </a:rPr>
              <a:t>windwo.resizeBy</a:t>
            </a:r>
            <a:r>
              <a:rPr lang="de-AT" dirty="0">
                <a:latin typeface="Consolas" panose="020B0609020204030204" pitchFamily="49" charset="0"/>
              </a:rPr>
              <a:t>()</a:t>
            </a:r>
          </a:p>
          <a:p>
            <a:pPr lvl="1"/>
            <a:r>
              <a:rPr lang="de-AT" dirty="0" err="1">
                <a:latin typeface="Consolas" panose="020B0609020204030204" pitchFamily="49" charset="0"/>
              </a:rPr>
              <a:t>window.moveTo</a:t>
            </a:r>
            <a:r>
              <a:rPr lang="de-AT" dirty="0">
                <a:latin typeface="Consolas" panose="020B0609020204030204" pitchFamily="49" charset="0"/>
              </a:rPr>
              <a:t>()</a:t>
            </a:r>
          </a:p>
          <a:p>
            <a:pPr lvl="1"/>
            <a:r>
              <a:rPr lang="de-AT" dirty="0" err="1">
                <a:latin typeface="Consolas" panose="020B0609020204030204" pitchFamily="49" charset="0"/>
              </a:rPr>
              <a:t>window.moveBy</a:t>
            </a:r>
            <a:r>
              <a:rPr lang="de-AT" dirty="0">
                <a:latin typeface="Consolas" panose="020B0609020204030204" pitchFamily="49" charset="0"/>
              </a:rPr>
              <a:t>()</a:t>
            </a:r>
          </a:p>
        </p:txBody>
      </p:sp>
      <p:sp>
        <p:nvSpPr>
          <p:cNvPr id="7" name="Textfeld 6">
            <a:extLst>
              <a:ext uri="{FF2B5EF4-FFF2-40B4-BE49-F238E27FC236}">
                <a16:creationId xmlns:a16="http://schemas.microsoft.com/office/drawing/2014/main" id="{CECE0C91-75FA-4E0E-BB4D-99F26558C124}"/>
              </a:ext>
            </a:extLst>
          </p:cNvPr>
          <p:cNvSpPr txBox="1"/>
          <p:nvPr/>
        </p:nvSpPr>
        <p:spPr>
          <a:xfrm>
            <a:off x="949136" y="3228592"/>
            <a:ext cx="3957600" cy="738664"/>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window.open</a:t>
            </a:r>
            <a:r>
              <a:rPr lang="de-AT" dirty="0"/>
              <a:t>("stop.html");</a:t>
            </a:r>
          </a:p>
          <a:p>
            <a:r>
              <a:rPr lang="de-AT" dirty="0"/>
              <a:t>&lt;/</a:t>
            </a:r>
            <a:r>
              <a:rPr lang="de-AT" dirty="0" err="1"/>
              <a:t>script</a:t>
            </a:r>
            <a:r>
              <a:rPr lang="de-AT" dirty="0"/>
              <a:t>&gt;</a:t>
            </a:r>
          </a:p>
        </p:txBody>
      </p:sp>
      <p:sp>
        <p:nvSpPr>
          <p:cNvPr id="9" name="Textfeld 8">
            <a:extLst>
              <a:ext uri="{FF2B5EF4-FFF2-40B4-BE49-F238E27FC236}">
                <a16:creationId xmlns:a16="http://schemas.microsoft.com/office/drawing/2014/main" id="{3EA2CE6D-2DF8-4D24-B59A-285CE27A0105}"/>
              </a:ext>
            </a:extLst>
          </p:cNvPr>
          <p:cNvSpPr txBox="1"/>
          <p:nvPr/>
        </p:nvSpPr>
        <p:spPr>
          <a:xfrm>
            <a:off x="5276208" y="3228592"/>
            <a:ext cx="3957600" cy="954107"/>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en-US" dirty="0"/>
              <a:t>&lt;script&gt;</a:t>
            </a:r>
          </a:p>
          <a:p>
            <a:r>
              <a:rPr lang="en-US" dirty="0"/>
              <a:t>    </a:t>
            </a:r>
            <a:r>
              <a:rPr lang="en-US" dirty="0" err="1"/>
              <a:t>window.alert</a:t>
            </a:r>
            <a:r>
              <a:rPr lang="en-US" dirty="0"/>
              <a:t>("Stop");</a:t>
            </a:r>
          </a:p>
          <a:p>
            <a:r>
              <a:rPr lang="en-US" dirty="0"/>
              <a:t>    </a:t>
            </a:r>
            <a:r>
              <a:rPr lang="en-US" dirty="0" err="1"/>
              <a:t>window.close</a:t>
            </a:r>
            <a:r>
              <a:rPr lang="en-US" dirty="0"/>
              <a:t>();</a:t>
            </a:r>
          </a:p>
          <a:p>
            <a:r>
              <a:rPr lang="en-US" dirty="0"/>
              <a:t>&lt;/script&gt;</a:t>
            </a:r>
          </a:p>
        </p:txBody>
      </p:sp>
      <p:sp>
        <p:nvSpPr>
          <p:cNvPr id="10" name="Textplatzhalter 2">
            <a:extLst>
              <a:ext uri="{FF2B5EF4-FFF2-40B4-BE49-F238E27FC236}">
                <a16:creationId xmlns:a16="http://schemas.microsoft.com/office/drawing/2014/main" id="{979E5D36-7F7A-44A9-B6B3-D0605FFCFFFD}"/>
              </a:ext>
            </a:extLst>
          </p:cNvPr>
          <p:cNvSpPr txBox="1">
            <a:spLocks/>
          </p:cNvSpPr>
          <p:nvPr/>
        </p:nvSpPr>
        <p:spPr>
          <a:xfrm>
            <a:off x="9233808" y="3419413"/>
            <a:ext cx="6336128"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a:t>stop.html</a:t>
            </a:r>
            <a:endParaRPr lang="de-AT" dirty="0"/>
          </a:p>
        </p:txBody>
      </p:sp>
      <p:sp>
        <p:nvSpPr>
          <p:cNvPr id="13" name="Textfeld 12">
            <a:extLst>
              <a:ext uri="{FF2B5EF4-FFF2-40B4-BE49-F238E27FC236}">
                <a16:creationId xmlns:a16="http://schemas.microsoft.com/office/drawing/2014/main" id="{23CA52FB-F9B2-4988-9040-379F78A0178F}"/>
              </a:ext>
            </a:extLst>
          </p:cNvPr>
          <p:cNvSpPr txBox="1"/>
          <p:nvPr/>
        </p:nvSpPr>
        <p:spPr>
          <a:xfrm>
            <a:off x="351063" y="4731040"/>
            <a:ext cx="7788728" cy="1169551"/>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let</a:t>
            </a:r>
            <a:r>
              <a:rPr lang="de-AT" dirty="0"/>
              <a:t> </a:t>
            </a:r>
            <a:r>
              <a:rPr lang="de-AT" dirty="0" err="1"/>
              <a:t>hoehe</a:t>
            </a:r>
            <a:r>
              <a:rPr lang="de-AT" dirty="0"/>
              <a:t> = </a:t>
            </a:r>
            <a:r>
              <a:rPr lang="de-AT" dirty="0" err="1"/>
              <a:t>window.innerHeight</a:t>
            </a:r>
            <a:r>
              <a:rPr lang="de-AT" dirty="0"/>
              <a:t>;</a:t>
            </a:r>
          </a:p>
          <a:p>
            <a:r>
              <a:rPr lang="de-AT" dirty="0"/>
              <a:t>    </a:t>
            </a:r>
            <a:r>
              <a:rPr lang="de-AT" dirty="0" err="1"/>
              <a:t>let</a:t>
            </a:r>
            <a:r>
              <a:rPr lang="de-AT" dirty="0"/>
              <a:t> breite = </a:t>
            </a:r>
            <a:r>
              <a:rPr lang="de-AT" dirty="0" err="1"/>
              <a:t>window.innerWidth</a:t>
            </a:r>
            <a:r>
              <a:rPr lang="de-AT" dirty="0"/>
              <a:t>;</a:t>
            </a:r>
          </a:p>
          <a:p>
            <a:r>
              <a:rPr lang="de-AT" dirty="0"/>
              <a:t>    </a:t>
            </a:r>
            <a:r>
              <a:rPr lang="de-AT" dirty="0" err="1"/>
              <a:t>document.write</a:t>
            </a:r>
            <a:r>
              <a:rPr lang="de-AT" dirty="0"/>
              <a:t>(</a:t>
            </a:r>
            <a:r>
              <a:rPr lang="de-AT" dirty="0" err="1"/>
              <a:t>hoehe</a:t>
            </a:r>
            <a:r>
              <a:rPr lang="de-AT" dirty="0"/>
              <a:t> + "</a:t>
            </a:r>
            <a:r>
              <a:rPr lang="de-AT" dirty="0" err="1"/>
              <a:t>px</a:t>
            </a:r>
            <a:r>
              <a:rPr lang="de-AT" dirty="0"/>
              <a:t> Höhe&lt;</a:t>
            </a:r>
            <a:r>
              <a:rPr lang="de-AT" dirty="0" err="1"/>
              <a:t>br</a:t>
            </a:r>
            <a:r>
              <a:rPr lang="de-AT" dirty="0"/>
              <a:t>&gt;" + breite + "</a:t>
            </a:r>
            <a:r>
              <a:rPr lang="de-AT" dirty="0" err="1"/>
              <a:t>px</a:t>
            </a:r>
            <a:r>
              <a:rPr lang="de-AT" dirty="0"/>
              <a:t> Breite");</a:t>
            </a:r>
          </a:p>
          <a:p>
            <a:r>
              <a:rPr lang="de-AT" dirty="0"/>
              <a:t>&lt;/</a:t>
            </a:r>
            <a:r>
              <a:rPr lang="de-AT" dirty="0" err="1"/>
              <a:t>script</a:t>
            </a:r>
            <a:r>
              <a:rPr lang="de-AT" dirty="0"/>
              <a:t>&gt;</a:t>
            </a:r>
          </a:p>
        </p:txBody>
      </p:sp>
      <p:sp>
        <p:nvSpPr>
          <p:cNvPr id="11" name="Textplatzhalter 2">
            <a:extLst>
              <a:ext uri="{FF2B5EF4-FFF2-40B4-BE49-F238E27FC236}">
                <a16:creationId xmlns:a16="http://schemas.microsoft.com/office/drawing/2014/main" id="{94576AE0-2754-410F-A1F0-535726841A04}"/>
              </a:ext>
            </a:extLst>
          </p:cNvPr>
          <p:cNvSpPr txBox="1">
            <a:spLocks/>
          </p:cNvSpPr>
          <p:nvPr/>
        </p:nvSpPr>
        <p:spPr>
          <a:xfrm>
            <a:off x="5276208" y="4860517"/>
            <a:ext cx="4700550"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Höhe und Breite abfragen</a:t>
            </a:r>
          </a:p>
        </p:txBody>
      </p:sp>
    </p:spTree>
    <p:extLst>
      <p:ext uri="{BB962C8B-B14F-4D97-AF65-F5344CB8AC3E}">
        <p14:creationId xmlns:p14="http://schemas.microsoft.com/office/powerpoint/2010/main" val="1245911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5FC8BC-2065-4E6D-8D01-D20E5026893E}"/>
              </a:ext>
            </a:extLst>
          </p:cNvPr>
          <p:cNvSpPr>
            <a:spLocks noGrp="1"/>
          </p:cNvSpPr>
          <p:nvPr>
            <p:ph type="title"/>
          </p:nvPr>
        </p:nvSpPr>
        <p:spPr/>
        <p:txBody>
          <a:bodyPr/>
          <a:lstStyle/>
          <a:p>
            <a:r>
              <a:rPr lang="de-AT" dirty="0"/>
              <a:t>Den zeitlichen Ablauf steuern</a:t>
            </a:r>
          </a:p>
        </p:txBody>
      </p:sp>
      <p:sp>
        <p:nvSpPr>
          <p:cNvPr id="3" name="Textplatzhalter 2">
            <a:extLst>
              <a:ext uri="{FF2B5EF4-FFF2-40B4-BE49-F238E27FC236}">
                <a16:creationId xmlns:a16="http://schemas.microsoft.com/office/drawing/2014/main" id="{A5776424-F523-4C72-8710-2E2615347219}"/>
              </a:ext>
            </a:extLst>
          </p:cNvPr>
          <p:cNvSpPr>
            <a:spLocks noGrp="1"/>
          </p:cNvSpPr>
          <p:nvPr>
            <p:ph type="body" sz="quarter" idx="13"/>
          </p:nvPr>
        </p:nvSpPr>
        <p:spPr>
          <a:xfrm>
            <a:off x="949136" y="1455738"/>
            <a:ext cx="10293728" cy="286232"/>
          </a:xfrm>
        </p:spPr>
        <p:txBody>
          <a:bodyPr/>
          <a:lstStyle/>
          <a:p>
            <a:r>
              <a:rPr lang="de-AT" dirty="0"/>
              <a:t>Verzögerung der Nachricht durch </a:t>
            </a:r>
            <a:r>
              <a:rPr lang="de-AT" dirty="0" err="1">
                <a:latin typeface="Consolas" panose="020B0609020204030204" pitchFamily="49" charset="0"/>
              </a:rPr>
              <a:t>setTimeout</a:t>
            </a:r>
            <a:r>
              <a:rPr lang="de-AT" dirty="0">
                <a:latin typeface="Consolas" panose="020B0609020204030204" pitchFamily="49" charset="0"/>
              </a:rPr>
              <a:t>()</a:t>
            </a:r>
          </a:p>
        </p:txBody>
      </p:sp>
      <p:sp>
        <p:nvSpPr>
          <p:cNvPr id="5" name="Textfeld 4">
            <a:extLst>
              <a:ext uri="{FF2B5EF4-FFF2-40B4-BE49-F238E27FC236}">
                <a16:creationId xmlns:a16="http://schemas.microsoft.com/office/drawing/2014/main" id="{30A199F1-38E4-4385-A79B-0A6811E237B8}"/>
              </a:ext>
            </a:extLst>
          </p:cNvPr>
          <p:cNvSpPr txBox="1"/>
          <p:nvPr/>
        </p:nvSpPr>
        <p:spPr>
          <a:xfrm>
            <a:off x="536800" y="2348903"/>
            <a:ext cx="5137377" cy="203132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button</a:t>
            </a:r>
            <a:r>
              <a:rPr lang="de-AT" dirty="0"/>
              <a:t> </a:t>
            </a:r>
            <a:r>
              <a:rPr lang="de-AT" dirty="0" err="1"/>
              <a:t>onclick</a:t>
            </a:r>
            <a:r>
              <a:rPr lang="de-AT" dirty="0"/>
              <a:t>="</a:t>
            </a:r>
            <a:r>
              <a:rPr lang="de-AT" dirty="0" err="1"/>
              <a:t>start</a:t>
            </a:r>
            <a:r>
              <a:rPr lang="de-AT" dirty="0"/>
              <a:t>()"&gt;Start&lt;/</a:t>
            </a:r>
            <a:r>
              <a:rPr lang="de-AT" dirty="0" err="1"/>
              <a:t>button</a:t>
            </a:r>
            <a:r>
              <a:rPr lang="de-AT" dirty="0"/>
              <a:t>&gt;</a:t>
            </a:r>
          </a:p>
          <a:p>
            <a:r>
              <a:rPr lang="de-AT" dirty="0"/>
              <a:t>&lt;</a:t>
            </a:r>
            <a:r>
              <a:rPr lang="de-AT" dirty="0" err="1"/>
              <a:t>script</a:t>
            </a:r>
            <a:r>
              <a:rPr lang="de-AT" dirty="0"/>
              <a:t>&gt;</a:t>
            </a:r>
          </a:p>
          <a:p>
            <a:r>
              <a:rPr lang="de-AT" dirty="0"/>
              <a:t>    </a:t>
            </a:r>
            <a:r>
              <a:rPr lang="de-AT" dirty="0" err="1"/>
              <a:t>function</a:t>
            </a:r>
            <a:r>
              <a:rPr lang="de-AT" dirty="0"/>
              <a:t> </a:t>
            </a:r>
            <a:r>
              <a:rPr lang="de-AT" dirty="0" err="1"/>
              <a:t>nachricht</a:t>
            </a:r>
            <a:r>
              <a:rPr lang="de-AT" dirty="0"/>
              <a:t>() {</a:t>
            </a:r>
          </a:p>
          <a:p>
            <a:r>
              <a:rPr lang="de-AT" dirty="0"/>
              <a:t>        alert("Button vor 2 Sekunden gedrückt");</a:t>
            </a:r>
          </a:p>
          <a:p>
            <a:r>
              <a:rPr lang="de-AT" dirty="0"/>
              <a:t>    }</a:t>
            </a:r>
          </a:p>
          <a:p>
            <a:r>
              <a:rPr lang="de-AT" dirty="0"/>
              <a:t>    </a:t>
            </a:r>
            <a:r>
              <a:rPr lang="de-AT" dirty="0" err="1"/>
              <a:t>function</a:t>
            </a:r>
            <a:r>
              <a:rPr lang="de-AT" dirty="0"/>
              <a:t> </a:t>
            </a:r>
            <a:r>
              <a:rPr lang="de-AT" dirty="0" err="1"/>
              <a:t>start</a:t>
            </a:r>
            <a:r>
              <a:rPr lang="de-AT" dirty="0"/>
              <a:t>() {</a:t>
            </a:r>
          </a:p>
          <a:p>
            <a:r>
              <a:rPr lang="de-AT" dirty="0"/>
              <a:t>        </a:t>
            </a:r>
            <a:r>
              <a:rPr lang="de-AT" dirty="0" err="1"/>
              <a:t>setTimeout</a:t>
            </a:r>
            <a:r>
              <a:rPr lang="de-AT" dirty="0"/>
              <a:t>(</a:t>
            </a:r>
            <a:r>
              <a:rPr lang="de-AT" dirty="0" err="1"/>
              <a:t>nachricht</a:t>
            </a:r>
            <a:r>
              <a:rPr lang="de-AT" dirty="0"/>
              <a:t>, 2000);</a:t>
            </a:r>
          </a:p>
          <a:p>
            <a:r>
              <a:rPr lang="de-AT" dirty="0"/>
              <a:t>    }</a:t>
            </a:r>
          </a:p>
          <a:p>
            <a:r>
              <a:rPr lang="de-AT" dirty="0"/>
              <a:t>&lt;/</a:t>
            </a:r>
            <a:r>
              <a:rPr lang="de-AT" dirty="0" err="1"/>
              <a:t>script</a:t>
            </a:r>
            <a:r>
              <a:rPr lang="de-AT" dirty="0"/>
              <a:t>&gt;</a:t>
            </a:r>
          </a:p>
        </p:txBody>
      </p:sp>
      <p:sp>
        <p:nvSpPr>
          <p:cNvPr id="7" name="Textfeld 6">
            <a:extLst>
              <a:ext uri="{FF2B5EF4-FFF2-40B4-BE49-F238E27FC236}">
                <a16:creationId xmlns:a16="http://schemas.microsoft.com/office/drawing/2014/main" id="{65CAC50D-A770-4FF5-AC4D-A96526CB142A}"/>
              </a:ext>
            </a:extLst>
          </p:cNvPr>
          <p:cNvSpPr txBox="1"/>
          <p:nvPr/>
        </p:nvSpPr>
        <p:spPr>
          <a:xfrm>
            <a:off x="6517824" y="3680856"/>
            <a:ext cx="5137377" cy="2677656"/>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function</a:t>
            </a:r>
            <a:r>
              <a:rPr lang="de-AT" dirty="0"/>
              <a:t> </a:t>
            </a:r>
            <a:r>
              <a:rPr lang="de-AT" dirty="0" err="1"/>
              <a:t>nachricht</a:t>
            </a:r>
            <a:r>
              <a:rPr lang="de-AT" dirty="0"/>
              <a:t>() {</a:t>
            </a:r>
          </a:p>
          <a:p>
            <a:r>
              <a:rPr lang="de-AT" dirty="0"/>
              <a:t>        alert("Button vor 2 Sekunden gedrückt");</a:t>
            </a:r>
          </a:p>
          <a:p>
            <a:r>
              <a:rPr lang="de-AT" dirty="0"/>
              <a:t>    }</a:t>
            </a:r>
          </a:p>
          <a:p>
            <a:r>
              <a:rPr lang="de-AT" dirty="0"/>
              <a:t>    </a:t>
            </a:r>
            <a:r>
              <a:rPr lang="de-AT" dirty="0" err="1"/>
              <a:t>function</a:t>
            </a:r>
            <a:r>
              <a:rPr lang="de-AT" dirty="0"/>
              <a:t> nachricht2() {</a:t>
            </a:r>
          </a:p>
          <a:p>
            <a:r>
              <a:rPr lang="de-AT" dirty="0"/>
              <a:t>        alert("Button vor 4 Sekunden gedrückt");</a:t>
            </a:r>
          </a:p>
          <a:p>
            <a:r>
              <a:rPr lang="de-AT" dirty="0"/>
              <a:t>    }</a:t>
            </a:r>
          </a:p>
          <a:p>
            <a:r>
              <a:rPr lang="de-AT" dirty="0"/>
              <a:t>    </a:t>
            </a:r>
            <a:r>
              <a:rPr lang="de-AT" dirty="0" err="1"/>
              <a:t>function</a:t>
            </a:r>
            <a:r>
              <a:rPr lang="de-AT" dirty="0"/>
              <a:t> </a:t>
            </a:r>
            <a:r>
              <a:rPr lang="de-AT" dirty="0" err="1"/>
              <a:t>start</a:t>
            </a:r>
            <a:r>
              <a:rPr lang="de-AT" dirty="0"/>
              <a:t>() {</a:t>
            </a:r>
          </a:p>
          <a:p>
            <a:r>
              <a:rPr lang="de-AT" dirty="0"/>
              <a:t>        </a:t>
            </a:r>
            <a:r>
              <a:rPr lang="de-AT" dirty="0" err="1"/>
              <a:t>setTimeout</a:t>
            </a:r>
            <a:r>
              <a:rPr lang="de-AT" dirty="0"/>
              <a:t>(</a:t>
            </a:r>
            <a:r>
              <a:rPr lang="de-AT" dirty="0" err="1"/>
              <a:t>nachricht</a:t>
            </a:r>
            <a:r>
              <a:rPr lang="de-AT" dirty="0"/>
              <a:t>, 2000);</a:t>
            </a:r>
          </a:p>
          <a:p>
            <a:r>
              <a:rPr lang="de-AT" dirty="0"/>
              <a:t>        </a:t>
            </a:r>
            <a:r>
              <a:rPr lang="de-AT" dirty="0" err="1"/>
              <a:t>setTimeout</a:t>
            </a:r>
            <a:r>
              <a:rPr lang="de-AT" dirty="0"/>
              <a:t>(nachricht2, 4000);</a:t>
            </a:r>
          </a:p>
          <a:p>
            <a:r>
              <a:rPr lang="de-AT" dirty="0"/>
              <a:t>    }</a:t>
            </a:r>
          </a:p>
          <a:p>
            <a:r>
              <a:rPr lang="de-AT" dirty="0"/>
              <a:t>&lt;/</a:t>
            </a:r>
            <a:r>
              <a:rPr lang="de-AT" dirty="0" err="1"/>
              <a:t>script</a:t>
            </a:r>
            <a:r>
              <a:rPr lang="de-AT" dirty="0"/>
              <a:t>&gt;</a:t>
            </a:r>
          </a:p>
        </p:txBody>
      </p:sp>
    </p:spTree>
    <p:extLst>
      <p:ext uri="{BB962C8B-B14F-4D97-AF65-F5344CB8AC3E}">
        <p14:creationId xmlns:p14="http://schemas.microsoft.com/office/powerpoint/2010/main" val="3369836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Fehlerbehandlung in JavaScript</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311472-59D8-4ECD-B068-7301CDB04E33}"/>
              </a:ext>
            </a:extLst>
          </p:cNvPr>
          <p:cNvSpPr>
            <a:spLocks noGrp="1"/>
          </p:cNvSpPr>
          <p:nvPr>
            <p:ph type="title"/>
          </p:nvPr>
        </p:nvSpPr>
        <p:spPr/>
        <p:txBody>
          <a:bodyPr/>
          <a:lstStyle/>
          <a:p>
            <a:r>
              <a:rPr lang="de-AT" dirty="0"/>
              <a:t>Den zeitlichen Ablauf steuern</a:t>
            </a:r>
          </a:p>
        </p:txBody>
      </p:sp>
      <p:sp>
        <p:nvSpPr>
          <p:cNvPr id="7" name="Textfeld 6">
            <a:extLst>
              <a:ext uri="{FF2B5EF4-FFF2-40B4-BE49-F238E27FC236}">
                <a16:creationId xmlns:a16="http://schemas.microsoft.com/office/drawing/2014/main" id="{B28FC2B4-7E15-42FE-B4BD-295390FD9F22}"/>
              </a:ext>
            </a:extLst>
          </p:cNvPr>
          <p:cNvSpPr txBox="1"/>
          <p:nvPr/>
        </p:nvSpPr>
        <p:spPr>
          <a:xfrm>
            <a:off x="3044599" y="1419936"/>
            <a:ext cx="6102802" cy="3323987"/>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button</a:t>
            </a:r>
            <a:r>
              <a:rPr lang="de-AT" dirty="0"/>
              <a:t> </a:t>
            </a:r>
            <a:r>
              <a:rPr lang="de-AT" dirty="0" err="1"/>
              <a:t>onclick</a:t>
            </a:r>
            <a:r>
              <a:rPr lang="de-AT" dirty="0"/>
              <a:t>="</a:t>
            </a:r>
            <a:r>
              <a:rPr lang="de-AT" dirty="0" err="1"/>
              <a:t>start</a:t>
            </a:r>
            <a:r>
              <a:rPr lang="de-AT" dirty="0"/>
              <a:t>()"&gt;Start&lt;/</a:t>
            </a:r>
            <a:r>
              <a:rPr lang="de-AT" dirty="0" err="1"/>
              <a:t>button</a:t>
            </a:r>
            <a:r>
              <a:rPr lang="de-AT" dirty="0"/>
              <a:t>&gt;</a:t>
            </a:r>
          </a:p>
          <a:p>
            <a:r>
              <a:rPr lang="de-AT" dirty="0"/>
              <a:t>&lt;</a:t>
            </a:r>
            <a:r>
              <a:rPr lang="de-AT" dirty="0" err="1"/>
              <a:t>button</a:t>
            </a:r>
            <a:r>
              <a:rPr lang="de-AT" dirty="0"/>
              <a:t> </a:t>
            </a:r>
            <a:r>
              <a:rPr lang="de-AT" dirty="0" err="1"/>
              <a:t>onclick</a:t>
            </a:r>
            <a:r>
              <a:rPr lang="de-AT" dirty="0"/>
              <a:t>="</a:t>
            </a:r>
            <a:r>
              <a:rPr lang="de-AT" dirty="0" err="1"/>
              <a:t>stop</a:t>
            </a:r>
            <a:r>
              <a:rPr lang="de-AT" dirty="0"/>
              <a:t>()"&gt;</a:t>
            </a:r>
            <a:r>
              <a:rPr lang="de-AT" dirty="0" err="1"/>
              <a:t>Stop</a:t>
            </a:r>
            <a:r>
              <a:rPr lang="de-AT" dirty="0"/>
              <a:t>&lt;/</a:t>
            </a:r>
            <a:r>
              <a:rPr lang="de-AT" dirty="0" err="1"/>
              <a:t>button</a:t>
            </a:r>
            <a:r>
              <a:rPr lang="de-AT" dirty="0"/>
              <a:t>&gt;</a:t>
            </a:r>
          </a:p>
          <a:p>
            <a:r>
              <a:rPr lang="de-AT" dirty="0"/>
              <a:t>&lt;</a:t>
            </a:r>
            <a:r>
              <a:rPr lang="de-AT" dirty="0" err="1"/>
              <a:t>script</a:t>
            </a:r>
            <a:r>
              <a:rPr lang="de-AT" dirty="0"/>
              <a:t>&gt;</a:t>
            </a:r>
          </a:p>
          <a:p>
            <a:r>
              <a:rPr lang="de-AT" dirty="0"/>
              <a:t>    </a:t>
            </a:r>
            <a:r>
              <a:rPr lang="de-AT" dirty="0" err="1"/>
              <a:t>let</a:t>
            </a:r>
            <a:r>
              <a:rPr lang="de-AT" dirty="0"/>
              <a:t> </a:t>
            </a:r>
            <a:r>
              <a:rPr lang="de-AT" dirty="0" err="1"/>
              <a:t>to</a:t>
            </a:r>
            <a:r>
              <a:rPr lang="de-AT" dirty="0"/>
              <a:t>;</a:t>
            </a:r>
          </a:p>
          <a:p>
            <a:r>
              <a:rPr lang="de-AT" dirty="0"/>
              <a:t>    </a:t>
            </a:r>
            <a:r>
              <a:rPr lang="de-AT" dirty="0" err="1"/>
              <a:t>function</a:t>
            </a:r>
            <a:r>
              <a:rPr lang="de-AT" dirty="0"/>
              <a:t> f() {</a:t>
            </a:r>
          </a:p>
          <a:p>
            <a:r>
              <a:rPr lang="de-AT" dirty="0"/>
              <a:t>        alert("Button vor 5 Sekunden gedrückt");</a:t>
            </a:r>
          </a:p>
          <a:p>
            <a:r>
              <a:rPr lang="de-AT" dirty="0"/>
              <a:t>    }</a:t>
            </a:r>
          </a:p>
          <a:p>
            <a:r>
              <a:rPr lang="de-AT" dirty="0"/>
              <a:t>    </a:t>
            </a:r>
            <a:r>
              <a:rPr lang="de-AT" dirty="0" err="1"/>
              <a:t>function</a:t>
            </a:r>
            <a:r>
              <a:rPr lang="de-AT" dirty="0"/>
              <a:t> </a:t>
            </a:r>
            <a:r>
              <a:rPr lang="de-AT" dirty="0" err="1"/>
              <a:t>stop</a:t>
            </a:r>
            <a:r>
              <a:rPr lang="de-AT" dirty="0"/>
              <a:t>() {</a:t>
            </a:r>
          </a:p>
          <a:p>
            <a:r>
              <a:rPr lang="de-AT" dirty="0"/>
              <a:t>    // Mit </a:t>
            </a:r>
            <a:r>
              <a:rPr lang="de-AT" dirty="0" err="1"/>
              <a:t>clearTimeout</a:t>
            </a:r>
            <a:r>
              <a:rPr lang="de-AT" dirty="0"/>
              <a:t>() kann Timeout unterbrochen werden</a:t>
            </a:r>
          </a:p>
          <a:p>
            <a:r>
              <a:rPr lang="de-AT" dirty="0"/>
              <a:t>        </a:t>
            </a:r>
            <a:r>
              <a:rPr lang="de-AT" dirty="0" err="1"/>
              <a:t>clearTimeout</a:t>
            </a:r>
            <a:r>
              <a:rPr lang="de-AT" dirty="0"/>
              <a:t>(</a:t>
            </a:r>
            <a:r>
              <a:rPr lang="de-AT" dirty="0" err="1"/>
              <a:t>to</a:t>
            </a:r>
            <a:r>
              <a:rPr lang="de-AT" dirty="0"/>
              <a:t>);</a:t>
            </a:r>
          </a:p>
          <a:p>
            <a:r>
              <a:rPr lang="de-AT" dirty="0"/>
              <a:t>    }</a:t>
            </a:r>
          </a:p>
          <a:p>
            <a:r>
              <a:rPr lang="de-AT" dirty="0"/>
              <a:t>    </a:t>
            </a:r>
            <a:r>
              <a:rPr lang="de-AT" dirty="0" err="1"/>
              <a:t>function</a:t>
            </a:r>
            <a:r>
              <a:rPr lang="de-AT" dirty="0"/>
              <a:t> </a:t>
            </a:r>
            <a:r>
              <a:rPr lang="de-AT" dirty="0" err="1"/>
              <a:t>start</a:t>
            </a:r>
            <a:r>
              <a:rPr lang="de-AT" dirty="0"/>
              <a:t>() {</a:t>
            </a:r>
          </a:p>
          <a:p>
            <a:r>
              <a:rPr lang="de-AT" dirty="0"/>
              <a:t>        </a:t>
            </a:r>
            <a:r>
              <a:rPr lang="de-AT" dirty="0" err="1"/>
              <a:t>to</a:t>
            </a:r>
            <a:r>
              <a:rPr lang="de-AT" dirty="0"/>
              <a:t> = </a:t>
            </a:r>
            <a:r>
              <a:rPr lang="de-AT" dirty="0" err="1"/>
              <a:t>setTimeout</a:t>
            </a:r>
            <a:r>
              <a:rPr lang="de-AT" dirty="0"/>
              <a:t>(f, 5000);</a:t>
            </a:r>
          </a:p>
          <a:p>
            <a:r>
              <a:rPr lang="de-AT" dirty="0"/>
              <a:t>    }</a:t>
            </a:r>
          </a:p>
          <a:p>
            <a:r>
              <a:rPr lang="de-AT" dirty="0"/>
              <a:t>&lt;/</a:t>
            </a:r>
            <a:r>
              <a:rPr lang="de-AT" dirty="0" err="1"/>
              <a:t>script</a:t>
            </a:r>
            <a:r>
              <a:rPr lang="de-AT" dirty="0"/>
              <a:t>&gt;</a:t>
            </a:r>
          </a:p>
        </p:txBody>
      </p:sp>
    </p:spTree>
    <p:extLst>
      <p:ext uri="{BB962C8B-B14F-4D97-AF65-F5344CB8AC3E}">
        <p14:creationId xmlns:p14="http://schemas.microsoft.com/office/powerpoint/2010/main" val="554790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311472-59D8-4ECD-B068-7301CDB04E33}"/>
              </a:ext>
            </a:extLst>
          </p:cNvPr>
          <p:cNvSpPr>
            <a:spLocks noGrp="1"/>
          </p:cNvSpPr>
          <p:nvPr>
            <p:ph type="title"/>
          </p:nvPr>
        </p:nvSpPr>
        <p:spPr/>
        <p:txBody>
          <a:bodyPr/>
          <a:lstStyle/>
          <a:p>
            <a:r>
              <a:rPr lang="de-AT" dirty="0"/>
              <a:t>Den zeitlichen Ablauf steuern</a:t>
            </a:r>
          </a:p>
        </p:txBody>
      </p:sp>
      <p:sp>
        <p:nvSpPr>
          <p:cNvPr id="15" name="Textfeld 14">
            <a:extLst>
              <a:ext uri="{FF2B5EF4-FFF2-40B4-BE49-F238E27FC236}">
                <a16:creationId xmlns:a16="http://schemas.microsoft.com/office/drawing/2014/main" id="{27BFE6BA-66ED-456C-8C8B-0F1BB1EE7EF2}"/>
              </a:ext>
            </a:extLst>
          </p:cNvPr>
          <p:cNvSpPr txBox="1"/>
          <p:nvPr/>
        </p:nvSpPr>
        <p:spPr>
          <a:xfrm>
            <a:off x="3747408" y="2079482"/>
            <a:ext cx="5507490" cy="2462213"/>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let</a:t>
            </a:r>
            <a:r>
              <a:rPr lang="de-AT" dirty="0"/>
              <a:t> i = 1;</a:t>
            </a:r>
          </a:p>
          <a:p>
            <a:r>
              <a:rPr lang="de-AT" dirty="0"/>
              <a:t>    </a:t>
            </a:r>
            <a:r>
              <a:rPr lang="de-AT" dirty="0" err="1"/>
              <a:t>function</a:t>
            </a:r>
            <a:r>
              <a:rPr lang="de-AT" dirty="0"/>
              <a:t> f() {</a:t>
            </a:r>
          </a:p>
          <a:p>
            <a:r>
              <a:rPr lang="de-AT" dirty="0"/>
              <a:t>        </a:t>
            </a:r>
            <a:r>
              <a:rPr lang="de-AT" dirty="0" err="1"/>
              <a:t>document.write</a:t>
            </a:r>
            <a:r>
              <a:rPr lang="de-AT" dirty="0"/>
              <a:t>(i + "&lt;</a:t>
            </a:r>
            <a:r>
              <a:rPr lang="de-AT" dirty="0" err="1"/>
              <a:t>br</a:t>
            </a:r>
            <a:r>
              <a:rPr lang="de-AT" dirty="0"/>
              <a:t>&gt;");</a:t>
            </a:r>
          </a:p>
          <a:p>
            <a:r>
              <a:rPr lang="de-AT" dirty="0"/>
              <a:t>        i++;</a:t>
            </a:r>
          </a:p>
          <a:p>
            <a:r>
              <a:rPr lang="de-AT" dirty="0"/>
              <a:t>    }</a:t>
            </a:r>
          </a:p>
          <a:p>
            <a:r>
              <a:rPr lang="de-AT" dirty="0"/>
              <a:t>    // </a:t>
            </a:r>
            <a:r>
              <a:rPr lang="de-AT" dirty="0" err="1"/>
              <a:t>setInterval</a:t>
            </a:r>
            <a:r>
              <a:rPr lang="de-AT" dirty="0"/>
              <a:t>() ähnlich, Programm ruft </a:t>
            </a:r>
          </a:p>
          <a:p>
            <a:r>
              <a:rPr lang="de-AT" dirty="0"/>
              <a:t>    // entsprechende Funktion immer wieder </a:t>
            </a:r>
          </a:p>
          <a:p>
            <a:r>
              <a:rPr lang="de-AT" dirty="0"/>
              <a:t>    // aufs Neue auf</a:t>
            </a:r>
          </a:p>
          <a:p>
            <a:r>
              <a:rPr lang="de-AT" dirty="0"/>
              <a:t>    </a:t>
            </a:r>
            <a:r>
              <a:rPr lang="de-AT" dirty="0" err="1"/>
              <a:t>setInterval</a:t>
            </a:r>
            <a:r>
              <a:rPr lang="de-AT" dirty="0"/>
              <a:t>(f, 1000);</a:t>
            </a:r>
          </a:p>
          <a:p>
            <a:r>
              <a:rPr lang="de-AT" dirty="0"/>
              <a:t>&lt;/</a:t>
            </a:r>
            <a:r>
              <a:rPr lang="de-AT" dirty="0" err="1"/>
              <a:t>script</a:t>
            </a:r>
            <a:r>
              <a:rPr lang="de-AT" dirty="0"/>
              <a:t>&gt;</a:t>
            </a:r>
          </a:p>
        </p:txBody>
      </p:sp>
    </p:spTree>
    <p:extLst>
      <p:ext uri="{BB962C8B-B14F-4D97-AF65-F5344CB8AC3E}">
        <p14:creationId xmlns:p14="http://schemas.microsoft.com/office/powerpoint/2010/main" val="3572105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B6DF9424-C5D6-4F91-A649-353B6DC903EB}"/>
              </a:ext>
            </a:extLst>
          </p:cNvPr>
          <p:cNvSpPr>
            <a:spLocks noChangeArrowheads="1"/>
          </p:cNvSpPr>
          <p:nvPr/>
        </p:nvSpPr>
        <p:spPr bwMode="auto">
          <a:xfrm>
            <a:off x="6417445" y="1510328"/>
            <a:ext cx="5253361" cy="4154984"/>
          </a:xfrm>
          <a:prstGeom prst="rect">
            <a:avLst/>
          </a:prstGeom>
          <a:noFill/>
          <a:ln w="6350">
            <a:solidFill>
              <a:schemeClr val="tx1"/>
            </a:solidFill>
          </a:ln>
        </p:spPr>
        <p:txBody>
          <a:bodyPr wrap="square">
            <a:spAutoFit/>
          </a:bodyPr>
          <a:lstStyle/>
          <a:p>
            <a:r>
              <a:rPr lang="de-DE" altLang="de-DE" sz="1400" dirty="0">
                <a:latin typeface="Consolas" panose="020B0609020204030204" pitchFamily="49" charset="0"/>
              </a:rPr>
              <a:t>&lt;</a:t>
            </a:r>
            <a:r>
              <a:rPr lang="de-DE" altLang="de-DE" sz="1400" dirty="0" err="1">
                <a:latin typeface="Consolas" panose="020B0609020204030204" pitchFamily="49" charset="0"/>
              </a:rPr>
              <a:t>body</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table</a:t>
            </a:r>
            <a:r>
              <a:rPr lang="de-DE" altLang="de-DE" sz="1400" dirty="0">
                <a:latin typeface="Consolas" panose="020B0609020204030204" pitchFamily="49" charset="0"/>
              </a:rPr>
              <a:t> </a:t>
            </a:r>
            <a:r>
              <a:rPr lang="de-DE" altLang="de-DE" sz="1400" dirty="0" err="1">
                <a:latin typeface="Consolas" panose="020B0609020204030204" pitchFamily="49" charset="0"/>
              </a:rPr>
              <a:t>id</a:t>
            </a:r>
            <a:r>
              <a:rPr lang="de-DE" altLang="de-DE" sz="1400" dirty="0">
                <a:latin typeface="Consolas" panose="020B0609020204030204" pitchFamily="49" charset="0"/>
              </a:rPr>
              <a:t>="</a:t>
            </a:r>
            <a:r>
              <a:rPr lang="de-DE" altLang="de-DE" sz="1400" dirty="0" err="1">
                <a:latin typeface="Consolas" panose="020B0609020204030204" pitchFamily="49" charset="0"/>
              </a:rPr>
              <a:t>tableElement</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tr</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td</a:t>
            </a:r>
            <a:r>
              <a:rPr lang="de-DE" altLang="de-DE" sz="1400" dirty="0">
                <a:latin typeface="Consolas" panose="020B0609020204030204" pitchFamily="49" charset="0"/>
              </a:rPr>
              <a:t>&gt;Zeile &lt;strong&gt;1&lt;/strong&gt;, Spalte 1&lt;/</a:t>
            </a:r>
            <a:r>
              <a:rPr lang="de-DE" altLang="de-DE" sz="1400" dirty="0" err="1">
                <a:latin typeface="Consolas" panose="020B0609020204030204" pitchFamily="49" charset="0"/>
              </a:rPr>
              <a:t>td</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td</a:t>
            </a:r>
            <a:r>
              <a:rPr lang="de-DE" altLang="de-DE" sz="1400" dirty="0">
                <a:latin typeface="Consolas" panose="020B0609020204030204" pitchFamily="49" charset="0"/>
              </a:rPr>
              <a:t>&gt;Zeile &lt;strong&gt;1&lt;/strong&gt;, Spalte 2&lt;/</a:t>
            </a:r>
            <a:r>
              <a:rPr lang="de-DE" altLang="de-DE" sz="1400" dirty="0" err="1">
                <a:latin typeface="Consolas" panose="020B0609020204030204" pitchFamily="49" charset="0"/>
              </a:rPr>
              <a:t>td</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tr</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tr</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td</a:t>
            </a:r>
            <a:r>
              <a:rPr lang="de-DE" altLang="de-DE" sz="1400" dirty="0">
                <a:latin typeface="Consolas" panose="020B0609020204030204" pitchFamily="49" charset="0"/>
              </a:rPr>
              <a:t>&gt;Zeile &lt;strong&gt;2&lt;/strong&gt;, Spalte 1&lt;/</a:t>
            </a:r>
            <a:r>
              <a:rPr lang="de-DE" altLang="de-DE" sz="1400" dirty="0" err="1">
                <a:latin typeface="Consolas" panose="020B0609020204030204" pitchFamily="49" charset="0"/>
              </a:rPr>
              <a:t>td</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td</a:t>
            </a:r>
            <a:r>
              <a:rPr lang="de-DE" altLang="de-DE" sz="1400" dirty="0">
                <a:latin typeface="Consolas" panose="020B0609020204030204" pitchFamily="49" charset="0"/>
              </a:rPr>
              <a:t>&gt;Zeile &lt;strong&gt;2&lt;/strong&gt;, Spalte 2&lt;/</a:t>
            </a:r>
            <a:r>
              <a:rPr lang="de-DE" altLang="de-DE" sz="1400" dirty="0" err="1">
                <a:latin typeface="Consolas" panose="020B0609020204030204" pitchFamily="49" charset="0"/>
              </a:rPr>
              <a:t>td</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tr</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table</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script</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function</a:t>
            </a:r>
            <a:r>
              <a:rPr lang="de-DE" altLang="de-DE" sz="1400" dirty="0">
                <a:latin typeface="Consolas" panose="020B0609020204030204" pitchFamily="49" charset="0"/>
              </a:rPr>
              <a:t> </a:t>
            </a:r>
            <a:r>
              <a:rPr lang="de-DE" altLang="de-DE" sz="1400" dirty="0" err="1">
                <a:latin typeface="Consolas" panose="020B0609020204030204" pitchFamily="49" charset="0"/>
              </a:rPr>
              <a:t>hintergrund</a:t>
            </a:r>
            <a:r>
              <a:rPr lang="de-DE" altLang="de-DE" sz="1400" dirty="0">
                <a:latin typeface="Consolas" panose="020B0609020204030204" pitchFamily="49" charset="0"/>
              </a:rPr>
              <a:t>() {</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let</a:t>
            </a:r>
            <a:r>
              <a:rPr lang="de-DE" altLang="de-DE" sz="1400" dirty="0">
                <a:latin typeface="Consolas" panose="020B0609020204030204" pitchFamily="49" charset="0"/>
              </a:rPr>
              <a:t> </a:t>
            </a:r>
            <a:r>
              <a:rPr lang="de-DE" altLang="de-DE" sz="1400" dirty="0" err="1">
                <a:latin typeface="Consolas" panose="020B0609020204030204" pitchFamily="49" charset="0"/>
              </a:rPr>
              <a:t>td</a:t>
            </a:r>
            <a:r>
              <a:rPr lang="de-DE" altLang="de-DE" sz="1400" dirty="0">
                <a:latin typeface="Consolas" panose="020B0609020204030204" pitchFamily="49" charset="0"/>
              </a:rPr>
              <a:t> = </a:t>
            </a:r>
            <a:r>
              <a:rPr lang="de-DE" altLang="de-DE" sz="1400" dirty="0" err="1">
                <a:latin typeface="Consolas" panose="020B0609020204030204" pitchFamily="49" charset="0"/>
              </a:rPr>
              <a:t>event.target.closest</a:t>
            </a:r>
            <a:r>
              <a:rPr lang="de-DE" altLang="de-DE" sz="1400" dirty="0">
                <a:latin typeface="Consolas" panose="020B0609020204030204" pitchFamily="49" charset="0"/>
              </a:rPr>
              <a:t>('</a:t>
            </a:r>
            <a:r>
              <a:rPr lang="de-DE" altLang="de-DE" sz="1400" dirty="0" err="1">
                <a:latin typeface="Consolas" panose="020B0609020204030204" pitchFamily="49" charset="0"/>
              </a:rPr>
              <a:t>td</a:t>
            </a:r>
            <a:r>
              <a:rPr lang="de-DE" altLang="de-DE" sz="1400" dirty="0">
                <a:latin typeface="Consolas" panose="020B0609020204030204" pitchFamily="49" charset="0"/>
              </a:rPr>
              <a:t>');</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td.style.backgroundColor</a:t>
            </a:r>
            <a:r>
              <a:rPr lang="de-DE" altLang="de-DE" sz="1400" dirty="0">
                <a:latin typeface="Consolas" panose="020B0609020204030204" pitchFamily="49" charset="0"/>
              </a:rPr>
              <a:t> = '</a:t>
            </a:r>
            <a:r>
              <a:rPr lang="de-DE" altLang="de-DE" sz="1400" dirty="0" err="1">
                <a:latin typeface="Consolas" panose="020B0609020204030204" pitchFamily="49" charset="0"/>
              </a:rPr>
              <a:t>red</a:t>
            </a:r>
            <a:r>
              <a:rPr lang="de-DE" altLang="de-DE" sz="1400" dirty="0">
                <a:latin typeface="Consolas" panose="020B0609020204030204" pitchFamily="49" charset="0"/>
              </a:rPr>
              <a:t>';</a:t>
            </a:r>
            <a:br>
              <a:rPr lang="de-DE" altLang="de-DE" sz="1400" dirty="0">
                <a:latin typeface="Consolas" panose="020B0609020204030204" pitchFamily="49" charset="0"/>
              </a:rPr>
            </a:br>
            <a:r>
              <a:rPr lang="de-DE" altLang="de-DE" sz="1400" dirty="0">
                <a:latin typeface="Consolas" panose="020B0609020204030204" pitchFamily="49" charset="0"/>
              </a:rPr>
              <a:t>    }</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tableElement.onclick</a:t>
            </a:r>
            <a:r>
              <a:rPr lang="de-DE" altLang="de-DE" sz="1400" dirty="0">
                <a:latin typeface="Consolas" panose="020B0609020204030204" pitchFamily="49" charset="0"/>
              </a:rPr>
              <a:t> = </a:t>
            </a:r>
            <a:r>
              <a:rPr lang="de-DE" altLang="de-DE" sz="1400" dirty="0" err="1">
                <a:latin typeface="Consolas" panose="020B0609020204030204" pitchFamily="49" charset="0"/>
              </a:rPr>
              <a:t>hintergrund</a:t>
            </a:r>
            <a:r>
              <a:rPr lang="de-DE" altLang="de-DE" sz="1400" dirty="0">
                <a:latin typeface="Consolas" panose="020B0609020204030204" pitchFamily="49" charset="0"/>
              </a:rPr>
              <a: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script</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body</a:t>
            </a:r>
            <a:r>
              <a:rPr lang="de-DE" altLang="de-DE" sz="1400" dirty="0">
                <a:latin typeface="Consolas" panose="020B0609020204030204" pitchFamily="49" charset="0"/>
              </a:rPr>
              <a:t>&gt;</a:t>
            </a:r>
          </a:p>
        </p:txBody>
      </p:sp>
      <p:sp>
        <p:nvSpPr>
          <p:cNvPr id="5" name="Textfeld 4">
            <a:extLst>
              <a:ext uri="{FF2B5EF4-FFF2-40B4-BE49-F238E27FC236}">
                <a16:creationId xmlns:a16="http://schemas.microsoft.com/office/drawing/2014/main" id="{A0504DF6-D822-4AC8-8702-8987A7FB16DD}"/>
              </a:ext>
            </a:extLst>
          </p:cNvPr>
          <p:cNvSpPr txBox="1"/>
          <p:nvPr/>
        </p:nvSpPr>
        <p:spPr>
          <a:xfrm>
            <a:off x="315411" y="2503438"/>
            <a:ext cx="6102034" cy="1384995"/>
          </a:xfrm>
          <a:prstGeom prst="rect">
            <a:avLst/>
          </a:prstGeom>
          <a:noFill/>
        </p:spPr>
        <p:txBody>
          <a:bodyPr wrap="square">
            <a:spAutoFit/>
          </a:bodyPr>
          <a:lstStyle/>
          <a:p>
            <a:r>
              <a:rPr lang="de-AT" sz="1400" b="0" cap="none" dirty="0">
                <a:latin typeface="+mn-lt"/>
                <a:ea typeface="+mn-ea"/>
                <a:cs typeface="+mn-cs"/>
              </a:rPr>
              <a:t>Erstelle eine Seite mit einer HTML-Tabelle. Wenn der Anwender auf eines der enthaltenen Felder klickt, soll dieses eine rote Hintergrundfarbe erhalten. Verwende hierfür einen einzigen Event-Handler, der für alle Felder gilt – unabhängig davon, wie viele Spalten und Zeilen die Tabelle enthält. Das Programm soll immer das komplette Feld markieren, auch wenn innerhalb des </a:t>
            </a:r>
            <a:r>
              <a:rPr lang="de-AT" sz="1400" b="0" cap="none" dirty="0" err="1">
                <a:latin typeface="+mn-lt"/>
                <a:ea typeface="+mn-ea"/>
                <a:cs typeface="+mn-cs"/>
              </a:rPr>
              <a:t>td</a:t>
            </a:r>
            <a:r>
              <a:rPr lang="de-AT" sz="1400" b="0" cap="none" dirty="0">
                <a:latin typeface="+mn-lt"/>
                <a:ea typeface="+mn-ea"/>
                <a:cs typeface="+mn-cs"/>
              </a:rPr>
              <a:t>-Tags noch weitere HTML-Tags enthalten sind.</a:t>
            </a:r>
            <a:endParaRPr lang="de-AT" sz="1400" dirty="0"/>
          </a:p>
        </p:txBody>
      </p:sp>
      <p:sp>
        <p:nvSpPr>
          <p:cNvPr id="8" name="Titel 1">
            <a:extLst>
              <a:ext uri="{FF2B5EF4-FFF2-40B4-BE49-F238E27FC236}">
                <a16:creationId xmlns:a16="http://schemas.microsoft.com/office/drawing/2014/main" id="{D4F18781-E821-4A17-963E-0729E66C5669}"/>
              </a:ext>
            </a:extLst>
          </p:cNvPr>
          <p:cNvSpPr>
            <a:spLocks noGrp="1"/>
          </p:cNvSpPr>
          <p:nvPr>
            <p:ph type="title"/>
          </p:nvPr>
        </p:nvSpPr>
        <p:spPr>
          <a:xfrm>
            <a:off x="949136" y="222423"/>
            <a:ext cx="10293728" cy="547319"/>
          </a:xfrm>
        </p:spPr>
        <p:txBody>
          <a:bodyPr/>
          <a:lstStyle/>
          <a:p>
            <a:r>
              <a:rPr lang="de-AT" dirty="0"/>
              <a:t>Kleine Übung</a:t>
            </a:r>
          </a:p>
        </p:txBody>
      </p:sp>
    </p:spTree>
    <p:extLst>
      <p:ext uri="{BB962C8B-B14F-4D97-AF65-F5344CB8AC3E}">
        <p14:creationId xmlns:p14="http://schemas.microsoft.com/office/powerpoint/2010/main" val="1692829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3C43C0CB-2A95-4921-8794-73483A82E7CC}"/>
              </a:ext>
            </a:extLst>
          </p:cNvPr>
          <p:cNvSpPr>
            <a:spLocks noGrp="1"/>
          </p:cNvSpPr>
          <p:nvPr>
            <p:ph type="body" sz="quarter" idx="13"/>
          </p:nvPr>
        </p:nvSpPr>
        <p:spPr>
          <a:xfrm>
            <a:off x="63375" y="2303994"/>
            <a:ext cx="3323312" cy="2806922"/>
          </a:xfrm>
        </p:spPr>
        <p:txBody>
          <a:bodyPr/>
          <a:lstStyle/>
          <a:p>
            <a:pPr marL="0" indent="0">
              <a:buNone/>
            </a:pPr>
            <a:r>
              <a:rPr lang="de-AT" sz="1400" dirty="0"/>
              <a:t>Wenn der Anwender die Aufgabe der ersten Seite richtig gelöst hat, ruft das Programm automatisch die zweite Seite in einem neuen Tab oder Fenster auf. Wenn der Besucher auch die zweite Aufgabe richtig gelöst hat, öffnet das Programm die dritte Seite und schließt die aktuelle Seite. Wenn er auch die dritte Aufgabe richtig löst, soll auch diese Seite geschlossen werden, nachdem eine entsprechende Meldung ausgegeben wurde.</a:t>
            </a:r>
            <a:br>
              <a:rPr lang="de-AT" sz="1400" dirty="0"/>
            </a:br>
            <a:r>
              <a:rPr lang="de-AT" sz="1400" dirty="0"/>
              <a:t>Achtung: </a:t>
            </a:r>
            <a:r>
              <a:rPr lang="de-AT" sz="1400" dirty="0" err="1"/>
              <a:t>PopUp</a:t>
            </a:r>
            <a:r>
              <a:rPr lang="de-AT" sz="1400" dirty="0"/>
              <a:t> Blocker im Browser deaktivieren</a:t>
            </a:r>
          </a:p>
        </p:txBody>
      </p:sp>
      <p:sp>
        <p:nvSpPr>
          <p:cNvPr id="4" name="Rectangle 1">
            <a:extLst>
              <a:ext uri="{FF2B5EF4-FFF2-40B4-BE49-F238E27FC236}">
                <a16:creationId xmlns:a16="http://schemas.microsoft.com/office/drawing/2014/main" id="{7A6D80F6-E87F-4EC0-BB6E-D43A500F1911}"/>
              </a:ext>
            </a:extLst>
          </p:cNvPr>
          <p:cNvSpPr>
            <a:spLocks noChangeArrowheads="1"/>
          </p:cNvSpPr>
          <p:nvPr/>
        </p:nvSpPr>
        <p:spPr bwMode="auto">
          <a:xfrm>
            <a:off x="3540595" y="2010612"/>
            <a:ext cx="8234947" cy="3539430"/>
          </a:xfrm>
          <a:prstGeom prst="rect">
            <a:avLst/>
          </a:prstGeom>
          <a:noFill/>
          <a:ln w="6350">
            <a:solidFill>
              <a:schemeClr val="tx1"/>
            </a:solidFill>
          </a:ln>
        </p:spPr>
        <p:txBody>
          <a:bodyPr wrap="square">
            <a:spAutoFit/>
          </a:bodyPr>
          <a:lstStyle/>
          <a:p>
            <a:r>
              <a:rPr lang="de-DE" altLang="de-DE" sz="1400" dirty="0">
                <a:latin typeface="Consolas" panose="020B0609020204030204" pitchFamily="49" charset="0"/>
              </a:rPr>
              <a:t>&lt;</a:t>
            </a:r>
            <a:r>
              <a:rPr lang="de-DE" altLang="de-DE" sz="1400" dirty="0" err="1">
                <a:latin typeface="Consolas" panose="020B0609020204030204" pitchFamily="49" charset="0"/>
              </a:rPr>
              <a:t>body</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&lt;h1&gt;Willkommen zum Mathe-Quiz!&lt;/h1&gt;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button</a:t>
            </a:r>
            <a:r>
              <a:rPr lang="de-DE" altLang="de-DE" sz="1400" dirty="0">
                <a:latin typeface="Consolas" panose="020B0609020204030204" pitchFamily="49" charset="0"/>
              </a:rPr>
              <a:t> </a:t>
            </a:r>
            <a:r>
              <a:rPr lang="de-DE" altLang="de-DE" sz="1400" dirty="0" err="1">
                <a:latin typeface="Consolas" panose="020B0609020204030204" pitchFamily="49" charset="0"/>
              </a:rPr>
              <a:t>onclick</a:t>
            </a:r>
            <a:r>
              <a:rPr lang="de-DE" altLang="de-DE" sz="1400" dirty="0">
                <a:latin typeface="Consolas" panose="020B0609020204030204" pitchFamily="49" charset="0"/>
              </a:rPr>
              <a:t>="</a:t>
            </a:r>
            <a:r>
              <a:rPr lang="de-DE" altLang="de-DE" sz="1400" dirty="0" err="1">
                <a:latin typeface="Consolas" panose="020B0609020204030204" pitchFamily="49" charset="0"/>
              </a:rPr>
              <a:t>aufgabe</a:t>
            </a:r>
            <a:r>
              <a:rPr lang="de-DE" altLang="de-DE" sz="1400" dirty="0">
                <a:latin typeface="Consolas" panose="020B0609020204030204" pitchFamily="49" charset="0"/>
              </a:rPr>
              <a:t>()"&gt;Aufgabe 1&lt;/</a:t>
            </a:r>
            <a:r>
              <a:rPr lang="de-DE" altLang="de-DE" sz="1400" dirty="0" err="1">
                <a:latin typeface="Consolas" panose="020B0609020204030204" pitchFamily="49" charset="0"/>
              </a:rPr>
              <a:t>button</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script</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function</a:t>
            </a:r>
            <a:r>
              <a:rPr lang="de-DE" altLang="de-DE" sz="1400" dirty="0">
                <a:latin typeface="Consolas" panose="020B0609020204030204" pitchFamily="49" charset="0"/>
              </a:rPr>
              <a:t> </a:t>
            </a:r>
            <a:r>
              <a:rPr lang="de-DE" altLang="de-DE" sz="1400" dirty="0" err="1">
                <a:latin typeface="Consolas" panose="020B0609020204030204" pitchFamily="49" charset="0"/>
              </a:rPr>
              <a:t>aufgabe</a:t>
            </a:r>
            <a:r>
              <a:rPr lang="de-DE" altLang="de-DE" sz="1400" dirty="0">
                <a:latin typeface="Consolas" panose="020B0609020204030204" pitchFamily="49" charset="0"/>
              </a:rPr>
              <a:t>() {</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let</a:t>
            </a:r>
            <a:r>
              <a:rPr lang="de-DE" altLang="de-DE" sz="1400" dirty="0">
                <a:latin typeface="Consolas" panose="020B0609020204030204" pitchFamily="49" charset="0"/>
              </a:rPr>
              <a:t> a = </a:t>
            </a:r>
            <a:r>
              <a:rPr lang="de-DE" altLang="de-DE" sz="1400" dirty="0" err="1">
                <a:latin typeface="Consolas" panose="020B0609020204030204" pitchFamily="49" charset="0"/>
              </a:rPr>
              <a:t>Math.floor</a:t>
            </a:r>
            <a:r>
              <a:rPr lang="de-DE" altLang="de-DE" sz="1400" dirty="0">
                <a:latin typeface="Consolas" panose="020B0609020204030204" pitchFamily="49" charset="0"/>
              </a:rPr>
              <a:t>(</a:t>
            </a:r>
            <a:r>
              <a:rPr lang="de-DE" altLang="de-DE" sz="1400" dirty="0" err="1">
                <a:latin typeface="Consolas" panose="020B0609020204030204" pitchFamily="49" charset="0"/>
              </a:rPr>
              <a:t>Math.random</a:t>
            </a:r>
            <a:r>
              <a:rPr lang="de-DE" altLang="de-DE" sz="1400" dirty="0">
                <a:latin typeface="Consolas" panose="020B0609020204030204" pitchFamily="49" charset="0"/>
              </a:rPr>
              <a:t>() * 9 + 1);</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let</a:t>
            </a:r>
            <a:r>
              <a:rPr lang="de-DE" altLang="de-DE" sz="1400" dirty="0">
                <a:latin typeface="Consolas" panose="020B0609020204030204" pitchFamily="49" charset="0"/>
              </a:rPr>
              <a:t> b = </a:t>
            </a:r>
            <a:r>
              <a:rPr lang="de-DE" altLang="de-DE" sz="1400" dirty="0" err="1">
                <a:latin typeface="Consolas" panose="020B0609020204030204" pitchFamily="49" charset="0"/>
              </a:rPr>
              <a:t>Math.floor</a:t>
            </a:r>
            <a:r>
              <a:rPr lang="de-DE" altLang="de-DE" sz="1400" dirty="0">
                <a:latin typeface="Consolas" panose="020B0609020204030204" pitchFamily="49" charset="0"/>
              </a:rPr>
              <a:t>(</a:t>
            </a:r>
            <a:r>
              <a:rPr lang="de-DE" altLang="de-DE" sz="1400" dirty="0" err="1">
                <a:latin typeface="Consolas" panose="020B0609020204030204" pitchFamily="49" charset="0"/>
              </a:rPr>
              <a:t>Math.random</a:t>
            </a:r>
            <a:r>
              <a:rPr lang="de-DE" altLang="de-DE" sz="1400" dirty="0">
                <a:latin typeface="Consolas" panose="020B0609020204030204" pitchFamily="49" charset="0"/>
              </a:rPr>
              <a:t>() * 9 + 1);</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let</a:t>
            </a:r>
            <a:r>
              <a:rPr lang="de-DE" altLang="de-DE" sz="1400" dirty="0">
                <a:latin typeface="Consolas" panose="020B0609020204030204" pitchFamily="49" charset="0"/>
              </a:rPr>
              <a:t> </a:t>
            </a:r>
            <a:r>
              <a:rPr lang="de-DE" altLang="de-DE" sz="1400" dirty="0" err="1">
                <a:latin typeface="Consolas" panose="020B0609020204030204" pitchFamily="49" charset="0"/>
              </a:rPr>
              <a:t>ergebnis</a:t>
            </a:r>
            <a:r>
              <a:rPr lang="de-DE" altLang="de-DE" sz="1400" dirty="0">
                <a:latin typeface="Consolas" panose="020B0609020204030204" pitchFamily="49" charset="0"/>
              </a:rPr>
              <a:t> = prompt("was ist das Ergebnis aus " + a + " + " + b + "?");</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if</a:t>
            </a:r>
            <a:r>
              <a:rPr lang="de-DE" altLang="de-DE" sz="1400" dirty="0">
                <a:latin typeface="Consolas" panose="020B0609020204030204" pitchFamily="49" charset="0"/>
              </a:rPr>
              <a:t> (</a:t>
            </a:r>
            <a:r>
              <a:rPr lang="de-DE" altLang="de-DE" sz="1400" dirty="0" err="1">
                <a:latin typeface="Consolas" panose="020B0609020204030204" pitchFamily="49" charset="0"/>
              </a:rPr>
              <a:t>ergebnis</a:t>
            </a:r>
            <a:r>
              <a:rPr lang="de-DE" altLang="de-DE" sz="1400" dirty="0">
                <a:latin typeface="Consolas" panose="020B0609020204030204" pitchFamily="49" charset="0"/>
              </a:rPr>
              <a:t> == a + b) {</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window.open</a:t>
            </a:r>
            <a:r>
              <a:rPr lang="de-DE" altLang="de-DE" sz="1400" dirty="0">
                <a:latin typeface="Consolas" panose="020B0609020204030204" pitchFamily="49" charset="0"/>
              </a:rPr>
              <a:t>("aufgabe_2.html");</a:t>
            </a:r>
            <a:br>
              <a:rPr lang="de-DE" altLang="de-DE" sz="1400" dirty="0">
                <a:latin typeface="Consolas" panose="020B0609020204030204" pitchFamily="49" charset="0"/>
              </a:rPr>
            </a:br>
            <a:r>
              <a:rPr lang="de-DE" altLang="de-DE" sz="1400" dirty="0">
                <a:latin typeface="Consolas" panose="020B0609020204030204" pitchFamily="49" charset="0"/>
              </a:rPr>
              <a:t>        } </a:t>
            </a:r>
            <a:r>
              <a:rPr lang="de-DE" altLang="de-DE" sz="1400" dirty="0" err="1">
                <a:latin typeface="Consolas" panose="020B0609020204030204" pitchFamily="49" charset="0"/>
              </a:rPr>
              <a:t>else</a:t>
            </a:r>
            <a:r>
              <a:rPr lang="de-DE" altLang="de-DE" sz="1400" dirty="0">
                <a:latin typeface="Consolas" panose="020B0609020204030204" pitchFamily="49" charset="0"/>
              </a:rPr>
              <a:t> {</a:t>
            </a:r>
            <a:br>
              <a:rPr lang="de-DE" altLang="de-DE" sz="1400" dirty="0">
                <a:latin typeface="Consolas" panose="020B0609020204030204" pitchFamily="49" charset="0"/>
              </a:rPr>
            </a:br>
            <a:r>
              <a:rPr lang="de-DE" altLang="de-DE" sz="1400" dirty="0">
                <a:latin typeface="Consolas" panose="020B0609020204030204" pitchFamily="49" charset="0"/>
              </a:rPr>
              <a:t>            alert('falsches Ergebnis!');</a:t>
            </a:r>
            <a:br>
              <a:rPr lang="de-DE" altLang="de-DE" sz="1400" dirty="0">
                <a:latin typeface="Consolas" panose="020B0609020204030204" pitchFamily="49" charset="0"/>
              </a:rPr>
            </a:br>
            <a:r>
              <a:rPr lang="de-DE" altLang="de-DE" sz="1400" dirty="0">
                <a:latin typeface="Consolas" panose="020B0609020204030204" pitchFamily="49" charset="0"/>
              </a:rPr>
              <a:t>        }</a:t>
            </a:r>
            <a:br>
              <a:rPr lang="de-DE" altLang="de-DE" sz="1400" dirty="0">
                <a:latin typeface="Consolas" panose="020B0609020204030204" pitchFamily="49" charset="0"/>
              </a:rPr>
            </a:br>
            <a:r>
              <a:rPr lang="de-DE" altLang="de-DE" sz="1400" dirty="0">
                <a:latin typeface="Consolas" panose="020B0609020204030204" pitchFamily="49" charset="0"/>
              </a:rPr>
              <a:t>    }</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script</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body</a:t>
            </a:r>
            <a:r>
              <a:rPr lang="de-DE" altLang="de-DE" sz="1400" dirty="0">
                <a:latin typeface="Consolas" panose="020B0609020204030204" pitchFamily="49" charset="0"/>
              </a:rPr>
              <a:t>&gt;</a:t>
            </a:r>
          </a:p>
        </p:txBody>
      </p:sp>
      <p:sp>
        <p:nvSpPr>
          <p:cNvPr id="5" name="Textplatzhalter 2">
            <a:extLst>
              <a:ext uri="{FF2B5EF4-FFF2-40B4-BE49-F238E27FC236}">
                <a16:creationId xmlns:a16="http://schemas.microsoft.com/office/drawing/2014/main" id="{75EB4A62-D08C-4A40-8D83-1068479FF3C8}"/>
              </a:ext>
            </a:extLst>
          </p:cNvPr>
          <p:cNvSpPr txBox="1">
            <a:spLocks/>
          </p:cNvSpPr>
          <p:nvPr/>
        </p:nvSpPr>
        <p:spPr>
          <a:xfrm>
            <a:off x="9479668" y="5851567"/>
            <a:ext cx="3093475"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Seite 1</a:t>
            </a:r>
          </a:p>
        </p:txBody>
      </p:sp>
      <p:sp>
        <p:nvSpPr>
          <p:cNvPr id="7" name="Textfeld 6">
            <a:extLst>
              <a:ext uri="{FF2B5EF4-FFF2-40B4-BE49-F238E27FC236}">
                <a16:creationId xmlns:a16="http://schemas.microsoft.com/office/drawing/2014/main" id="{3F70E4A7-1D5F-40DE-B99F-488CE1A308BB}"/>
              </a:ext>
            </a:extLst>
          </p:cNvPr>
          <p:cNvSpPr txBox="1"/>
          <p:nvPr/>
        </p:nvSpPr>
        <p:spPr>
          <a:xfrm>
            <a:off x="302409" y="1062976"/>
            <a:ext cx="11593843" cy="923330"/>
          </a:xfrm>
          <a:prstGeom prst="rect">
            <a:avLst/>
          </a:prstGeom>
        </p:spPr>
        <p:txBody>
          <a:bodyPr wrap="square">
            <a:spAutoFit/>
          </a:bodyPr>
          <a:lstStyle>
            <a:lvl1pPr indent="0">
              <a:lnSpc>
                <a:spcPct val="90000"/>
              </a:lnSpc>
              <a:spcBef>
                <a:spcPts val="1000"/>
              </a:spcBef>
              <a:buFont typeface="Font Awesome 5 Free Solid" panose="02000503000000000000" pitchFamily="50" charset="2"/>
              <a:buNone/>
              <a:defRPr sz="1400"/>
            </a:lvl1pPr>
            <a:lvl2pPr marL="685783" indent="-228594">
              <a:lnSpc>
                <a:spcPct val="90000"/>
              </a:lnSpc>
              <a:spcBef>
                <a:spcPts val="500"/>
              </a:spcBef>
              <a:buFont typeface="Font Awesome 5 Free Solid" panose="02000503000000000000" pitchFamily="50" charset="2"/>
              <a:buChar char=""/>
              <a:defRPr sz="1200"/>
            </a:lvl2pPr>
            <a:lvl3pPr marL="1142971" indent="-228594">
              <a:lnSpc>
                <a:spcPct val="90000"/>
              </a:lnSpc>
              <a:spcBef>
                <a:spcPts val="500"/>
              </a:spcBef>
              <a:buFont typeface="Font Awesome 5 Free Solid" panose="02000503000000000000" pitchFamily="50" charset="2"/>
              <a:buChar char=""/>
              <a:defRPr sz="1200"/>
            </a:lvl3pPr>
            <a:lvl4pPr marL="1600160" indent="-228594">
              <a:lnSpc>
                <a:spcPct val="90000"/>
              </a:lnSpc>
              <a:spcBef>
                <a:spcPts val="500"/>
              </a:spcBef>
              <a:buFont typeface="Arial" panose="020B0604020202020204" pitchFamily="34" charset="0"/>
              <a:buChar char="•"/>
              <a:defRPr sz="1200"/>
            </a:lvl4pPr>
            <a:lvl5pPr marL="2057349" indent="-228594">
              <a:lnSpc>
                <a:spcPct val="90000"/>
              </a:lnSpc>
              <a:spcBef>
                <a:spcPts val="500"/>
              </a:spcBef>
              <a:buFont typeface="Arial" panose="020B0604020202020204" pitchFamily="34" charset="0"/>
              <a:buChar char="•"/>
              <a:defRPr sz="12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dirty="0"/>
              <a:t>Erstelle drei verschiedene HTML Seiten. Jede von ihnen soll einen Button enthalten. Wenn der Anwender auf diesen drückt, soll ihm jeweils eine Rechenaufgabe gestellt werden. Damit diese nicht immer gleich ist, ist es sinnvoll, hierfür Zufallszahlen zu verwenden.</a:t>
            </a:r>
          </a:p>
        </p:txBody>
      </p:sp>
      <p:sp>
        <p:nvSpPr>
          <p:cNvPr id="10" name="Titel 1">
            <a:extLst>
              <a:ext uri="{FF2B5EF4-FFF2-40B4-BE49-F238E27FC236}">
                <a16:creationId xmlns:a16="http://schemas.microsoft.com/office/drawing/2014/main" id="{DC7B7003-C06D-4514-A143-1441623083DD}"/>
              </a:ext>
            </a:extLst>
          </p:cNvPr>
          <p:cNvSpPr>
            <a:spLocks noGrp="1"/>
          </p:cNvSpPr>
          <p:nvPr>
            <p:ph type="title"/>
          </p:nvPr>
        </p:nvSpPr>
        <p:spPr>
          <a:xfrm>
            <a:off x="949136" y="222423"/>
            <a:ext cx="10293728" cy="547319"/>
          </a:xfrm>
        </p:spPr>
        <p:txBody>
          <a:bodyPr/>
          <a:lstStyle/>
          <a:p>
            <a:r>
              <a:rPr lang="de-AT" dirty="0"/>
              <a:t>Kleine Übung</a:t>
            </a:r>
          </a:p>
        </p:txBody>
      </p:sp>
    </p:spTree>
    <p:extLst>
      <p:ext uri="{BB962C8B-B14F-4D97-AF65-F5344CB8AC3E}">
        <p14:creationId xmlns:p14="http://schemas.microsoft.com/office/powerpoint/2010/main" val="3472658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CC0C3250-E956-498A-B023-EFCB68FB4459}"/>
              </a:ext>
            </a:extLst>
          </p:cNvPr>
          <p:cNvSpPr>
            <a:spLocks noGrp="1"/>
          </p:cNvSpPr>
          <p:nvPr>
            <p:ph type="body" sz="quarter" idx="13"/>
          </p:nvPr>
        </p:nvSpPr>
        <p:spPr>
          <a:xfrm>
            <a:off x="92449" y="988427"/>
            <a:ext cx="3093475" cy="286232"/>
          </a:xfrm>
        </p:spPr>
        <p:txBody>
          <a:bodyPr/>
          <a:lstStyle/>
          <a:p>
            <a:r>
              <a:rPr lang="de-AT" dirty="0"/>
              <a:t>Seite 2</a:t>
            </a:r>
          </a:p>
        </p:txBody>
      </p:sp>
      <p:sp>
        <p:nvSpPr>
          <p:cNvPr id="4" name="Rectangle 1">
            <a:extLst>
              <a:ext uri="{FF2B5EF4-FFF2-40B4-BE49-F238E27FC236}">
                <a16:creationId xmlns:a16="http://schemas.microsoft.com/office/drawing/2014/main" id="{5B7681B9-AAF9-4AF2-BB60-E040D6D52A11}"/>
              </a:ext>
            </a:extLst>
          </p:cNvPr>
          <p:cNvSpPr>
            <a:spLocks noChangeArrowheads="1"/>
          </p:cNvSpPr>
          <p:nvPr/>
        </p:nvSpPr>
        <p:spPr bwMode="auto">
          <a:xfrm>
            <a:off x="92449" y="1299801"/>
            <a:ext cx="8234947" cy="3416320"/>
          </a:xfrm>
          <a:prstGeom prst="rect">
            <a:avLst/>
          </a:prstGeom>
          <a:solidFill>
            <a:schemeClr val="bg1"/>
          </a:solidFill>
          <a:ln w="6350">
            <a:solidFill>
              <a:schemeClr val="tx1"/>
            </a:solidFill>
          </a:ln>
        </p:spPr>
        <p:txBody>
          <a:bodyPr wrap="square">
            <a:spAutoFit/>
          </a:bodyPr>
          <a:lstStyle/>
          <a:p>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&lt;h1&gt;Aufgabe 2&lt;/h1&gt;</a:t>
            </a:r>
            <a:br>
              <a:rPr lang="de-DE" altLang="de-DE" sz="1200" dirty="0">
                <a:latin typeface="Consolas" panose="020B0609020204030204" pitchFamily="49" charset="0"/>
              </a:rPr>
            </a:br>
            <a:r>
              <a:rPr lang="de-DE" altLang="de-DE" sz="1200" dirty="0">
                <a:latin typeface="Consolas" panose="020B0609020204030204" pitchFamily="49" charset="0"/>
              </a:rPr>
              <a:t>&lt;h2&gt;Sehr gut, 1. Aufgabe richtig gelöst&lt;/h2&gt;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onclick</a:t>
            </a:r>
            <a:r>
              <a:rPr lang="de-DE" altLang="de-DE" sz="1200" dirty="0">
                <a:latin typeface="Consolas" panose="020B0609020204030204" pitchFamily="49" charset="0"/>
              </a:rPr>
              <a:t>="</a:t>
            </a:r>
            <a:r>
              <a:rPr lang="de-DE" altLang="de-DE" sz="1200" dirty="0" err="1">
                <a:latin typeface="Consolas" panose="020B0609020204030204" pitchFamily="49" charset="0"/>
              </a:rPr>
              <a:t>aufgabe</a:t>
            </a:r>
            <a:r>
              <a:rPr lang="de-DE" altLang="de-DE" sz="1200" dirty="0">
                <a:latin typeface="Consolas" panose="020B0609020204030204" pitchFamily="49" charset="0"/>
              </a:rPr>
              <a:t>()"&gt;Aufgabe 2&lt;/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aufgabe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 = </a:t>
            </a:r>
            <a:r>
              <a:rPr lang="de-DE" altLang="de-DE" sz="1200" dirty="0" err="1">
                <a:latin typeface="Consolas" panose="020B0609020204030204" pitchFamily="49" charset="0"/>
              </a:rPr>
              <a:t>Math.floor</a:t>
            </a:r>
            <a:r>
              <a:rPr lang="de-DE" altLang="de-DE" sz="1200" dirty="0">
                <a:latin typeface="Consolas" panose="020B0609020204030204" pitchFamily="49" charset="0"/>
              </a:rPr>
              <a:t>(</a:t>
            </a:r>
            <a:r>
              <a:rPr lang="de-DE" altLang="de-DE" sz="1200" dirty="0" err="1">
                <a:latin typeface="Consolas" panose="020B0609020204030204" pitchFamily="49" charset="0"/>
              </a:rPr>
              <a:t>Math.random</a:t>
            </a:r>
            <a:r>
              <a:rPr lang="de-DE" altLang="de-DE" sz="1200" dirty="0">
                <a:latin typeface="Consolas" panose="020B0609020204030204" pitchFamily="49" charset="0"/>
              </a:rPr>
              <a:t>() * 49 + 51);</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b = </a:t>
            </a:r>
            <a:r>
              <a:rPr lang="de-DE" altLang="de-DE" sz="1200" dirty="0" err="1">
                <a:latin typeface="Consolas" panose="020B0609020204030204" pitchFamily="49" charset="0"/>
              </a:rPr>
              <a:t>Math.floor</a:t>
            </a:r>
            <a:r>
              <a:rPr lang="de-DE" altLang="de-DE" sz="1200" dirty="0">
                <a:latin typeface="Consolas" panose="020B0609020204030204" pitchFamily="49" charset="0"/>
              </a:rPr>
              <a:t>(</a:t>
            </a:r>
            <a:r>
              <a:rPr lang="de-DE" altLang="de-DE" sz="1200" dirty="0" err="1">
                <a:latin typeface="Consolas" panose="020B0609020204030204" pitchFamily="49" charset="0"/>
              </a:rPr>
              <a:t>Math.random</a:t>
            </a:r>
            <a:r>
              <a:rPr lang="de-DE" altLang="de-DE" sz="1200" dirty="0">
                <a:latin typeface="Consolas" panose="020B0609020204030204" pitchFamily="49" charset="0"/>
              </a:rPr>
              <a:t>() * 49 + 1);</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ergebnis</a:t>
            </a:r>
            <a:r>
              <a:rPr lang="de-DE" altLang="de-DE" sz="1200" dirty="0">
                <a:latin typeface="Consolas" panose="020B0609020204030204" pitchFamily="49" charset="0"/>
              </a:rPr>
              <a:t> = prompt("was ist das Ergebnis aus " + a + " - " + b +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if</a:t>
            </a:r>
            <a:r>
              <a:rPr lang="de-DE" altLang="de-DE" sz="1200" dirty="0">
                <a:latin typeface="Consolas" panose="020B0609020204030204" pitchFamily="49" charset="0"/>
              </a:rPr>
              <a:t> (</a:t>
            </a:r>
            <a:r>
              <a:rPr lang="de-DE" altLang="de-DE" sz="1200" dirty="0" err="1">
                <a:latin typeface="Consolas" panose="020B0609020204030204" pitchFamily="49" charset="0"/>
              </a:rPr>
              <a:t>ergebnis</a:t>
            </a:r>
            <a:r>
              <a:rPr lang="de-DE" altLang="de-DE" sz="1200" dirty="0">
                <a:latin typeface="Consolas" panose="020B0609020204030204" pitchFamily="49" charset="0"/>
              </a:rPr>
              <a:t> == a - b)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window.open</a:t>
            </a:r>
            <a:r>
              <a:rPr lang="de-DE" altLang="de-DE" sz="1200" dirty="0">
                <a:latin typeface="Consolas" panose="020B0609020204030204" pitchFamily="49" charset="0"/>
              </a:rPr>
              <a:t>("aufgabe_2.html");</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window.close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 </a:t>
            </a:r>
            <a:r>
              <a:rPr lang="de-DE" altLang="de-DE" sz="1200" dirty="0" err="1">
                <a:latin typeface="Consolas" panose="020B0609020204030204" pitchFamily="49" charset="0"/>
              </a:rPr>
              <a:t>else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alert('falsches Ergebnis!');</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
        <p:nvSpPr>
          <p:cNvPr id="5" name="Rectangle 2">
            <a:extLst>
              <a:ext uri="{FF2B5EF4-FFF2-40B4-BE49-F238E27FC236}">
                <a16:creationId xmlns:a16="http://schemas.microsoft.com/office/drawing/2014/main" id="{17E66092-0B4C-423F-8A54-3E1E63DA2F67}"/>
              </a:ext>
            </a:extLst>
          </p:cNvPr>
          <p:cNvSpPr>
            <a:spLocks noChangeArrowheads="1"/>
          </p:cNvSpPr>
          <p:nvPr/>
        </p:nvSpPr>
        <p:spPr bwMode="auto">
          <a:xfrm>
            <a:off x="4659100" y="3199882"/>
            <a:ext cx="7440451" cy="3231654"/>
          </a:xfrm>
          <a:prstGeom prst="rect">
            <a:avLst/>
          </a:prstGeom>
          <a:solidFill>
            <a:schemeClr val="bg1"/>
          </a:solidFill>
          <a:ln w="6350">
            <a:solidFill>
              <a:schemeClr val="tx1"/>
            </a:solidFill>
          </a:ln>
        </p:spPr>
        <p:txBody>
          <a:bodyPr wrap="square">
            <a:spAutoFit/>
          </a:bodyPr>
          <a:lstStyle/>
          <a:p>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&lt;h1&gt;Aufgabe 3&lt;/h1&gt;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onclick</a:t>
            </a:r>
            <a:r>
              <a:rPr lang="de-DE" altLang="de-DE" sz="1200" dirty="0">
                <a:latin typeface="Consolas" panose="020B0609020204030204" pitchFamily="49" charset="0"/>
              </a:rPr>
              <a:t>="</a:t>
            </a:r>
            <a:r>
              <a:rPr lang="de-DE" altLang="de-DE" sz="1200" dirty="0" err="1">
                <a:latin typeface="Consolas" panose="020B0609020204030204" pitchFamily="49" charset="0"/>
              </a:rPr>
              <a:t>aufgabe</a:t>
            </a:r>
            <a:r>
              <a:rPr lang="de-DE" altLang="de-DE" sz="1200" dirty="0">
                <a:latin typeface="Consolas" panose="020B0609020204030204" pitchFamily="49" charset="0"/>
              </a:rPr>
              <a:t>()"&gt;Aufgabe 3&lt;/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aufgabe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 = </a:t>
            </a:r>
            <a:r>
              <a:rPr lang="de-DE" altLang="de-DE" sz="1200" dirty="0" err="1">
                <a:latin typeface="Consolas" panose="020B0609020204030204" pitchFamily="49" charset="0"/>
              </a:rPr>
              <a:t>Math.floor</a:t>
            </a:r>
            <a:r>
              <a:rPr lang="de-DE" altLang="de-DE" sz="1200" dirty="0">
                <a:latin typeface="Consolas" panose="020B0609020204030204" pitchFamily="49" charset="0"/>
              </a:rPr>
              <a:t>(</a:t>
            </a:r>
            <a:r>
              <a:rPr lang="de-DE" altLang="de-DE" sz="1200" dirty="0" err="1">
                <a:latin typeface="Consolas" panose="020B0609020204030204" pitchFamily="49" charset="0"/>
              </a:rPr>
              <a:t>Math.random</a:t>
            </a:r>
            <a:r>
              <a:rPr lang="de-DE" altLang="de-DE" sz="1200" dirty="0">
                <a:latin typeface="Consolas" panose="020B0609020204030204" pitchFamily="49" charset="0"/>
              </a:rPr>
              <a:t>() * 9 + 1);</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b = </a:t>
            </a:r>
            <a:r>
              <a:rPr lang="de-DE" altLang="de-DE" sz="1200" dirty="0" err="1">
                <a:latin typeface="Consolas" panose="020B0609020204030204" pitchFamily="49" charset="0"/>
              </a:rPr>
              <a:t>Math.floor</a:t>
            </a:r>
            <a:r>
              <a:rPr lang="de-DE" altLang="de-DE" sz="1200" dirty="0">
                <a:latin typeface="Consolas" panose="020B0609020204030204" pitchFamily="49" charset="0"/>
              </a:rPr>
              <a:t>(</a:t>
            </a:r>
            <a:r>
              <a:rPr lang="de-DE" altLang="de-DE" sz="1200" dirty="0" err="1">
                <a:latin typeface="Consolas" panose="020B0609020204030204" pitchFamily="49" charset="0"/>
              </a:rPr>
              <a:t>Math.random</a:t>
            </a:r>
            <a:r>
              <a:rPr lang="de-DE" altLang="de-DE" sz="1200" dirty="0">
                <a:latin typeface="Consolas" panose="020B0609020204030204" pitchFamily="49" charset="0"/>
              </a:rPr>
              <a:t>() * 49 + 1);</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ergebnis</a:t>
            </a:r>
            <a:r>
              <a:rPr lang="de-DE" altLang="de-DE" sz="1200" dirty="0">
                <a:latin typeface="Consolas" panose="020B0609020204030204" pitchFamily="49" charset="0"/>
              </a:rPr>
              <a:t> = prompt("was ist das Ergebnis aus " + a * b + " / " + a +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if</a:t>
            </a:r>
            <a:r>
              <a:rPr lang="de-DE" altLang="de-DE" sz="1200" dirty="0">
                <a:latin typeface="Consolas" panose="020B0609020204030204" pitchFamily="49" charset="0"/>
              </a:rPr>
              <a:t> (</a:t>
            </a:r>
            <a:r>
              <a:rPr lang="de-DE" altLang="de-DE" sz="1200" dirty="0" err="1">
                <a:latin typeface="Consolas" panose="020B0609020204030204" pitchFamily="49" charset="0"/>
              </a:rPr>
              <a:t>ergebnis</a:t>
            </a:r>
            <a:r>
              <a:rPr lang="de-DE" altLang="de-DE" sz="1200" dirty="0">
                <a:latin typeface="Consolas" panose="020B0609020204030204" pitchFamily="49" charset="0"/>
              </a:rPr>
              <a:t> == b)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window.open</a:t>
            </a:r>
            <a:r>
              <a:rPr lang="de-DE" altLang="de-DE" sz="1200" dirty="0">
                <a:latin typeface="Consolas" panose="020B0609020204030204" pitchFamily="49" charset="0"/>
              </a:rPr>
              <a:t>("aufgabe_3.html");</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window.close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 </a:t>
            </a:r>
            <a:r>
              <a:rPr lang="de-DE" altLang="de-DE" sz="1200" dirty="0" err="1">
                <a:latin typeface="Consolas" panose="020B0609020204030204" pitchFamily="49" charset="0"/>
              </a:rPr>
              <a:t>else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alert('falsches Ergebnis!');</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
        <p:nvSpPr>
          <p:cNvPr id="6" name="Textplatzhalter 2">
            <a:extLst>
              <a:ext uri="{FF2B5EF4-FFF2-40B4-BE49-F238E27FC236}">
                <a16:creationId xmlns:a16="http://schemas.microsoft.com/office/drawing/2014/main" id="{FAC7DD1F-15DC-4D68-9356-1E4E68A68326}"/>
              </a:ext>
            </a:extLst>
          </p:cNvPr>
          <p:cNvSpPr txBox="1">
            <a:spLocks/>
          </p:cNvSpPr>
          <p:nvPr/>
        </p:nvSpPr>
        <p:spPr>
          <a:xfrm>
            <a:off x="9418621" y="3429000"/>
            <a:ext cx="3093475"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Seite 3</a:t>
            </a:r>
          </a:p>
        </p:txBody>
      </p:sp>
      <p:sp>
        <p:nvSpPr>
          <p:cNvPr id="7" name="Titel 1">
            <a:extLst>
              <a:ext uri="{FF2B5EF4-FFF2-40B4-BE49-F238E27FC236}">
                <a16:creationId xmlns:a16="http://schemas.microsoft.com/office/drawing/2014/main" id="{CE312FAE-614B-4C27-B7F3-9DAE045C94AF}"/>
              </a:ext>
            </a:extLst>
          </p:cNvPr>
          <p:cNvSpPr txBox="1">
            <a:spLocks/>
          </p:cNvSpPr>
          <p:nvPr/>
        </p:nvSpPr>
        <p:spPr>
          <a:xfrm>
            <a:off x="1101536" y="211595"/>
            <a:ext cx="10293728" cy="547319"/>
          </a:xfrm>
          <a:prstGeom prst="rect">
            <a:avLst/>
          </a:prstGeom>
        </p:spPr>
        <p:txBody>
          <a:bodyPr anchor="ctr"/>
          <a:lstStyle>
            <a:lvl1pPr algn="ctr" defTabSz="914377" rtl="0" eaLnBrk="1" latinLnBrk="0" hangingPunct="1">
              <a:lnSpc>
                <a:spcPct val="90000"/>
              </a:lnSpc>
              <a:spcBef>
                <a:spcPct val="0"/>
              </a:spcBef>
              <a:buNone/>
              <a:defRPr sz="2000" b="1" kern="1200" cap="small" baseline="0">
                <a:solidFill>
                  <a:schemeClr val="tx1"/>
                </a:solidFill>
                <a:effectLst>
                  <a:outerShdw blurRad="38100" dist="38100" dir="2700000" algn="tl">
                    <a:srgbClr val="000000">
                      <a:alpha val="43137"/>
                    </a:srgbClr>
                  </a:outerShdw>
                </a:effectLst>
                <a:latin typeface="+mj-lt"/>
                <a:ea typeface="+mj-ea"/>
                <a:cs typeface="+mj-cs"/>
              </a:defRPr>
            </a:lvl1pPr>
          </a:lstStyle>
          <a:p>
            <a:r>
              <a:rPr lang="de-AT" dirty="0"/>
              <a:t>Kleine Übung</a:t>
            </a:r>
          </a:p>
        </p:txBody>
      </p:sp>
    </p:spTree>
    <p:extLst>
      <p:ext uri="{BB962C8B-B14F-4D97-AF65-F5344CB8AC3E}">
        <p14:creationId xmlns:p14="http://schemas.microsoft.com/office/powerpoint/2010/main" val="3989783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7FA2531-AC8A-4531-8D44-FBD255F90BCF}"/>
              </a:ext>
            </a:extLst>
          </p:cNvPr>
          <p:cNvSpPr>
            <a:spLocks noChangeArrowheads="1"/>
          </p:cNvSpPr>
          <p:nvPr/>
        </p:nvSpPr>
        <p:spPr bwMode="auto">
          <a:xfrm>
            <a:off x="6846326" y="1982452"/>
            <a:ext cx="4259499" cy="2893100"/>
          </a:xfrm>
          <a:prstGeom prst="rect">
            <a:avLst/>
          </a:prstGeom>
          <a:noFill/>
          <a:ln w="6350">
            <a:solidFill>
              <a:schemeClr val="tx1"/>
            </a:solidFill>
          </a:ln>
        </p:spPr>
        <p:txBody>
          <a:bodyPr wrap="square">
            <a:spAutoFit/>
          </a:bodyPr>
          <a:lstStyle/>
          <a:p>
            <a:r>
              <a:rPr lang="de-DE" altLang="de-DE" sz="1400" dirty="0">
                <a:latin typeface="Consolas" panose="020B0609020204030204" pitchFamily="49" charset="0"/>
              </a:rPr>
              <a:t>&lt;</a:t>
            </a:r>
            <a:r>
              <a:rPr lang="de-DE" altLang="de-DE" sz="1400" dirty="0" err="1">
                <a:latin typeface="Consolas" panose="020B0609020204030204" pitchFamily="49" charset="0"/>
              </a:rPr>
              <a:t>body</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script</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let</a:t>
            </a:r>
            <a:r>
              <a:rPr lang="de-DE" altLang="de-DE" sz="1400" dirty="0">
                <a:latin typeface="Consolas" panose="020B0609020204030204" pitchFamily="49" charset="0"/>
              </a:rPr>
              <a:t> i = 1;</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function</a:t>
            </a:r>
            <a:r>
              <a:rPr lang="de-DE" altLang="de-DE" sz="1400" dirty="0">
                <a:latin typeface="Consolas" panose="020B0609020204030204" pitchFamily="49" charset="0"/>
              </a:rPr>
              <a:t> f() {</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document.write</a:t>
            </a:r>
            <a:r>
              <a:rPr lang="de-DE" altLang="de-DE" sz="1400" dirty="0">
                <a:latin typeface="Consolas" panose="020B0609020204030204" pitchFamily="49" charset="0"/>
              </a:rPr>
              <a:t>(i + "&lt;</a:t>
            </a:r>
            <a:r>
              <a:rPr lang="de-DE" altLang="de-DE" sz="1400" dirty="0" err="1">
                <a:latin typeface="Consolas" panose="020B0609020204030204" pitchFamily="49" charset="0"/>
              </a:rPr>
              <a:t>br</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i++;</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if</a:t>
            </a:r>
            <a:r>
              <a:rPr lang="de-DE" altLang="de-DE" sz="1400" dirty="0">
                <a:latin typeface="Consolas" panose="020B0609020204030204" pitchFamily="49" charset="0"/>
              </a:rPr>
              <a:t> (i &gt; 60) {</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clearInterval</a:t>
            </a:r>
            <a:r>
              <a:rPr lang="de-DE" altLang="de-DE" sz="1400" dirty="0">
                <a:latin typeface="Consolas" panose="020B0609020204030204" pitchFamily="49" charset="0"/>
              </a:rPr>
              <a:t>(</a:t>
            </a:r>
            <a:r>
              <a:rPr lang="de-DE" altLang="de-DE" sz="1400" dirty="0" err="1">
                <a:latin typeface="Consolas" panose="020B0609020204030204" pitchFamily="49" charset="0"/>
              </a:rPr>
              <a:t>intervall</a:t>
            </a:r>
            <a:r>
              <a:rPr lang="de-DE" altLang="de-DE" sz="1400" dirty="0">
                <a:latin typeface="Consolas" panose="020B0609020204030204" pitchFamily="49" charset="0"/>
              </a:rPr>
              <a:t>);</a:t>
            </a:r>
            <a:br>
              <a:rPr lang="de-DE" altLang="de-DE" sz="1400" dirty="0">
                <a:latin typeface="Consolas" panose="020B0609020204030204" pitchFamily="49" charset="0"/>
              </a:rPr>
            </a:br>
            <a:r>
              <a:rPr lang="de-DE" altLang="de-DE" sz="1400" dirty="0">
                <a:latin typeface="Consolas" panose="020B0609020204030204" pitchFamily="49" charset="0"/>
              </a:rPr>
              <a:t>        }</a:t>
            </a:r>
            <a:br>
              <a:rPr lang="de-DE" altLang="de-DE" sz="1400" dirty="0">
                <a:latin typeface="Consolas" panose="020B0609020204030204" pitchFamily="49" charset="0"/>
              </a:rPr>
            </a:br>
            <a:r>
              <a:rPr lang="de-DE" altLang="de-DE" sz="1400" dirty="0">
                <a:latin typeface="Consolas" panose="020B0609020204030204" pitchFamily="49" charset="0"/>
              </a:rPr>
              <a:t>    }</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let</a:t>
            </a:r>
            <a:r>
              <a:rPr lang="de-DE" altLang="de-DE" sz="1400" dirty="0">
                <a:latin typeface="Consolas" panose="020B0609020204030204" pitchFamily="49" charset="0"/>
              </a:rPr>
              <a:t> </a:t>
            </a:r>
            <a:r>
              <a:rPr lang="de-DE" altLang="de-DE" sz="1400" dirty="0" err="1">
                <a:latin typeface="Consolas" panose="020B0609020204030204" pitchFamily="49" charset="0"/>
              </a:rPr>
              <a:t>intervall</a:t>
            </a:r>
            <a:r>
              <a:rPr lang="de-DE" altLang="de-DE" sz="1400" dirty="0">
                <a:latin typeface="Consolas" panose="020B0609020204030204" pitchFamily="49" charset="0"/>
              </a:rPr>
              <a:t> = </a:t>
            </a:r>
            <a:r>
              <a:rPr lang="de-DE" altLang="de-DE" sz="1400" dirty="0" err="1">
                <a:latin typeface="Consolas" panose="020B0609020204030204" pitchFamily="49" charset="0"/>
              </a:rPr>
              <a:t>setInterval</a:t>
            </a:r>
            <a:r>
              <a:rPr lang="de-DE" altLang="de-DE" sz="1400" dirty="0">
                <a:latin typeface="Consolas" panose="020B0609020204030204" pitchFamily="49" charset="0"/>
              </a:rPr>
              <a:t>(f, 1000);</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script</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body</a:t>
            </a:r>
            <a:r>
              <a:rPr lang="de-DE" altLang="de-DE" sz="1400" dirty="0">
                <a:latin typeface="Consolas" panose="020B0609020204030204" pitchFamily="49" charset="0"/>
              </a:rPr>
              <a:t>&gt;</a:t>
            </a:r>
          </a:p>
        </p:txBody>
      </p:sp>
      <p:sp>
        <p:nvSpPr>
          <p:cNvPr id="5" name="Textfeld 4">
            <a:extLst>
              <a:ext uri="{FF2B5EF4-FFF2-40B4-BE49-F238E27FC236}">
                <a16:creationId xmlns:a16="http://schemas.microsoft.com/office/drawing/2014/main" id="{9FDFFD92-36F4-4EDD-9632-DFCE68760FC0}"/>
              </a:ext>
            </a:extLst>
          </p:cNvPr>
          <p:cNvSpPr txBox="1"/>
          <p:nvPr/>
        </p:nvSpPr>
        <p:spPr>
          <a:xfrm>
            <a:off x="334978" y="2402888"/>
            <a:ext cx="6102034" cy="954107"/>
          </a:xfrm>
          <a:prstGeom prst="rect">
            <a:avLst/>
          </a:prstGeom>
          <a:noFill/>
        </p:spPr>
        <p:txBody>
          <a:bodyPr wrap="square">
            <a:spAutoFit/>
          </a:bodyPr>
          <a:lstStyle/>
          <a:p>
            <a:r>
              <a:rPr lang="de-AT" sz="1400" b="0" cap="none" dirty="0">
                <a:latin typeface="+mn-lt"/>
                <a:ea typeface="+mn-ea"/>
                <a:cs typeface="+mn-cs"/>
              </a:rPr>
              <a:t>Das Programm von Seite 19 wird endlos weitergeführt. Sorge dafür, dass es nach einer Minute beendet wird. Nutze hierfür den </a:t>
            </a:r>
            <a:r>
              <a:rPr lang="de-AT" sz="1400" b="0" cap="none" dirty="0" err="1">
                <a:latin typeface="+mn-lt"/>
                <a:ea typeface="+mn-ea"/>
                <a:cs typeface="+mn-cs"/>
              </a:rPr>
              <a:t>clearInterval</a:t>
            </a:r>
            <a:r>
              <a:rPr lang="de-AT" sz="1400" b="0" cap="none" dirty="0">
                <a:latin typeface="+mn-lt"/>
                <a:ea typeface="+mn-ea"/>
                <a:cs typeface="+mn-cs"/>
              </a:rPr>
              <a:t>()-Befehl. Dieser wird auf die gleiche Weise wie die </a:t>
            </a:r>
            <a:r>
              <a:rPr lang="de-AT" sz="1400" b="0" cap="none" dirty="0" err="1">
                <a:latin typeface="+mn-lt"/>
                <a:ea typeface="+mn-ea"/>
                <a:cs typeface="+mn-cs"/>
              </a:rPr>
              <a:t>clearTimeout</a:t>
            </a:r>
            <a:r>
              <a:rPr lang="de-AT" sz="1400" b="0" cap="none" dirty="0">
                <a:latin typeface="+mn-lt"/>
                <a:ea typeface="+mn-ea"/>
                <a:cs typeface="+mn-cs"/>
              </a:rPr>
              <a:t>()-Methode verwendet.</a:t>
            </a:r>
            <a:endParaRPr lang="de-AT" sz="1400" dirty="0"/>
          </a:p>
        </p:txBody>
      </p:sp>
      <p:sp>
        <p:nvSpPr>
          <p:cNvPr id="9" name="Titel 1">
            <a:extLst>
              <a:ext uri="{FF2B5EF4-FFF2-40B4-BE49-F238E27FC236}">
                <a16:creationId xmlns:a16="http://schemas.microsoft.com/office/drawing/2014/main" id="{DD267771-D341-45FC-A0FB-C9D146655588}"/>
              </a:ext>
            </a:extLst>
          </p:cNvPr>
          <p:cNvSpPr>
            <a:spLocks noGrp="1"/>
          </p:cNvSpPr>
          <p:nvPr>
            <p:ph type="title"/>
          </p:nvPr>
        </p:nvSpPr>
        <p:spPr>
          <a:xfrm>
            <a:off x="949136" y="222423"/>
            <a:ext cx="10293728" cy="547319"/>
          </a:xfrm>
        </p:spPr>
        <p:txBody>
          <a:bodyPr/>
          <a:lstStyle/>
          <a:p>
            <a:r>
              <a:rPr lang="de-AT" dirty="0"/>
              <a:t>Kleine Übung</a:t>
            </a:r>
          </a:p>
        </p:txBody>
      </p:sp>
    </p:spTree>
    <p:extLst>
      <p:ext uri="{BB962C8B-B14F-4D97-AF65-F5344CB8AC3E}">
        <p14:creationId xmlns:p14="http://schemas.microsoft.com/office/powerpoint/2010/main" val="139705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a:solidFill>
                  <a:schemeClr val="tx1"/>
                </a:solidFill>
              </a:rPr>
              <a:t>Ende</a:t>
            </a:r>
            <a:br>
              <a:rPr lang="de-AT">
                <a:solidFill>
                  <a:schemeClr val="tx1"/>
                </a:solidFill>
              </a:rPr>
            </a:br>
            <a:r>
              <a:rPr lang="de-AT" sz="1400">
                <a:solidFill>
                  <a:schemeClr val="tx1"/>
                </a:solidFill>
                <a:effectLst/>
              </a:rPr>
              <a:t>Quelle: JavaScript</a:t>
            </a:r>
            <a:br>
              <a:rPr lang="de-AT" sz="1400">
                <a:solidFill>
                  <a:schemeClr val="tx1"/>
                </a:solidFill>
                <a:effectLst/>
              </a:rPr>
            </a:br>
            <a:r>
              <a:rPr lang="de-AT" sz="1400">
                <a:solidFill>
                  <a:schemeClr val="tx1"/>
                </a:solidFill>
                <a:effectLst/>
              </a:rPr>
              <a:t>Programmieren für Einsteiger</a:t>
            </a:r>
            <a:br>
              <a:rPr lang="de-AT" sz="1400">
                <a:solidFill>
                  <a:schemeClr val="tx1"/>
                </a:solidFill>
                <a:effectLst/>
              </a:rPr>
            </a:br>
            <a:r>
              <a:rPr lang="de-AT" sz="140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AE87B3-6D7B-4B20-B717-7A82A1E86359}"/>
              </a:ext>
            </a:extLst>
          </p:cNvPr>
          <p:cNvSpPr>
            <a:spLocks noGrp="1"/>
          </p:cNvSpPr>
          <p:nvPr>
            <p:ph type="title"/>
          </p:nvPr>
        </p:nvSpPr>
        <p:spPr/>
        <p:txBody>
          <a:bodyPr/>
          <a:lstStyle/>
          <a:p>
            <a:r>
              <a:rPr lang="de-AT" dirty="0"/>
              <a:t>Syntaxfehler</a:t>
            </a:r>
          </a:p>
        </p:txBody>
      </p:sp>
      <p:pic>
        <p:nvPicPr>
          <p:cNvPr id="6" name="Grafik 5">
            <a:extLst>
              <a:ext uri="{FF2B5EF4-FFF2-40B4-BE49-F238E27FC236}">
                <a16:creationId xmlns:a16="http://schemas.microsoft.com/office/drawing/2014/main" id="{7A27F9FC-0625-4ECC-A2D9-B852BC168321}"/>
              </a:ext>
            </a:extLst>
          </p:cNvPr>
          <p:cNvPicPr>
            <a:picLocks noChangeAspect="1"/>
          </p:cNvPicPr>
          <p:nvPr/>
        </p:nvPicPr>
        <p:blipFill>
          <a:blip r:embed="rId2"/>
          <a:stretch>
            <a:fillRect/>
          </a:stretch>
        </p:blipFill>
        <p:spPr>
          <a:xfrm>
            <a:off x="1633537" y="909637"/>
            <a:ext cx="8924925" cy="5038725"/>
          </a:xfrm>
          <a:prstGeom prst="rect">
            <a:avLst/>
          </a:prstGeom>
        </p:spPr>
      </p:pic>
    </p:spTree>
    <p:extLst>
      <p:ext uri="{BB962C8B-B14F-4D97-AF65-F5344CB8AC3E}">
        <p14:creationId xmlns:p14="http://schemas.microsoft.com/office/powerpoint/2010/main" val="385023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42A78-91B0-43BA-AEB2-977F0E429345}"/>
              </a:ext>
            </a:extLst>
          </p:cNvPr>
          <p:cNvSpPr>
            <a:spLocks noGrp="1"/>
          </p:cNvSpPr>
          <p:nvPr>
            <p:ph type="title"/>
          </p:nvPr>
        </p:nvSpPr>
        <p:spPr/>
        <p:txBody>
          <a:bodyPr/>
          <a:lstStyle/>
          <a:p>
            <a:r>
              <a:rPr lang="de-AT" dirty="0"/>
              <a:t>Ausnahmen für Laufzeitfehler erstellen</a:t>
            </a:r>
          </a:p>
        </p:txBody>
      </p:sp>
      <p:sp>
        <p:nvSpPr>
          <p:cNvPr id="3" name="Textplatzhalter 2">
            <a:extLst>
              <a:ext uri="{FF2B5EF4-FFF2-40B4-BE49-F238E27FC236}">
                <a16:creationId xmlns:a16="http://schemas.microsoft.com/office/drawing/2014/main" id="{8982FC2A-69BB-4BE0-9A6D-AE9677AB32DE}"/>
              </a:ext>
            </a:extLst>
          </p:cNvPr>
          <p:cNvSpPr>
            <a:spLocks noGrp="1"/>
          </p:cNvSpPr>
          <p:nvPr>
            <p:ph type="body" sz="quarter" idx="13"/>
          </p:nvPr>
        </p:nvSpPr>
        <p:spPr>
          <a:xfrm>
            <a:off x="73516" y="1594530"/>
            <a:ext cx="4553593" cy="996170"/>
          </a:xfrm>
        </p:spPr>
        <p:txBody>
          <a:bodyPr/>
          <a:lstStyle/>
          <a:p>
            <a:r>
              <a:rPr lang="de-AT" dirty="0"/>
              <a:t>Mit </a:t>
            </a:r>
            <a:r>
              <a:rPr lang="de-AT" dirty="0" err="1">
                <a:latin typeface="Consolas" panose="020B0609020204030204" pitchFamily="49" charset="0"/>
              </a:rPr>
              <a:t>try</a:t>
            </a:r>
            <a:r>
              <a:rPr lang="de-AT" dirty="0"/>
              <a:t> versucht das Programm die gewünschte Aktion auszuführen</a:t>
            </a:r>
          </a:p>
          <a:p>
            <a:r>
              <a:rPr lang="de-AT" dirty="0"/>
              <a:t>Ein </a:t>
            </a:r>
            <a:r>
              <a:rPr lang="de-AT" dirty="0" err="1">
                <a:latin typeface="Consolas" panose="020B0609020204030204" pitchFamily="49" charset="0"/>
              </a:rPr>
              <a:t>try</a:t>
            </a:r>
            <a:r>
              <a:rPr lang="de-AT" dirty="0"/>
              <a:t>-Block darf niemals allein stehen. Es muss sich ein </a:t>
            </a:r>
            <a:r>
              <a:rPr lang="de-AT" dirty="0">
                <a:latin typeface="Consolas" panose="020B0609020204030204" pitchFamily="49" charset="0"/>
              </a:rPr>
              <a:t>catch</a:t>
            </a:r>
            <a:r>
              <a:rPr lang="de-AT" dirty="0"/>
              <a:t>-Block anschließen</a:t>
            </a:r>
          </a:p>
        </p:txBody>
      </p:sp>
      <p:sp>
        <p:nvSpPr>
          <p:cNvPr id="5" name="Textfeld 4">
            <a:extLst>
              <a:ext uri="{FF2B5EF4-FFF2-40B4-BE49-F238E27FC236}">
                <a16:creationId xmlns:a16="http://schemas.microsoft.com/office/drawing/2014/main" id="{3D6341E7-BFCA-4C9B-A185-A10497C0E25E}"/>
              </a:ext>
            </a:extLst>
          </p:cNvPr>
          <p:cNvSpPr txBox="1"/>
          <p:nvPr/>
        </p:nvSpPr>
        <p:spPr>
          <a:xfrm>
            <a:off x="4627109" y="1077329"/>
            <a:ext cx="7496855" cy="3108543"/>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a:t>
            </a:r>
            <a:r>
              <a:rPr lang="de-AT" dirty="0" err="1"/>
              <a:t>use</a:t>
            </a:r>
            <a:r>
              <a:rPr lang="de-AT" dirty="0"/>
              <a:t> </a:t>
            </a:r>
            <a:r>
              <a:rPr lang="de-AT" dirty="0" err="1"/>
              <a:t>strict</a:t>
            </a:r>
            <a:r>
              <a:rPr lang="de-AT" dirty="0"/>
              <a:t>";</a:t>
            </a:r>
          </a:p>
          <a:p>
            <a:br>
              <a:rPr lang="de-AT" dirty="0"/>
            </a:br>
            <a:r>
              <a:rPr lang="de-AT" dirty="0" err="1"/>
              <a:t>let</a:t>
            </a:r>
            <a:r>
              <a:rPr lang="de-AT" dirty="0"/>
              <a:t> a = 1.123456789123456789123456789;</a:t>
            </a:r>
          </a:p>
          <a:p>
            <a:r>
              <a:rPr lang="de-AT" dirty="0" err="1"/>
              <a:t>let</a:t>
            </a:r>
            <a:r>
              <a:rPr lang="de-AT" dirty="0"/>
              <a:t> x = prompt("Wie viele Stellen sollen angezeigt werden?");</a:t>
            </a:r>
          </a:p>
          <a:p>
            <a:r>
              <a:rPr lang="de-AT" dirty="0" err="1"/>
              <a:t>try</a:t>
            </a:r>
            <a:r>
              <a:rPr lang="de-AT" dirty="0"/>
              <a:t> {</a:t>
            </a:r>
          </a:p>
          <a:p>
            <a:r>
              <a:rPr lang="de-DE" dirty="0"/>
              <a:t>    // reduziert die Anzahl der Nachkommastellen auf die Zahl</a:t>
            </a:r>
          </a:p>
          <a:p>
            <a:r>
              <a:rPr lang="de-DE" dirty="0"/>
              <a:t>    // die der User eingibt</a:t>
            </a:r>
            <a:endParaRPr lang="de-AT" dirty="0"/>
          </a:p>
          <a:p>
            <a:r>
              <a:rPr lang="de-AT" dirty="0"/>
              <a:t>    </a:t>
            </a:r>
            <a:r>
              <a:rPr lang="de-AT" dirty="0" err="1"/>
              <a:t>let</a:t>
            </a:r>
            <a:r>
              <a:rPr lang="de-AT" dirty="0"/>
              <a:t> b = </a:t>
            </a:r>
            <a:r>
              <a:rPr lang="de-AT" dirty="0" err="1"/>
              <a:t>a.toPrecision</a:t>
            </a:r>
            <a:r>
              <a:rPr lang="de-AT" dirty="0"/>
              <a:t>(x);</a:t>
            </a:r>
          </a:p>
          <a:p>
            <a:r>
              <a:rPr lang="de-AT" dirty="0"/>
              <a:t>    </a:t>
            </a:r>
            <a:r>
              <a:rPr lang="de-AT" dirty="0" err="1"/>
              <a:t>document.write</a:t>
            </a:r>
            <a:r>
              <a:rPr lang="de-AT" dirty="0"/>
              <a:t>("Wert mit der gewünschten Präzision: " + b + "&lt;</a:t>
            </a:r>
            <a:r>
              <a:rPr lang="de-AT" dirty="0" err="1"/>
              <a:t>br</a:t>
            </a:r>
            <a:r>
              <a:rPr lang="de-AT" dirty="0"/>
              <a:t>&gt;");</a:t>
            </a:r>
          </a:p>
          <a:p>
            <a:r>
              <a:rPr lang="de-AT" dirty="0"/>
              <a:t>}</a:t>
            </a:r>
          </a:p>
          <a:p>
            <a:r>
              <a:rPr lang="de-AT" dirty="0"/>
              <a:t>catch {</a:t>
            </a:r>
          </a:p>
          <a:p>
            <a:r>
              <a:rPr lang="de-AT" dirty="0"/>
              <a:t>    alert("Gib einen Wert zwischen 1 und 100 ein!");</a:t>
            </a:r>
          </a:p>
          <a:p>
            <a:r>
              <a:rPr lang="de-AT" dirty="0"/>
              <a:t>}</a:t>
            </a:r>
          </a:p>
          <a:p>
            <a:r>
              <a:rPr lang="de-AT" dirty="0" err="1"/>
              <a:t>document.write</a:t>
            </a:r>
            <a:r>
              <a:rPr lang="de-AT" dirty="0"/>
              <a:t>("Weitere Inhalte");</a:t>
            </a:r>
          </a:p>
        </p:txBody>
      </p:sp>
      <p:sp>
        <p:nvSpPr>
          <p:cNvPr id="9" name="Textfeld 8">
            <a:extLst>
              <a:ext uri="{FF2B5EF4-FFF2-40B4-BE49-F238E27FC236}">
                <a16:creationId xmlns:a16="http://schemas.microsoft.com/office/drawing/2014/main" id="{50CB9C2F-7788-49BB-8FD2-7E3DF03F4D67}"/>
              </a:ext>
            </a:extLst>
          </p:cNvPr>
          <p:cNvSpPr txBox="1"/>
          <p:nvPr/>
        </p:nvSpPr>
        <p:spPr>
          <a:xfrm>
            <a:off x="4692423" y="4635085"/>
            <a:ext cx="6102802" cy="1169551"/>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DE" dirty="0"/>
              <a:t>// </a:t>
            </a:r>
            <a:r>
              <a:rPr lang="de-AT" dirty="0"/>
              <a:t>Alternative für catch Block</a:t>
            </a:r>
          </a:p>
          <a:p>
            <a:r>
              <a:rPr lang="de-AT" dirty="0"/>
              <a:t>catch(</a:t>
            </a:r>
            <a:r>
              <a:rPr lang="de-AT" dirty="0" err="1"/>
              <a:t>err</a:t>
            </a:r>
            <a:r>
              <a:rPr lang="de-AT" dirty="0"/>
              <a:t>) {</a:t>
            </a:r>
          </a:p>
          <a:p>
            <a:r>
              <a:rPr lang="de-AT" dirty="0"/>
              <a:t>    alert(err.name);</a:t>
            </a:r>
          </a:p>
          <a:p>
            <a:r>
              <a:rPr lang="de-AT" dirty="0"/>
              <a:t>    alert(</a:t>
            </a:r>
            <a:r>
              <a:rPr lang="de-AT" dirty="0" err="1"/>
              <a:t>err.message</a:t>
            </a:r>
            <a:r>
              <a:rPr lang="de-AT" dirty="0"/>
              <a:t>);</a:t>
            </a:r>
          </a:p>
          <a:p>
            <a:r>
              <a:rPr lang="de-AT" dirty="0"/>
              <a:t>}</a:t>
            </a:r>
          </a:p>
        </p:txBody>
      </p:sp>
      <p:sp>
        <p:nvSpPr>
          <p:cNvPr id="10" name="Textplatzhalter 2">
            <a:extLst>
              <a:ext uri="{FF2B5EF4-FFF2-40B4-BE49-F238E27FC236}">
                <a16:creationId xmlns:a16="http://schemas.microsoft.com/office/drawing/2014/main" id="{745446FD-7581-4AF8-AD43-5B95587D35AF}"/>
              </a:ext>
            </a:extLst>
          </p:cNvPr>
          <p:cNvSpPr txBox="1">
            <a:spLocks/>
          </p:cNvSpPr>
          <p:nvPr/>
        </p:nvSpPr>
        <p:spPr>
          <a:xfrm>
            <a:off x="73516" y="4267301"/>
            <a:ext cx="4553593" cy="1834348"/>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de-AT" dirty="0"/>
              <a:t>Bei Laufzeitfehler, erzeugt JavaScript automatisch ein Objekt, das Details zum auftretenden Problem enthält</a:t>
            </a:r>
          </a:p>
          <a:p>
            <a:pPr>
              <a:buFont typeface="Arial" panose="020B0604020202020204" pitchFamily="34" charset="0"/>
              <a:buChar char="•"/>
            </a:pPr>
            <a:r>
              <a:rPr lang="de-AT" dirty="0"/>
              <a:t>Mit </a:t>
            </a:r>
            <a:r>
              <a:rPr lang="de-AT" dirty="0" err="1">
                <a:latin typeface="Consolas" panose="020B0609020204030204" pitchFamily="49" charset="0"/>
              </a:rPr>
              <a:t>err</a:t>
            </a:r>
            <a:r>
              <a:rPr lang="de-AT" dirty="0"/>
              <a:t> kann auf das Fehler-Objekt zugegriffen werden</a:t>
            </a:r>
          </a:p>
          <a:p>
            <a:pPr>
              <a:buFont typeface="Arial" panose="020B0604020202020204" pitchFamily="34" charset="0"/>
              <a:buChar char="•"/>
            </a:pPr>
            <a:r>
              <a:rPr lang="de-AT" dirty="0"/>
              <a:t>Attribute </a:t>
            </a:r>
            <a:r>
              <a:rPr lang="de-AT" dirty="0" err="1">
                <a:latin typeface="Consolas" panose="020B0609020204030204" pitchFamily="49" charset="0"/>
              </a:rPr>
              <a:t>name</a:t>
            </a:r>
            <a:r>
              <a:rPr lang="de-AT" dirty="0"/>
              <a:t> ist die Bezeichnung des Fehlers </a:t>
            </a:r>
          </a:p>
          <a:p>
            <a:pPr>
              <a:buFont typeface="Arial" panose="020B0604020202020204" pitchFamily="34" charset="0"/>
              <a:buChar char="•"/>
            </a:pPr>
            <a:r>
              <a:rPr lang="de-AT" dirty="0"/>
              <a:t>Attribut </a:t>
            </a:r>
            <a:r>
              <a:rPr lang="de-AT" dirty="0" err="1">
                <a:latin typeface="Consolas" panose="020B0609020204030204" pitchFamily="49" charset="0"/>
              </a:rPr>
              <a:t>message</a:t>
            </a:r>
            <a:r>
              <a:rPr lang="de-AT" dirty="0"/>
              <a:t> ist die Fehlermeldung</a:t>
            </a:r>
          </a:p>
        </p:txBody>
      </p:sp>
    </p:spTree>
    <p:extLst>
      <p:ext uri="{BB962C8B-B14F-4D97-AF65-F5344CB8AC3E}">
        <p14:creationId xmlns:p14="http://schemas.microsoft.com/office/powerpoint/2010/main" val="2914657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58F64E-311A-440D-A2C6-53561D5C440B}"/>
              </a:ext>
            </a:extLst>
          </p:cNvPr>
          <p:cNvSpPr>
            <a:spLocks noGrp="1"/>
          </p:cNvSpPr>
          <p:nvPr>
            <p:ph type="title"/>
          </p:nvPr>
        </p:nvSpPr>
        <p:spPr/>
        <p:txBody>
          <a:bodyPr/>
          <a:lstStyle/>
          <a:p>
            <a:r>
              <a:rPr lang="de-AT" dirty="0"/>
              <a:t>JavaScript und Webbrowser</a:t>
            </a:r>
          </a:p>
        </p:txBody>
      </p:sp>
      <p:sp>
        <p:nvSpPr>
          <p:cNvPr id="3" name="Textplatzhalter 2">
            <a:extLst>
              <a:ext uri="{FF2B5EF4-FFF2-40B4-BE49-F238E27FC236}">
                <a16:creationId xmlns:a16="http://schemas.microsoft.com/office/drawing/2014/main" id="{92B08688-1227-42EF-900B-7D87FD8594C6}"/>
              </a:ext>
            </a:extLst>
          </p:cNvPr>
          <p:cNvSpPr>
            <a:spLocks noGrp="1"/>
          </p:cNvSpPr>
          <p:nvPr>
            <p:ph type="body" sz="quarter" idx="13"/>
          </p:nvPr>
        </p:nvSpPr>
        <p:spPr>
          <a:xfrm>
            <a:off x="949136" y="1455738"/>
            <a:ext cx="10293728" cy="4284763"/>
          </a:xfrm>
        </p:spPr>
        <p:txBody>
          <a:bodyPr/>
          <a:lstStyle/>
          <a:p>
            <a:r>
              <a:rPr lang="de-AT" dirty="0"/>
              <a:t>Wesentliches Hilfsmittel für Interaktion zwischen Webbrowser und JS-Programm = Events</a:t>
            </a:r>
          </a:p>
          <a:p>
            <a:pPr lvl="1"/>
            <a:r>
              <a:rPr lang="de-AT" dirty="0"/>
              <a:t>Wenn Anwender bestimmte Aktion durchführt, löst der Browser entsprechendes Event aus</a:t>
            </a:r>
          </a:p>
          <a:p>
            <a:pPr lvl="1"/>
            <a:r>
              <a:rPr lang="de-AT" dirty="0"/>
              <a:t>JS besitzt zahlreiche vorgefertigte Funktionen</a:t>
            </a:r>
          </a:p>
          <a:p>
            <a:r>
              <a:rPr lang="de-AT" dirty="0"/>
              <a:t>Browser </a:t>
            </a:r>
            <a:r>
              <a:rPr lang="de-AT" dirty="0" err="1"/>
              <a:t>Object</a:t>
            </a:r>
            <a:r>
              <a:rPr lang="de-AT" dirty="0"/>
              <a:t> Model (BOM)</a:t>
            </a:r>
          </a:p>
          <a:p>
            <a:pPr lvl="1"/>
            <a:r>
              <a:rPr lang="de-AT" dirty="0"/>
              <a:t>Dient dazu, die grundlegenden Eigenschaften des Browsers zu steuern</a:t>
            </a:r>
          </a:p>
          <a:p>
            <a:pPr lvl="1"/>
            <a:r>
              <a:rPr lang="de-AT" dirty="0"/>
              <a:t>Besondere Bedeutung: </a:t>
            </a:r>
            <a:r>
              <a:rPr lang="de-AT" dirty="0" err="1">
                <a:latin typeface="Consolas" panose="020B0609020204030204" pitchFamily="49" charset="0"/>
              </a:rPr>
              <a:t>window</a:t>
            </a:r>
            <a:r>
              <a:rPr lang="de-AT" dirty="0"/>
              <a:t>-Objekt (folgt noch ausführlicher)</a:t>
            </a:r>
          </a:p>
          <a:p>
            <a:pPr lvl="2"/>
            <a:r>
              <a:rPr lang="de-AT" dirty="0"/>
              <a:t>Grundlegende Eigenschaften des Fensters wie Größe festlegen</a:t>
            </a:r>
          </a:p>
          <a:p>
            <a:pPr lvl="2"/>
            <a:r>
              <a:rPr lang="de-AT" dirty="0">
                <a:latin typeface="Consolas" panose="020B0609020204030204" pitchFamily="49" charset="0"/>
              </a:rPr>
              <a:t>alert-</a:t>
            </a:r>
            <a:r>
              <a:rPr lang="de-AT" dirty="0"/>
              <a:t> und </a:t>
            </a:r>
            <a:r>
              <a:rPr lang="de-AT" dirty="0">
                <a:latin typeface="Consolas" panose="020B0609020204030204" pitchFamily="49" charset="0"/>
              </a:rPr>
              <a:t>prompt</a:t>
            </a:r>
            <a:r>
              <a:rPr lang="de-AT" dirty="0"/>
              <a:t>-Befehl gehören zu diesem Element</a:t>
            </a:r>
          </a:p>
          <a:p>
            <a:pPr lvl="2"/>
            <a:r>
              <a:rPr lang="de-AT" dirty="0" err="1">
                <a:latin typeface="Consolas" panose="020B0609020204030204" pitchFamily="49" charset="0"/>
              </a:rPr>
              <a:t>window</a:t>
            </a:r>
            <a:r>
              <a:rPr lang="de-AT" dirty="0"/>
              <a:t>-Objekt muss nicht ausdrücklich im Programm genannt werden (</a:t>
            </a:r>
            <a:r>
              <a:rPr lang="de-AT" dirty="0">
                <a:latin typeface="Consolas" panose="020B0609020204030204" pitchFamily="49" charset="0"/>
              </a:rPr>
              <a:t>alert()</a:t>
            </a:r>
            <a:r>
              <a:rPr lang="de-AT" dirty="0"/>
              <a:t> ist eigentlich </a:t>
            </a:r>
            <a:r>
              <a:rPr lang="de-AT" dirty="0" err="1">
                <a:latin typeface="Consolas" panose="020B0609020204030204" pitchFamily="49" charset="0"/>
              </a:rPr>
              <a:t>window.alert</a:t>
            </a:r>
            <a:r>
              <a:rPr lang="de-AT" dirty="0">
                <a:latin typeface="Consolas" panose="020B0609020204030204" pitchFamily="49" charset="0"/>
              </a:rPr>
              <a:t>()</a:t>
            </a:r>
            <a:r>
              <a:rPr lang="de-AT" dirty="0"/>
              <a:t>)</a:t>
            </a:r>
          </a:p>
          <a:p>
            <a:r>
              <a:rPr lang="de-AT" dirty="0" err="1"/>
              <a:t>Document</a:t>
            </a:r>
            <a:r>
              <a:rPr lang="de-AT" dirty="0"/>
              <a:t> </a:t>
            </a:r>
            <a:r>
              <a:rPr lang="de-AT" dirty="0" err="1"/>
              <a:t>Object</a:t>
            </a:r>
            <a:r>
              <a:rPr lang="de-AT" dirty="0"/>
              <a:t> Model (DOM)</a:t>
            </a:r>
          </a:p>
          <a:p>
            <a:pPr lvl="1"/>
            <a:r>
              <a:rPr lang="de-AT" dirty="0"/>
              <a:t>Abgeleitet vom BOM</a:t>
            </a:r>
          </a:p>
          <a:p>
            <a:pPr lvl="1"/>
            <a:r>
              <a:rPr lang="de-AT" dirty="0" err="1"/>
              <a:t>Bsp</a:t>
            </a:r>
            <a:r>
              <a:rPr lang="de-AT" dirty="0"/>
              <a:t> für </a:t>
            </a:r>
            <a:r>
              <a:rPr lang="de-AT" dirty="0" err="1">
                <a:latin typeface="Consolas" panose="020B0609020204030204" pitchFamily="49" charset="0"/>
              </a:rPr>
              <a:t>document</a:t>
            </a:r>
            <a:r>
              <a:rPr lang="de-AT" dirty="0"/>
              <a:t>-Objekt: </a:t>
            </a:r>
            <a:r>
              <a:rPr lang="de-AT" dirty="0" err="1">
                <a:latin typeface="Consolas" panose="020B0609020204030204" pitchFamily="49" charset="0"/>
              </a:rPr>
              <a:t>document.write</a:t>
            </a:r>
            <a:r>
              <a:rPr lang="de-AT" dirty="0"/>
              <a:t>-Befehl (</a:t>
            </a:r>
            <a:r>
              <a:rPr lang="de-AT" dirty="0" err="1">
                <a:latin typeface="Consolas" panose="020B0609020204030204" pitchFamily="49" charset="0"/>
              </a:rPr>
              <a:t>document.write</a:t>
            </a:r>
            <a:r>
              <a:rPr lang="de-AT" dirty="0">
                <a:latin typeface="Consolas" panose="020B0609020204030204" pitchFamily="49" charset="0"/>
              </a:rPr>
              <a:t>()</a:t>
            </a:r>
            <a:r>
              <a:rPr lang="de-AT" dirty="0"/>
              <a:t> ist eigentlich </a:t>
            </a:r>
            <a:r>
              <a:rPr lang="de-AT" dirty="0" err="1">
                <a:latin typeface="Consolas" panose="020B0609020204030204" pitchFamily="49" charset="0"/>
              </a:rPr>
              <a:t>window.document.write</a:t>
            </a:r>
            <a:r>
              <a:rPr lang="de-AT" dirty="0">
                <a:latin typeface="Consolas" panose="020B0609020204030204" pitchFamily="49" charset="0"/>
              </a:rPr>
              <a:t>()</a:t>
            </a:r>
            <a:r>
              <a:rPr lang="de-AT" dirty="0"/>
              <a:t> muss aber nicht geschrieben werden)</a:t>
            </a:r>
          </a:p>
          <a:p>
            <a:r>
              <a:rPr lang="de-AT" dirty="0"/>
              <a:t>CSS </a:t>
            </a:r>
            <a:r>
              <a:rPr lang="de-AT" dirty="0" err="1"/>
              <a:t>Object</a:t>
            </a:r>
            <a:r>
              <a:rPr lang="de-AT" dirty="0"/>
              <a:t> Model (CSSOM)</a:t>
            </a:r>
          </a:p>
          <a:p>
            <a:pPr lvl="1"/>
            <a:r>
              <a:rPr lang="de-AT" dirty="0"/>
              <a:t>Große Bedeutung</a:t>
            </a:r>
          </a:p>
          <a:p>
            <a:pPr lvl="1"/>
            <a:r>
              <a:rPr lang="de-AT" dirty="0"/>
              <a:t>Layout-Vorgaben die mit CSS angefertigt wurden, werden verändert (Schriftfarbe, Hintergrundfarbe, Größe, …)</a:t>
            </a:r>
          </a:p>
        </p:txBody>
      </p:sp>
    </p:spTree>
    <p:extLst>
      <p:ext uri="{BB962C8B-B14F-4D97-AF65-F5344CB8AC3E}">
        <p14:creationId xmlns:p14="http://schemas.microsoft.com/office/powerpoint/2010/main" val="1476259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124D74-2AB1-45D5-A3AF-84A511224E1A}"/>
              </a:ext>
            </a:extLst>
          </p:cNvPr>
          <p:cNvSpPr>
            <a:spLocks noGrp="1"/>
          </p:cNvSpPr>
          <p:nvPr>
            <p:ph type="title"/>
          </p:nvPr>
        </p:nvSpPr>
        <p:spPr/>
        <p:txBody>
          <a:bodyPr/>
          <a:lstStyle/>
          <a:p>
            <a:r>
              <a:rPr lang="de-AT" dirty="0"/>
              <a:t>Browser Events</a:t>
            </a:r>
          </a:p>
        </p:txBody>
      </p:sp>
      <p:sp>
        <p:nvSpPr>
          <p:cNvPr id="3" name="Textplatzhalter 2">
            <a:extLst>
              <a:ext uri="{FF2B5EF4-FFF2-40B4-BE49-F238E27FC236}">
                <a16:creationId xmlns:a16="http://schemas.microsoft.com/office/drawing/2014/main" id="{6F7A4AA9-B9F3-4A59-9BF3-DE3BCCA593C9}"/>
              </a:ext>
            </a:extLst>
          </p:cNvPr>
          <p:cNvSpPr>
            <a:spLocks noGrp="1"/>
          </p:cNvSpPr>
          <p:nvPr>
            <p:ph type="body" sz="quarter" idx="13"/>
          </p:nvPr>
        </p:nvSpPr>
        <p:spPr>
          <a:xfrm>
            <a:off x="949136" y="1455738"/>
            <a:ext cx="10293728" cy="3898503"/>
          </a:xfrm>
        </p:spPr>
        <p:txBody>
          <a:bodyPr/>
          <a:lstStyle/>
          <a:p>
            <a:r>
              <a:rPr lang="de-AT" dirty="0"/>
              <a:t>Einige der wichtigsten Events:</a:t>
            </a:r>
          </a:p>
          <a:p>
            <a:pPr lvl="1"/>
            <a:r>
              <a:rPr lang="de-AT" dirty="0" err="1">
                <a:latin typeface="Consolas" panose="020B0609020204030204" pitchFamily="49" charset="0"/>
              </a:rPr>
              <a:t>click</a:t>
            </a:r>
            <a:r>
              <a:rPr lang="de-AT" dirty="0"/>
              <a:t>: Klick auf ein beliebiges Element</a:t>
            </a:r>
          </a:p>
          <a:p>
            <a:pPr lvl="1"/>
            <a:r>
              <a:rPr lang="de-AT" dirty="0" err="1">
                <a:latin typeface="Consolas" panose="020B0609020204030204" pitchFamily="49" charset="0"/>
              </a:rPr>
              <a:t>contextmenu</a:t>
            </a:r>
            <a:r>
              <a:rPr lang="de-AT" dirty="0"/>
              <a:t>: Klick mit der rechten Maustaste auf ein beliebiges Element</a:t>
            </a:r>
          </a:p>
          <a:p>
            <a:pPr lvl="1"/>
            <a:r>
              <a:rPr lang="de-AT" dirty="0" err="1">
                <a:latin typeface="Consolas" panose="020B0609020204030204" pitchFamily="49" charset="0"/>
              </a:rPr>
              <a:t>mouseover</a:t>
            </a:r>
            <a:r>
              <a:rPr lang="de-AT" dirty="0"/>
              <a:t>: Cursor wird auf ein Element bewegt</a:t>
            </a:r>
          </a:p>
          <a:p>
            <a:pPr lvl="1"/>
            <a:r>
              <a:rPr lang="de-AT" dirty="0" err="1">
                <a:latin typeface="Consolas" panose="020B0609020204030204" pitchFamily="49" charset="0"/>
              </a:rPr>
              <a:t>mouseout</a:t>
            </a:r>
            <a:r>
              <a:rPr lang="de-AT" dirty="0"/>
              <a:t>: Cursor wird von einem Element entfernt</a:t>
            </a:r>
          </a:p>
          <a:p>
            <a:pPr lvl="1"/>
            <a:r>
              <a:rPr lang="de-AT" dirty="0" err="1">
                <a:latin typeface="Consolas" panose="020B0609020204030204" pitchFamily="49" charset="0"/>
              </a:rPr>
              <a:t>mousedown</a:t>
            </a:r>
            <a:r>
              <a:rPr lang="de-AT" dirty="0"/>
              <a:t>: Maustaste wird gedrückt</a:t>
            </a:r>
          </a:p>
          <a:p>
            <a:pPr lvl="1"/>
            <a:r>
              <a:rPr lang="de-AT" dirty="0" err="1">
                <a:latin typeface="Consolas" panose="020B0609020204030204" pitchFamily="49" charset="0"/>
              </a:rPr>
              <a:t>mouseup</a:t>
            </a:r>
            <a:r>
              <a:rPr lang="de-AT" dirty="0"/>
              <a:t>: Maustaste wird losgelassen</a:t>
            </a:r>
          </a:p>
          <a:p>
            <a:pPr lvl="1"/>
            <a:r>
              <a:rPr lang="de-AT" dirty="0" err="1">
                <a:latin typeface="Consolas" panose="020B0609020204030204" pitchFamily="49" charset="0"/>
              </a:rPr>
              <a:t>mousemove</a:t>
            </a:r>
            <a:r>
              <a:rPr lang="de-AT" dirty="0"/>
              <a:t>: Maus wird bewegt</a:t>
            </a:r>
          </a:p>
          <a:p>
            <a:pPr lvl="1"/>
            <a:r>
              <a:rPr lang="de-AT" dirty="0" err="1">
                <a:latin typeface="Consolas" panose="020B0609020204030204" pitchFamily="49" charset="0"/>
              </a:rPr>
              <a:t>dblclick</a:t>
            </a:r>
            <a:r>
              <a:rPr lang="de-AT" dirty="0"/>
              <a:t>: Doppelklick auf das Element</a:t>
            </a:r>
          </a:p>
          <a:p>
            <a:pPr lvl="1"/>
            <a:r>
              <a:rPr lang="de-AT" dirty="0" err="1">
                <a:latin typeface="Consolas" panose="020B0609020204030204" pitchFamily="49" charset="0"/>
              </a:rPr>
              <a:t>submit</a:t>
            </a:r>
            <a:r>
              <a:rPr lang="de-AT" dirty="0"/>
              <a:t>: Formular wird abgeschickt</a:t>
            </a:r>
          </a:p>
          <a:p>
            <a:pPr lvl="1"/>
            <a:r>
              <a:rPr lang="de-AT" dirty="0" err="1">
                <a:latin typeface="Consolas" panose="020B0609020204030204" pitchFamily="49" charset="0"/>
              </a:rPr>
              <a:t>focus</a:t>
            </a:r>
            <a:r>
              <a:rPr lang="de-AT" dirty="0"/>
              <a:t>: Anwender setzt den Fokus auf ein Element</a:t>
            </a:r>
          </a:p>
          <a:p>
            <a:pPr lvl="1"/>
            <a:r>
              <a:rPr lang="de-AT" dirty="0" err="1">
                <a:latin typeface="Consolas" panose="020B0609020204030204" pitchFamily="49" charset="0"/>
              </a:rPr>
              <a:t>keydown</a:t>
            </a:r>
            <a:r>
              <a:rPr lang="de-AT" dirty="0"/>
              <a:t>: Drücken einer Taste auf der Tastatur</a:t>
            </a:r>
          </a:p>
          <a:p>
            <a:pPr lvl="1"/>
            <a:r>
              <a:rPr lang="de-AT" dirty="0" err="1">
                <a:latin typeface="Consolas" panose="020B0609020204030204" pitchFamily="49" charset="0"/>
              </a:rPr>
              <a:t>keyup</a:t>
            </a:r>
            <a:r>
              <a:rPr lang="de-AT" dirty="0"/>
              <a:t>: Loslassen einer Taste auf der Tastatur</a:t>
            </a:r>
          </a:p>
          <a:p>
            <a:pPr lvl="1"/>
            <a:r>
              <a:rPr lang="de-AT" dirty="0" err="1">
                <a:latin typeface="Consolas" panose="020B0609020204030204" pitchFamily="49" charset="0"/>
              </a:rPr>
              <a:t>DOMContentLoaded</a:t>
            </a:r>
            <a:r>
              <a:rPr lang="de-AT" dirty="0"/>
              <a:t>: Wird ausgelöst, wenn der HTML-Inhalt der Seite geladen ist</a:t>
            </a:r>
          </a:p>
          <a:p>
            <a:pPr lvl="1"/>
            <a:r>
              <a:rPr lang="de-AT" dirty="0" err="1">
                <a:latin typeface="Consolas" panose="020B0609020204030204" pitchFamily="49" charset="0"/>
              </a:rPr>
              <a:t>transitioned</a:t>
            </a:r>
            <a:r>
              <a:rPr lang="de-AT" dirty="0"/>
              <a:t>: Ende einer CSS-Animation</a:t>
            </a:r>
          </a:p>
        </p:txBody>
      </p:sp>
    </p:spTree>
    <p:extLst>
      <p:ext uri="{BB962C8B-B14F-4D97-AF65-F5344CB8AC3E}">
        <p14:creationId xmlns:p14="http://schemas.microsoft.com/office/powerpoint/2010/main" val="1557915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6D550E-E2D6-4514-949C-8E3876205352}"/>
              </a:ext>
            </a:extLst>
          </p:cNvPr>
          <p:cNvSpPr>
            <a:spLocks noGrp="1"/>
          </p:cNvSpPr>
          <p:nvPr>
            <p:ph type="title"/>
          </p:nvPr>
        </p:nvSpPr>
        <p:spPr/>
        <p:txBody>
          <a:bodyPr/>
          <a:lstStyle/>
          <a:p>
            <a:r>
              <a:rPr lang="de-AT" dirty="0"/>
              <a:t>Auf Events reagieren</a:t>
            </a:r>
            <a:br>
              <a:rPr lang="de-AT" dirty="0"/>
            </a:br>
            <a:r>
              <a:rPr lang="de-AT" dirty="0"/>
              <a:t>Beispiel 1</a:t>
            </a:r>
          </a:p>
        </p:txBody>
      </p:sp>
      <p:sp>
        <p:nvSpPr>
          <p:cNvPr id="5" name="Textfeld 4">
            <a:extLst>
              <a:ext uri="{FF2B5EF4-FFF2-40B4-BE49-F238E27FC236}">
                <a16:creationId xmlns:a16="http://schemas.microsoft.com/office/drawing/2014/main" id="{96289468-7540-41E4-8BC0-2400FD346B67}"/>
              </a:ext>
            </a:extLst>
          </p:cNvPr>
          <p:cNvSpPr txBox="1"/>
          <p:nvPr/>
        </p:nvSpPr>
        <p:spPr>
          <a:xfrm>
            <a:off x="1038225" y="2532511"/>
            <a:ext cx="10115550" cy="203132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&lt;!DOCTYPE </a:t>
            </a:r>
            <a:r>
              <a:rPr lang="de-AT" dirty="0" err="1"/>
              <a:t>html</a:t>
            </a:r>
            <a:r>
              <a:rPr lang="de-AT" dirty="0"/>
              <a:t>&gt;</a:t>
            </a:r>
          </a:p>
          <a:p>
            <a:r>
              <a:rPr lang="de-AT" dirty="0"/>
              <a:t>&lt;</a:t>
            </a:r>
            <a:r>
              <a:rPr lang="de-AT" dirty="0" err="1"/>
              <a:t>html</a:t>
            </a:r>
            <a:r>
              <a:rPr lang="de-AT" dirty="0"/>
              <a:t>&gt;</a:t>
            </a:r>
          </a:p>
          <a:p>
            <a:r>
              <a:rPr lang="de-AT" dirty="0"/>
              <a:t>    &lt;</a:t>
            </a:r>
            <a:r>
              <a:rPr lang="de-AT" dirty="0" err="1"/>
              <a:t>head</a:t>
            </a:r>
            <a:r>
              <a:rPr lang="de-AT" dirty="0"/>
              <a:t>&gt;</a:t>
            </a:r>
          </a:p>
          <a:p>
            <a:r>
              <a:rPr lang="de-AT" dirty="0"/>
              <a:t>        &lt;</a:t>
            </a:r>
            <a:r>
              <a:rPr lang="de-AT" dirty="0" err="1"/>
              <a:t>meta</a:t>
            </a:r>
            <a:r>
              <a:rPr lang="de-AT" dirty="0"/>
              <a:t> </a:t>
            </a:r>
            <a:r>
              <a:rPr lang="de-AT" dirty="0" err="1"/>
              <a:t>charset</a:t>
            </a:r>
            <a:r>
              <a:rPr lang="de-AT" dirty="0"/>
              <a:t>="UTF-8"&gt;</a:t>
            </a:r>
          </a:p>
          <a:p>
            <a:r>
              <a:rPr lang="de-AT" dirty="0"/>
              <a:t>    &lt;/</a:t>
            </a:r>
            <a:r>
              <a:rPr lang="de-AT" dirty="0" err="1"/>
              <a:t>head</a:t>
            </a:r>
            <a:r>
              <a:rPr lang="de-AT" dirty="0"/>
              <a:t>&gt;</a:t>
            </a:r>
          </a:p>
          <a:p>
            <a:r>
              <a:rPr lang="de-AT" dirty="0"/>
              <a:t>    &lt;</a:t>
            </a:r>
            <a:r>
              <a:rPr lang="de-AT" dirty="0" err="1"/>
              <a:t>body</a:t>
            </a:r>
            <a:r>
              <a:rPr lang="de-AT" dirty="0"/>
              <a:t>&gt;</a:t>
            </a:r>
          </a:p>
          <a:p>
            <a:r>
              <a:rPr lang="de-AT" dirty="0"/>
              <a:t>        &lt;</a:t>
            </a:r>
            <a:r>
              <a:rPr lang="de-AT" dirty="0" err="1"/>
              <a:t>input</a:t>
            </a:r>
            <a:r>
              <a:rPr lang="de-AT" dirty="0"/>
              <a:t> </a:t>
            </a:r>
            <a:r>
              <a:rPr lang="de-AT" dirty="0" err="1"/>
              <a:t>value</a:t>
            </a:r>
            <a:r>
              <a:rPr lang="de-AT" dirty="0"/>
              <a:t>="Hier klicken!" </a:t>
            </a:r>
            <a:r>
              <a:rPr lang="de-AT" dirty="0" err="1"/>
              <a:t>onclick</a:t>
            </a:r>
            <a:r>
              <a:rPr lang="de-AT" dirty="0"/>
              <a:t>="alert('Du hast den Button geklickt!')" type="</a:t>
            </a:r>
            <a:r>
              <a:rPr lang="de-AT" dirty="0" err="1"/>
              <a:t>button</a:t>
            </a:r>
            <a:r>
              <a:rPr lang="de-AT" dirty="0"/>
              <a:t>"&gt;</a:t>
            </a:r>
          </a:p>
          <a:p>
            <a:r>
              <a:rPr lang="de-AT" dirty="0"/>
              <a:t>    &lt;/</a:t>
            </a:r>
            <a:r>
              <a:rPr lang="de-AT" dirty="0" err="1"/>
              <a:t>body</a:t>
            </a:r>
            <a:r>
              <a:rPr lang="de-AT" dirty="0"/>
              <a:t>&gt;</a:t>
            </a:r>
          </a:p>
          <a:p>
            <a:r>
              <a:rPr lang="de-AT" dirty="0"/>
              <a:t>&lt;/</a:t>
            </a:r>
            <a:r>
              <a:rPr lang="de-AT" dirty="0" err="1"/>
              <a:t>html</a:t>
            </a:r>
            <a:r>
              <a:rPr lang="de-AT" dirty="0"/>
              <a:t>&gt;</a:t>
            </a:r>
          </a:p>
        </p:txBody>
      </p:sp>
    </p:spTree>
    <p:extLst>
      <p:ext uri="{BB962C8B-B14F-4D97-AF65-F5344CB8AC3E}">
        <p14:creationId xmlns:p14="http://schemas.microsoft.com/office/powerpoint/2010/main" val="1881862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6D550E-E2D6-4514-949C-8E3876205352}"/>
              </a:ext>
            </a:extLst>
          </p:cNvPr>
          <p:cNvSpPr>
            <a:spLocks noGrp="1"/>
          </p:cNvSpPr>
          <p:nvPr>
            <p:ph type="title"/>
          </p:nvPr>
        </p:nvSpPr>
        <p:spPr/>
        <p:txBody>
          <a:bodyPr/>
          <a:lstStyle/>
          <a:p>
            <a:r>
              <a:rPr lang="de-AT" dirty="0"/>
              <a:t>Auf Events reagieren</a:t>
            </a:r>
            <a:br>
              <a:rPr lang="de-AT" dirty="0"/>
            </a:br>
            <a:r>
              <a:rPr lang="de-AT" dirty="0"/>
              <a:t>Beispiel 2</a:t>
            </a:r>
          </a:p>
        </p:txBody>
      </p:sp>
      <p:sp>
        <p:nvSpPr>
          <p:cNvPr id="7" name="Textfeld 6">
            <a:extLst>
              <a:ext uri="{FF2B5EF4-FFF2-40B4-BE49-F238E27FC236}">
                <a16:creationId xmlns:a16="http://schemas.microsoft.com/office/drawing/2014/main" id="{C002E0E8-9FEC-4644-9039-F4D8F94FEA95}"/>
              </a:ext>
            </a:extLst>
          </p:cNvPr>
          <p:cNvSpPr txBox="1"/>
          <p:nvPr/>
        </p:nvSpPr>
        <p:spPr>
          <a:xfrm>
            <a:off x="2039030" y="1771880"/>
            <a:ext cx="8113939" cy="3539430"/>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&lt;!DOCTYPE </a:t>
            </a:r>
            <a:r>
              <a:rPr lang="de-AT" dirty="0" err="1"/>
              <a:t>html</a:t>
            </a:r>
            <a:r>
              <a:rPr lang="de-AT" dirty="0"/>
              <a:t>&gt;</a:t>
            </a:r>
          </a:p>
          <a:p>
            <a:r>
              <a:rPr lang="de-AT" dirty="0"/>
              <a:t>&lt;</a:t>
            </a:r>
            <a:r>
              <a:rPr lang="de-AT" dirty="0" err="1"/>
              <a:t>html</a:t>
            </a:r>
            <a:r>
              <a:rPr lang="de-AT" dirty="0"/>
              <a:t>&gt;</a:t>
            </a:r>
          </a:p>
          <a:p>
            <a:r>
              <a:rPr lang="de-AT" dirty="0"/>
              <a:t>    &lt;</a:t>
            </a:r>
            <a:r>
              <a:rPr lang="de-AT" dirty="0" err="1"/>
              <a:t>head</a:t>
            </a:r>
            <a:r>
              <a:rPr lang="de-AT" dirty="0"/>
              <a:t>&gt;</a:t>
            </a:r>
          </a:p>
          <a:p>
            <a:r>
              <a:rPr lang="de-AT" dirty="0"/>
              <a:t>        &lt;</a:t>
            </a:r>
            <a:r>
              <a:rPr lang="de-AT" dirty="0" err="1"/>
              <a:t>meta</a:t>
            </a:r>
            <a:r>
              <a:rPr lang="de-AT" dirty="0"/>
              <a:t> </a:t>
            </a:r>
            <a:r>
              <a:rPr lang="de-AT" dirty="0" err="1"/>
              <a:t>charset</a:t>
            </a:r>
            <a:r>
              <a:rPr lang="de-AT" dirty="0"/>
              <a:t>="UTF-8"&gt;</a:t>
            </a:r>
          </a:p>
          <a:p>
            <a:r>
              <a:rPr lang="de-AT" dirty="0"/>
              <a:t>    &lt;/</a:t>
            </a:r>
            <a:r>
              <a:rPr lang="de-AT" dirty="0" err="1"/>
              <a:t>head</a:t>
            </a:r>
            <a:r>
              <a:rPr lang="de-AT" dirty="0"/>
              <a:t>&gt;</a:t>
            </a:r>
          </a:p>
          <a:p>
            <a:r>
              <a:rPr lang="de-AT" dirty="0"/>
              <a:t>    &lt;</a:t>
            </a:r>
            <a:r>
              <a:rPr lang="de-AT" dirty="0" err="1"/>
              <a:t>body</a:t>
            </a:r>
            <a:r>
              <a:rPr lang="de-AT" dirty="0"/>
              <a:t>&gt;</a:t>
            </a:r>
          </a:p>
          <a:p>
            <a:r>
              <a:rPr lang="de-AT" dirty="0"/>
              <a:t>        &lt;</a:t>
            </a:r>
            <a:r>
              <a:rPr lang="de-AT" dirty="0" err="1"/>
              <a:t>input</a:t>
            </a:r>
            <a:r>
              <a:rPr lang="de-AT" dirty="0"/>
              <a:t> </a:t>
            </a:r>
            <a:r>
              <a:rPr lang="de-AT" dirty="0" err="1"/>
              <a:t>value</a:t>
            </a:r>
            <a:r>
              <a:rPr lang="de-AT" dirty="0"/>
              <a:t>="Hier klicken!" </a:t>
            </a:r>
            <a:r>
              <a:rPr lang="de-AT" dirty="0" err="1"/>
              <a:t>onclick</a:t>
            </a:r>
            <a:r>
              <a:rPr lang="de-AT" dirty="0"/>
              <a:t>="</a:t>
            </a:r>
            <a:r>
              <a:rPr lang="de-AT" dirty="0" err="1"/>
              <a:t>verdopplung</a:t>
            </a:r>
            <a:r>
              <a:rPr lang="de-AT" dirty="0"/>
              <a:t>()" type="</a:t>
            </a:r>
            <a:r>
              <a:rPr lang="de-AT" dirty="0" err="1"/>
              <a:t>button</a:t>
            </a:r>
            <a:r>
              <a:rPr lang="de-AT" dirty="0"/>
              <a:t>"&gt;</a:t>
            </a:r>
          </a:p>
          <a:p>
            <a:r>
              <a:rPr lang="de-AT" dirty="0"/>
              <a:t>        &lt;</a:t>
            </a:r>
            <a:r>
              <a:rPr lang="de-AT" dirty="0" err="1"/>
              <a:t>script</a:t>
            </a:r>
            <a:r>
              <a:rPr lang="de-AT" dirty="0"/>
              <a:t>&gt;</a:t>
            </a:r>
          </a:p>
          <a:p>
            <a:r>
              <a:rPr lang="de-AT" dirty="0"/>
              <a:t>            </a:t>
            </a:r>
            <a:r>
              <a:rPr lang="de-AT" dirty="0" err="1"/>
              <a:t>function</a:t>
            </a:r>
            <a:r>
              <a:rPr lang="de-AT" dirty="0"/>
              <a:t> </a:t>
            </a:r>
            <a:r>
              <a:rPr lang="de-AT" dirty="0" err="1"/>
              <a:t>verdopplung</a:t>
            </a:r>
            <a:r>
              <a:rPr lang="de-AT" dirty="0"/>
              <a:t>() {</a:t>
            </a:r>
          </a:p>
          <a:p>
            <a:r>
              <a:rPr lang="de-AT" dirty="0"/>
              <a:t>                </a:t>
            </a:r>
            <a:r>
              <a:rPr lang="de-AT" dirty="0" err="1"/>
              <a:t>let</a:t>
            </a:r>
            <a:r>
              <a:rPr lang="de-AT" dirty="0"/>
              <a:t> zahl = prompt("Gib eine Zahl ein:");</a:t>
            </a:r>
          </a:p>
          <a:p>
            <a:r>
              <a:rPr lang="de-AT" dirty="0"/>
              <a:t>                zahl *= 2;</a:t>
            </a:r>
          </a:p>
          <a:p>
            <a:r>
              <a:rPr lang="de-AT" dirty="0"/>
              <a:t>                alert("Doppelter Wert: " + zahl);</a:t>
            </a:r>
          </a:p>
          <a:p>
            <a:r>
              <a:rPr lang="de-AT" dirty="0"/>
              <a:t>            }</a:t>
            </a:r>
          </a:p>
          <a:p>
            <a:r>
              <a:rPr lang="de-AT" dirty="0"/>
              <a:t>        &lt;/</a:t>
            </a:r>
            <a:r>
              <a:rPr lang="de-AT" dirty="0" err="1"/>
              <a:t>script</a:t>
            </a:r>
            <a:r>
              <a:rPr lang="de-AT" dirty="0"/>
              <a:t>&gt;</a:t>
            </a:r>
          </a:p>
          <a:p>
            <a:r>
              <a:rPr lang="de-AT" dirty="0"/>
              <a:t>    &lt;/</a:t>
            </a:r>
            <a:r>
              <a:rPr lang="de-AT" dirty="0" err="1"/>
              <a:t>body</a:t>
            </a:r>
            <a:r>
              <a:rPr lang="de-AT" dirty="0"/>
              <a:t>&gt;</a:t>
            </a:r>
          </a:p>
          <a:p>
            <a:r>
              <a:rPr lang="de-AT" dirty="0"/>
              <a:t>&lt;/</a:t>
            </a:r>
            <a:r>
              <a:rPr lang="de-AT" dirty="0" err="1"/>
              <a:t>html</a:t>
            </a:r>
            <a:r>
              <a:rPr lang="de-AT" dirty="0"/>
              <a:t>&gt;</a:t>
            </a:r>
          </a:p>
        </p:txBody>
      </p:sp>
    </p:spTree>
    <p:extLst>
      <p:ext uri="{BB962C8B-B14F-4D97-AF65-F5344CB8AC3E}">
        <p14:creationId xmlns:p14="http://schemas.microsoft.com/office/powerpoint/2010/main" val="368653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483502-4117-40C7-93FB-86652B0E4032}"/>
              </a:ext>
            </a:extLst>
          </p:cNvPr>
          <p:cNvSpPr>
            <a:spLocks noGrp="1"/>
          </p:cNvSpPr>
          <p:nvPr>
            <p:ph type="title"/>
          </p:nvPr>
        </p:nvSpPr>
        <p:spPr/>
        <p:txBody>
          <a:bodyPr/>
          <a:lstStyle/>
          <a:p>
            <a:r>
              <a:rPr lang="de-AT" dirty="0"/>
              <a:t>Auf Events reagieren</a:t>
            </a:r>
            <a:br>
              <a:rPr lang="de-AT" dirty="0"/>
            </a:br>
            <a:r>
              <a:rPr lang="de-AT" dirty="0"/>
              <a:t>Beispiel 3</a:t>
            </a:r>
          </a:p>
        </p:txBody>
      </p:sp>
      <p:sp>
        <p:nvSpPr>
          <p:cNvPr id="5" name="Textfeld 4">
            <a:extLst>
              <a:ext uri="{FF2B5EF4-FFF2-40B4-BE49-F238E27FC236}">
                <a16:creationId xmlns:a16="http://schemas.microsoft.com/office/drawing/2014/main" id="{5883CE4D-167F-43AC-9A04-FCBE1EC63E98}"/>
              </a:ext>
            </a:extLst>
          </p:cNvPr>
          <p:cNvSpPr txBox="1"/>
          <p:nvPr/>
        </p:nvSpPr>
        <p:spPr>
          <a:xfrm>
            <a:off x="410294" y="1412065"/>
            <a:ext cx="8754154" cy="4185761"/>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&lt;!DOCTYPE </a:t>
            </a:r>
            <a:r>
              <a:rPr lang="de-AT" dirty="0" err="1"/>
              <a:t>html</a:t>
            </a:r>
            <a:r>
              <a:rPr lang="de-AT" dirty="0"/>
              <a:t>&gt;</a:t>
            </a:r>
          </a:p>
          <a:p>
            <a:r>
              <a:rPr lang="de-AT" dirty="0"/>
              <a:t>&lt;</a:t>
            </a:r>
            <a:r>
              <a:rPr lang="de-AT" dirty="0" err="1"/>
              <a:t>html</a:t>
            </a:r>
            <a:r>
              <a:rPr lang="de-AT" dirty="0"/>
              <a:t>&gt;</a:t>
            </a:r>
          </a:p>
          <a:p>
            <a:r>
              <a:rPr lang="de-AT" dirty="0"/>
              <a:t>    &lt;</a:t>
            </a:r>
            <a:r>
              <a:rPr lang="de-AT" dirty="0" err="1"/>
              <a:t>head</a:t>
            </a:r>
            <a:r>
              <a:rPr lang="de-AT" dirty="0"/>
              <a:t>&gt;</a:t>
            </a:r>
          </a:p>
          <a:p>
            <a:r>
              <a:rPr lang="de-AT" dirty="0"/>
              <a:t>        &lt;</a:t>
            </a:r>
            <a:r>
              <a:rPr lang="de-AT" dirty="0" err="1"/>
              <a:t>meta</a:t>
            </a:r>
            <a:r>
              <a:rPr lang="de-AT" dirty="0"/>
              <a:t> </a:t>
            </a:r>
            <a:r>
              <a:rPr lang="de-AT" dirty="0" err="1"/>
              <a:t>charset</a:t>
            </a:r>
            <a:r>
              <a:rPr lang="de-AT" dirty="0"/>
              <a:t>="UTF-8"&gt;</a:t>
            </a:r>
          </a:p>
          <a:p>
            <a:r>
              <a:rPr lang="de-AT" dirty="0"/>
              <a:t>    &lt;/</a:t>
            </a:r>
            <a:r>
              <a:rPr lang="de-AT" dirty="0" err="1"/>
              <a:t>head</a:t>
            </a:r>
            <a:r>
              <a:rPr lang="de-AT" dirty="0"/>
              <a:t>&gt;</a:t>
            </a:r>
          </a:p>
          <a:p>
            <a:r>
              <a:rPr lang="de-AT" dirty="0"/>
              <a:t>    &lt;</a:t>
            </a:r>
            <a:r>
              <a:rPr lang="de-AT" dirty="0" err="1"/>
              <a:t>body</a:t>
            </a:r>
            <a:r>
              <a:rPr lang="de-AT" dirty="0"/>
              <a:t>&gt;</a:t>
            </a:r>
          </a:p>
          <a:p>
            <a:r>
              <a:rPr lang="de-AT" dirty="0"/>
              <a:t>        &lt;p&gt; Absatz 1&lt;/p&gt;</a:t>
            </a:r>
          </a:p>
          <a:p>
            <a:r>
              <a:rPr lang="de-AT" dirty="0"/>
              <a:t>        &lt;p </a:t>
            </a:r>
            <a:r>
              <a:rPr lang="de-AT" dirty="0" err="1"/>
              <a:t>id</a:t>
            </a:r>
            <a:r>
              <a:rPr lang="de-AT" dirty="0"/>
              <a:t>="</a:t>
            </a:r>
            <a:r>
              <a:rPr lang="de-AT" dirty="0" err="1"/>
              <a:t>absatz</a:t>
            </a:r>
            <a:r>
              <a:rPr lang="de-AT" dirty="0"/>
              <a:t>"&gt;Absatz 2&lt;/p&gt;</a:t>
            </a:r>
          </a:p>
          <a:p>
            <a:r>
              <a:rPr lang="de-AT" dirty="0"/>
              <a:t>        &lt;p&gt;Absatz 3&lt;/p&gt;</a:t>
            </a:r>
          </a:p>
          <a:p>
            <a:r>
              <a:rPr lang="de-AT" dirty="0"/>
              <a:t>        &lt;</a:t>
            </a:r>
            <a:r>
              <a:rPr lang="de-AT" dirty="0" err="1"/>
              <a:t>script</a:t>
            </a:r>
            <a:r>
              <a:rPr lang="de-AT" dirty="0"/>
              <a:t>&gt;</a:t>
            </a:r>
          </a:p>
          <a:p>
            <a:r>
              <a:rPr lang="de-AT" dirty="0"/>
              <a:t>            // Name des entsprechenden HTML-Elements nennen</a:t>
            </a:r>
          </a:p>
          <a:p>
            <a:r>
              <a:rPr lang="de-AT" dirty="0"/>
              <a:t>            // nach dem Punkt folgt Art des Events mit vorangestelltem Präfix "on"</a:t>
            </a:r>
          </a:p>
          <a:p>
            <a:r>
              <a:rPr lang="de-AT" dirty="0"/>
              <a:t>            // diesem Ausdruck dann eine Funktion zuweisen</a:t>
            </a:r>
          </a:p>
          <a:p>
            <a:r>
              <a:rPr lang="de-AT" dirty="0"/>
              <a:t>            </a:t>
            </a:r>
            <a:r>
              <a:rPr lang="de-AT" dirty="0" err="1"/>
              <a:t>absatz.onmouseover</a:t>
            </a:r>
            <a:r>
              <a:rPr lang="de-AT" dirty="0"/>
              <a:t> = </a:t>
            </a:r>
            <a:r>
              <a:rPr lang="de-AT" dirty="0" err="1"/>
              <a:t>function</a:t>
            </a:r>
            <a:r>
              <a:rPr lang="de-AT" dirty="0"/>
              <a:t>() {</a:t>
            </a:r>
          </a:p>
          <a:p>
            <a:r>
              <a:rPr lang="de-AT" dirty="0"/>
              <a:t>                alert("Hier befindet sich Absatz 2..");</a:t>
            </a:r>
          </a:p>
          <a:p>
            <a:r>
              <a:rPr lang="de-AT" dirty="0"/>
              <a:t>            }</a:t>
            </a:r>
          </a:p>
          <a:p>
            <a:r>
              <a:rPr lang="de-AT" dirty="0"/>
              <a:t>        &lt;/</a:t>
            </a:r>
            <a:r>
              <a:rPr lang="de-AT" dirty="0" err="1"/>
              <a:t>script</a:t>
            </a:r>
            <a:r>
              <a:rPr lang="de-AT" dirty="0"/>
              <a:t>&gt;</a:t>
            </a:r>
          </a:p>
          <a:p>
            <a:r>
              <a:rPr lang="de-AT" dirty="0"/>
              <a:t>    &lt;/</a:t>
            </a:r>
            <a:r>
              <a:rPr lang="de-AT" dirty="0" err="1"/>
              <a:t>body</a:t>
            </a:r>
            <a:r>
              <a:rPr lang="de-AT" dirty="0"/>
              <a:t>&gt;</a:t>
            </a:r>
          </a:p>
          <a:p>
            <a:r>
              <a:rPr lang="de-AT" dirty="0"/>
              <a:t>&lt;/</a:t>
            </a:r>
            <a:r>
              <a:rPr lang="de-AT" dirty="0" err="1"/>
              <a:t>html</a:t>
            </a:r>
            <a:r>
              <a:rPr lang="de-AT" dirty="0"/>
              <a:t>&gt;</a:t>
            </a:r>
          </a:p>
        </p:txBody>
      </p:sp>
      <p:sp>
        <p:nvSpPr>
          <p:cNvPr id="6" name="Textplatzhalter 2">
            <a:extLst>
              <a:ext uri="{FF2B5EF4-FFF2-40B4-BE49-F238E27FC236}">
                <a16:creationId xmlns:a16="http://schemas.microsoft.com/office/drawing/2014/main" id="{4568944A-2CAB-47C1-B058-8E01D8C163A7}"/>
              </a:ext>
            </a:extLst>
          </p:cNvPr>
          <p:cNvSpPr>
            <a:spLocks noGrp="1"/>
          </p:cNvSpPr>
          <p:nvPr>
            <p:ph type="body" sz="quarter" idx="13"/>
          </p:nvPr>
        </p:nvSpPr>
        <p:spPr>
          <a:xfrm>
            <a:off x="410294" y="1000425"/>
            <a:ext cx="5590456" cy="608372"/>
          </a:xfrm>
        </p:spPr>
        <p:txBody>
          <a:bodyPr/>
          <a:lstStyle/>
          <a:p>
            <a:r>
              <a:rPr lang="de-AT" dirty="0"/>
              <a:t>Auf HTML-Element per </a:t>
            </a:r>
            <a:r>
              <a:rPr lang="de-AT" dirty="0" err="1">
                <a:latin typeface="Consolas" panose="020B0609020204030204" pitchFamily="49" charset="0"/>
              </a:rPr>
              <a:t>id</a:t>
            </a:r>
            <a:r>
              <a:rPr lang="de-AT" dirty="0"/>
              <a:t>-Attribut zugreifen</a:t>
            </a:r>
          </a:p>
          <a:p>
            <a:pPr marL="0" indent="0">
              <a:buNone/>
            </a:pPr>
            <a:endParaRPr lang="de-AT" dirty="0"/>
          </a:p>
        </p:txBody>
      </p:sp>
      <p:sp>
        <p:nvSpPr>
          <p:cNvPr id="10" name="Textfeld 9">
            <a:extLst>
              <a:ext uri="{FF2B5EF4-FFF2-40B4-BE49-F238E27FC236}">
                <a16:creationId xmlns:a16="http://schemas.microsoft.com/office/drawing/2014/main" id="{3285002B-3906-4E55-B6E1-C91E35B9EF1B}"/>
              </a:ext>
            </a:extLst>
          </p:cNvPr>
          <p:cNvSpPr txBox="1"/>
          <p:nvPr/>
        </p:nvSpPr>
        <p:spPr>
          <a:xfrm>
            <a:off x="2047195" y="5272799"/>
            <a:ext cx="6102802" cy="1169551"/>
          </a:xfrm>
          <a:prstGeom prst="rect">
            <a:avLst/>
          </a:prstGeom>
          <a:solidFill>
            <a:schemeClr val="bg1"/>
          </a:solid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DE" dirty="0"/>
              <a:t>// Variante 2</a:t>
            </a:r>
          </a:p>
          <a:p>
            <a:r>
              <a:rPr lang="de-DE" dirty="0" err="1"/>
              <a:t>function</a:t>
            </a:r>
            <a:r>
              <a:rPr lang="de-DE" dirty="0"/>
              <a:t> </a:t>
            </a:r>
            <a:r>
              <a:rPr lang="de-DE" dirty="0" err="1"/>
              <a:t>nachricht</a:t>
            </a:r>
            <a:r>
              <a:rPr lang="de-DE" dirty="0"/>
              <a:t>() {</a:t>
            </a:r>
          </a:p>
          <a:p>
            <a:r>
              <a:rPr lang="de-DE" dirty="0"/>
              <a:t>    alert("Hier befindet sich Absatz 2.."); </a:t>
            </a:r>
          </a:p>
          <a:p>
            <a:r>
              <a:rPr lang="de-DE" dirty="0"/>
              <a:t>}</a:t>
            </a:r>
          </a:p>
          <a:p>
            <a:r>
              <a:rPr lang="de-DE" dirty="0" err="1"/>
              <a:t>absatz.onmouseover</a:t>
            </a:r>
            <a:r>
              <a:rPr lang="de-DE" dirty="0"/>
              <a:t> = </a:t>
            </a:r>
            <a:r>
              <a:rPr lang="de-DE" dirty="0" err="1"/>
              <a:t>nachricht</a:t>
            </a:r>
            <a:r>
              <a:rPr lang="de-DE" dirty="0"/>
              <a:t>;</a:t>
            </a:r>
          </a:p>
        </p:txBody>
      </p:sp>
      <p:sp>
        <p:nvSpPr>
          <p:cNvPr id="12" name="Textfeld 11">
            <a:extLst>
              <a:ext uri="{FF2B5EF4-FFF2-40B4-BE49-F238E27FC236}">
                <a16:creationId xmlns:a16="http://schemas.microsoft.com/office/drawing/2014/main" id="{D077049D-106B-4CE5-B2BB-B0CAF3540DBD}"/>
              </a:ext>
            </a:extLst>
          </p:cNvPr>
          <p:cNvSpPr txBox="1"/>
          <p:nvPr/>
        </p:nvSpPr>
        <p:spPr>
          <a:xfrm>
            <a:off x="6782481" y="1792853"/>
            <a:ext cx="5106759" cy="1600438"/>
          </a:xfrm>
          <a:prstGeom prst="rect">
            <a:avLst/>
          </a:prstGeom>
          <a:solidFill>
            <a:schemeClr val="bg1"/>
          </a:solid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DE" dirty="0"/>
              <a:t>// Variante 3</a:t>
            </a:r>
          </a:p>
          <a:p>
            <a:r>
              <a:rPr lang="de-DE" dirty="0" err="1"/>
              <a:t>function</a:t>
            </a:r>
            <a:r>
              <a:rPr lang="de-DE" dirty="0"/>
              <a:t> </a:t>
            </a:r>
            <a:r>
              <a:rPr lang="de-DE" dirty="0" err="1"/>
              <a:t>nachricht</a:t>
            </a:r>
            <a:r>
              <a:rPr lang="de-DE" dirty="0"/>
              <a:t>() {</a:t>
            </a:r>
          </a:p>
          <a:p>
            <a:r>
              <a:rPr lang="de-DE" dirty="0"/>
              <a:t>    alert("Hier befindet sich Absatz 2.."); </a:t>
            </a:r>
          </a:p>
          <a:p>
            <a:r>
              <a:rPr lang="de-DE" dirty="0"/>
              <a:t>}</a:t>
            </a:r>
          </a:p>
          <a:p>
            <a:r>
              <a:rPr lang="de-DE" dirty="0"/>
              <a:t>// Hier wird ein Event-</a:t>
            </a:r>
            <a:r>
              <a:rPr lang="de-DE" dirty="0" err="1"/>
              <a:t>Listener</a:t>
            </a:r>
            <a:r>
              <a:rPr lang="de-DE" dirty="0"/>
              <a:t> verwendet</a:t>
            </a:r>
          </a:p>
          <a:p>
            <a:r>
              <a:rPr lang="de-DE" dirty="0"/>
              <a:t>// In diesem Beispiel bringt er keinen Vorteil</a:t>
            </a:r>
          </a:p>
          <a:p>
            <a:r>
              <a:rPr lang="de-DE" dirty="0" err="1"/>
              <a:t>absatz.addEventListener</a:t>
            </a:r>
            <a:r>
              <a:rPr lang="de-DE" dirty="0"/>
              <a:t>("</a:t>
            </a:r>
            <a:r>
              <a:rPr lang="de-DE" dirty="0" err="1"/>
              <a:t>mouseover</a:t>
            </a:r>
            <a:r>
              <a:rPr lang="de-DE" dirty="0"/>
              <a:t>", </a:t>
            </a:r>
            <a:r>
              <a:rPr lang="de-DE" dirty="0" err="1"/>
              <a:t>nachricht</a:t>
            </a:r>
            <a:r>
              <a:rPr lang="de-DE" dirty="0"/>
              <a:t>);</a:t>
            </a:r>
          </a:p>
        </p:txBody>
      </p:sp>
    </p:spTree>
    <p:extLst>
      <p:ext uri="{BB962C8B-B14F-4D97-AF65-F5344CB8AC3E}">
        <p14:creationId xmlns:p14="http://schemas.microsoft.com/office/powerpoint/2010/main" val="930249733"/>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5292</Words>
  <Application>Microsoft Office PowerPoint</Application>
  <PresentationFormat>Breitbild</PresentationFormat>
  <Paragraphs>355</Paragraphs>
  <Slides>26</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26</vt:i4>
      </vt:variant>
    </vt:vector>
  </HeadingPairs>
  <TitlesOfParts>
    <vt:vector size="33" baseType="lpstr">
      <vt:lpstr>Arial</vt:lpstr>
      <vt:lpstr>Consolas</vt:lpstr>
      <vt:lpstr>Courier New</vt:lpstr>
      <vt:lpstr>Font Awesome 5 Free Solid</vt:lpstr>
      <vt:lpstr>FontAwesome</vt:lpstr>
      <vt:lpstr>Wingdings</vt:lpstr>
      <vt:lpstr>1_pm</vt:lpstr>
      <vt:lpstr>JavaScript 02</vt:lpstr>
      <vt:lpstr>Fehlerbehandlung in JavaScript</vt:lpstr>
      <vt:lpstr>Syntaxfehler</vt:lpstr>
      <vt:lpstr>Ausnahmen für Laufzeitfehler erstellen</vt:lpstr>
      <vt:lpstr>JavaScript und Webbrowser</vt:lpstr>
      <vt:lpstr>Browser Events</vt:lpstr>
      <vt:lpstr>Auf Events reagieren Beispiel 1</vt:lpstr>
      <vt:lpstr>Auf Events reagieren Beispiel 2</vt:lpstr>
      <vt:lpstr>Auf Events reagieren Beispiel 3</vt:lpstr>
      <vt:lpstr>Auf Events reagieren Beispiel 4</vt:lpstr>
      <vt:lpstr>Beispiel 5</vt:lpstr>
      <vt:lpstr>Events delegieren</vt:lpstr>
      <vt:lpstr>Mouse- und Keyboard-Events</vt:lpstr>
      <vt:lpstr>Übung</vt:lpstr>
      <vt:lpstr>Schreibe ein Programm mit vier ineinander verschachtelten Elementen. Jedes von ihnen soll einen Event-Handler erhalten. Das Programm soll dem Element, das angeklickt wurde, einen grünen Hintergrund geben. Falls es sich dabei nicht bereits um das äußerste Element handelt, soll das darüber liegende Element einen gelben Hintergrund bekommen. Die übrigen Elemente sollen hingegen nicht verändert werden.</vt:lpstr>
      <vt:lpstr>Übung</vt:lpstr>
      <vt:lpstr>Das window-Objekt</vt:lpstr>
      <vt:lpstr>Fenster schließen und neue Fenster öffnen</vt:lpstr>
      <vt:lpstr>Den zeitlichen Ablauf steuern</vt:lpstr>
      <vt:lpstr>Den zeitlichen Ablauf steuern</vt:lpstr>
      <vt:lpstr>Den zeitlichen Ablauf steuern</vt:lpstr>
      <vt:lpstr>Kleine Übung</vt:lpstr>
      <vt:lpstr>Kleine Übung</vt:lpstr>
      <vt:lpstr>PowerPoint-Präsentation</vt:lpstr>
      <vt:lpstr>Kleine Übung</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188</cp:revision>
  <dcterms:created xsi:type="dcterms:W3CDTF">2019-04-14T16:39:40Z</dcterms:created>
  <dcterms:modified xsi:type="dcterms:W3CDTF">2021-05-18T10:42:42Z</dcterms:modified>
</cp:coreProperties>
</file>