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34"/>
  </p:handoutMasterIdLst>
  <p:sldIdLst>
    <p:sldId id="326" r:id="rId2"/>
    <p:sldId id="327" r:id="rId3"/>
    <p:sldId id="328" r:id="rId4"/>
    <p:sldId id="329" r:id="rId5"/>
    <p:sldId id="330" r:id="rId6"/>
    <p:sldId id="331" r:id="rId7"/>
    <p:sldId id="332" r:id="rId8"/>
    <p:sldId id="333" r:id="rId9"/>
    <p:sldId id="334" r:id="rId10"/>
    <p:sldId id="359" r:id="rId11"/>
    <p:sldId id="360" r:id="rId12"/>
    <p:sldId id="336" r:id="rId13"/>
    <p:sldId id="337" r:id="rId14"/>
    <p:sldId id="340" r:id="rId15"/>
    <p:sldId id="341" r:id="rId16"/>
    <p:sldId id="342" r:id="rId17"/>
    <p:sldId id="343" r:id="rId18"/>
    <p:sldId id="344" r:id="rId19"/>
    <p:sldId id="361" r:id="rId20"/>
    <p:sldId id="338" r:id="rId21"/>
    <p:sldId id="346" r:id="rId22"/>
    <p:sldId id="347" r:id="rId23"/>
    <p:sldId id="352" r:id="rId24"/>
    <p:sldId id="353" r:id="rId25"/>
    <p:sldId id="354" r:id="rId26"/>
    <p:sldId id="355" r:id="rId27"/>
    <p:sldId id="357" r:id="rId28"/>
    <p:sldId id="358" r:id="rId29"/>
    <p:sldId id="339" r:id="rId30"/>
    <p:sldId id="362" r:id="rId31"/>
    <p:sldId id="363" r:id="rId32"/>
    <p:sldId id="304" r:id="rId33"/>
  </p:sldIdLst>
  <p:sldSz cx="12192000" cy="6858000"/>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22" autoAdjust="0"/>
    <p:restoredTop sz="95220" autoAdjust="0"/>
  </p:normalViewPr>
  <p:slideViewPr>
    <p:cSldViewPr snapToGrid="0" showGuides="1">
      <p:cViewPr varScale="1">
        <p:scale>
          <a:sx n="154" d="100"/>
          <a:sy n="154" d="100"/>
        </p:scale>
        <p:origin x="390" y="150"/>
      </p:cViewPr>
      <p:guideLst>
        <p:guide orient="horz" pos="2160"/>
        <p:guide pos="3840"/>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notesViewPr>
    <p:cSldViewPr snapToGrid="0">
      <p:cViewPr varScale="1">
        <p:scale>
          <a:sx n="123" d="100"/>
          <a:sy n="123" d="100"/>
        </p:scale>
        <p:origin x="244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DA76CB72-B762-4EA0-839E-9E15830795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dirty="0">
              <a:latin typeface="Arial" panose="020B0604020202020204" pitchFamily="34" charset="0"/>
            </a:endParaRPr>
          </a:p>
        </p:txBody>
      </p:sp>
      <p:sp>
        <p:nvSpPr>
          <p:cNvPr id="3" name="Datumsplatzhalter 2">
            <a:extLst>
              <a:ext uri="{FF2B5EF4-FFF2-40B4-BE49-F238E27FC236}">
                <a16:creationId xmlns:a16="http://schemas.microsoft.com/office/drawing/2014/main" id="{9AAC8C93-F22F-4F37-825D-275A7931B3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3B725D-61DF-45C6-86E1-0A2279D80C1B}" type="datetimeFigureOut">
              <a:rPr lang="de-AT" smtClean="0">
                <a:latin typeface="Arial" panose="020B0604020202020204" pitchFamily="34" charset="0"/>
              </a:rPr>
              <a:t>18.05.2021</a:t>
            </a:fld>
            <a:endParaRPr lang="de-AT" dirty="0">
              <a:latin typeface="Arial" panose="020B0604020202020204" pitchFamily="34" charset="0"/>
            </a:endParaRPr>
          </a:p>
        </p:txBody>
      </p:sp>
      <p:sp>
        <p:nvSpPr>
          <p:cNvPr id="4" name="Fußzeilenplatzhalter 3">
            <a:extLst>
              <a:ext uri="{FF2B5EF4-FFF2-40B4-BE49-F238E27FC236}">
                <a16:creationId xmlns:a16="http://schemas.microsoft.com/office/drawing/2014/main" id="{9BA2FFF7-DD7B-4296-960A-1BE8AFD413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dirty="0">
              <a:latin typeface="Arial" panose="020B0604020202020204" pitchFamily="34" charset="0"/>
            </a:endParaRPr>
          </a:p>
        </p:txBody>
      </p:sp>
      <p:sp>
        <p:nvSpPr>
          <p:cNvPr id="5" name="Foliennummernplatzhalter 4">
            <a:extLst>
              <a:ext uri="{FF2B5EF4-FFF2-40B4-BE49-F238E27FC236}">
                <a16:creationId xmlns:a16="http://schemas.microsoft.com/office/drawing/2014/main" id="{C9A5AAB1-39BA-4597-B0D2-88327A60FB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3DD423-12D0-4F33-A7C2-4F1B651FDDED}" type="slidenum">
              <a:rPr lang="de-AT" smtClean="0">
                <a:latin typeface="Arial" panose="020B0604020202020204" pitchFamily="34" charset="0"/>
              </a:rPr>
              <a:t>‹Nr.›</a:t>
            </a:fld>
            <a:endParaRPr lang="de-AT" dirty="0">
              <a:latin typeface="Arial" panose="020B0604020202020204" pitchFamily="34" charset="0"/>
            </a:endParaRPr>
          </a:p>
        </p:txBody>
      </p:sp>
    </p:spTree>
    <p:extLst>
      <p:ext uri="{BB962C8B-B14F-4D97-AF65-F5344CB8AC3E}">
        <p14:creationId xmlns:p14="http://schemas.microsoft.com/office/powerpoint/2010/main" val="421964761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Kapitelseite">
    <p:spTree>
      <p:nvGrpSpPr>
        <p:cNvPr id="1" name=""/>
        <p:cNvGrpSpPr/>
        <p:nvPr/>
      </p:nvGrpSpPr>
      <p:grpSpPr>
        <a:xfrm>
          <a:off x="0" y="0"/>
          <a:ext cx="0" cy="0"/>
          <a:chOff x="0" y="0"/>
          <a:chExt cx="0" cy="0"/>
        </a:xfrm>
      </p:grpSpPr>
      <p:grpSp>
        <p:nvGrpSpPr>
          <p:cNvPr id="7" name="Gruppieren 6">
            <a:extLst>
              <a:ext uri="{FF2B5EF4-FFF2-40B4-BE49-F238E27FC236}">
                <a16:creationId xmlns:a16="http://schemas.microsoft.com/office/drawing/2014/main" id="{2C290EA2-8EED-4B2F-8546-3E67BE968048}"/>
              </a:ext>
            </a:extLst>
          </p:cNvPr>
          <p:cNvGrpSpPr/>
          <p:nvPr/>
        </p:nvGrpSpPr>
        <p:grpSpPr>
          <a:xfrm>
            <a:off x="3031435" y="2308613"/>
            <a:ext cx="6082748" cy="2522103"/>
            <a:chOff x="3540782" y="2123419"/>
            <a:chExt cx="5444022" cy="2522103"/>
          </a:xfrm>
        </p:grpSpPr>
        <p:sp>
          <p:nvSpPr>
            <p:cNvPr id="8" name="Freeform 6" title="Crop Mark">
              <a:extLst>
                <a:ext uri="{FF2B5EF4-FFF2-40B4-BE49-F238E27FC236}">
                  <a16:creationId xmlns:a16="http://schemas.microsoft.com/office/drawing/2014/main" id="{9D224513-CEA2-4E62-AE50-5585E3136681}"/>
                </a:ext>
              </a:extLst>
            </p:cNvPr>
            <p:cNvSpPr/>
            <p:nvPr/>
          </p:nvSpPr>
          <p:spPr bwMode="auto">
            <a:xfrm rot="10800000">
              <a:off x="3540782" y="21234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0FC737CC-6E8C-48AA-8547-D7CF638891CA}"/>
                </a:ext>
              </a:extLst>
            </p:cNvPr>
            <p:cNvSpPr/>
            <p:nvPr userDrawn="1"/>
          </p:nvSpPr>
          <p:spPr bwMode="auto">
            <a:xfrm>
              <a:off x="7224380" y="22758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grpSp>
      <p:sp>
        <p:nvSpPr>
          <p:cNvPr id="10" name="Titel 1">
            <a:extLst>
              <a:ext uri="{FF2B5EF4-FFF2-40B4-BE49-F238E27FC236}">
                <a16:creationId xmlns:a16="http://schemas.microsoft.com/office/drawing/2014/main" id="{D0802CB5-71C9-4511-912E-AE497EA35A5F}"/>
              </a:ext>
            </a:extLst>
          </p:cNvPr>
          <p:cNvSpPr>
            <a:spLocks noGrp="1"/>
          </p:cNvSpPr>
          <p:nvPr>
            <p:ph type="title"/>
          </p:nvPr>
        </p:nvSpPr>
        <p:spPr>
          <a:xfrm>
            <a:off x="3373988" y="2698231"/>
            <a:ext cx="5444023" cy="1590465"/>
          </a:xfrm>
          <a:prstGeom prst="rect">
            <a:avLst/>
          </a:prstGeom>
        </p:spPr>
        <p:txBody>
          <a:bodyPr anchor="ctr">
            <a:normAutofit/>
          </a:bodyPr>
          <a:lstStyle>
            <a:lvl1pPr algn="ctr">
              <a:defRPr lang="de-AT" sz="3600" b="1" kern="1200" cap="small" baseline="0" dirty="0">
                <a:solidFill>
                  <a:schemeClr val="bg2"/>
                </a:solidFill>
                <a:effectLst>
                  <a:outerShdw blurRad="38100" dist="38100" dir="2700000" algn="tl">
                    <a:srgbClr val="000000">
                      <a:alpha val="43137"/>
                    </a:srgbClr>
                  </a:outerShdw>
                </a:effectLst>
                <a:latin typeface="+mj-lt"/>
                <a:ea typeface="+mj-ea"/>
                <a:cs typeface="+mj-cs"/>
              </a:defRPr>
            </a:lvl1pPr>
          </a:lstStyle>
          <a:p>
            <a:pPr>
              <a:lnSpc>
                <a:spcPct val="100000"/>
              </a:lnSpc>
            </a:pPr>
            <a:r>
              <a:rPr lang="de-DE" sz="3400" dirty="0">
                <a:solidFill>
                  <a:schemeClr val="tx1"/>
                </a:solidFill>
              </a:rPr>
              <a:t>Mastertitelformat bearbeiten</a:t>
            </a:r>
            <a:endParaRPr lang="de-AT" sz="3400" dirty="0">
              <a:solidFill>
                <a:schemeClr val="tx1"/>
              </a:solidFill>
            </a:endParaRPr>
          </a:p>
        </p:txBody>
      </p:sp>
      <p:pic>
        <p:nvPicPr>
          <p:cNvPr id="4" name="Grafik 3">
            <a:extLst>
              <a:ext uri="{FF2B5EF4-FFF2-40B4-BE49-F238E27FC236}">
                <a16:creationId xmlns:a16="http://schemas.microsoft.com/office/drawing/2014/main" id="{BCEF07EE-C31D-47D8-BCBB-2A160FDCA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88292" y="764955"/>
            <a:ext cx="1215416" cy="980174"/>
          </a:xfrm>
          <a:prstGeom prst="rect">
            <a:avLst/>
          </a:prstGeom>
        </p:spPr>
      </p:pic>
    </p:spTree>
    <p:extLst>
      <p:ext uri="{BB962C8B-B14F-4D97-AF65-F5344CB8AC3E}">
        <p14:creationId xmlns:p14="http://schemas.microsoft.com/office/powerpoint/2010/main" val="3399528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sei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92432-C931-4BBA-97DC-B8F57F393E4C}"/>
              </a:ext>
            </a:extLst>
          </p:cNvPr>
          <p:cNvSpPr>
            <a:spLocks noGrp="1"/>
          </p:cNvSpPr>
          <p:nvPr>
            <p:ph type="title"/>
          </p:nvPr>
        </p:nvSpPr>
        <p:spPr>
          <a:xfrm>
            <a:off x="949136" y="222423"/>
            <a:ext cx="10293728" cy="547319"/>
          </a:xfrm>
          <a:prstGeom prst="rect">
            <a:avLst/>
          </a:prstGeom>
        </p:spPr>
        <p:txBody>
          <a:bodyPr anchor="ctr"/>
          <a:lstStyle>
            <a:lvl1pPr algn="ctr">
              <a:defRPr sz="2000" b="1" cap="small" baseline="0">
                <a:solidFill>
                  <a:schemeClr val="tx1"/>
                </a:solidFill>
                <a:effectLst>
                  <a:outerShdw blurRad="38100" dist="38100" dir="2700000" algn="tl">
                    <a:srgbClr val="000000">
                      <a:alpha val="43137"/>
                    </a:srgbClr>
                  </a:outerShdw>
                </a:effectLst>
              </a:defRPr>
            </a:lvl1pPr>
          </a:lstStyle>
          <a:p>
            <a:r>
              <a:rPr lang="de-DE" dirty="0"/>
              <a:t>Mastertitelformat bearbeiten</a:t>
            </a:r>
            <a:endParaRPr lang="de-AT" dirty="0"/>
          </a:p>
        </p:txBody>
      </p:sp>
      <p:sp>
        <p:nvSpPr>
          <p:cNvPr id="9" name="Freeform 6" title="Crop Mark">
            <a:extLst>
              <a:ext uri="{FF2B5EF4-FFF2-40B4-BE49-F238E27FC236}">
                <a16:creationId xmlns:a16="http://schemas.microsoft.com/office/drawing/2014/main" id="{22BB6488-3999-4C8F-B997-40157CEE828F}"/>
              </a:ext>
            </a:extLst>
          </p:cNvPr>
          <p:cNvSpPr/>
          <p:nvPr/>
        </p:nvSpPr>
        <p:spPr bwMode="auto">
          <a:xfrm rot="10800000">
            <a:off x="834219" y="97485"/>
            <a:ext cx="499620" cy="672537"/>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sp>
      <p:sp>
        <p:nvSpPr>
          <p:cNvPr id="10" name="Freeform 6" title="Crop Mark">
            <a:extLst>
              <a:ext uri="{FF2B5EF4-FFF2-40B4-BE49-F238E27FC236}">
                <a16:creationId xmlns:a16="http://schemas.microsoft.com/office/drawing/2014/main" id="{B9E4B8C1-A0F9-4A60-9E9B-4DE0D6A6345B}"/>
              </a:ext>
            </a:extLst>
          </p:cNvPr>
          <p:cNvSpPr/>
          <p:nvPr/>
        </p:nvSpPr>
        <p:spPr bwMode="auto">
          <a:xfrm>
            <a:off x="10873123" y="143556"/>
            <a:ext cx="499620" cy="745541"/>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 name="Textplatzhalter 4">
            <a:extLst>
              <a:ext uri="{FF2B5EF4-FFF2-40B4-BE49-F238E27FC236}">
                <a16:creationId xmlns:a16="http://schemas.microsoft.com/office/drawing/2014/main" id="{7CAA7908-8345-44A7-8317-AC36384811BA}"/>
              </a:ext>
            </a:extLst>
          </p:cNvPr>
          <p:cNvSpPr>
            <a:spLocks noGrp="1"/>
          </p:cNvSpPr>
          <p:nvPr>
            <p:ph type="body" sz="quarter" idx="13"/>
          </p:nvPr>
        </p:nvSpPr>
        <p:spPr>
          <a:xfrm>
            <a:off x="949136" y="1455738"/>
            <a:ext cx="10293728" cy="1318310"/>
          </a:xfrm>
          <a:prstGeom prst="rect">
            <a:avLst/>
          </a:prstGeom>
        </p:spPr>
        <p:txBody>
          <a:bodyPr wrap="square">
            <a:spAutoFit/>
          </a:bodyPr>
          <a:lstStyle>
            <a:lvl1pPr marL="228594" indent="-228594">
              <a:buFont typeface="Arial" panose="020B0604020202020204" pitchFamily="34" charset="0"/>
              <a:buChar char="•"/>
              <a:defRPr/>
            </a:lvl1pPr>
            <a:lvl2pPr marL="685783" indent="-228594">
              <a:buFont typeface="Courier New" panose="02070309020205020404" pitchFamily="49" charset="0"/>
              <a:buChar char="o"/>
              <a:defRPr/>
            </a:lvl2pPr>
            <a:lvl3pPr marL="1142971" indent="-228594">
              <a:buFont typeface="Wingdings" panose="05000000000000000000" pitchFamily="2" charset="2"/>
              <a:buChar char="§"/>
              <a:defRPr/>
            </a:lvl3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12" name="Rechteck 11">
            <a:extLst>
              <a:ext uri="{FF2B5EF4-FFF2-40B4-BE49-F238E27FC236}">
                <a16:creationId xmlns:a16="http://schemas.microsoft.com/office/drawing/2014/main" id="{349B5747-2C62-42A0-9AF7-4C8EE22125B9}"/>
              </a:ext>
            </a:extLst>
          </p:cNvPr>
          <p:cNvSpPr/>
          <p:nvPr/>
        </p:nvSpPr>
        <p:spPr>
          <a:xfrm>
            <a:off x="0" y="6455870"/>
            <a:ext cx="12192000" cy="4027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ctr">
            <a:spAutoFit/>
          </a:bodyPr>
          <a:lstStyle/>
          <a:p>
            <a:pPr algn="ctr"/>
            <a:r>
              <a:rPr lang="de-AT" sz="1200" dirty="0">
                <a:solidFill>
                  <a:schemeClr val="tx1"/>
                </a:solidFill>
              </a:rPr>
              <a:t>&lt; </a:t>
            </a:r>
            <a:fld id="{B4E5A919-9C23-4E91-B8F0-F882270E1387}" type="slidenum">
              <a:rPr lang="de-AT" sz="1200" smtClean="0">
                <a:solidFill>
                  <a:schemeClr val="tx1"/>
                </a:solidFill>
              </a:rPr>
              <a:pPr algn="ctr"/>
              <a:t>‹Nr.›</a:t>
            </a:fld>
            <a:r>
              <a:rPr lang="de-AT" sz="1200" dirty="0">
                <a:solidFill>
                  <a:schemeClr val="tx1"/>
                </a:solidFill>
              </a:rPr>
              <a:t> /&gt;</a:t>
            </a:r>
          </a:p>
        </p:txBody>
      </p:sp>
      <p:sp>
        <p:nvSpPr>
          <p:cNvPr id="14" name="CustomShape 2">
            <a:extLst>
              <a:ext uri="{FF2B5EF4-FFF2-40B4-BE49-F238E27FC236}">
                <a16:creationId xmlns:a16="http://schemas.microsoft.com/office/drawing/2014/main" id="{08B78F98-E365-4117-9BCE-DF34C9E98BA0}"/>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tx1"/>
                </a:solidFill>
                <a:latin typeface="Arial"/>
                <a:ea typeface="DejaVu Sans"/>
              </a:rPr>
              <a:t>Coders.Bay</a:t>
            </a:r>
            <a:endParaRPr lang="de-AT" sz="1800" b="0" strike="noStrike" spc="-1" dirty="0">
              <a:solidFill>
                <a:schemeClr val="tx1"/>
              </a:solidFill>
              <a:latin typeface="Arial"/>
            </a:endParaRPr>
          </a:p>
        </p:txBody>
      </p:sp>
    </p:spTree>
    <p:extLst>
      <p:ext uri="{BB962C8B-B14F-4D97-AF65-F5344CB8AC3E}">
        <p14:creationId xmlns:p14="http://schemas.microsoft.com/office/powerpoint/2010/main" val="3018093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6672663"/>
      </p:ext>
    </p:extLst>
  </p:cSld>
  <p:clrMap bg1="lt1" tx1="dk1" bg2="lt2" tx2="dk2" accent1="accent1" accent2="accent2" accent3="accent3" accent4="accent4" accent5="accent5" accent6="accent6" hlink="hlink" folHlink="folHlink"/>
  <p:sldLayoutIdLst>
    <p:sldLayoutId id="2147483666" r:id="rId1"/>
    <p:sldLayoutId id="2147483669" r:id="rId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hyperlink" Target="https://www.w3schools.com/jsref/"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EC656D-E101-4C02-A809-2FCE7ED7A327}"/>
              </a:ext>
            </a:extLst>
          </p:cNvPr>
          <p:cNvSpPr>
            <a:spLocks noGrp="1"/>
          </p:cNvSpPr>
          <p:nvPr>
            <p:ph type="title"/>
          </p:nvPr>
        </p:nvSpPr>
        <p:spPr/>
        <p:txBody>
          <a:bodyPr/>
          <a:lstStyle/>
          <a:p>
            <a:r>
              <a:rPr lang="de-AT" dirty="0">
                <a:solidFill>
                  <a:schemeClr val="tx1"/>
                </a:solidFill>
              </a:rPr>
              <a:t>JavaScript 03</a:t>
            </a:r>
            <a:endParaRPr lang="de-AT"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50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55432-66C3-45FD-8E19-8BEAEACE0006}"/>
              </a:ext>
            </a:extLst>
          </p:cNvPr>
          <p:cNvSpPr>
            <a:spLocks noGrp="1"/>
          </p:cNvSpPr>
          <p:nvPr>
            <p:ph type="title"/>
          </p:nvPr>
        </p:nvSpPr>
        <p:spPr/>
        <p:txBody>
          <a:bodyPr wrap="square" anchor="ctr">
            <a:spAutoFit/>
          </a:bodyPr>
          <a:lstStyle/>
          <a:p>
            <a:pPr algn="l">
              <a:spcBef>
                <a:spcPts val="1000"/>
              </a:spcBef>
              <a:buFont typeface="Font Awesome 5 Free Solid" panose="02000503000000000000" pitchFamily="50" charset="2"/>
            </a:pPr>
            <a:r>
              <a:rPr lang="de-AT" sz="1400" b="0" cap="none" dirty="0">
                <a:latin typeface="+mn-lt"/>
                <a:ea typeface="+mn-ea"/>
                <a:cs typeface="+mn-cs"/>
              </a:rPr>
              <a:t>Übungsaufgabe: Dynamische Seiten mit dem </a:t>
            </a:r>
            <a:r>
              <a:rPr lang="de-AT" sz="1400" b="0" cap="none" dirty="0" err="1">
                <a:latin typeface="+mn-lt"/>
                <a:ea typeface="+mn-ea"/>
                <a:cs typeface="+mn-cs"/>
              </a:rPr>
              <a:t>document</a:t>
            </a:r>
            <a:r>
              <a:rPr lang="de-AT" sz="1400" b="0" cap="none" dirty="0">
                <a:latin typeface="+mn-lt"/>
                <a:ea typeface="+mn-ea"/>
                <a:cs typeface="+mn-cs"/>
              </a:rPr>
              <a:t>-Objekt erzeugen</a:t>
            </a:r>
          </a:p>
        </p:txBody>
      </p:sp>
      <p:sp>
        <p:nvSpPr>
          <p:cNvPr id="3" name="Textplatzhalter 2">
            <a:extLst>
              <a:ext uri="{FF2B5EF4-FFF2-40B4-BE49-F238E27FC236}">
                <a16:creationId xmlns:a16="http://schemas.microsoft.com/office/drawing/2014/main" id="{05296A57-F401-4C1A-A422-49F6FD810C9F}"/>
              </a:ext>
            </a:extLst>
          </p:cNvPr>
          <p:cNvSpPr>
            <a:spLocks noGrp="1"/>
          </p:cNvSpPr>
          <p:nvPr>
            <p:ph type="body" sz="quarter" idx="13"/>
          </p:nvPr>
        </p:nvSpPr>
        <p:spPr>
          <a:xfrm>
            <a:off x="949136" y="835252"/>
            <a:ext cx="10293728" cy="1061829"/>
          </a:xfrm>
        </p:spPr>
        <p:txBody>
          <a:bodyPr/>
          <a:lstStyle/>
          <a:p>
            <a:pPr marL="0" indent="0">
              <a:buNone/>
            </a:pPr>
            <a:r>
              <a:rPr lang="de-AT" dirty="0"/>
              <a:t>Gestalte eine Seite, die die Tags für eine Überschrift und für einen Absatz enthält – zunächst jedoch ohne Inhalt. Fordere den Leser per Prompt-Befehl dazu auf, den Text für die Überschrift einzugeben. Mit einem weiteren prompt-Befehl soll er anschließend den Inhalt für den Absatz einfügen. Gib diesen Inhalt dann auf der Seite aus</a:t>
            </a:r>
            <a:br>
              <a:rPr lang="de-AT" dirty="0"/>
            </a:br>
            <a:r>
              <a:rPr lang="de-AT" dirty="0"/>
              <a:t>Gestalte für dieses Programm zwei verschiedene Alternativen.</a:t>
            </a:r>
            <a:br>
              <a:rPr lang="de-AT" dirty="0"/>
            </a:br>
            <a:r>
              <a:rPr lang="de-AT" dirty="0"/>
              <a:t>Die erste soll die Elemente über den DOM-Baum ansprechen die zweite über ihre ID.</a:t>
            </a:r>
          </a:p>
        </p:txBody>
      </p:sp>
      <p:sp>
        <p:nvSpPr>
          <p:cNvPr id="5" name="Textfeld 4">
            <a:extLst>
              <a:ext uri="{FF2B5EF4-FFF2-40B4-BE49-F238E27FC236}">
                <a16:creationId xmlns:a16="http://schemas.microsoft.com/office/drawing/2014/main" id="{BB85183B-AD79-424D-8BAA-96EBD22CA67F}"/>
              </a:ext>
            </a:extLst>
          </p:cNvPr>
          <p:cNvSpPr txBox="1"/>
          <p:nvPr/>
        </p:nvSpPr>
        <p:spPr>
          <a:xfrm>
            <a:off x="87086" y="2606428"/>
            <a:ext cx="6008914" cy="3416320"/>
          </a:xfrm>
          <a:prstGeom prst="rect">
            <a:avLst/>
          </a:prstGeom>
          <a:solidFill>
            <a:schemeClr val="bg1"/>
          </a:solidFill>
          <a:ln w="6350">
            <a:solidFill>
              <a:schemeClr val="tx1"/>
            </a:solidFill>
          </a:ln>
        </p:spPr>
        <p:txBody>
          <a:bodyPr wrap="square">
            <a:spAutoFit/>
          </a:bodyPr>
          <a:lstStyle>
            <a:defPPr>
              <a:defRPr lang="de-DE"/>
            </a:defPPr>
            <a:lvl1pPr defTabSz="914400" eaLnBrk="0" fontAlgn="base" hangingPunct="0">
              <a:spcBef>
                <a:spcPct val="0"/>
              </a:spcBef>
              <a:spcAft>
                <a:spcPct val="0"/>
              </a:spcAft>
              <a:defRPr sz="1200">
                <a:latin typeface="Consolas" panose="020B0609020204030204" pitchFamily="49" charset="0"/>
              </a:defRPr>
            </a:lvl1pPr>
          </a:lstStyle>
          <a:p>
            <a:r>
              <a:rPr lang="de-DE" altLang="de-DE" dirty="0"/>
              <a:t>&lt;!DOCTYPE </a:t>
            </a:r>
            <a:r>
              <a:rPr lang="de-DE" altLang="de-DE" dirty="0" err="1"/>
              <a:t>html</a:t>
            </a:r>
            <a:r>
              <a:rPr lang="de-DE" altLang="de-DE" dirty="0"/>
              <a:t>&gt;</a:t>
            </a:r>
            <a:br>
              <a:rPr lang="de-DE" altLang="de-DE" dirty="0"/>
            </a:br>
            <a:r>
              <a:rPr lang="de-DE" altLang="de-DE" dirty="0"/>
              <a:t>&lt;</a:t>
            </a:r>
            <a:r>
              <a:rPr lang="de-DE" altLang="de-DE" dirty="0" err="1"/>
              <a:t>html</a:t>
            </a:r>
            <a:r>
              <a:rPr lang="de-DE" altLang="de-DE" dirty="0"/>
              <a:t>&gt;</a:t>
            </a:r>
            <a:br>
              <a:rPr lang="de-DE" altLang="de-DE" dirty="0"/>
            </a:br>
            <a:r>
              <a:rPr lang="de-DE" altLang="de-DE" dirty="0"/>
              <a:t>&lt;</a:t>
            </a:r>
            <a:r>
              <a:rPr lang="de-DE" altLang="de-DE" dirty="0" err="1"/>
              <a:t>head</a:t>
            </a:r>
            <a:r>
              <a:rPr lang="de-DE" altLang="de-DE" dirty="0"/>
              <a:t>&gt; </a:t>
            </a:r>
            <a:br>
              <a:rPr lang="de-DE" altLang="de-DE" dirty="0"/>
            </a:br>
            <a:r>
              <a:rPr lang="de-DE" altLang="de-DE" dirty="0"/>
              <a:t>    &lt;</a:t>
            </a:r>
            <a:r>
              <a:rPr lang="de-DE" altLang="de-DE" dirty="0" err="1"/>
              <a:t>meta</a:t>
            </a:r>
            <a:r>
              <a:rPr lang="de-DE" altLang="de-DE" dirty="0"/>
              <a:t> </a:t>
            </a:r>
            <a:r>
              <a:rPr lang="de-DE" altLang="de-DE" dirty="0" err="1"/>
              <a:t>charset</a:t>
            </a:r>
            <a:r>
              <a:rPr lang="de-DE" altLang="de-DE" dirty="0"/>
              <a:t>="UTF-8"&gt;</a:t>
            </a:r>
            <a:br>
              <a:rPr lang="de-DE" altLang="de-DE" dirty="0"/>
            </a:br>
            <a:r>
              <a:rPr lang="de-DE" altLang="de-DE" dirty="0"/>
              <a:t>    &lt;title&gt;Übungen&lt;/title&gt;</a:t>
            </a:r>
            <a:br>
              <a:rPr lang="de-DE" altLang="de-DE" dirty="0"/>
            </a:br>
            <a:r>
              <a:rPr lang="de-DE" altLang="de-DE" dirty="0"/>
              <a:t>&lt;/</a:t>
            </a:r>
            <a:r>
              <a:rPr lang="de-DE" altLang="de-DE" dirty="0" err="1"/>
              <a:t>head</a:t>
            </a:r>
            <a:r>
              <a:rPr lang="de-DE" altLang="de-DE" dirty="0"/>
              <a:t>&gt;</a:t>
            </a:r>
            <a:br>
              <a:rPr lang="de-DE" altLang="de-DE" dirty="0"/>
            </a:br>
            <a:r>
              <a:rPr lang="de-DE" altLang="de-DE" dirty="0"/>
              <a:t>&lt;</a:t>
            </a:r>
            <a:r>
              <a:rPr lang="de-DE" altLang="de-DE" dirty="0" err="1"/>
              <a:t>body</a:t>
            </a:r>
            <a:r>
              <a:rPr lang="de-DE" altLang="de-DE" dirty="0"/>
              <a:t>&gt;</a:t>
            </a:r>
            <a:br>
              <a:rPr lang="de-DE" altLang="de-DE" dirty="0"/>
            </a:br>
            <a:r>
              <a:rPr lang="de-DE" altLang="de-DE" dirty="0"/>
              <a:t>&lt;h1 </a:t>
            </a:r>
            <a:r>
              <a:rPr lang="de-DE" altLang="de-DE" dirty="0" err="1"/>
              <a:t>id</a:t>
            </a:r>
            <a:r>
              <a:rPr lang="de-DE" altLang="de-DE" dirty="0"/>
              <a:t>="</a:t>
            </a:r>
            <a:r>
              <a:rPr lang="de-DE" altLang="de-DE" dirty="0" err="1"/>
              <a:t>ueberschrift</a:t>
            </a:r>
            <a:r>
              <a:rPr lang="de-DE" altLang="de-DE" dirty="0"/>
              <a:t>"&gt;&lt;/h1&gt;</a:t>
            </a:r>
            <a:br>
              <a:rPr lang="de-DE" altLang="de-DE" dirty="0"/>
            </a:br>
            <a:r>
              <a:rPr lang="de-DE" altLang="de-DE" dirty="0"/>
              <a:t>&lt;p </a:t>
            </a:r>
            <a:r>
              <a:rPr lang="de-DE" altLang="de-DE" dirty="0" err="1"/>
              <a:t>id</a:t>
            </a:r>
            <a:r>
              <a:rPr lang="de-DE" altLang="de-DE" dirty="0"/>
              <a:t>="</a:t>
            </a:r>
            <a:r>
              <a:rPr lang="de-DE" altLang="de-DE" dirty="0" err="1"/>
              <a:t>absatz</a:t>
            </a:r>
            <a:r>
              <a:rPr lang="de-DE" altLang="de-DE" dirty="0"/>
              <a:t>"&gt;&lt;/p&gt;</a:t>
            </a:r>
            <a:br>
              <a:rPr lang="de-DE" altLang="de-DE" dirty="0"/>
            </a:br>
            <a:r>
              <a:rPr lang="de-DE" altLang="de-DE" dirty="0"/>
              <a:t>&lt;</a:t>
            </a:r>
            <a:r>
              <a:rPr lang="de-DE" altLang="de-DE" dirty="0" err="1"/>
              <a:t>script</a:t>
            </a:r>
            <a:r>
              <a:rPr lang="de-DE" altLang="de-DE" dirty="0"/>
              <a:t>&gt;</a:t>
            </a:r>
            <a:br>
              <a:rPr lang="de-DE" altLang="de-DE" dirty="0"/>
            </a:br>
            <a:r>
              <a:rPr lang="de-DE" altLang="de-DE" dirty="0"/>
              <a:t>    </a:t>
            </a:r>
            <a:r>
              <a:rPr lang="de-DE" altLang="de-DE" dirty="0" err="1"/>
              <a:t>let</a:t>
            </a:r>
            <a:r>
              <a:rPr lang="de-DE" altLang="de-DE" dirty="0"/>
              <a:t> title = prompt("Gib einen Text für die Überschrift ein");</a:t>
            </a:r>
            <a:br>
              <a:rPr lang="de-DE" altLang="de-DE" dirty="0"/>
            </a:br>
            <a:r>
              <a:rPr lang="de-DE" altLang="de-DE" dirty="0"/>
              <a:t>    </a:t>
            </a:r>
            <a:r>
              <a:rPr lang="de-DE" altLang="de-DE" dirty="0" err="1"/>
              <a:t>let</a:t>
            </a:r>
            <a:r>
              <a:rPr lang="de-DE" altLang="de-DE" dirty="0"/>
              <a:t> </a:t>
            </a:r>
            <a:r>
              <a:rPr lang="de-DE" altLang="de-DE" dirty="0" err="1"/>
              <a:t>text</a:t>
            </a:r>
            <a:r>
              <a:rPr lang="de-DE" altLang="de-DE" dirty="0"/>
              <a:t> = prompt("Gib einen Text für den Absatz ein");</a:t>
            </a:r>
            <a:br>
              <a:rPr lang="de-DE" altLang="de-DE" dirty="0"/>
            </a:br>
            <a:r>
              <a:rPr lang="de-DE" altLang="de-DE" dirty="0"/>
              <a:t>    </a:t>
            </a:r>
            <a:r>
              <a:rPr lang="de-DE" altLang="de-DE" dirty="0" err="1"/>
              <a:t>document.body.firstElementChild.innerHTML</a:t>
            </a:r>
            <a:r>
              <a:rPr lang="de-DE" altLang="de-DE" dirty="0"/>
              <a:t> = title;</a:t>
            </a:r>
            <a:br>
              <a:rPr lang="de-DE" altLang="de-DE" dirty="0"/>
            </a:br>
            <a:r>
              <a:rPr lang="de-DE" altLang="de-DE" dirty="0"/>
              <a:t>    </a:t>
            </a:r>
            <a:r>
              <a:rPr lang="de-DE" altLang="de-DE" dirty="0" err="1"/>
              <a:t>document.body.firstElementChild.nextElementSibling.innerHTML</a:t>
            </a:r>
            <a:r>
              <a:rPr lang="de-DE" altLang="de-DE" dirty="0"/>
              <a:t> = </a:t>
            </a:r>
            <a:r>
              <a:rPr lang="de-DE" altLang="de-DE" dirty="0" err="1"/>
              <a:t>text</a:t>
            </a:r>
            <a:r>
              <a:rPr lang="de-DE" altLang="de-DE" dirty="0"/>
              <a:t>;</a:t>
            </a:r>
            <a:br>
              <a:rPr lang="de-DE" altLang="de-DE" dirty="0"/>
            </a:br>
            <a:r>
              <a:rPr lang="de-DE" altLang="de-DE" dirty="0"/>
              <a:t>&lt;/</a:t>
            </a:r>
            <a:r>
              <a:rPr lang="de-DE" altLang="de-DE" dirty="0" err="1"/>
              <a:t>script</a:t>
            </a:r>
            <a:r>
              <a:rPr lang="de-DE" altLang="de-DE" dirty="0"/>
              <a:t>&gt;</a:t>
            </a:r>
            <a:br>
              <a:rPr lang="de-DE" altLang="de-DE" dirty="0"/>
            </a:br>
            <a:r>
              <a:rPr lang="de-DE" altLang="de-DE" dirty="0"/>
              <a:t>&lt;/</a:t>
            </a:r>
            <a:r>
              <a:rPr lang="de-DE" altLang="de-DE" dirty="0" err="1"/>
              <a:t>body</a:t>
            </a:r>
            <a:r>
              <a:rPr lang="de-DE" altLang="de-DE" dirty="0"/>
              <a:t>&gt;</a:t>
            </a:r>
            <a:br>
              <a:rPr lang="de-DE" altLang="de-DE" dirty="0"/>
            </a:br>
            <a:r>
              <a:rPr lang="de-DE" altLang="de-DE" dirty="0"/>
              <a:t>&lt;/</a:t>
            </a:r>
            <a:r>
              <a:rPr lang="de-DE" altLang="de-DE" dirty="0" err="1"/>
              <a:t>html</a:t>
            </a:r>
            <a:r>
              <a:rPr lang="de-DE" altLang="de-DE" dirty="0"/>
              <a:t>&gt;</a:t>
            </a:r>
          </a:p>
        </p:txBody>
      </p:sp>
      <p:sp>
        <p:nvSpPr>
          <p:cNvPr id="7" name="Textfeld 6">
            <a:extLst>
              <a:ext uri="{FF2B5EF4-FFF2-40B4-BE49-F238E27FC236}">
                <a16:creationId xmlns:a16="http://schemas.microsoft.com/office/drawing/2014/main" id="{AAEB0D60-F545-4B0B-A0AC-36223115D702}"/>
              </a:ext>
            </a:extLst>
          </p:cNvPr>
          <p:cNvSpPr txBox="1"/>
          <p:nvPr/>
        </p:nvSpPr>
        <p:spPr>
          <a:xfrm>
            <a:off x="6384472" y="2573184"/>
            <a:ext cx="5627914" cy="3416320"/>
          </a:xfrm>
          <a:prstGeom prst="rect">
            <a:avLst/>
          </a:prstGeom>
          <a:solidFill>
            <a:schemeClr val="bg1"/>
          </a:solidFill>
          <a:ln w="6350">
            <a:solidFill>
              <a:schemeClr val="tx1"/>
            </a:solidFill>
          </a:ln>
        </p:spPr>
        <p:txBody>
          <a:bodyPr wrap="square">
            <a:spAutoFit/>
          </a:bodyPr>
          <a:lstStyle>
            <a:defPPr>
              <a:defRPr lang="de-DE"/>
            </a:defPPr>
            <a:lvl1pPr defTabSz="914400" eaLnBrk="0" fontAlgn="base" hangingPunct="0">
              <a:spcBef>
                <a:spcPct val="0"/>
              </a:spcBef>
              <a:spcAft>
                <a:spcPct val="0"/>
              </a:spcAft>
              <a:defRPr sz="1200">
                <a:latin typeface="Consolas" panose="020B0609020204030204" pitchFamily="49" charset="0"/>
              </a:defRPr>
            </a:lvl1pPr>
          </a:lstStyle>
          <a:p>
            <a:r>
              <a:rPr lang="de-DE" altLang="de-DE" dirty="0"/>
              <a:t>&lt;!DOCTYPE </a:t>
            </a:r>
            <a:r>
              <a:rPr lang="de-DE" altLang="de-DE" dirty="0" err="1"/>
              <a:t>html</a:t>
            </a:r>
            <a:r>
              <a:rPr lang="de-DE" altLang="de-DE" dirty="0"/>
              <a:t>&gt;</a:t>
            </a:r>
            <a:br>
              <a:rPr lang="de-DE" altLang="de-DE" dirty="0"/>
            </a:br>
            <a:r>
              <a:rPr lang="de-DE" altLang="de-DE" dirty="0"/>
              <a:t>&lt;</a:t>
            </a:r>
            <a:r>
              <a:rPr lang="de-DE" altLang="de-DE" dirty="0" err="1"/>
              <a:t>html</a:t>
            </a:r>
            <a:r>
              <a:rPr lang="de-DE" altLang="de-DE" dirty="0"/>
              <a:t>&gt;</a:t>
            </a:r>
            <a:br>
              <a:rPr lang="de-DE" altLang="de-DE" dirty="0"/>
            </a:br>
            <a:r>
              <a:rPr lang="de-DE" altLang="de-DE" dirty="0"/>
              <a:t>&lt;</a:t>
            </a:r>
            <a:r>
              <a:rPr lang="de-DE" altLang="de-DE" dirty="0" err="1"/>
              <a:t>head</a:t>
            </a:r>
            <a:r>
              <a:rPr lang="de-DE" altLang="de-DE" dirty="0"/>
              <a:t>&gt; </a:t>
            </a:r>
            <a:br>
              <a:rPr lang="de-DE" altLang="de-DE" dirty="0"/>
            </a:br>
            <a:r>
              <a:rPr lang="de-DE" altLang="de-DE" dirty="0"/>
              <a:t>    &lt;</a:t>
            </a:r>
            <a:r>
              <a:rPr lang="de-DE" altLang="de-DE" dirty="0" err="1"/>
              <a:t>meta</a:t>
            </a:r>
            <a:r>
              <a:rPr lang="de-DE" altLang="de-DE" dirty="0"/>
              <a:t> </a:t>
            </a:r>
            <a:r>
              <a:rPr lang="de-DE" altLang="de-DE" dirty="0" err="1"/>
              <a:t>charset</a:t>
            </a:r>
            <a:r>
              <a:rPr lang="de-DE" altLang="de-DE" dirty="0"/>
              <a:t>="UTF-8"&gt;</a:t>
            </a:r>
            <a:br>
              <a:rPr lang="de-DE" altLang="de-DE" dirty="0"/>
            </a:br>
            <a:r>
              <a:rPr lang="de-DE" altLang="de-DE" dirty="0"/>
              <a:t>    &lt;title&gt;Übungen&lt;/title&gt;</a:t>
            </a:r>
            <a:br>
              <a:rPr lang="de-DE" altLang="de-DE" dirty="0"/>
            </a:br>
            <a:r>
              <a:rPr lang="de-DE" altLang="de-DE" dirty="0"/>
              <a:t>&lt;/</a:t>
            </a:r>
            <a:r>
              <a:rPr lang="de-DE" altLang="de-DE" dirty="0" err="1"/>
              <a:t>head</a:t>
            </a:r>
            <a:r>
              <a:rPr lang="de-DE" altLang="de-DE" dirty="0"/>
              <a:t>&gt;</a:t>
            </a:r>
            <a:br>
              <a:rPr lang="de-DE" altLang="de-DE" dirty="0"/>
            </a:br>
            <a:r>
              <a:rPr lang="de-DE" altLang="de-DE" dirty="0"/>
              <a:t>&lt;</a:t>
            </a:r>
            <a:r>
              <a:rPr lang="de-DE" altLang="de-DE" dirty="0" err="1"/>
              <a:t>body</a:t>
            </a:r>
            <a:r>
              <a:rPr lang="de-DE" altLang="de-DE" dirty="0"/>
              <a:t>&gt;</a:t>
            </a:r>
            <a:br>
              <a:rPr lang="de-DE" altLang="de-DE" dirty="0"/>
            </a:br>
            <a:r>
              <a:rPr lang="de-DE" altLang="de-DE" dirty="0"/>
              <a:t>&lt;h1 </a:t>
            </a:r>
            <a:r>
              <a:rPr lang="de-DE" altLang="de-DE" dirty="0" err="1"/>
              <a:t>id</a:t>
            </a:r>
            <a:r>
              <a:rPr lang="de-DE" altLang="de-DE" dirty="0"/>
              <a:t>="</a:t>
            </a:r>
            <a:r>
              <a:rPr lang="de-DE" altLang="de-DE" dirty="0" err="1"/>
              <a:t>ueberschrift</a:t>
            </a:r>
            <a:r>
              <a:rPr lang="de-DE" altLang="de-DE" dirty="0"/>
              <a:t>"&gt;&lt;/h1&gt;</a:t>
            </a:r>
            <a:br>
              <a:rPr lang="de-DE" altLang="de-DE" dirty="0"/>
            </a:br>
            <a:r>
              <a:rPr lang="de-DE" altLang="de-DE" dirty="0"/>
              <a:t>&lt;p </a:t>
            </a:r>
            <a:r>
              <a:rPr lang="de-DE" altLang="de-DE" dirty="0" err="1"/>
              <a:t>id</a:t>
            </a:r>
            <a:r>
              <a:rPr lang="de-DE" altLang="de-DE" dirty="0"/>
              <a:t>="</a:t>
            </a:r>
            <a:r>
              <a:rPr lang="de-DE" altLang="de-DE" dirty="0" err="1"/>
              <a:t>absatz</a:t>
            </a:r>
            <a:r>
              <a:rPr lang="de-DE" altLang="de-DE" dirty="0"/>
              <a:t>"&gt;&lt;/p&gt;</a:t>
            </a:r>
            <a:br>
              <a:rPr lang="de-DE" altLang="de-DE" dirty="0"/>
            </a:br>
            <a:r>
              <a:rPr lang="de-DE" altLang="de-DE" dirty="0"/>
              <a:t>&lt;</a:t>
            </a:r>
            <a:r>
              <a:rPr lang="de-DE" altLang="de-DE" dirty="0" err="1"/>
              <a:t>script</a:t>
            </a:r>
            <a:r>
              <a:rPr lang="de-DE" altLang="de-DE" dirty="0"/>
              <a:t>&gt;</a:t>
            </a:r>
            <a:br>
              <a:rPr lang="de-DE" altLang="de-DE" dirty="0"/>
            </a:br>
            <a:r>
              <a:rPr lang="de-DE" altLang="de-DE" dirty="0"/>
              <a:t>    </a:t>
            </a:r>
            <a:r>
              <a:rPr lang="de-DE" altLang="de-DE" dirty="0" err="1"/>
              <a:t>let</a:t>
            </a:r>
            <a:r>
              <a:rPr lang="de-DE" altLang="de-DE" dirty="0"/>
              <a:t> title = prompt("Gib einen Text für die Überschrift ein");</a:t>
            </a:r>
            <a:br>
              <a:rPr lang="de-DE" altLang="de-DE" dirty="0"/>
            </a:br>
            <a:r>
              <a:rPr lang="de-DE" altLang="de-DE" dirty="0"/>
              <a:t>    </a:t>
            </a:r>
            <a:r>
              <a:rPr lang="de-DE" altLang="de-DE" dirty="0" err="1"/>
              <a:t>let</a:t>
            </a:r>
            <a:r>
              <a:rPr lang="de-DE" altLang="de-DE" dirty="0"/>
              <a:t> </a:t>
            </a:r>
            <a:r>
              <a:rPr lang="de-DE" altLang="de-DE" dirty="0" err="1"/>
              <a:t>text</a:t>
            </a:r>
            <a:r>
              <a:rPr lang="de-DE" altLang="de-DE" dirty="0"/>
              <a:t> = prompt("Gib einen Text für den Absatz ein");</a:t>
            </a:r>
            <a:br>
              <a:rPr lang="de-DE" altLang="de-DE" dirty="0"/>
            </a:br>
            <a:r>
              <a:rPr lang="de-DE" altLang="de-DE" dirty="0"/>
              <a:t>    </a:t>
            </a:r>
            <a:r>
              <a:rPr lang="de-DE" altLang="de-DE" dirty="0" err="1"/>
              <a:t>document.getElementById</a:t>
            </a:r>
            <a:r>
              <a:rPr lang="de-DE" altLang="de-DE" dirty="0"/>
              <a:t>("</a:t>
            </a:r>
            <a:r>
              <a:rPr lang="de-DE" altLang="de-DE" dirty="0" err="1"/>
              <a:t>ueberschrift</a:t>
            </a:r>
            <a:r>
              <a:rPr lang="de-DE" altLang="de-DE" dirty="0"/>
              <a:t>").</a:t>
            </a:r>
            <a:r>
              <a:rPr lang="de-DE" altLang="de-DE" dirty="0" err="1"/>
              <a:t>innerHTML</a:t>
            </a:r>
            <a:r>
              <a:rPr lang="de-DE" altLang="de-DE" dirty="0"/>
              <a:t> = title;</a:t>
            </a:r>
            <a:br>
              <a:rPr lang="de-DE" altLang="de-DE" dirty="0"/>
            </a:br>
            <a:r>
              <a:rPr lang="de-DE" altLang="de-DE" dirty="0"/>
              <a:t>    </a:t>
            </a:r>
            <a:r>
              <a:rPr lang="de-DE" altLang="de-DE" dirty="0" err="1"/>
              <a:t>document.getElementById</a:t>
            </a:r>
            <a:r>
              <a:rPr lang="de-DE" altLang="de-DE" dirty="0"/>
              <a:t>("</a:t>
            </a:r>
            <a:r>
              <a:rPr lang="de-DE" altLang="de-DE" dirty="0" err="1"/>
              <a:t>absatz</a:t>
            </a:r>
            <a:r>
              <a:rPr lang="de-DE" altLang="de-DE" dirty="0"/>
              <a:t>").</a:t>
            </a:r>
            <a:r>
              <a:rPr lang="de-DE" altLang="de-DE" dirty="0" err="1"/>
              <a:t>innerHTML</a:t>
            </a:r>
            <a:r>
              <a:rPr lang="de-DE" altLang="de-DE" dirty="0"/>
              <a:t> = </a:t>
            </a:r>
            <a:r>
              <a:rPr lang="de-DE" altLang="de-DE" dirty="0" err="1"/>
              <a:t>text</a:t>
            </a:r>
            <a:r>
              <a:rPr lang="de-DE" altLang="de-DE" dirty="0"/>
              <a:t>;</a:t>
            </a:r>
            <a:br>
              <a:rPr lang="de-DE" altLang="de-DE" dirty="0"/>
            </a:br>
            <a:r>
              <a:rPr lang="de-DE" altLang="de-DE" dirty="0"/>
              <a:t>&lt;/</a:t>
            </a:r>
            <a:r>
              <a:rPr lang="de-DE" altLang="de-DE" dirty="0" err="1"/>
              <a:t>script</a:t>
            </a:r>
            <a:r>
              <a:rPr lang="de-DE" altLang="de-DE" dirty="0"/>
              <a:t>&gt;</a:t>
            </a:r>
            <a:br>
              <a:rPr lang="de-DE" altLang="de-DE" dirty="0"/>
            </a:br>
            <a:r>
              <a:rPr lang="de-DE" altLang="de-DE" dirty="0"/>
              <a:t>&lt;/</a:t>
            </a:r>
            <a:r>
              <a:rPr lang="de-DE" altLang="de-DE" dirty="0" err="1"/>
              <a:t>body</a:t>
            </a:r>
            <a:r>
              <a:rPr lang="de-DE" altLang="de-DE" dirty="0"/>
              <a:t>&gt;</a:t>
            </a:r>
            <a:br>
              <a:rPr lang="de-DE" altLang="de-DE" dirty="0"/>
            </a:br>
            <a:r>
              <a:rPr lang="de-DE" altLang="de-DE" dirty="0"/>
              <a:t>&lt;/</a:t>
            </a:r>
            <a:r>
              <a:rPr lang="de-DE" altLang="de-DE" dirty="0" err="1"/>
              <a:t>html</a:t>
            </a:r>
            <a:r>
              <a:rPr lang="de-DE" altLang="de-DE" dirty="0"/>
              <a:t>&gt;</a:t>
            </a:r>
          </a:p>
        </p:txBody>
      </p:sp>
    </p:spTree>
    <p:extLst>
      <p:ext uri="{BB962C8B-B14F-4D97-AF65-F5344CB8AC3E}">
        <p14:creationId xmlns:p14="http://schemas.microsoft.com/office/powerpoint/2010/main" val="1110013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55432-66C3-45FD-8E19-8BEAEACE0006}"/>
              </a:ext>
            </a:extLst>
          </p:cNvPr>
          <p:cNvSpPr>
            <a:spLocks noGrp="1"/>
          </p:cNvSpPr>
          <p:nvPr>
            <p:ph type="title"/>
          </p:nvPr>
        </p:nvSpPr>
        <p:spPr>
          <a:xfrm>
            <a:off x="949136" y="304491"/>
            <a:ext cx="10293728" cy="383182"/>
          </a:xfrm>
        </p:spPr>
        <p:txBody>
          <a:bodyPr wrap="square" anchor="ctr">
            <a:spAutoFit/>
          </a:bodyPr>
          <a:lstStyle/>
          <a:p>
            <a:pPr algn="l">
              <a:spcBef>
                <a:spcPts val="1000"/>
              </a:spcBef>
              <a:buFont typeface="Font Awesome 5 Free Solid" panose="02000503000000000000" pitchFamily="50" charset="2"/>
            </a:pPr>
            <a:r>
              <a:rPr lang="de-AT" sz="1400" b="0" cap="none" dirty="0">
                <a:latin typeface="+mn-lt"/>
                <a:ea typeface="+mn-ea"/>
                <a:cs typeface="+mn-cs"/>
              </a:rPr>
              <a:t>Gestalte eine Seite mit einem input-Feld und einem Button. Sobald der Anwender auf den Button drückt, soll dieser eine neue Beschriftung erhalten. Verwende dafür den Text, den der Anwender in das input-Feld eingegeben hat.</a:t>
            </a:r>
          </a:p>
        </p:txBody>
      </p:sp>
      <p:sp>
        <p:nvSpPr>
          <p:cNvPr id="5" name="Textfeld 4">
            <a:extLst>
              <a:ext uri="{FF2B5EF4-FFF2-40B4-BE49-F238E27FC236}">
                <a16:creationId xmlns:a16="http://schemas.microsoft.com/office/drawing/2014/main" id="{042BFE11-73A0-406D-92F9-3D9DB97984E0}"/>
              </a:ext>
            </a:extLst>
          </p:cNvPr>
          <p:cNvSpPr txBox="1"/>
          <p:nvPr/>
        </p:nvSpPr>
        <p:spPr>
          <a:xfrm>
            <a:off x="2274094" y="1443841"/>
            <a:ext cx="7643812" cy="3970318"/>
          </a:xfrm>
          <a:prstGeom prst="rect">
            <a:avLst/>
          </a:prstGeom>
          <a:solidFill>
            <a:schemeClr val="bg1"/>
          </a:solidFill>
          <a:ln w="6350">
            <a:solidFill>
              <a:schemeClr val="tx1"/>
            </a:solidFill>
          </a:ln>
        </p:spPr>
        <p:txBody>
          <a:bodyPr wrap="square">
            <a:spAutoFit/>
          </a:bodyPr>
          <a:lstStyle>
            <a:defPPr>
              <a:defRPr lang="de-DE"/>
            </a:defPPr>
            <a:lvl1pPr defTabSz="914400" eaLnBrk="0" fontAlgn="base" hangingPunct="0">
              <a:spcBef>
                <a:spcPct val="0"/>
              </a:spcBef>
              <a:spcAft>
                <a:spcPct val="0"/>
              </a:spcAft>
              <a:defRPr sz="1200">
                <a:latin typeface="Consolas" panose="020B0609020204030204" pitchFamily="49" charset="0"/>
              </a:defRPr>
            </a:lvl1pPr>
          </a:lstStyle>
          <a:p>
            <a:r>
              <a:rPr lang="de-DE" altLang="de-DE" dirty="0"/>
              <a:t>&lt;!</a:t>
            </a:r>
            <a:r>
              <a:rPr lang="de-DE" altLang="de-DE"/>
              <a:t>DOCTYPE html</a:t>
            </a:r>
            <a:r>
              <a:rPr lang="de-DE" altLang="de-DE" dirty="0"/>
              <a:t>&gt;</a:t>
            </a:r>
            <a:br>
              <a:rPr lang="de-DE" altLang="de-DE"/>
            </a:br>
            <a:r>
              <a:rPr lang="de-DE" altLang="de-DE"/>
              <a:t>&lt;html</a:t>
            </a:r>
            <a:r>
              <a:rPr lang="de-DE" altLang="de-DE" dirty="0"/>
              <a:t>&gt;</a:t>
            </a:r>
            <a:br>
              <a:rPr lang="de-DE" altLang="de-DE"/>
            </a:br>
            <a:r>
              <a:rPr lang="de-DE" altLang="de-DE"/>
              <a:t>&lt;head</a:t>
            </a:r>
            <a:r>
              <a:rPr lang="de-DE" altLang="de-DE" dirty="0"/>
              <a:t>&gt;</a:t>
            </a:r>
            <a:br>
              <a:rPr lang="de-DE" altLang="de-DE" dirty="0"/>
            </a:br>
            <a:r>
              <a:rPr lang="de-DE" altLang="de-DE"/>
              <a:t>    &lt;meta charset="UTF-8"</a:t>
            </a:r>
            <a:r>
              <a:rPr lang="de-DE" altLang="de-DE" dirty="0"/>
              <a:t>&gt;</a:t>
            </a:r>
            <a:br>
              <a:rPr lang="de-DE" altLang="de-DE" dirty="0"/>
            </a:br>
            <a:r>
              <a:rPr lang="de-DE" altLang="de-DE" dirty="0"/>
              <a:t>    </a:t>
            </a:r>
            <a:r>
              <a:rPr lang="de-DE" altLang="de-DE"/>
              <a:t>&lt;title&gt;Übungen</a:t>
            </a:r>
            <a:r>
              <a:rPr lang="de-DE" altLang="de-DE" dirty="0"/>
              <a:t>&lt;/title&gt;</a:t>
            </a:r>
            <a:br>
              <a:rPr lang="de-DE" altLang="de-DE"/>
            </a:br>
            <a:r>
              <a:rPr lang="de-DE" altLang="de-DE"/>
              <a:t>&lt;/head</a:t>
            </a:r>
            <a:r>
              <a:rPr lang="de-DE" altLang="de-DE" dirty="0"/>
              <a:t>&gt;</a:t>
            </a:r>
            <a:br>
              <a:rPr lang="de-DE" altLang="de-DE"/>
            </a:br>
            <a:r>
              <a:rPr lang="de-DE" altLang="de-DE"/>
              <a:t>&lt;body</a:t>
            </a:r>
            <a:r>
              <a:rPr lang="de-DE" altLang="de-DE" dirty="0"/>
              <a:t>&gt;</a:t>
            </a:r>
            <a:br>
              <a:rPr lang="de-DE" altLang="de-DE"/>
            </a:br>
            <a:r>
              <a:rPr lang="de-DE" altLang="de-DE"/>
              <a:t>&lt;input id="eingabefeld"</a:t>
            </a:r>
            <a:r>
              <a:rPr lang="de-DE" altLang="de-DE" dirty="0"/>
              <a:t>&gt;</a:t>
            </a:r>
            <a:br>
              <a:rPr lang="de-DE" altLang="de-DE"/>
            </a:br>
            <a:r>
              <a:rPr lang="de-DE" altLang="de-DE"/>
              <a:t>&lt;button id="btn" type="button</a:t>
            </a:r>
            <a:r>
              <a:rPr lang="de-DE" altLang="de-DE" dirty="0"/>
              <a:t>"&gt;</a:t>
            </a:r>
            <a:r>
              <a:rPr lang="de-DE" altLang="de-DE"/>
              <a:t>Weiter&lt;/button</a:t>
            </a:r>
            <a:r>
              <a:rPr lang="de-DE" altLang="de-DE" dirty="0"/>
              <a:t>&gt;</a:t>
            </a:r>
            <a:br>
              <a:rPr lang="de-DE" altLang="de-DE"/>
            </a:br>
            <a:r>
              <a:rPr lang="de-DE" altLang="de-DE"/>
              <a:t>&lt;script</a:t>
            </a:r>
            <a:r>
              <a:rPr lang="de-DE" altLang="de-DE" dirty="0"/>
              <a:t>&gt;</a:t>
            </a:r>
            <a:br>
              <a:rPr lang="de-DE" altLang="de-DE" dirty="0"/>
            </a:br>
            <a:r>
              <a:rPr lang="de-DE" altLang="de-DE"/>
              <a:t>    function beschriftung</a:t>
            </a:r>
            <a:r>
              <a:rPr lang="de-DE" altLang="de-DE" dirty="0"/>
              <a:t>() {</a:t>
            </a:r>
            <a:br>
              <a:rPr lang="de-DE" altLang="de-DE" dirty="0"/>
            </a:br>
            <a:r>
              <a:rPr lang="de-DE" altLang="de-DE"/>
              <a:t>        let inhalt</a:t>
            </a:r>
            <a:r>
              <a:rPr lang="de-DE" altLang="de-DE" dirty="0"/>
              <a:t> </a:t>
            </a:r>
            <a:r>
              <a:rPr lang="de-DE" altLang="de-DE"/>
              <a:t>= </a:t>
            </a:r>
            <a:r>
              <a:rPr lang="de-DE" altLang="de-DE" dirty="0" err="1"/>
              <a:t>document</a:t>
            </a:r>
            <a:r>
              <a:rPr lang="de-DE" altLang="de-DE" err="1"/>
              <a:t>.</a:t>
            </a:r>
            <a:r>
              <a:rPr lang="de-DE" altLang="de-DE"/>
              <a:t>getElementById("eingabefeld").value</a:t>
            </a:r>
            <a:r>
              <a:rPr lang="de-DE" altLang="de-DE" dirty="0"/>
              <a:t>;</a:t>
            </a:r>
            <a:br>
              <a:rPr lang="de-DE" altLang="de-DE" dirty="0"/>
            </a:br>
            <a:r>
              <a:rPr lang="de-DE" altLang="de-DE"/>
              <a:t>        </a:t>
            </a:r>
            <a:r>
              <a:rPr lang="de-DE" altLang="de-DE" dirty="0" err="1"/>
              <a:t>document</a:t>
            </a:r>
            <a:r>
              <a:rPr lang="de-DE" altLang="de-DE" err="1"/>
              <a:t>.</a:t>
            </a:r>
            <a:r>
              <a:rPr lang="de-DE" altLang="de-DE"/>
              <a:t>getElementById("btn").innerText</a:t>
            </a:r>
            <a:r>
              <a:rPr lang="de-DE" altLang="de-DE" dirty="0"/>
              <a:t> </a:t>
            </a:r>
            <a:r>
              <a:rPr lang="de-DE" altLang="de-DE"/>
              <a:t>= inhalt</a:t>
            </a:r>
            <a:r>
              <a:rPr lang="de-DE" altLang="de-DE" dirty="0"/>
              <a:t>;</a:t>
            </a:r>
            <a:br>
              <a:rPr lang="de-DE" altLang="de-DE" dirty="0"/>
            </a:br>
            <a:r>
              <a:rPr lang="de-DE" altLang="de-DE" dirty="0"/>
              <a:t>    }</a:t>
            </a:r>
            <a:br>
              <a:rPr lang="de-DE" altLang="de-DE" dirty="0"/>
            </a:br>
            <a:r>
              <a:rPr lang="de-DE" altLang="de-DE"/>
              <a:t>    btn</a:t>
            </a:r>
            <a:r>
              <a:rPr lang="de-DE" altLang="de-DE" err="1"/>
              <a:t>.</a:t>
            </a:r>
            <a:r>
              <a:rPr lang="de-DE" altLang="de-DE"/>
              <a:t>onclick</a:t>
            </a:r>
            <a:r>
              <a:rPr lang="de-DE" altLang="de-DE" dirty="0"/>
              <a:t> </a:t>
            </a:r>
            <a:r>
              <a:rPr lang="de-DE" altLang="de-DE"/>
              <a:t>= beschriftung</a:t>
            </a:r>
            <a:r>
              <a:rPr lang="de-DE" altLang="de-DE" dirty="0"/>
              <a:t>;</a:t>
            </a:r>
            <a:br>
              <a:rPr lang="de-DE" altLang="de-DE"/>
            </a:br>
            <a:r>
              <a:rPr lang="de-DE" altLang="de-DE"/>
              <a:t>&lt;/script</a:t>
            </a:r>
            <a:r>
              <a:rPr lang="de-DE" altLang="de-DE" dirty="0"/>
              <a:t>&gt;</a:t>
            </a:r>
            <a:br>
              <a:rPr lang="de-DE" altLang="de-DE"/>
            </a:br>
            <a:r>
              <a:rPr lang="de-DE" altLang="de-DE"/>
              <a:t>&lt;/body</a:t>
            </a:r>
            <a:r>
              <a:rPr lang="de-DE" altLang="de-DE" dirty="0"/>
              <a:t>&gt;</a:t>
            </a:r>
            <a:br>
              <a:rPr lang="de-DE" altLang="de-DE"/>
            </a:br>
            <a:r>
              <a:rPr lang="de-DE" altLang="de-DE"/>
              <a:t>&lt;/html&gt;</a:t>
            </a:r>
            <a:endParaRPr lang="de-DE" altLang="de-DE" dirty="0"/>
          </a:p>
        </p:txBody>
      </p:sp>
    </p:spTree>
    <p:extLst>
      <p:ext uri="{BB962C8B-B14F-4D97-AF65-F5344CB8AC3E}">
        <p14:creationId xmlns:p14="http://schemas.microsoft.com/office/powerpoint/2010/main" val="358095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13FC-43CC-4E75-A5C7-F998195936A3}"/>
              </a:ext>
            </a:extLst>
          </p:cNvPr>
          <p:cNvSpPr>
            <a:spLocks noGrp="1"/>
          </p:cNvSpPr>
          <p:nvPr>
            <p:ph type="title"/>
          </p:nvPr>
        </p:nvSpPr>
        <p:spPr/>
        <p:txBody>
          <a:bodyPr/>
          <a:lstStyle/>
          <a:p>
            <a:r>
              <a:rPr lang="de-AT" dirty="0">
                <a:solidFill>
                  <a:schemeClr val="tx1"/>
                </a:solidFill>
              </a:rPr>
              <a:t>Formulare mit JavaScript bearbeiten</a:t>
            </a:r>
          </a:p>
        </p:txBody>
      </p:sp>
    </p:spTree>
    <p:extLst>
      <p:ext uri="{BB962C8B-B14F-4D97-AF65-F5344CB8AC3E}">
        <p14:creationId xmlns:p14="http://schemas.microsoft.com/office/powerpoint/2010/main" val="2963218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FD4112-AE65-4473-91CF-BE51A81F190D}"/>
              </a:ext>
            </a:extLst>
          </p:cNvPr>
          <p:cNvSpPr>
            <a:spLocks noGrp="1"/>
          </p:cNvSpPr>
          <p:nvPr>
            <p:ph type="title"/>
          </p:nvPr>
        </p:nvSpPr>
        <p:spPr/>
        <p:txBody>
          <a:bodyPr/>
          <a:lstStyle/>
          <a:p>
            <a:r>
              <a:rPr lang="de-AT" dirty="0"/>
              <a:t>Formulare</a:t>
            </a:r>
          </a:p>
        </p:txBody>
      </p:sp>
      <p:sp>
        <p:nvSpPr>
          <p:cNvPr id="4" name="Rectangle 1">
            <a:extLst>
              <a:ext uri="{FF2B5EF4-FFF2-40B4-BE49-F238E27FC236}">
                <a16:creationId xmlns:a16="http://schemas.microsoft.com/office/drawing/2014/main" id="{278DDC79-92C1-4F25-8868-6F9A3EAD0F65}"/>
              </a:ext>
            </a:extLst>
          </p:cNvPr>
          <p:cNvSpPr>
            <a:spLocks noChangeArrowheads="1"/>
          </p:cNvSpPr>
          <p:nvPr/>
        </p:nvSpPr>
        <p:spPr bwMode="auto">
          <a:xfrm>
            <a:off x="2556781" y="1120676"/>
            <a:ext cx="7078437" cy="4616648"/>
          </a:xfrm>
          <a:prstGeom prst="rect">
            <a:avLst/>
          </a:prstGeom>
          <a:solidFill>
            <a:schemeClr val="bg1"/>
          </a:solidFill>
          <a:ln w="6350">
            <a:solidFill>
              <a:schemeClr val="tx1"/>
            </a:solidFill>
          </a:ln>
        </p:spPr>
        <p:txBody>
          <a:bodyPr wrap="square">
            <a:spAutoFit/>
          </a:bodyPr>
          <a:lstStyle/>
          <a:p>
            <a:pPr defTabSz="914400" eaLnBrk="0" fontAlgn="base" hangingPunct="0">
              <a:spcBef>
                <a:spcPct val="0"/>
              </a:spcBef>
              <a:spcAft>
                <a:spcPct val="0"/>
              </a:spcAft>
            </a:pPr>
            <a:r>
              <a:rPr lang="de-DE" altLang="de-DE" sz="1200" dirty="0">
                <a:latin typeface="Consolas" panose="020B0609020204030204" pitchFamily="49" charset="0"/>
              </a:rPr>
              <a:t>&lt;!DOCTYPE </a:t>
            </a:r>
            <a:r>
              <a:rPr lang="de-DE" altLang="de-DE" sz="1200" dirty="0" err="1">
                <a:latin typeface="Consolas" panose="020B0609020204030204" pitchFamily="49" charset="0"/>
              </a:rPr>
              <a:t>html</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html</a:t>
            </a:r>
            <a:r>
              <a:rPr lang="de-DE" altLang="de-DE" sz="1200" dirty="0">
                <a:latin typeface="Consolas" panose="020B0609020204030204" pitchFamily="49" charset="0"/>
              </a:rPr>
              <a:t> lang="de"&gt; </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head</a:t>
            </a:r>
            <a:r>
              <a:rPr lang="de-DE" altLang="de-DE" sz="1200" dirty="0">
                <a:latin typeface="Consolas" panose="020B0609020204030204" pitchFamily="49" charset="0"/>
              </a:rPr>
              <a:t>&gt; </a:t>
            </a:r>
            <a:br>
              <a:rPr lang="de-DE" altLang="de-DE" sz="1200" dirty="0">
                <a:latin typeface="Consolas" panose="020B0609020204030204" pitchFamily="49" charset="0"/>
              </a:rPr>
            </a:br>
            <a:r>
              <a:rPr lang="de-DE" altLang="de-DE" sz="1200" dirty="0">
                <a:latin typeface="Consolas" panose="020B0609020204030204" pitchFamily="49" charset="0"/>
              </a:rPr>
              <a:t>    &lt;</a:t>
            </a:r>
            <a:r>
              <a:rPr lang="de-DE" altLang="de-DE" sz="1200" dirty="0" err="1">
                <a:latin typeface="Consolas" panose="020B0609020204030204" pitchFamily="49" charset="0"/>
              </a:rPr>
              <a:t>meta</a:t>
            </a:r>
            <a:r>
              <a:rPr lang="de-DE" altLang="de-DE" sz="1200" dirty="0">
                <a:latin typeface="Consolas" panose="020B0609020204030204" pitchFamily="49" charset="0"/>
              </a:rPr>
              <a:t> </a:t>
            </a:r>
            <a:r>
              <a:rPr lang="de-DE" altLang="de-DE" sz="1200" dirty="0" err="1">
                <a:latin typeface="Consolas" panose="020B0609020204030204" pitchFamily="49" charset="0"/>
              </a:rPr>
              <a:t>charset</a:t>
            </a:r>
            <a:r>
              <a:rPr lang="de-DE" altLang="de-DE" sz="1200" dirty="0">
                <a:latin typeface="Consolas" panose="020B0609020204030204" pitchFamily="49" charset="0"/>
              </a:rPr>
              <a:t>="UTF-8"&gt;</a:t>
            </a:r>
            <a:br>
              <a:rPr lang="de-DE" altLang="de-DE" sz="1200" dirty="0">
                <a:latin typeface="Consolas" panose="020B0609020204030204" pitchFamily="49" charset="0"/>
              </a:rPr>
            </a:br>
            <a:r>
              <a:rPr lang="de-DE" altLang="de-DE" sz="1200" dirty="0">
                <a:latin typeface="Consolas" panose="020B0609020204030204" pitchFamily="49" charset="0"/>
              </a:rPr>
              <a:t>     &lt;title&gt;Übungen&lt;/title&gt; </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head</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 </a:t>
            </a:r>
            <a:br>
              <a:rPr lang="de-DE" altLang="de-DE" sz="1200" dirty="0">
                <a:latin typeface="Consolas" panose="020B0609020204030204" pitchFamily="49" charset="0"/>
              </a:rPr>
            </a:br>
            <a:r>
              <a:rPr lang="de-DE" altLang="de-DE" sz="1200" dirty="0">
                <a:latin typeface="Consolas" panose="020B0609020204030204" pitchFamily="49" charset="0"/>
              </a:rPr>
              <a:t>&lt;form </a:t>
            </a:r>
            <a:r>
              <a:rPr lang="de-DE" altLang="de-DE" sz="1200" dirty="0" err="1">
                <a:latin typeface="Consolas" panose="020B0609020204030204" pitchFamily="49" charset="0"/>
              </a:rPr>
              <a:t>name</a:t>
            </a:r>
            <a:r>
              <a:rPr lang="de-DE" altLang="de-DE" sz="1200" dirty="0">
                <a:latin typeface="Consolas" panose="020B0609020204030204" pitchFamily="49" charset="0"/>
              </a:rPr>
              <a:t>="</a:t>
            </a:r>
            <a:r>
              <a:rPr lang="de-DE" altLang="de-DE" sz="1200" dirty="0" err="1">
                <a:latin typeface="Consolas" panose="020B0609020204030204" pitchFamily="49" charset="0"/>
              </a:rPr>
              <a:t>formular</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    &lt;</a:t>
            </a:r>
            <a:r>
              <a:rPr lang="de-DE" altLang="de-DE" sz="1200" dirty="0" err="1">
                <a:latin typeface="Consolas" panose="020B0609020204030204" pitchFamily="49" charset="0"/>
              </a:rPr>
              <a:t>input</a:t>
            </a:r>
            <a:r>
              <a:rPr lang="de-DE" altLang="de-DE" sz="1200" dirty="0">
                <a:latin typeface="Consolas" panose="020B0609020204030204" pitchFamily="49" charset="0"/>
              </a:rPr>
              <a:t> </a:t>
            </a:r>
            <a:r>
              <a:rPr lang="de-DE" altLang="de-DE" sz="1200" dirty="0" err="1">
                <a:latin typeface="Consolas" panose="020B0609020204030204" pitchFamily="49" charset="0"/>
              </a:rPr>
              <a:t>name</a:t>
            </a:r>
            <a:r>
              <a:rPr lang="de-DE" altLang="de-DE" sz="1200" dirty="0">
                <a:latin typeface="Consolas" panose="020B0609020204030204" pitchFamily="49" charset="0"/>
              </a:rPr>
              <a:t>="feld1" </a:t>
            </a:r>
            <a:r>
              <a:rPr lang="de-DE" altLang="de-DE" sz="1200" dirty="0" err="1">
                <a:latin typeface="Consolas" panose="020B0609020204030204" pitchFamily="49" charset="0"/>
              </a:rPr>
              <a:t>value</a:t>
            </a:r>
            <a:r>
              <a:rPr lang="de-DE" altLang="de-DE" sz="1200" dirty="0">
                <a:latin typeface="Consolas" panose="020B0609020204030204" pitchFamily="49" charset="0"/>
              </a:rPr>
              <a:t>="Formularfeld 1"&gt;</a:t>
            </a:r>
            <a:br>
              <a:rPr lang="de-DE" altLang="de-DE" sz="1200" dirty="0">
                <a:latin typeface="Consolas" panose="020B0609020204030204" pitchFamily="49" charset="0"/>
              </a:rPr>
            </a:br>
            <a:r>
              <a:rPr lang="de-DE" altLang="de-DE" sz="1200" dirty="0">
                <a:latin typeface="Consolas" panose="020B0609020204030204" pitchFamily="49" charset="0"/>
              </a:rPr>
              <a:t>    &lt;</a:t>
            </a:r>
            <a:r>
              <a:rPr lang="de-DE" altLang="de-DE" sz="1200" dirty="0" err="1">
                <a:latin typeface="Consolas" panose="020B0609020204030204" pitchFamily="49" charset="0"/>
              </a:rPr>
              <a:t>input</a:t>
            </a:r>
            <a:r>
              <a:rPr lang="de-DE" altLang="de-DE" sz="1200" dirty="0">
                <a:latin typeface="Consolas" panose="020B0609020204030204" pitchFamily="49" charset="0"/>
              </a:rPr>
              <a:t> </a:t>
            </a:r>
            <a:r>
              <a:rPr lang="de-DE" altLang="de-DE" sz="1200" dirty="0" err="1">
                <a:latin typeface="Consolas" panose="020B0609020204030204" pitchFamily="49" charset="0"/>
              </a:rPr>
              <a:t>name</a:t>
            </a:r>
            <a:r>
              <a:rPr lang="de-DE" altLang="de-DE" sz="1200" dirty="0">
                <a:latin typeface="Consolas" panose="020B0609020204030204" pitchFamily="49" charset="0"/>
              </a:rPr>
              <a:t>="feld2" </a:t>
            </a:r>
            <a:r>
              <a:rPr lang="de-DE" altLang="de-DE" sz="1200" dirty="0" err="1">
                <a:latin typeface="Consolas" panose="020B0609020204030204" pitchFamily="49" charset="0"/>
              </a:rPr>
              <a:t>value</a:t>
            </a:r>
            <a:r>
              <a:rPr lang="de-DE" altLang="de-DE" sz="1200" dirty="0">
                <a:latin typeface="Consolas" panose="020B0609020204030204" pitchFamily="49" charset="0"/>
              </a:rPr>
              <a:t>="Formularfeld 2"&gt;</a:t>
            </a:r>
            <a:br>
              <a:rPr lang="de-DE" altLang="de-DE" sz="1200" dirty="0">
                <a:latin typeface="Consolas" panose="020B0609020204030204" pitchFamily="49" charset="0"/>
              </a:rPr>
            </a:br>
            <a:r>
              <a:rPr lang="de-DE" altLang="de-DE" sz="1200" dirty="0">
                <a:latin typeface="Consolas" panose="020B0609020204030204" pitchFamily="49" charset="0"/>
              </a:rPr>
              <a:t>    &lt;</a:t>
            </a:r>
            <a:r>
              <a:rPr lang="de-DE" altLang="de-DE" sz="1200" dirty="0" err="1">
                <a:latin typeface="Consolas" panose="020B0609020204030204" pitchFamily="49" charset="0"/>
              </a:rPr>
              <a:t>input</a:t>
            </a:r>
            <a:r>
              <a:rPr lang="de-DE" altLang="de-DE" sz="1200" dirty="0">
                <a:latin typeface="Consolas" panose="020B0609020204030204" pitchFamily="49" charset="0"/>
              </a:rPr>
              <a:t> </a:t>
            </a:r>
            <a:r>
              <a:rPr lang="de-DE" altLang="de-DE" sz="1200" dirty="0" err="1">
                <a:latin typeface="Consolas" panose="020B0609020204030204" pitchFamily="49" charset="0"/>
              </a:rPr>
              <a:t>name</a:t>
            </a:r>
            <a:r>
              <a:rPr lang="de-DE" altLang="de-DE" sz="1200" dirty="0">
                <a:latin typeface="Consolas" panose="020B0609020204030204" pitchFamily="49" charset="0"/>
              </a:rPr>
              <a:t>="feld3" type="</a:t>
            </a:r>
            <a:r>
              <a:rPr lang="de-DE" altLang="de-DE" sz="1200" dirty="0" err="1">
                <a:latin typeface="Consolas" panose="020B0609020204030204" pitchFamily="49" charset="0"/>
              </a:rPr>
              <a:t>checkbox</a:t>
            </a:r>
            <a:r>
              <a:rPr lang="de-DE" altLang="de-DE" sz="1200" dirty="0">
                <a:latin typeface="Consolas" panose="020B0609020204030204" pitchFamily="49" charset="0"/>
              </a:rPr>
              <a:t>"&gt; </a:t>
            </a:r>
            <a:br>
              <a:rPr lang="de-DE" altLang="de-DE" sz="1200" dirty="0">
                <a:latin typeface="Consolas" panose="020B0609020204030204" pitchFamily="49" charset="0"/>
              </a:rPr>
            </a:br>
            <a:r>
              <a:rPr lang="de-DE" altLang="de-DE" sz="1200" dirty="0">
                <a:latin typeface="Consolas" panose="020B0609020204030204" pitchFamily="49" charset="0"/>
              </a:rPr>
              <a:t>&lt;/form&gt;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    // Navigation über DOM-Baum um die Checkbox zu aktivieren</a:t>
            </a:r>
            <a:br>
              <a:rPr lang="de-DE" altLang="de-DE" sz="1200" dirty="0">
                <a:latin typeface="Consolas" panose="020B0609020204030204" pitchFamily="49" charset="0"/>
              </a:rPr>
            </a:br>
            <a:r>
              <a:rPr lang="de-DE" altLang="de-DE" sz="1200" dirty="0">
                <a:latin typeface="Consolas" panose="020B0609020204030204" pitchFamily="49" charset="0"/>
              </a:rPr>
              <a:t>    // mit </a:t>
            </a:r>
            <a:r>
              <a:rPr lang="de-DE" altLang="de-DE" sz="1200" dirty="0" err="1">
                <a:latin typeface="Consolas" panose="020B0609020204030204" pitchFamily="49" charset="0"/>
              </a:rPr>
              <a:t>document.forms</a:t>
            </a:r>
            <a:r>
              <a:rPr lang="de-DE" altLang="de-DE" sz="1200" dirty="0">
                <a:latin typeface="Consolas" panose="020B0609020204030204" pitchFamily="49" charset="0"/>
              </a:rPr>
              <a:t> sind alle Formulare zugänglich, die auf der</a:t>
            </a:r>
            <a:br>
              <a:rPr lang="de-DE" altLang="de-DE" sz="1200" dirty="0">
                <a:latin typeface="Consolas" panose="020B0609020204030204" pitchFamily="49" charset="0"/>
              </a:rPr>
            </a:br>
            <a:r>
              <a:rPr lang="de-DE" altLang="de-DE" sz="1200" dirty="0">
                <a:latin typeface="Consolas" panose="020B0609020204030204" pitchFamily="49" charset="0"/>
              </a:rPr>
              <a:t>    // Seite enthalten sind</a:t>
            </a:r>
            <a:br>
              <a:rPr lang="de-DE" altLang="de-DE" sz="1200" dirty="0">
                <a:latin typeface="Consolas" panose="020B0609020204030204" pitchFamily="49" charset="0"/>
              </a:rPr>
            </a:br>
            <a:r>
              <a:rPr lang="de-DE" altLang="de-DE" sz="1200" dirty="0">
                <a:latin typeface="Consolas" panose="020B0609020204030204" pitchFamily="49" charset="0"/>
              </a:rPr>
              <a:t>    // .</a:t>
            </a:r>
            <a:r>
              <a:rPr lang="de-DE" altLang="de-DE" sz="1200" dirty="0" err="1">
                <a:latin typeface="Consolas" panose="020B0609020204030204" pitchFamily="49" charset="0"/>
              </a:rPr>
              <a:t>checked</a:t>
            </a:r>
            <a:r>
              <a:rPr lang="de-DE" altLang="de-DE" sz="1200" dirty="0">
                <a:latin typeface="Consolas" panose="020B0609020204030204" pitchFamily="49" charset="0"/>
              </a:rPr>
              <a:t> kann </a:t>
            </a:r>
            <a:r>
              <a:rPr lang="de-DE" altLang="de-DE" sz="1200" dirty="0" err="1">
                <a:latin typeface="Consolas" panose="020B0609020204030204" pitchFamily="49" charset="0"/>
              </a:rPr>
              <a:t>true</a:t>
            </a:r>
            <a:r>
              <a:rPr lang="de-DE" altLang="de-DE" sz="1200" dirty="0">
                <a:latin typeface="Consolas" panose="020B0609020204030204" pitchFamily="49" charset="0"/>
              </a:rPr>
              <a:t> oder </a:t>
            </a:r>
            <a:r>
              <a:rPr lang="de-DE" altLang="de-DE" sz="1200" dirty="0" err="1">
                <a:latin typeface="Consolas" panose="020B0609020204030204" pitchFamily="49" charset="0"/>
              </a:rPr>
              <a:t>false</a:t>
            </a:r>
            <a:r>
              <a:rPr lang="de-DE" altLang="de-DE" sz="1200" dirty="0">
                <a:latin typeface="Consolas" panose="020B0609020204030204" pitchFamily="49" charset="0"/>
              </a:rPr>
              <a:t> gesetzt werden</a:t>
            </a:r>
            <a:br>
              <a:rPr lang="de-DE" altLang="de-DE" sz="1200" dirty="0">
                <a:latin typeface="Consolas" panose="020B0609020204030204" pitchFamily="49" charset="0"/>
              </a:rPr>
            </a:br>
            <a:r>
              <a:rPr lang="de-DE" altLang="de-DE" sz="1200" dirty="0">
                <a:latin typeface="Consolas" panose="020B0609020204030204" pitchFamily="49" charset="0"/>
              </a:rPr>
              <a:t>    document.forms.formular.elements.feld3.checked = </a:t>
            </a:r>
            <a:r>
              <a:rPr lang="de-DE" altLang="de-DE" sz="1200" dirty="0" err="1">
                <a:latin typeface="Consolas" panose="020B0609020204030204" pitchFamily="49" charset="0"/>
              </a:rPr>
              <a:t>true</a:t>
            </a:r>
            <a:r>
              <a:rPr lang="de-DE" altLang="de-DE" sz="1200" dirty="0">
                <a:latin typeface="Consolas" panose="020B0609020204030204" pitchFamily="49" charset="0"/>
              </a:rPr>
              <a:t>; </a:t>
            </a:r>
          </a:p>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html</a:t>
            </a:r>
            <a:r>
              <a:rPr lang="de-DE" altLang="de-DE" sz="1200" dirty="0">
                <a:latin typeface="Consolas" panose="020B0609020204030204" pitchFamily="49" charset="0"/>
              </a:rPr>
              <a:t>&gt;</a:t>
            </a:r>
          </a:p>
        </p:txBody>
      </p:sp>
    </p:spTree>
    <p:extLst>
      <p:ext uri="{BB962C8B-B14F-4D97-AF65-F5344CB8AC3E}">
        <p14:creationId xmlns:p14="http://schemas.microsoft.com/office/powerpoint/2010/main" val="2389050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DE389C-85C7-4D7A-9B9E-7A128022145C}"/>
              </a:ext>
            </a:extLst>
          </p:cNvPr>
          <p:cNvSpPr>
            <a:spLocks noGrp="1"/>
          </p:cNvSpPr>
          <p:nvPr>
            <p:ph type="title"/>
          </p:nvPr>
        </p:nvSpPr>
        <p:spPr/>
        <p:txBody>
          <a:bodyPr/>
          <a:lstStyle/>
          <a:p>
            <a:r>
              <a:rPr lang="de-AT" dirty="0"/>
              <a:t>Optionsfeld auswählen</a:t>
            </a:r>
          </a:p>
        </p:txBody>
      </p:sp>
      <p:sp>
        <p:nvSpPr>
          <p:cNvPr id="4" name="Rectangle 1">
            <a:extLst>
              <a:ext uri="{FF2B5EF4-FFF2-40B4-BE49-F238E27FC236}">
                <a16:creationId xmlns:a16="http://schemas.microsoft.com/office/drawing/2014/main" id="{AF78AD47-05D6-4992-B755-7E5F33A28324}"/>
              </a:ext>
            </a:extLst>
          </p:cNvPr>
          <p:cNvSpPr>
            <a:spLocks noChangeArrowheads="1"/>
          </p:cNvSpPr>
          <p:nvPr/>
        </p:nvSpPr>
        <p:spPr bwMode="auto">
          <a:xfrm>
            <a:off x="2810914" y="879155"/>
            <a:ext cx="6570172" cy="5262979"/>
          </a:xfrm>
          <a:prstGeom prst="rect">
            <a:avLst/>
          </a:prstGeom>
          <a:solidFill>
            <a:schemeClr val="bg1"/>
          </a:solidFill>
          <a:ln w="6350">
            <a:solidFill>
              <a:schemeClr val="tx1"/>
            </a:solidFill>
          </a:ln>
        </p:spPr>
        <p:txBody>
          <a:bodyPr wrap="square">
            <a:sp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a:latin typeface="Consolas" panose="020B0609020204030204" pitchFamily="49" charset="0"/>
              </a:rPr>
              <a:t>DOCTYPE html</a:t>
            </a:r>
            <a:r>
              <a:rPr lang="de-DE" altLang="de-DE" sz="1200" dirty="0">
                <a:latin typeface="Consolas" panose="020B0609020204030204" pitchFamily="49" charset="0"/>
              </a:rPr>
              <a:t>&gt;</a:t>
            </a:r>
            <a:br>
              <a:rPr lang="de-DE" altLang="de-DE" sz="1200">
                <a:latin typeface="Consolas" panose="020B0609020204030204" pitchFamily="49" charset="0"/>
              </a:rPr>
            </a:br>
            <a:r>
              <a:rPr lang="de-DE" altLang="de-DE" sz="1200">
                <a:latin typeface="Consolas" panose="020B0609020204030204" pitchFamily="49" charset="0"/>
              </a:rPr>
              <a:t>&lt;html lang="de"</a:t>
            </a:r>
            <a:r>
              <a:rPr lang="de-DE" altLang="de-DE" sz="1200" dirty="0">
                <a:latin typeface="Consolas" panose="020B0609020204030204" pitchFamily="49" charset="0"/>
              </a:rPr>
              <a:t>&gt; </a:t>
            </a:r>
            <a:br>
              <a:rPr lang="de-DE" altLang="de-DE" sz="1200">
                <a:latin typeface="Consolas" panose="020B0609020204030204" pitchFamily="49" charset="0"/>
              </a:rPr>
            </a:br>
            <a:r>
              <a:rPr lang="de-DE" altLang="de-DE" sz="1200">
                <a:latin typeface="Consolas" panose="020B0609020204030204" pitchFamily="49" charset="0"/>
              </a:rPr>
              <a:t>&lt;head</a:t>
            </a:r>
            <a:r>
              <a:rPr lang="de-DE" altLang="de-DE" sz="1200" dirty="0">
                <a:latin typeface="Consolas" panose="020B0609020204030204" pitchFamily="49" charset="0"/>
              </a:rPr>
              <a:t>&gt; </a:t>
            </a:r>
            <a:br>
              <a:rPr lang="de-DE" altLang="de-DE" sz="1200" dirty="0">
                <a:latin typeface="Consolas" panose="020B0609020204030204" pitchFamily="49" charset="0"/>
              </a:rPr>
            </a:br>
            <a:r>
              <a:rPr lang="de-DE" altLang="de-DE" sz="1200">
                <a:latin typeface="Consolas" panose="020B0609020204030204" pitchFamily="49" charset="0"/>
              </a:rPr>
              <a:t>    &lt;meta charset="UTF-8"</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a:latin typeface="Consolas" panose="020B0609020204030204" pitchFamily="49" charset="0"/>
              </a:rPr>
              <a:t>&lt;title&gt;Übungen</a:t>
            </a:r>
            <a:r>
              <a:rPr lang="de-DE" altLang="de-DE" sz="1200" dirty="0">
                <a:latin typeface="Consolas" panose="020B0609020204030204" pitchFamily="49" charset="0"/>
              </a:rPr>
              <a:t>&lt;/title&gt; </a:t>
            </a:r>
            <a:br>
              <a:rPr lang="de-DE" altLang="de-DE" sz="1200">
                <a:latin typeface="Consolas" panose="020B0609020204030204" pitchFamily="49" charset="0"/>
              </a:rPr>
            </a:br>
            <a:r>
              <a:rPr lang="de-DE" altLang="de-DE" sz="1200">
                <a:latin typeface="Consolas" panose="020B0609020204030204" pitchFamily="49" charset="0"/>
              </a:rPr>
              <a:t>&lt;/head</a:t>
            </a:r>
            <a:r>
              <a:rPr lang="de-DE" altLang="de-DE" sz="1200" dirty="0">
                <a:latin typeface="Consolas" panose="020B0609020204030204" pitchFamily="49" charset="0"/>
              </a:rPr>
              <a:t>&gt;</a:t>
            </a:r>
            <a:br>
              <a:rPr lang="de-DE" altLang="de-DE" sz="1200">
                <a:latin typeface="Consolas" panose="020B0609020204030204" pitchFamily="49" charset="0"/>
              </a:rPr>
            </a:br>
            <a:r>
              <a:rPr lang="de-DE" altLang="de-DE" sz="1200">
                <a:latin typeface="Consolas" panose="020B0609020204030204" pitchFamily="49" charset="0"/>
              </a:rPr>
              <a:t>&lt;body</a:t>
            </a:r>
            <a:r>
              <a:rPr lang="de-DE" altLang="de-DE" sz="1200" dirty="0">
                <a:latin typeface="Consolas" panose="020B0609020204030204" pitchFamily="49" charset="0"/>
              </a:rPr>
              <a:t>&gt; </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a:latin typeface="Consolas" panose="020B0609020204030204" pitchFamily="49" charset="0"/>
              </a:rPr>
              <a:t>form name="formular"</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a:latin typeface="Consolas" panose="020B0609020204030204" pitchFamily="49" charset="0"/>
              </a:rPr>
              <a:t>    &lt;select id="auswahl"</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a:latin typeface="Consolas" panose="020B0609020204030204" pitchFamily="49" charset="0"/>
              </a:rPr>
              <a:t>        &lt;option value="auswahl1"&gt;Wert 1&lt;/option</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a:latin typeface="Consolas" panose="020B0609020204030204" pitchFamily="49" charset="0"/>
              </a:rPr>
              <a:t>        &lt;option value="auswahl2"&gt;Wert 2&lt;/option</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a:latin typeface="Consolas" panose="020B0609020204030204" pitchFamily="49" charset="0"/>
              </a:rPr>
              <a:t>        &lt;option value="auswahl3"&gt;Wert 3&lt;/option</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a:latin typeface="Consolas" panose="020B0609020204030204" pitchFamily="49" charset="0"/>
              </a:rPr>
              <a:t>    &lt;/select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&lt;/form&gt;</a:t>
            </a:r>
            <a:br>
              <a:rPr lang="de-DE" altLang="de-DE" sz="1200">
                <a:latin typeface="Consolas" panose="020B0609020204030204" pitchFamily="49" charset="0"/>
              </a:rPr>
            </a:br>
            <a:r>
              <a:rPr lang="de-DE" altLang="de-DE" sz="1200">
                <a:latin typeface="Consolas" panose="020B0609020204030204" pitchFamily="49" charset="0"/>
              </a:rPr>
              <a:t>&lt;script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    // Möglichkeit 1 um entsprechendes Optionsfeld auszuwählen</a:t>
            </a:r>
            <a:br>
              <a:rPr lang="de-DE" altLang="de-DE" sz="1200" dirty="0">
                <a:latin typeface="Consolas" panose="020B0609020204030204" pitchFamily="49" charset="0"/>
              </a:rPr>
            </a:br>
            <a:r>
              <a:rPr lang="de-DE" altLang="de-DE" sz="1200">
                <a:latin typeface="Consolas" panose="020B0609020204030204" pitchFamily="49" charset="0"/>
              </a:rPr>
              <a:t>    auswahl</a:t>
            </a:r>
            <a:r>
              <a:rPr lang="de-DE" altLang="de-DE" sz="1200" err="1">
                <a:latin typeface="Consolas" panose="020B0609020204030204" pitchFamily="49" charset="0"/>
              </a:rPr>
              <a:t>.</a:t>
            </a:r>
            <a:r>
              <a:rPr lang="de-DE" altLang="de-DE" sz="1200">
                <a:latin typeface="Consolas" panose="020B0609020204030204" pitchFamily="49" charset="0"/>
              </a:rPr>
              <a:t>selectedIndex</a:t>
            </a:r>
            <a:r>
              <a:rPr lang="de-DE" altLang="de-DE" sz="1200" dirty="0">
                <a:latin typeface="Consolas" panose="020B0609020204030204" pitchFamily="49" charset="0"/>
              </a:rPr>
              <a:t> </a:t>
            </a:r>
            <a:r>
              <a:rPr lang="de-DE" altLang="de-DE" sz="1200">
                <a:latin typeface="Consolas" panose="020B0609020204030204" pitchFamily="49" charset="0"/>
              </a:rPr>
              <a:t>= 2</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 Möglichkeit 2</a:t>
            </a:r>
            <a:br>
              <a:rPr lang="de-DE" altLang="de-DE" sz="1200" dirty="0">
                <a:latin typeface="Consolas" panose="020B0609020204030204" pitchFamily="49" charset="0"/>
              </a:rPr>
            </a:br>
            <a:r>
              <a:rPr lang="de-DE" altLang="de-DE" sz="1200">
                <a:latin typeface="Consolas" panose="020B0609020204030204" pitchFamily="49" charset="0"/>
              </a:rPr>
              <a:t>    auswahl</a:t>
            </a:r>
            <a:r>
              <a:rPr lang="de-DE" altLang="de-DE" sz="1200" err="1">
                <a:latin typeface="Consolas" panose="020B0609020204030204" pitchFamily="49" charset="0"/>
              </a:rPr>
              <a:t>.</a:t>
            </a:r>
            <a:r>
              <a:rPr lang="de-DE" altLang="de-DE" sz="1200">
                <a:latin typeface="Consolas" panose="020B0609020204030204" pitchFamily="49" charset="0"/>
              </a:rPr>
              <a:t>options</a:t>
            </a:r>
            <a:r>
              <a:rPr lang="de-DE" altLang="de-DE" sz="1200" dirty="0">
                <a:latin typeface="Consolas" panose="020B0609020204030204" pitchFamily="49" charset="0"/>
              </a:rPr>
              <a:t>[</a:t>
            </a:r>
            <a:r>
              <a:rPr lang="de-DE" altLang="de-DE" sz="1200">
                <a:latin typeface="Consolas" panose="020B0609020204030204" pitchFamily="49" charset="0"/>
              </a:rPr>
              <a:t>2].selected</a:t>
            </a:r>
            <a:r>
              <a:rPr lang="de-DE" altLang="de-DE" sz="1200" dirty="0">
                <a:latin typeface="Consolas" panose="020B0609020204030204" pitchFamily="49" charset="0"/>
              </a:rPr>
              <a:t> </a:t>
            </a:r>
            <a:r>
              <a:rPr lang="de-DE" altLang="de-DE" sz="1200">
                <a:latin typeface="Consolas" panose="020B0609020204030204" pitchFamily="49" charset="0"/>
              </a:rPr>
              <a:t>= true</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 Möglichkeit 3</a:t>
            </a:r>
            <a:br>
              <a:rPr lang="de-DE" altLang="de-DE" sz="1200" dirty="0">
                <a:latin typeface="Consolas" panose="020B0609020204030204" pitchFamily="49" charset="0"/>
              </a:rPr>
            </a:br>
            <a:r>
              <a:rPr lang="de-DE" altLang="de-DE" sz="1200">
                <a:latin typeface="Consolas" panose="020B0609020204030204" pitchFamily="49" charset="0"/>
              </a:rPr>
              <a:t>    auswahl</a:t>
            </a:r>
            <a:r>
              <a:rPr lang="de-DE" altLang="de-DE" sz="1200" err="1">
                <a:latin typeface="Consolas" panose="020B0609020204030204" pitchFamily="49" charset="0"/>
              </a:rPr>
              <a:t>.</a:t>
            </a:r>
            <a:r>
              <a:rPr lang="de-DE" altLang="de-DE" sz="1200">
                <a:latin typeface="Consolas" panose="020B0609020204030204" pitchFamily="49" charset="0"/>
              </a:rPr>
              <a:t>value</a:t>
            </a:r>
            <a:r>
              <a:rPr lang="de-DE" altLang="de-DE" sz="1200" dirty="0">
                <a:latin typeface="Consolas" panose="020B0609020204030204" pitchFamily="49" charset="0"/>
              </a:rPr>
              <a:t> = </a:t>
            </a:r>
            <a:r>
              <a:rPr lang="de-DE" altLang="de-DE" sz="1200">
                <a:latin typeface="Consolas" panose="020B0609020204030204" pitchFamily="49" charset="0"/>
              </a:rPr>
              <a:t>"auswahl3"</a:t>
            </a:r>
            <a:r>
              <a:rPr lang="de-DE" altLang="de-DE" sz="1200" dirty="0">
                <a:latin typeface="Consolas" panose="020B0609020204030204" pitchFamily="49" charset="0"/>
              </a:rPr>
              <a:t>;</a:t>
            </a:r>
            <a:br>
              <a:rPr lang="de-DE" altLang="de-DE" sz="1200">
                <a:latin typeface="Consolas" panose="020B0609020204030204" pitchFamily="49" charset="0"/>
              </a:rPr>
            </a:br>
            <a:r>
              <a:rPr lang="de-DE" altLang="de-DE" sz="1200">
                <a:latin typeface="Consolas" panose="020B0609020204030204" pitchFamily="49" charset="0"/>
              </a:rPr>
              <a:t>&lt;/script</a:t>
            </a:r>
            <a:r>
              <a:rPr lang="de-DE" altLang="de-DE" sz="1200" dirty="0">
                <a:latin typeface="Consolas" panose="020B0609020204030204" pitchFamily="49" charset="0"/>
              </a:rPr>
              <a:t>&gt;</a:t>
            </a:r>
            <a:br>
              <a:rPr lang="de-DE" altLang="de-DE" sz="1200">
                <a:latin typeface="Consolas" panose="020B0609020204030204" pitchFamily="49" charset="0"/>
              </a:rPr>
            </a:br>
            <a:r>
              <a:rPr lang="de-DE" altLang="de-DE" sz="1200">
                <a:latin typeface="Consolas" panose="020B0609020204030204" pitchFamily="49" charset="0"/>
              </a:rPr>
              <a:t>&lt;/body</a:t>
            </a:r>
            <a:r>
              <a:rPr lang="de-DE" altLang="de-DE" sz="1200" dirty="0">
                <a:latin typeface="Consolas" panose="020B0609020204030204" pitchFamily="49" charset="0"/>
              </a:rPr>
              <a:t>&gt;</a:t>
            </a:r>
            <a:br>
              <a:rPr lang="de-DE" altLang="de-DE" sz="1200">
                <a:latin typeface="Consolas" panose="020B0609020204030204" pitchFamily="49" charset="0"/>
              </a:rPr>
            </a:br>
            <a:r>
              <a:rPr lang="de-DE" altLang="de-DE" sz="1200">
                <a:latin typeface="Consolas" panose="020B0609020204030204" pitchFamily="49" charset="0"/>
              </a:rPr>
              <a:t>&lt;/html&gt;</a:t>
            </a:r>
            <a:endParaRPr lang="de-DE" altLang="de-DE" sz="1200" dirty="0">
              <a:latin typeface="Consolas" panose="020B0609020204030204" pitchFamily="49" charset="0"/>
            </a:endParaRPr>
          </a:p>
        </p:txBody>
      </p:sp>
    </p:spTree>
    <p:extLst>
      <p:ext uri="{BB962C8B-B14F-4D97-AF65-F5344CB8AC3E}">
        <p14:creationId xmlns:p14="http://schemas.microsoft.com/office/powerpoint/2010/main" val="41151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B35401-4BC5-40F9-B5F9-E4420DB5F231}"/>
              </a:ext>
            </a:extLst>
          </p:cNvPr>
          <p:cNvSpPr>
            <a:spLocks noGrp="1"/>
          </p:cNvSpPr>
          <p:nvPr>
            <p:ph type="title"/>
          </p:nvPr>
        </p:nvSpPr>
        <p:spPr/>
        <p:txBody>
          <a:bodyPr/>
          <a:lstStyle/>
          <a:p>
            <a:r>
              <a:rPr lang="de-AT" dirty="0"/>
              <a:t>Events für Formulare</a:t>
            </a:r>
          </a:p>
        </p:txBody>
      </p:sp>
      <p:sp>
        <p:nvSpPr>
          <p:cNvPr id="3" name="Textplatzhalter 2">
            <a:extLst>
              <a:ext uri="{FF2B5EF4-FFF2-40B4-BE49-F238E27FC236}">
                <a16:creationId xmlns:a16="http://schemas.microsoft.com/office/drawing/2014/main" id="{486B9C4B-E352-4216-B86A-B24E71B1FA4D}"/>
              </a:ext>
            </a:extLst>
          </p:cNvPr>
          <p:cNvSpPr>
            <a:spLocks noGrp="1"/>
          </p:cNvSpPr>
          <p:nvPr>
            <p:ph type="body" sz="quarter" idx="13"/>
          </p:nvPr>
        </p:nvSpPr>
        <p:spPr/>
        <p:txBody>
          <a:bodyPr/>
          <a:lstStyle/>
          <a:p>
            <a:endParaRPr lang="de-AT"/>
          </a:p>
        </p:txBody>
      </p:sp>
      <p:sp>
        <p:nvSpPr>
          <p:cNvPr id="5" name="Rectangle 2">
            <a:extLst>
              <a:ext uri="{FF2B5EF4-FFF2-40B4-BE49-F238E27FC236}">
                <a16:creationId xmlns:a16="http://schemas.microsoft.com/office/drawing/2014/main" id="{AD16F816-A7F1-49A9-8E04-48A909A92943}"/>
              </a:ext>
            </a:extLst>
          </p:cNvPr>
          <p:cNvSpPr>
            <a:spLocks noChangeArrowheads="1"/>
          </p:cNvSpPr>
          <p:nvPr/>
        </p:nvSpPr>
        <p:spPr bwMode="auto">
          <a:xfrm>
            <a:off x="106137" y="869769"/>
            <a:ext cx="5894613" cy="5493812"/>
          </a:xfrm>
          <a:prstGeom prst="rect">
            <a:avLst/>
          </a:prstGeom>
          <a:solidFill>
            <a:schemeClr val="bg1"/>
          </a:solidFill>
          <a:ln w="6350">
            <a:solidFill>
              <a:schemeClr val="tx1"/>
            </a:solidFill>
          </a:ln>
        </p:spPr>
        <p:txBody>
          <a:bodyPr wrap="square">
            <a:spAutoFit/>
          </a:bodyPr>
          <a:lstStyle/>
          <a:p>
            <a:pPr defTabSz="914400" eaLnBrk="0" fontAlgn="base" hangingPunct="0">
              <a:spcBef>
                <a:spcPct val="0"/>
              </a:spcBef>
              <a:spcAft>
                <a:spcPct val="0"/>
              </a:spcAft>
            </a:pPr>
            <a:r>
              <a:rPr lang="de-DE" altLang="de-DE" sz="1200" dirty="0">
                <a:latin typeface="Consolas" panose="020B0609020204030204" pitchFamily="49" charset="0"/>
              </a:rPr>
              <a:t>&lt;!DOCTYPE </a:t>
            </a:r>
            <a:r>
              <a:rPr lang="de-DE" altLang="de-DE" sz="1200" dirty="0" err="1">
                <a:latin typeface="Consolas" panose="020B0609020204030204" pitchFamily="49" charset="0"/>
              </a:rPr>
              <a:t>html</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html</a:t>
            </a:r>
            <a:r>
              <a:rPr lang="de-DE" altLang="de-DE" sz="1200" dirty="0">
                <a:latin typeface="Consolas" panose="020B0609020204030204" pitchFamily="49" charset="0"/>
              </a:rPr>
              <a:t> lang="de"&gt; </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head</a:t>
            </a:r>
            <a:r>
              <a:rPr lang="de-DE" altLang="de-DE" sz="1200" dirty="0">
                <a:latin typeface="Consolas" panose="020B0609020204030204" pitchFamily="49" charset="0"/>
              </a:rPr>
              <a:t>&gt; </a:t>
            </a:r>
            <a:br>
              <a:rPr lang="de-DE" altLang="de-DE" sz="1200" dirty="0">
                <a:latin typeface="Consolas" panose="020B0609020204030204" pitchFamily="49" charset="0"/>
              </a:rPr>
            </a:br>
            <a:r>
              <a:rPr lang="de-DE" altLang="de-DE" sz="1200" dirty="0">
                <a:latin typeface="Consolas" panose="020B0609020204030204" pitchFamily="49" charset="0"/>
              </a:rPr>
              <a:t>    &lt;</a:t>
            </a:r>
            <a:r>
              <a:rPr lang="de-DE" altLang="de-DE" sz="1200" dirty="0" err="1">
                <a:latin typeface="Consolas" panose="020B0609020204030204" pitchFamily="49" charset="0"/>
              </a:rPr>
              <a:t>meta</a:t>
            </a:r>
            <a:r>
              <a:rPr lang="de-DE" altLang="de-DE" sz="1200" dirty="0">
                <a:latin typeface="Consolas" panose="020B0609020204030204" pitchFamily="49" charset="0"/>
              </a:rPr>
              <a:t> </a:t>
            </a:r>
            <a:r>
              <a:rPr lang="de-DE" altLang="de-DE" sz="1200" dirty="0" err="1">
                <a:latin typeface="Consolas" panose="020B0609020204030204" pitchFamily="49" charset="0"/>
              </a:rPr>
              <a:t>charset</a:t>
            </a:r>
            <a:r>
              <a:rPr lang="de-DE" altLang="de-DE" sz="1200" dirty="0">
                <a:latin typeface="Consolas" panose="020B0609020204030204" pitchFamily="49" charset="0"/>
              </a:rPr>
              <a:t>="UTF-8"&gt;</a:t>
            </a:r>
            <a:br>
              <a:rPr lang="de-DE" altLang="de-DE" sz="1200" dirty="0">
                <a:latin typeface="Consolas" panose="020B0609020204030204" pitchFamily="49" charset="0"/>
              </a:rPr>
            </a:br>
            <a:r>
              <a:rPr lang="de-DE" altLang="de-DE" sz="1200" dirty="0">
                <a:latin typeface="Consolas" panose="020B0609020204030204" pitchFamily="49" charset="0"/>
              </a:rPr>
              <a:t>     &lt;title&gt;Übungen&lt;/title&gt; </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head</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 </a:t>
            </a:r>
            <a:br>
              <a:rPr lang="de-DE" altLang="de-DE" sz="1200" dirty="0">
                <a:latin typeface="Consolas" panose="020B0609020204030204" pitchFamily="49" charset="0"/>
              </a:rPr>
            </a:br>
            <a:r>
              <a:rPr lang="de-DE" altLang="de-DE" sz="1200" dirty="0">
                <a:latin typeface="Consolas" panose="020B0609020204030204" pitchFamily="49" charset="0"/>
              </a:rPr>
              <a:t>&lt;form </a:t>
            </a:r>
            <a:r>
              <a:rPr lang="de-DE" altLang="de-DE" sz="1200" dirty="0" err="1">
                <a:latin typeface="Consolas" panose="020B0609020204030204" pitchFamily="49" charset="0"/>
              </a:rPr>
              <a:t>name</a:t>
            </a:r>
            <a:r>
              <a:rPr lang="de-DE" altLang="de-DE" sz="1200" dirty="0">
                <a:latin typeface="Consolas" panose="020B0609020204030204" pitchFamily="49" charset="0"/>
              </a:rPr>
              <a:t>="</a:t>
            </a:r>
            <a:r>
              <a:rPr lang="de-DE" altLang="de-DE" sz="1200" dirty="0" err="1">
                <a:latin typeface="Consolas" panose="020B0609020204030204" pitchFamily="49" charset="0"/>
              </a:rPr>
              <a:t>formular</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    &lt;</a:t>
            </a:r>
            <a:r>
              <a:rPr lang="de-DE" altLang="de-DE" sz="1200" dirty="0" err="1">
                <a:latin typeface="Consolas" panose="020B0609020204030204" pitchFamily="49" charset="0"/>
              </a:rPr>
              <a:t>input</a:t>
            </a:r>
            <a:r>
              <a:rPr lang="de-DE" altLang="de-DE" sz="1200" dirty="0">
                <a:latin typeface="Consolas" panose="020B0609020204030204" pitchFamily="49" charset="0"/>
              </a:rPr>
              <a:t> </a:t>
            </a:r>
            <a:r>
              <a:rPr lang="de-DE" altLang="de-DE" sz="1200" dirty="0" err="1">
                <a:latin typeface="Consolas" panose="020B0609020204030204" pitchFamily="49" charset="0"/>
              </a:rPr>
              <a:t>id</a:t>
            </a:r>
            <a:r>
              <a:rPr lang="de-DE" altLang="de-DE" sz="1200" dirty="0">
                <a:latin typeface="Consolas" panose="020B0609020204030204" pitchFamily="49" charset="0"/>
              </a:rPr>
              <a:t>="feld1" </a:t>
            </a:r>
            <a:r>
              <a:rPr lang="de-DE" altLang="de-DE" sz="1200" dirty="0" err="1">
                <a:latin typeface="Consolas" panose="020B0609020204030204" pitchFamily="49" charset="0"/>
              </a:rPr>
              <a:t>value</a:t>
            </a:r>
            <a:r>
              <a:rPr lang="de-DE" altLang="de-DE" sz="1200" dirty="0">
                <a:latin typeface="Consolas" panose="020B0609020204030204" pitchFamily="49" charset="0"/>
              </a:rPr>
              <a:t>="Formularfeld 1"&gt;</a:t>
            </a:r>
            <a:br>
              <a:rPr lang="de-DE" altLang="de-DE" sz="1200" dirty="0">
                <a:latin typeface="Consolas" panose="020B0609020204030204" pitchFamily="49" charset="0"/>
              </a:rPr>
            </a:br>
            <a:r>
              <a:rPr lang="de-DE" altLang="de-DE" sz="1200" dirty="0">
                <a:latin typeface="Consolas" panose="020B0609020204030204" pitchFamily="49" charset="0"/>
              </a:rPr>
              <a:t>&lt;/form&gt;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let</a:t>
            </a:r>
            <a:r>
              <a:rPr lang="de-DE" altLang="de-DE" sz="1200" dirty="0">
                <a:latin typeface="Consolas" panose="020B0609020204030204" pitchFamily="49" charset="0"/>
              </a:rPr>
              <a:t> angezeigt = </a:t>
            </a:r>
            <a:r>
              <a:rPr lang="de-DE" altLang="de-DE" sz="1200" dirty="0" err="1">
                <a:latin typeface="Consolas" panose="020B0609020204030204" pitchFamily="49" charset="0"/>
              </a:rPr>
              <a:t>false</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function</a:t>
            </a:r>
            <a:r>
              <a:rPr lang="de-DE" altLang="de-DE" sz="1200" dirty="0">
                <a:latin typeface="Consolas" panose="020B0609020204030204" pitchFamily="49" charset="0"/>
              </a:rPr>
              <a:t>  </a:t>
            </a:r>
            <a:r>
              <a:rPr lang="de-DE" altLang="de-DE" sz="1200" dirty="0" err="1">
                <a:latin typeface="Consolas" panose="020B0609020204030204" pitchFamily="49" charset="0"/>
              </a:rPr>
              <a:t>nachricht</a:t>
            </a: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if</a:t>
            </a:r>
            <a:r>
              <a:rPr lang="de-DE" altLang="de-DE" sz="1200" dirty="0">
                <a:latin typeface="Consolas" panose="020B0609020204030204" pitchFamily="49" charset="0"/>
              </a:rPr>
              <a:t>(!angezeigt) {</a:t>
            </a:r>
            <a:br>
              <a:rPr lang="de-DE" altLang="de-DE" sz="1200" dirty="0">
                <a:latin typeface="Consolas" panose="020B0609020204030204" pitchFamily="49" charset="0"/>
              </a:rPr>
            </a:br>
            <a:r>
              <a:rPr lang="de-DE" altLang="de-DE" sz="1200" dirty="0">
                <a:latin typeface="Consolas" panose="020B0609020204030204" pitchFamily="49" charset="0"/>
              </a:rPr>
              <a:t>            alert("Gib deinen Namen ein");</a:t>
            </a:r>
            <a:br>
              <a:rPr lang="de-DE" altLang="de-DE" sz="1200" dirty="0">
                <a:latin typeface="Consolas" panose="020B0609020204030204" pitchFamily="49" charset="0"/>
              </a:rPr>
            </a:br>
            <a:r>
              <a:rPr lang="de-DE" altLang="de-DE" sz="1200" dirty="0">
                <a:latin typeface="Consolas" panose="020B0609020204030204" pitchFamily="49" charset="0"/>
              </a:rPr>
              <a:t>            angezeigt = </a:t>
            </a:r>
            <a:r>
              <a:rPr lang="de-DE" altLang="de-DE" sz="1200" dirty="0" err="1">
                <a:latin typeface="Consolas" panose="020B0609020204030204" pitchFamily="49" charset="0"/>
              </a:rPr>
              <a:t>true</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 Wenn ein Event auf Seite fokussiert wird, </a:t>
            </a:r>
          </a:p>
          <a:p>
            <a:pPr defTabSz="914400" eaLnBrk="0" fontAlgn="base" hangingPunct="0">
              <a:spcBef>
                <a:spcPct val="0"/>
              </a:spcBef>
              <a:spcAft>
                <a:spcPct val="0"/>
              </a:spcAft>
            </a:pPr>
            <a:r>
              <a:rPr lang="de-DE" altLang="de-DE" sz="1200" dirty="0">
                <a:latin typeface="Consolas" panose="020B0609020204030204" pitchFamily="49" charset="0"/>
              </a:rPr>
              <a:t>    * tritt das </a:t>
            </a:r>
            <a:r>
              <a:rPr lang="de-DE" altLang="de-DE" sz="1200" dirty="0" err="1">
                <a:latin typeface="Consolas" panose="020B0609020204030204" pitchFamily="49" charset="0"/>
              </a:rPr>
              <a:t>focus</a:t>
            </a:r>
            <a:r>
              <a:rPr lang="de-DE" altLang="de-DE" sz="1200" dirty="0">
                <a:latin typeface="Consolas" panose="020B0609020204030204" pitchFamily="49" charset="0"/>
              </a:rPr>
              <a:t>-Event ein</a:t>
            </a:r>
            <a:br>
              <a:rPr lang="de-DE" altLang="de-DE" sz="1200" dirty="0">
                <a:latin typeface="Consolas" panose="020B0609020204030204" pitchFamily="49" charset="0"/>
              </a:rPr>
            </a:br>
            <a:r>
              <a:rPr lang="de-DE" altLang="de-DE" sz="1200" dirty="0">
                <a:latin typeface="Consolas" panose="020B0609020204030204" pitchFamily="49" charset="0"/>
              </a:rPr>
              <a:t>    * Wenn Fokus entfernt wird, kommt es zum </a:t>
            </a:r>
            <a:r>
              <a:rPr lang="de-DE" altLang="de-DE" sz="1200" dirty="0" err="1">
                <a:latin typeface="Consolas" panose="020B0609020204030204" pitchFamily="49" charset="0"/>
              </a:rPr>
              <a:t>blur</a:t>
            </a:r>
            <a:r>
              <a:rPr lang="de-DE" altLang="de-DE" sz="1200" dirty="0">
                <a:latin typeface="Consolas" panose="020B0609020204030204" pitchFamily="49" charset="0"/>
              </a:rPr>
              <a:t>-Event</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feld1.onfocus = </a:t>
            </a:r>
            <a:r>
              <a:rPr lang="de-DE" altLang="de-DE" sz="1200" dirty="0" err="1">
                <a:latin typeface="Consolas" panose="020B0609020204030204" pitchFamily="49" charset="0"/>
              </a:rPr>
              <a:t>nachricht</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html</a:t>
            </a:r>
            <a:r>
              <a:rPr lang="de-DE" altLang="de-DE" sz="1200" dirty="0">
                <a:latin typeface="Consolas" panose="020B0609020204030204" pitchFamily="49" charset="0"/>
              </a:rPr>
              <a:t>&gt;</a:t>
            </a:r>
          </a:p>
        </p:txBody>
      </p:sp>
      <p:sp>
        <p:nvSpPr>
          <p:cNvPr id="6" name="Rectangle 3">
            <a:extLst>
              <a:ext uri="{FF2B5EF4-FFF2-40B4-BE49-F238E27FC236}">
                <a16:creationId xmlns:a16="http://schemas.microsoft.com/office/drawing/2014/main" id="{98F9C2DA-B975-4957-B614-FC41A08C6265}"/>
              </a:ext>
            </a:extLst>
          </p:cNvPr>
          <p:cNvSpPr>
            <a:spLocks noChangeArrowheads="1"/>
          </p:cNvSpPr>
          <p:nvPr/>
        </p:nvSpPr>
        <p:spPr bwMode="auto">
          <a:xfrm>
            <a:off x="6844456" y="877462"/>
            <a:ext cx="5061858" cy="5478423"/>
          </a:xfrm>
          <a:prstGeom prst="rect">
            <a:avLst/>
          </a:prstGeom>
          <a:solidFill>
            <a:schemeClr val="bg1"/>
          </a:solidFill>
          <a:ln w="6350">
            <a:solidFill>
              <a:schemeClr val="tx1"/>
            </a:solidFill>
          </a:ln>
        </p:spPr>
        <p:txBody>
          <a:bodyPr wrap="square">
            <a:spAutoFit/>
          </a:bodyPr>
          <a:lstStyle/>
          <a:p>
            <a:pPr defTabSz="914400" eaLnBrk="0" fontAlgn="base" hangingPunct="0">
              <a:spcBef>
                <a:spcPct val="0"/>
              </a:spcBef>
              <a:spcAft>
                <a:spcPct val="0"/>
              </a:spcAft>
            </a:pPr>
            <a:r>
              <a:rPr lang="de-DE" altLang="de-DE" sz="1200" dirty="0">
                <a:latin typeface="Consolas" panose="020B0609020204030204" pitchFamily="49" charset="0"/>
              </a:rPr>
              <a:t>&lt;!DOCTYPE </a:t>
            </a:r>
            <a:r>
              <a:rPr lang="de-DE" altLang="de-DE" sz="1200" dirty="0" err="1">
                <a:latin typeface="Consolas" panose="020B0609020204030204" pitchFamily="49" charset="0"/>
              </a:rPr>
              <a:t>html</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html</a:t>
            </a:r>
            <a:r>
              <a:rPr lang="de-DE" altLang="de-DE" sz="1200" dirty="0">
                <a:latin typeface="Consolas" panose="020B0609020204030204" pitchFamily="49" charset="0"/>
              </a:rPr>
              <a:t> lang="de"&gt; </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head</a:t>
            </a:r>
            <a:r>
              <a:rPr lang="de-DE" altLang="de-DE" sz="1200" dirty="0">
                <a:latin typeface="Consolas" panose="020B0609020204030204" pitchFamily="49" charset="0"/>
              </a:rPr>
              <a:t>&gt; </a:t>
            </a:r>
            <a:br>
              <a:rPr lang="de-DE" altLang="de-DE" sz="1200" dirty="0">
                <a:latin typeface="Consolas" panose="020B0609020204030204" pitchFamily="49" charset="0"/>
              </a:rPr>
            </a:br>
            <a:r>
              <a:rPr lang="de-DE" altLang="de-DE" sz="1200" dirty="0">
                <a:latin typeface="Consolas" panose="020B0609020204030204" pitchFamily="49" charset="0"/>
              </a:rPr>
              <a:t>    &lt;</a:t>
            </a:r>
            <a:r>
              <a:rPr lang="de-DE" altLang="de-DE" sz="1200" dirty="0" err="1">
                <a:latin typeface="Consolas" panose="020B0609020204030204" pitchFamily="49" charset="0"/>
              </a:rPr>
              <a:t>meta</a:t>
            </a:r>
            <a:r>
              <a:rPr lang="de-DE" altLang="de-DE" sz="1200" dirty="0">
                <a:latin typeface="Consolas" panose="020B0609020204030204" pitchFamily="49" charset="0"/>
              </a:rPr>
              <a:t> </a:t>
            </a:r>
            <a:r>
              <a:rPr lang="de-DE" altLang="de-DE" sz="1200" dirty="0" err="1">
                <a:latin typeface="Consolas" panose="020B0609020204030204" pitchFamily="49" charset="0"/>
              </a:rPr>
              <a:t>charset</a:t>
            </a:r>
            <a:r>
              <a:rPr lang="de-DE" altLang="de-DE" sz="1200" dirty="0">
                <a:latin typeface="Consolas" panose="020B0609020204030204" pitchFamily="49" charset="0"/>
              </a:rPr>
              <a:t>="UTF-8"&gt;</a:t>
            </a:r>
            <a:br>
              <a:rPr lang="de-DE" altLang="de-DE" sz="1200" dirty="0">
                <a:latin typeface="Consolas" panose="020B0609020204030204" pitchFamily="49" charset="0"/>
              </a:rPr>
            </a:br>
            <a:r>
              <a:rPr lang="de-DE" altLang="de-DE" sz="1200" dirty="0">
                <a:latin typeface="Consolas" panose="020B0609020204030204" pitchFamily="49" charset="0"/>
              </a:rPr>
              <a:t>     &lt;title&gt;Übungen&lt;/title&gt; </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head</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 </a:t>
            </a:r>
            <a:br>
              <a:rPr lang="de-DE" altLang="de-DE" sz="1200" dirty="0">
                <a:latin typeface="Consolas" panose="020B0609020204030204" pitchFamily="49" charset="0"/>
              </a:rPr>
            </a:br>
            <a:r>
              <a:rPr lang="de-DE" altLang="de-DE" sz="1200" dirty="0">
                <a:latin typeface="Consolas" panose="020B0609020204030204" pitchFamily="49" charset="0"/>
              </a:rPr>
              <a:t>&lt;form </a:t>
            </a:r>
            <a:r>
              <a:rPr lang="de-DE" altLang="de-DE" sz="1200" dirty="0" err="1">
                <a:latin typeface="Consolas" panose="020B0609020204030204" pitchFamily="49" charset="0"/>
              </a:rPr>
              <a:t>name</a:t>
            </a:r>
            <a:r>
              <a:rPr lang="de-DE" altLang="de-DE" sz="1200" dirty="0">
                <a:latin typeface="Consolas" panose="020B0609020204030204" pitchFamily="49" charset="0"/>
              </a:rPr>
              <a:t>="</a:t>
            </a:r>
            <a:r>
              <a:rPr lang="de-DE" altLang="de-DE" sz="1200" dirty="0" err="1">
                <a:latin typeface="Consolas" panose="020B0609020204030204" pitchFamily="49" charset="0"/>
              </a:rPr>
              <a:t>formular</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    &lt;</a:t>
            </a:r>
            <a:r>
              <a:rPr lang="de-DE" altLang="de-DE" sz="1200" dirty="0" err="1">
                <a:latin typeface="Consolas" panose="020B0609020204030204" pitchFamily="49" charset="0"/>
              </a:rPr>
              <a:t>input</a:t>
            </a:r>
            <a:r>
              <a:rPr lang="de-DE" altLang="de-DE" sz="1200" dirty="0">
                <a:latin typeface="Consolas" panose="020B0609020204030204" pitchFamily="49" charset="0"/>
              </a:rPr>
              <a:t> </a:t>
            </a:r>
            <a:r>
              <a:rPr lang="de-DE" altLang="de-DE" sz="1200" dirty="0" err="1">
                <a:latin typeface="Consolas" panose="020B0609020204030204" pitchFamily="49" charset="0"/>
              </a:rPr>
              <a:t>id</a:t>
            </a:r>
            <a:r>
              <a:rPr lang="de-DE" altLang="de-DE" sz="1200" dirty="0">
                <a:latin typeface="Consolas" panose="020B0609020204030204" pitchFamily="49" charset="0"/>
              </a:rPr>
              <a:t>="feld1"&gt;</a:t>
            </a:r>
            <a:br>
              <a:rPr lang="de-DE" altLang="de-DE" sz="1200" dirty="0">
                <a:latin typeface="Consolas" panose="020B0609020204030204" pitchFamily="49" charset="0"/>
              </a:rPr>
            </a:br>
            <a:r>
              <a:rPr lang="de-DE" altLang="de-DE" sz="1200" dirty="0">
                <a:latin typeface="Consolas" panose="020B0609020204030204" pitchFamily="49" charset="0"/>
              </a:rPr>
              <a:t>    &lt;</a:t>
            </a:r>
            <a:r>
              <a:rPr lang="de-DE" altLang="de-DE" sz="1200" dirty="0" err="1">
                <a:latin typeface="Consolas" panose="020B0609020204030204" pitchFamily="49" charset="0"/>
              </a:rPr>
              <a:t>button</a:t>
            </a:r>
            <a:r>
              <a:rPr lang="de-DE" altLang="de-DE" sz="1200" dirty="0">
                <a:latin typeface="Consolas" panose="020B0609020204030204" pitchFamily="49" charset="0"/>
              </a:rPr>
              <a:t> type="</a:t>
            </a:r>
            <a:r>
              <a:rPr lang="de-DE" altLang="de-DE" sz="1200" dirty="0" err="1">
                <a:latin typeface="Consolas" panose="020B0609020204030204" pitchFamily="49" charset="0"/>
              </a:rPr>
              <a:t>button</a:t>
            </a:r>
            <a:r>
              <a:rPr lang="de-DE" altLang="de-DE" sz="1200" dirty="0">
                <a:latin typeface="Consolas" panose="020B0609020204030204" pitchFamily="49" charset="0"/>
              </a:rPr>
              <a:t>"&gt;Eingabe&lt;/</a:t>
            </a:r>
            <a:r>
              <a:rPr lang="de-DE" altLang="de-DE" sz="1200" dirty="0" err="1">
                <a:latin typeface="Consolas" panose="020B0609020204030204" pitchFamily="49" charset="0"/>
              </a:rPr>
              <a:t>button</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&lt;/form&gt;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function</a:t>
            </a:r>
            <a:r>
              <a:rPr lang="de-DE" altLang="de-DE" sz="1200" dirty="0">
                <a:latin typeface="Consolas" panose="020B0609020204030204" pitchFamily="49" charset="0"/>
              </a:rPr>
              <a:t>  </a:t>
            </a:r>
            <a:r>
              <a:rPr lang="de-DE" altLang="de-DE" sz="1200" dirty="0" err="1">
                <a:latin typeface="Consolas" panose="020B0609020204030204" pitchFamily="49" charset="0"/>
              </a:rPr>
              <a:t>nachricht</a:t>
            </a: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if</a:t>
            </a:r>
            <a:r>
              <a:rPr lang="de-DE" altLang="de-DE" sz="1200" dirty="0">
                <a:latin typeface="Consolas" panose="020B0609020204030204" pitchFamily="49" charset="0"/>
              </a:rPr>
              <a:t>(feld1.value == "") {</a:t>
            </a:r>
            <a:br>
              <a:rPr lang="de-DE" altLang="de-DE" sz="1200" dirty="0">
                <a:latin typeface="Consolas" panose="020B0609020204030204" pitchFamily="49" charset="0"/>
              </a:rPr>
            </a:br>
            <a:r>
              <a:rPr lang="de-DE" altLang="de-DE" sz="1200" dirty="0">
                <a:latin typeface="Consolas" panose="020B0609020204030204" pitchFamily="49" charset="0"/>
              </a:rPr>
              <a:t>            alert("Gib deinen Namen ein");</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 Wenn der Input verlassen wird</a:t>
            </a:r>
            <a:br>
              <a:rPr lang="de-DE" altLang="de-DE" sz="1200" dirty="0">
                <a:latin typeface="Consolas" panose="020B0609020204030204" pitchFamily="49" charset="0"/>
              </a:rPr>
            </a:br>
            <a:r>
              <a:rPr lang="de-DE" altLang="de-DE" sz="1200" dirty="0">
                <a:latin typeface="Consolas" panose="020B0609020204030204" pitchFamily="49" charset="0"/>
              </a:rPr>
              <a:t>    * tritt die Fehlermeldung auf</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feld1.onblur = </a:t>
            </a:r>
            <a:r>
              <a:rPr lang="de-DE" altLang="de-DE" sz="1200" dirty="0" err="1">
                <a:latin typeface="Consolas" panose="020B0609020204030204" pitchFamily="49" charset="0"/>
              </a:rPr>
              <a:t>nachricht</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html</a:t>
            </a:r>
            <a:r>
              <a:rPr lang="de-DE" altLang="de-DE" sz="1200" dirty="0">
                <a:latin typeface="Consolas" panose="020B0609020204030204" pitchFamily="49" charset="0"/>
              </a:rPr>
              <a:t>&gt;</a:t>
            </a:r>
          </a:p>
        </p:txBody>
      </p:sp>
    </p:spTree>
    <p:extLst>
      <p:ext uri="{BB962C8B-B14F-4D97-AF65-F5344CB8AC3E}">
        <p14:creationId xmlns:p14="http://schemas.microsoft.com/office/powerpoint/2010/main" val="2163332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234538-03CF-4A02-919C-3219B1739E47}"/>
              </a:ext>
            </a:extLst>
          </p:cNvPr>
          <p:cNvSpPr>
            <a:spLocks noGrp="1"/>
          </p:cNvSpPr>
          <p:nvPr>
            <p:ph type="title"/>
          </p:nvPr>
        </p:nvSpPr>
        <p:spPr/>
        <p:txBody>
          <a:bodyPr/>
          <a:lstStyle/>
          <a:p>
            <a:r>
              <a:rPr lang="de-AT" dirty="0"/>
              <a:t>Events für Formulare</a:t>
            </a:r>
          </a:p>
        </p:txBody>
      </p:sp>
      <p:sp>
        <p:nvSpPr>
          <p:cNvPr id="3" name="Textplatzhalter 2">
            <a:extLst>
              <a:ext uri="{FF2B5EF4-FFF2-40B4-BE49-F238E27FC236}">
                <a16:creationId xmlns:a16="http://schemas.microsoft.com/office/drawing/2014/main" id="{79F2888E-8B12-4599-BB7C-A10E8C2281EA}"/>
              </a:ext>
            </a:extLst>
          </p:cNvPr>
          <p:cNvSpPr>
            <a:spLocks noGrp="1"/>
          </p:cNvSpPr>
          <p:nvPr>
            <p:ph type="body" sz="quarter" idx="13"/>
          </p:nvPr>
        </p:nvSpPr>
        <p:spPr>
          <a:xfrm>
            <a:off x="6281059" y="1447572"/>
            <a:ext cx="5625835" cy="2674065"/>
          </a:xfrm>
        </p:spPr>
        <p:txBody>
          <a:bodyPr/>
          <a:lstStyle/>
          <a:p>
            <a:r>
              <a:rPr lang="de-AT" dirty="0"/>
              <a:t>Weitere Events von Bedeutung:</a:t>
            </a:r>
          </a:p>
          <a:p>
            <a:pPr lvl="1"/>
            <a:r>
              <a:rPr lang="de-AT" dirty="0" err="1"/>
              <a:t>cut</a:t>
            </a:r>
            <a:endParaRPr lang="de-AT" dirty="0"/>
          </a:p>
          <a:p>
            <a:pPr lvl="1"/>
            <a:r>
              <a:rPr lang="de-AT" dirty="0" err="1"/>
              <a:t>copy</a:t>
            </a:r>
            <a:endParaRPr lang="de-AT" dirty="0"/>
          </a:p>
          <a:p>
            <a:pPr lvl="1"/>
            <a:r>
              <a:rPr lang="de-AT" dirty="0" err="1"/>
              <a:t>paste</a:t>
            </a:r>
            <a:endParaRPr lang="de-AT" dirty="0"/>
          </a:p>
          <a:p>
            <a:pPr lvl="2"/>
            <a:r>
              <a:rPr lang="de-AT" dirty="0"/>
              <a:t>Werden ausgelöst wenn Anwender Inhalt des Feldes ausschneiden, kopieren oder einfügen möchte</a:t>
            </a:r>
          </a:p>
          <a:p>
            <a:pPr lvl="1"/>
            <a:r>
              <a:rPr lang="de-AT" dirty="0" err="1"/>
              <a:t>submit</a:t>
            </a:r>
            <a:endParaRPr lang="de-AT" dirty="0"/>
          </a:p>
          <a:p>
            <a:pPr lvl="2"/>
            <a:r>
              <a:rPr lang="de-AT" dirty="0"/>
              <a:t>Wird ausgelöst, wenn </a:t>
            </a:r>
            <a:r>
              <a:rPr lang="de-AT" dirty="0" err="1"/>
              <a:t>submit</a:t>
            </a:r>
            <a:r>
              <a:rPr lang="de-AT" dirty="0"/>
              <a:t>-Button gedrückt wird um Formular abzuschicken</a:t>
            </a:r>
          </a:p>
          <a:p>
            <a:pPr lvl="2"/>
            <a:r>
              <a:rPr lang="de-AT" dirty="0"/>
              <a:t>Häufig im Einsatz um Formular zu validieren vor dem abschicken</a:t>
            </a:r>
          </a:p>
        </p:txBody>
      </p:sp>
      <p:sp>
        <p:nvSpPr>
          <p:cNvPr id="4" name="Rectangle 1">
            <a:extLst>
              <a:ext uri="{FF2B5EF4-FFF2-40B4-BE49-F238E27FC236}">
                <a16:creationId xmlns:a16="http://schemas.microsoft.com/office/drawing/2014/main" id="{A90E9048-18B7-4D92-86CE-13FC40A9B9A5}"/>
              </a:ext>
            </a:extLst>
          </p:cNvPr>
          <p:cNvSpPr>
            <a:spLocks noChangeArrowheads="1"/>
          </p:cNvSpPr>
          <p:nvPr/>
        </p:nvSpPr>
        <p:spPr bwMode="auto">
          <a:xfrm>
            <a:off x="204107" y="1190982"/>
            <a:ext cx="5706836" cy="5047536"/>
          </a:xfrm>
          <a:prstGeom prst="rect">
            <a:avLst/>
          </a:prstGeom>
          <a:solidFill>
            <a:schemeClr val="bg1"/>
          </a:solidFill>
          <a:ln w="6350">
            <a:solidFill>
              <a:schemeClr val="tx1"/>
            </a:solidFill>
          </a:ln>
        </p:spPr>
        <p:txBody>
          <a:bodyPr wrap="square">
            <a:spAutoFit/>
          </a:bodyPr>
          <a:lstStyle/>
          <a:p>
            <a:pPr defTabSz="914400" eaLnBrk="0" fontAlgn="base" hangingPunct="0">
              <a:spcBef>
                <a:spcPct val="0"/>
              </a:spcBef>
              <a:spcAft>
                <a:spcPct val="0"/>
              </a:spcAft>
            </a:pPr>
            <a:r>
              <a:rPr lang="de-DE" altLang="de-DE" sz="1200" dirty="0">
                <a:latin typeface="Consolas" panose="020B0609020204030204" pitchFamily="49" charset="0"/>
              </a:rPr>
              <a:t>&lt;!DOCTYPE </a:t>
            </a:r>
            <a:r>
              <a:rPr lang="de-DE" altLang="de-DE" sz="1200" dirty="0" err="1">
                <a:latin typeface="Consolas" panose="020B0609020204030204" pitchFamily="49" charset="0"/>
              </a:rPr>
              <a:t>html</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html</a:t>
            </a:r>
            <a:r>
              <a:rPr lang="de-DE" altLang="de-DE" sz="1200" dirty="0">
                <a:latin typeface="Consolas" panose="020B0609020204030204" pitchFamily="49" charset="0"/>
              </a:rPr>
              <a:t> lang="de"&gt; </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head</a:t>
            </a:r>
            <a:r>
              <a:rPr lang="de-DE" altLang="de-DE" sz="1200" dirty="0">
                <a:latin typeface="Consolas" panose="020B0609020204030204" pitchFamily="49" charset="0"/>
              </a:rPr>
              <a:t>&gt; </a:t>
            </a:r>
            <a:br>
              <a:rPr lang="de-DE" altLang="de-DE" sz="1200" dirty="0">
                <a:latin typeface="Consolas" panose="020B0609020204030204" pitchFamily="49" charset="0"/>
              </a:rPr>
            </a:br>
            <a:r>
              <a:rPr lang="de-DE" altLang="de-DE" sz="1200" dirty="0">
                <a:latin typeface="Consolas" panose="020B0609020204030204" pitchFamily="49" charset="0"/>
              </a:rPr>
              <a:t>    &lt;</a:t>
            </a:r>
            <a:r>
              <a:rPr lang="de-DE" altLang="de-DE" sz="1200" dirty="0" err="1">
                <a:latin typeface="Consolas" panose="020B0609020204030204" pitchFamily="49" charset="0"/>
              </a:rPr>
              <a:t>meta</a:t>
            </a:r>
            <a:r>
              <a:rPr lang="de-DE" altLang="de-DE" sz="1200" dirty="0">
                <a:latin typeface="Consolas" panose="020B0609020204030204" pitchFamily="49" charset="0"/>
              </a:rPr>
              <a:t> </a:t>
            </a:r>
            <a:r>
              <a:rPr lang="de-DE" altLang="de-DE" sz="1200" dirty="0" err="1">
                <a:latin typeface="Consolas" panose="020B0609020204030204" pitchFamily="49" charset="0"/>
              </a:rPr>
              <a:t>charset</a:t>
            </a:r>
            <a:r>
              <a:rPr lang="de-DE" altLang="de-DE" sz="1200" dirty="0">
                <a:latin typeface="Consolas" panose="020B0609020204030204" pitchFamily="49" charset="0"/>
              </a:rPr>
              <a:t>="UTF-8"&gt;</a:t>
            </a:r>
            <a:br>
              <a:rPr lang="de-DE" altLang="de-DE" sz="1200" dirty="0">
                <a:latin typeface="Consolas" panose="020B0609020204030204" pitchFamily="49" charset="0"/>
              </a:rPr>
            </a:br>
            <a:r>
              <a:rPr lang="de-DE" altLang="de-DE" sz="1200" dirty="0">
                <a:latin typeface="Consolas" panose="020B0609020204030204" pitchFamily="49" charset="0"/>
              </a:rPr>
              <a:t>     &lt;title&gt;Übungen&lt;/title&gt; </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head</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 </a:t>
            </a:r>
            <a:br>
              <a:rPr lang="de-DE" altLang="de-DE" sz="1200" dirty="0">
                <a:latin typeface="Consolas" panose="020B0609020204030204" pitchFamily="49" charset="0"/>
              </a:rPr>
            </a:br>
            <a:r>
              <a:rPr lang="de-DE" altLang="de-DE" sz="1200" dirty="0">
                <a:latin typeface="Consolas" panose="020B0609020204030204" pitchFamily="49" charset="0"/>
              </a:rPr>
              <a:t>&lt;form </a:t>
            </a:r>
            <a:r>
              <a:rPr lang="de-DE" altLang="de-DE" sz="1200" dirty="0" err="1">
                <a:latin typeface="Consolas" panose="020B0609020204030204" pitchFamily="49" charset="0"/>
              </a:rPr>
              <a:t>name</a:t>
            </a:r>
            <a:r>
              <a:rPr lang="de-DE" altLang="de-DE" sz="1200" dirty="0">
                <a:latin typeface="Consolas" panose="020B0609020204030204" pitchFamily="49" charset="0"/>
              </a:rPr>
              <a:t>="</a:t>
            </a:r>
            <a:r>
              <a:rPr lang="de-DE" altLang="de-DE" sz="1200" dirty="0" err="1">
                <a:latin typeface="Consolas" panose="020B0609020204030204" pitchFamily="49" charset="0"/>
              </a:rPr>
              <a:t>formular</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    &lt;</a:t>
            </a:r>
            <a:r>
              <a:rPr lang="de-DE" altLang="de-DE" sz="1200" dirty="0" err="1">
                <a:latin typeface="Consolas" panose="020B0609020204030204" pitchFamily="49" charset="0"/>
              </a:rPr>
              <a:t>input</a:t>
            </a:r>
            <a:r>
              <a:rPr lang="de-DE" altLang="de-DE" sz="1200" dirty="0">
                <a:latin typeface="Consolas" panose="020B0609020204030204" pitchFamily="49" charset="0"/>
              </a:rPr>
              <a:t> </a:t>
            </a:r>
            <a:r>
              <a:rPr lang="de-DE" altLang="de-DE" sz="1200" dirty="0" err="1">
                <a:latin typeface="Consolas" panose="020B0609020204030204" pitchFamily="49" charset="0"/>
              </a:rPr>
              <a:t>id</a:t>
            </a:r>
            <a:r>
              <a:rPr lang="de-DE" altLang="de-DE" sz="1200" dirty="0">
                <a:latin typeface="Consolas" panose="020B0609020204030204" pitchFamily="49" charset="0"/>
              </a:rPr>
              <a:t>="feld1"&gt;</a:t>
            </a:r>
            <a:br>
              <a:rPr lang="de-DE" altLang="de-DE" sz="1200" dirty="0">
                <a:latin typeface="Consolas" panose="020B0609020204030204" pitchFamily="49" charset="0"/>
              </a:rPr>
            </a:br>
            <a:r>
              <a:rPr lang="de-DE" altLang="de-DE" sz="1200" dirty="0">
                <a:latin typeface="Consolas" panose="020B0609020204030204" pitchFamily="49" charset="0"/>
              </a:rPr>
              <a:t>    &lt;</a:t>
            </a:r>
            <a:r>
              <a:rPr lang="de-DE" altLang="de-DE" sz="1200" dirty="0" err="1">
                <a:latin typeface="Consolas" panose="020B0609020204030204" pitchFamily="49" charset="0"/>
              </a:rPr>
              <a:t>button</a:t>
            </a:r>
            <a:r>
              <a:rPr lang="de-DE" altLang="de-DE" sz="1200" dirty="0">
                <a:latin typeface="Consolas" panose="020B0609020204030204" pitchFamily="49" charset="0"/>
              </a:rPr>
              <a:t> type="</a:t>
            </a:r>
            <a:r>
              <a:rPr lang="de-DE" altLang="de-DE" sz="1200" dirty="0" err="1">
                <a:latin typeface="Consolas" panose="020B0609020204030204" pitchFamily="49" charset="0"/>
              </a:rPr>
              <a:t>button</a:t>
            </a:r>
            <a:r>
              <a:rPr lang="de-DE" altLang="de-DE" sz="1200" dirty="0">
                <a:latin typeface="Consolas" panose="020B0609020204030204" pitchFamily="49" charset="0"/>
              </a:rPr>
              <a:t>"&gt;Eingabe&lt;/</a:t>
            </a:r>
            <a:r>
              <a:rPr lang="de-DE" altLang="de-DE" sz="1200" dirty="0" err="1">
                <a:latin typeface="Consolas" panose="020B0609020204030204" pitchFamily="49" charset="0"/>
              </a:rPr>
              <a:t>button</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&lt;/form&gt;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function</a:t>
            </a:r>
            <a:r>
              <a:rPr lang="de-DE" altLang="de-DE" sz="1200" dirty="0">
                <a:latin typeface="Consolas" panose="020B0609020204030204" pitchFamily="49" charset="0"/>
              </a:rPr>
              <a:t>  </a:t>
            </a:r>
            <a:r>
              <a:rPr lang="de-DE" altLang="de-DE" sz="1200" dirty="0" err="1">
                <a:latin typeface="Consolas" panose="020B0609020204030204" pitchFamily="49" charset="0"/>
              </a:rPr>
              <a:t>nachricht</a:t>
            </a: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alert("Buchstabe eingegeben: " + feld1.value);</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 reagiert auf Eingabe in das Input Feld</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feld1.oninput = </a:t>
            </a:r>
            <a:r>
              <a:rPr lang="de-DE" altLang="de-DE" sz="1200" dirty="0" err="1">
                <a:latin typeface="Consolas" panose="020B0609020204030204" pitchFamily="49" charset="0"/>
              </a:rPr>
              <a:t>nachricht</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html</a:t>
            </a:r>
            <a:r>
              <a:rPr lang="de-DE" altLang="de-DE" sz="1200" dirty="0">
                <a:latin typeface="Consolas" panose="020B0609020204030204" pitchFamily="49" charset="0"/>
              </a:rPr>
              <a:t>&gt;</a:t>
            </a:r>
            <a:br>
              <a:rPr lang="de-DE" altLang="de-DE" sz="1200" dirty="0">
                <a:latin typeface="Consolas" panose="020B0609020204030204" pitchFamily="49" charset="0"/>
              </a:rPr>
            </a:br>
            <a:endParaRPr lang="de-DE" altLang="de-DE" sz="1200" dirty="0">
              <a:latin typeface="Consolas" panose="020B0609020204030204" pitchFamily="49" charset="0"/>
            </a:endParaRPr>
          </a:p>
        </p:txBody>
      </p:sp>
    </p:spTree>
    <p:extLst>
      <p:ext uri="{BB962C8B-B14F-4D97-AF65-F5344CB8AC3E}">
        <p14:creationId xmlns:p14="http://schemas.microsoft.com/office/powerpoint/2010/main" val="1807857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11687F-50CE-4340-B732-8B3CCD1C55CC}"/>
              </a:ext>
            </a:extLst>
          </p:cNvPr>
          <p:cNvSpPr>
            <a:spLocks noGrp="1"/>
          </p:cNvSpPr>
          <p:nvPr>
            <p:ph type="title"/>
          </p:nvPr>
        </p:nvSpPr>
        <p:spPr/>
        <p:txBody>
          <a:bodyPr/>
          <a:lstStyle/>
          <a:p>
            <a:r>
              <a:rPr lang="de-AT" dirty="0"/>
              <a:t>Spezielle Methoden für Formularelemente</a:t>
            </a:r>
          </a:p>
        </p:txBody>
      </p:sp>
      <p:sp>
        <p:nvSpPr>
          <p:cNvPr id="3" name="Textplatzhalter 2">
            <a:extLst>
              <a:ext uri="{FF2B5EF4-FFF2-40B4-BE49-F238E27FC236}">
                <a16:creationId xmlns:a16="http://schemas.microsoft.com/office/drawing/2014/main" id="{FB1B3957-39FF-43EE-8DE8-C10EE84F0A95}"/>
              </a:ext>
            </a:extLst>
          </p:cNvPr>
          <p:cNvSpPr>
            <a:spLocks noGrp="1"/>
          </p:cNvSpPr>
          <p:nvPr>
            <p:ph type="body" sz="quarter" idx="13"/>
          </p:nvPr>
        </p:nvSpPr>
        <p:spPr/>
        <p:txBody>
          <a:bodyPr/>
          <a:lstStyle/>
          <a:p>
            <a:endParaRPr lang="de-AT"/>
          </a:p>
        </p:txBody>
      </p:sp>
      <p:sp>
        <p:nvSpPr>
          <p:cNvPr id="4" name="Rectangle 1">
            <a:extLst>
              <a:ext uri="{FF2B5EF4-FFF2-40B4-BE49-F238E27FC236}">
                <a16:creationId xmlns:a16="http://schemas.microsoft.com/office/drawing/2014/main" id="{88FF2506-D34E-4B28-9E5C-C9A93D78B381}"/>
              </a:ext>
            </a:extLst>
          </p:cNvPr>
          <p:cNvSpPr>
            <a:spLocks noChangeArrowheads="1"/>
          </p:cNvSpPr>
          <p:nvPr/>
        </p:nvSpPr>
        <p:spPr bwMode="auto">
          <a:xfrm>
            <a:off x="387790" y="2316651"/>
            <a:ext cx="11416420" cy="3141563"/>
          </a:xfrm>
          <a:prstGeom prst="rect">
            <a:avLst/>
          </a:prstGeom>
          <a:solidFill>
            <a:schemeClr val="bg1"/>
          </a:solidFill>
          <a:ln w="6350">
            <a:solidFill>
              <a:schemeClr val="tx1"/>
            </a:solidFill>
          </a:ln>
          <a:effectLst/>
        </p:spPr>
        <p:txBody>
          <a:bodyPr vert="horz" wrap="square" lIns="91440" tIns="45720" rIns="91440" bIns="45720" numCol="2" spcCol="360000"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effectLst/>
                <a:latin typeface="Consolas" panose="020B0609020204030204" pitchFamily="49" charset="0"/>
              </a:rPr>
              <a:t>&lt;!DOCTYPE </a:t>
            </a:r>
            <a:r>
              <a:rPr kumimoji="0" lang="de-DE" altLang="de-DE" sz="1200" b="0" i="0" u="none" strike="noStrike" cap="none" normalizeH="0" baseline="0" dirty="0" err="1">
                <a:ln>
                  <a:noFill/>
                </a:ln>
                <a:effectLst/>
                <a:latin typeface="Consolas" panose="020B0609020204030204" pitchFamily="49" charset="0"/>
              </a:rPr>
              <a:t>html</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&lt;</a:t>
            </a:r>
            <a:r>
              <a:rPr kumimoji="0" lang="de-DE" altLang="de-DE" sz="1200" b="0" i="0" u="none" strike="noStrike" cap="none" normalizeH="0" baseline="0" dirty="0" err="1">
                <a:ln>
                  <a:noFill/>
                </a:ln>
                <a:effectLst/>
                <a:latin typeface="Consolas" panose="020B0609020204030204" pitchFamily="49" charset="0"/>
              </a:rPr>
              <a:t>html</a:t>
            </a:r>
            <a:r>
              <a:rPr kumimoji="0" lang="de-DE" altLang="de-DE" sz="1200" b="0" i="0" u="none" strike="noStrike" cap="none" normalizeH="0" baseline="0" dirty="0">
                <a:ln>
                  <a:noFill/>
                </a:ln>
                <a:effectLst/>
                <a:latin typeface="Consolas" panose="020B0609020204030204" pitchFamily="49" charset="0"/>
              </a:rPr>
              <a:t> lang="de"&gt;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&lt;</a:t>
            </a:r>
            <a:r>
              <a:rPr kumimoji="0" lang="de-DE" altLang="de-DE" sz="1200" b="0" i="0" u="none" strike="noStrike" cap="none" normalizeH="0" baseline="0" dirty="0" err="1">
                <a:ln>
                  <a:noFill/>
                </a:ln>
                <a:effectLst/>
                <a:latin typeface="Consolas" panose="020B0609020204030204" pitchFamily="49" charset="0"/>
              </a:rPr>
              <a:t>head</a:t>
            </a:r>
            <a:r>
              <a:rPr kumimoji="0" lang="de-DE" altLang="de-DE" sz="1200" b="0" i="0" u="none" strike="noStrike" cap="none" normalizeH="0" baseline="0" dirty="0">
                <a:ln>
                  <a:noFill/>
                </a:ln>
                <a:effectLst/>
                <a:latin typeface="Consolas" panose="020B0609020204030204" pitchFamily="49" charset="0"/>
              </a:rPr>
              <a:t>&gt;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&lt;</a:t>
            </a:r>
            <a:r>
              <a:rPr kumimoji="0" lang="de-DE" altLang="de-DE" sz="1200" b="0" i="0" u="none" strike="noStrike" cap="none" normalizeH="0" baseline="0" dirty="0" err="1">
                <a:ln>
                  <a:noFill/>
                </a:ln>
                <a:effectLst/>
                <a:latin typeface="Consolas" panose="020B0609020204030204" pitchFamily="49" charset="0"/>
              </a:rPr>
              <a:t>meta</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charset</a:t>
            </a:r>
            <a:r>
              <a:rPr kumimoji="0" lang="de-DE" altLang="de-DE" sz="1200" b="0" i="0" u="none" strike="noStrike" cap="none" normalizeH="0" baseline="0" dirty="0">
                <a:ln>
                  <a:noFill/>
                </a:ln>
                <a:effectLst/>
                <a:latin typeface="Consolas" panose="020B0609020204030204" pitchFamily="49" charset="0"/>
              </a:rPr>
              <a:t>="UTF-8"&gt;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&lt;title&gt;Übungen&lt;/title&gt;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&lt;/</a:t>
            </a:r>
            <a:r>
              <a:rPr kumimoji="0" lang="de-DE" altLang="de-DE" sz="1200" b="0" i="0" u="none" strike="noStrike" cap="none" normalizeH="0" baseline="0" dirty="0" err="1">
                <a:ln>
                  <a:noFill/>
                </a:ln>
                <a:effectLst/>
                <a:latin typeface="Consolas" panose="020B0609020204030204" pitchFamily="49" charset="0"/>
              </a:rPr>
              <a:t>head</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&lt;</a:t>
            </a:r>
            <a:r>
              <a:rPr kumimoji="0" lang="de-DE" altLang="de-DE" sz="1200" b="0" i="0" u="none" strike="noStrike" cap="none" normalizeH="0" baseline="0" dirty="0" err="1">
                <a:ln>
                  <a:noFill/>
                </a:ln>
                <a:effectLst/>
                <a:latin typeface="Consolas" panose="020B0609020204030204" pitchFamily="49" charset="0"/>
              </a:rPr>
              <a:t>body</a:t>
            </a:r>
            <a:r>
              <a:rPr kumimoji="0" lang="de-DE" altLang="de-DE" sz="1200" b="0" i="0" u="none" strike="noStrike" cap="none" normalizeH="0" baseline="0" dirty="0">
                <a:ln>
                  <a:noFill/>
                </a:ln>
                <a:effectLst/>
                <a:latin typeface="Consolas" panose="020B0609020204030204" pitchFamily="49" charset="0"/>
              </a:rPr>
              <a:t>&gt;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&lt;form </a:t>
            </a:r>
            <a:r>
              <a:rPr kumimoji="0" lang="de-DE" altLang="de-DE" sz="1200" b="0" i="0" u="none" strike="noStrike" cap="none" normalizeH="0" baseline="0" dirty="0" err="1">
                <a:ln>
                  <a:noFill/>
                </a:ln>
                <a:effectLst/>
                <a:latin typeface="Consolas" panose="020B0609020204030204" pitchFamily="49" charset="0"/>
              </a:rPr>
              <a:t>name</a:t>
            </a:r>
            <a:r>
              <a:rPr kumimoji="0" lang="de-DE" altLang="de-DE" sz="1200" b="0" i="0" u="none" strike="noStrike" cap="none" normalizeH="0" baseline="0" dirty="0">
                <a:ln>
                  <a:noFill/>
                </a:ln>
                <a:effectLst/>
                <a:latin typeface="Consolas" panose="020B0609020204030204" pitchFamily="49" charset="0"/>
              </a:rPr>
              <a:t>="</a:t>
            </a:r>
            <a:r>
              <a:rPr kumimoji="0" lang="de-DE" altLang="de-DE" sz="1200" b="0" i="0" u="none" strike="noStrike" cap="none" normalizeH="0" baseline="0" dirty="0" err="1">
                <a:ln>
                  <a:noFill/>
                </a:ln>
                <a:effectLst/>
                <a:latin typeface="Consolas" panose="020B0609020204030204" pitchFamily="49" charset="0"/>
              </a:rPr>
              <a:t>formular</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&lt;</a:t>
            </a:r>
            <a:r>
              <a:rPr kumimoji="0" lang="de-DE" altLang="de-DE" sz="1200" b="0" i="0" u="none" strike="noStrike" cap="none" normalizeH="0" baseline="0" dirty="0" err="1">
                <a:ln>
                  <a:noFill/>
                </a:ln>
                <a:effectLst/>
                <a:latin typeface="Consolas" panose="020B0609020204030204" pitchFamily="49" charset="0"/>
              </a:rPr>
              <a:t>input</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id</a:t>
            </a:r>
            <a:r>
              <a:rPr kumimoji="0" lang="de-DE" altLang="de-DE" sz="1200" b="0" i="0" u="none" strike="noStrike" cap="none" normalizeH="0" baseline="0" dirty="0">
                <a:ln>
                  <a:noFill/>
                </a:ln>
                <a:effectLst/>
                <a:latin typeface="Consolas" panose="020B0609020204030204" pitchFamily="49" charset="0"/>
              </a:rPr>
              <a:t>="feld1" </a:t>
            </a:r>
            <a:r>
              <a:rPr kumimoji="0" lang="de-DE" altLang="de-DE" sz="1200" b="0" i="0" u="none" strike="noStrike" cap="none" normalizeH="0" baseline="0" dirty="0" err="1">
                <a:ln>
                  <a:noFill/>
                </a:ln>
                <a:effectLst/>
                <a:latin typeface="Consolas" panose="020B0609020204030204" pitchFamily="49" charset="0"/>
              </a:rPr>
              <a:t>value</a:t>
            </a:r>
            <a:r>
              <a:rPr kumimoji="0" lang="de-DE" altLang="de-DE" sz="1200" b="0" i="0" u="none" strike="noStrike" cap="none" normalizeH="0" baseline="0" dirty="0">
                <a:ln>
                  <a:noFill/>
                </a:ln>
                <a:effectLst/>
                <a:latin typeface="Consolas" panose="020B0609020204030204" pitchFamily="49" charset="0"/>
              </a:rPr>
              <a:t>="Formularfeld 1"&gt;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&lt;</a:t>
            </a:r>
            <a:r>
              <a:rPr kumimoji="0" lang="de-DE" altLang="de-DE" sz="1200" b="0" i="0" u="none" strike="noStrike" cap="none" normalizeH="0" baseline="0" dirty="0" err="1">
                <a:ln>
                  <a:noFill/>
                </a:ln>
                <a:effectLst/>
                <a:latin typeface="Consolas" panose="020B0609020204030204" pitchFamily="49" charset="0"/>
              </a:rPr>
              <a:t>input</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id</a:t>
            </a:r>
            <a:r>
              <a:rPr kumimoji="0" lang="de-DE" altLang="de-DE" sz="1200" b="0" i="0" u="none" strike="noStrike" cap="none" normalizeH="0" baseline="0" dirty="0">
                <a:ln>
                  <a:noFill/>
                </a:ln>
                <a:effectLst/>
                <a:latin typeface="Consolas" panose="020B0609020204030204" pitchFamily="49" charset="0"/>
              </a:rPr>
              <a:t>="feld2" </a:t>
            </a:r>
            <a:r>
              <a:rPr kumimoji="0" lang="de-DE" altLang="de-DE" sz="1200" b="0" i="0" u="none" strike="noStrike" cap="none" normalizeH="0" baseline="0" dirty="0" err="1">
                <a:ln>
                  <a:noFill/>
                </a:ln>
                <a:effectLst/>
                <a:latin typeface="Consolas" panose="020B0609020204030204" pitchFamily="49" charset="0"/>
              </a:rPr>
              <a:t>value</a:t>
            </a:r>
            <a:r>
              <a:rPr kumimoji="0" lang="de-DE" altLang="de-DE" sz="1200" b="0" i="0" u="none" strike="noStrike" cap="none" normalizeH="0" baseline="0" dirty="0">
                <a:ln>
                  <a:noFill/>
                </a:ln>
                <a:effectLst/>
                <a:latin typeface="Consolas" panose="020B0609020204030204" pitchFamily="49" charset="0"/>
              </a:rPr>
              <a:t>="Formularfeld 2"&gt;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&lt;</a:t>
            </a:r>
            <a:r>
              <a:rPr kumimoji="0" lang="de-DE" altLang="de-DE" sz="1200" b="0" i="0" u="none" strike="noStrike" cap="none" normalizeH="0" baseline="0" dirty="0" err="1">
                <a:ln>
                  <a:noFill/>
                </a:ln>
                <a:effectLst/>
                <a:latin typeface="Consolas" panose="020B0609020204030204" pitchFamily="49" charset="0"/>
              </a:rPr>
              <a:t>br</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&lt;</a:t>
            </a:r>
            <a:r>
              <a:rPr kumimoji="0" lang="de-DE" altLang="de-DE" sz="1200" b="0" i="0" u="none" strike="noStrike" cap="none" normalizeH="0" baseline="0" dirty="0" err="1">
                <a:ln>
                  <a:noFill/>
                </a:ln>
                <a:effectLst/>
                <a:latin typeface="Consolas" panose="020B0609020204030204" pitchFamily="49" charset="0"/>
              </a:rPr>
              <a:t>button</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id</a:t>
            </a:r>
            <a:r>
              <a:rPr kumimoji="0" lang="de-DE" altLang="de-DE" sz="1200" b="0" i="0" u="none" strike="noStrike" cap="none" normalizeH="0" baseline="0" dirty="0">
                <a:ln>
                  <a:noFill/>
                </a:ln>
                <a:effectLst/>
                <a:latin typeface="Consolas" panose="020B0609020204030204" pitchFamily="49" charset="0"/>
              </a:rPr>
              <a:t>="btn1" type="</a:t>
            </a:r>
            <a:r>
              <a:rPr kumimoji="0" lang="de-DE" altLang="de-DE" sz="1200" b="0" i="0" u="none" strike="noStrike" cap="none" normalizeH="0" baseline="0" dirty="0" err="1">
                <a:ln>
                  <a:noFill/>
                </a:ln>
                <a:effectLst/>
                <a:latin typeface="Consolas" panose="020B0609020204030204" pitchFamily="49" charset="0"/>
              </a:rPr>
              <a:t>button</a:t>
            </a:r>
            <a:r>
              <a:rPr kumimoji="0" lang="de-DE" altLang="de-DE" sz="1200" b="0" i="0" u="none" strike="noStrike" cap="none" normalizeH="0" baseline="0" dirty="0">
                <a:ln>
                  <a:noFill/>
                </a:ln>
                <a:effectLst/>
                <a:latin typeface="Consolas" panose="020B0609020204030204" pitchFamily="49" charset="0"/>
              </a:rPr>
              <a:t>"&gt;Feld 1 Fokus&lt;/</a:t>
            </a:r>
            <a:r>
              <a:rPr kumimoji="0" lang="de-DE" altLang="de-DE" sz="1200" b="0" i="0" u="none" strike="noStrike" cap="none" normalizeH="0" baseline="0" dirty="0" err="1">
                <a:ln>
                  <a:noFill/>
                </a:ln>
                <a:effectLst/>
                <a:latin typeface="Consolas" panose="020B0609020204030204" pitchFamily="49" charset="0"/>
              </a:rPr>
              <a:t>button</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&lt;</a:t>
            </a:r>
            <a:r>
              <a:rPr kumimoji="0" lang="de-DE" altLang="de-DE" sz="1200" b="0" i="0" u="none" strike="noStrike" cap="none" normalizeH="0" baseline="0" dirty="0" err="1">
                <a:ln>
                  <a:noFill/>
                </a:ln>
                <a:effectLst/>
                <a:latin typeface="Consolas" panose="020B0609020204030204" pitchFamily="49" charset="0"/>
              </a:rPr>
              <a:t>button</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id</a:t>
            </a:r>
            <a:r>
              <a:rPr kumimoji="0" lang="de-DE" altLang="de-DE" sz="1200" b="0" i="0" u="none" strike="noStrike" cap="none" normalizeH="0" baseline="0" dirty="0">
                <a:ln>
                  <a:noFill/>
                </a:ln>
                <a:effectLst/>
                <a:latin typeface="Consolas" panose="020B0609020204030204" pitchFamily="49" charset="0"/>
              </a:rPr>
              <a:t>="btn2" type="</a:t>
            </a:r>
            <a:r>
              <a:rPr kumimoji="0" lang="de-DE" altLang="de-DE" sz="1200" b="0" i="0" u="none" strike="noStrike" cap="none" normalizeH="0" baseline="0" dirty="0" err="1">
                <a:ln>
                  <a:noFill/>
                </a:ln>
                <a:effectLst/>
                <a:latin typeface="Consolas" panose="020B0609020204030204" pitchFamily="49" charset="0"/>
              </a:rPr>
              <a:t>button</a:t>
            </a:r>
            <a:r>
              <a:rPr kumimoji="0" lang="de-DE" altLang="de-DE" sz="1200" b="0" i="0" u="none" strike="noStrike" cap="none" normalizeH="0" baseline="0" dirty="0">
                <a:ln>
                  <a:noFill/>
                </a:ln>
                <a:effectLst/>
                <a:latin typeface="Consolas" panose="020B0609020204030204" pitchFamily="49" charset="0"/>
              </a:rPr>
              <a:t>"&gt;Feld 2 Fokus&lt;/</a:t>
            </a:r>
            <a:r>
              <a:rPr kumimoji="0" lang="de-DE" altLang="de-DE" sz="1200" b="0" i="0" u="none" strike="noStrike" cap="none" normalizeH="0" baseline="0" dirty="0" err="1">
                <a:ln>
                  <a:noFill/>
                </a:ln>
                <a:effectLst/>
                <a:latin typeface="Consolas" panose="020B0609020204030204" pitchFamily="49" charset="0"/>
              </a:rPr>
              <a:t>button</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&lt;/form&gt;</a:t>
            </a:r>
          </a:p>
          <a:p>
            <a:pPr marL="0" marR="0" lvl="0" indent="0" algn="l" defTabSz="914400" rtl="0" eaLnBrk="0" fontAlgn="base" latinLnBrk="0" hangingPunct="0">
              <a:lnSpc>
                <a:spcPct val="100000"/>
              </a:lnSpc>
              <a:spcBef>
                <a:spcPct val="0"/>
              </a:spcBef>
              <a:spcAft>
                <a:spcPct val="0"/>
              </a:spcAft>
              <a:buClrTx/>
              <a:buSzTx/>
              <a:buFontTx/>
              <a:buNone/>
              <a:tabLst/>
            </a:pPr>
            <a:endParaRPr lang="de-DE" altLang="de-DE" sz="1200" dirty="0">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&lt;</a:t>
            </a:r>
            <a:r>
              <a:rPr kumimoji="0" lang="de-DE" altLang="de-DE" sz="1200" b="0" i="0" u="none" strike="noStrike" cap="none" normalizeH="0" baseline="0" dirty="0" err="1">
                <a:ln>
                  <a:noFill/>
                </a:ln>
                <a:effectLst/>
                <a:latin typeface="Consolas" panose="020B0609020204030204" pitchFamily="49" charset="0"/>
              </a:rPr>
              <a:t>script</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function</a:t>
            </a:r>
            <a:r>
              <a:rPr kumimoji="0" lang="de-DE" altLang="de-DE" sz="1200" b="0" i="0" u="none" strike="noStrike" cap="none" normalizeH="0" baseline="0" dirty="0">
                <a:ln>
                  <a:noFill/>
                </a:ln>
                <a:effectLst/>
                <a:latin typeface="Consolas" panose="020B0609020204030204" pitchFamily="49" charset="0"/>
              </a:rPr>
              <a:t> fokus1()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effectLst/>
                <a:latin typeface="Consolas" panose="020B0609020204030204" pitchFamily="49" charset="0"/>
              </a:rPr>
              <a:t>      // leert zuerst das Input Feld und </a:t>
            </a:r>
          </a:p>
          <a:p>
            <a:pPr marL="0" marR="0" lvl="0" indent="0" algn="l" defTabSz="914400" rtl="0" eaLnBrk="0" fontAlgn="base" latinLnBrk="0" hangingPunct="0">
              <a:lnSpc>
                <a:spcPct val="100000"/>
              </a:lnSpc>
              <a:spcBef>
                <a:spcPct val="0"/>
              </a:spcBef>
              <a:spcAft>
                <a:spcPct val="0"/>
              </a:spcAft>
              <a:buClrTx/>
              <a:buSzTx/>
              <a:buFontTx/>
              <a:buNone/>
              <a:tabLst/>
            </a:pPr>
            <a:r>
              <a:rPr lang="de-DE" altLang="de-DE" sz="1200" dirty="0">
                <a:latin typeface="Consolas" panose="020B0609020204030204" pitchFamily="49" charset="0"/>
              </a:rPr>
              <a:t>      //</a:t>
            </a:r>
            <a:r>
              <a:rPr kumimoji="0" lang="de-DE" altLang="de-DE" sz="1200" b="0" i="0" u="none" strike="noStrike" cap="none" normalizeH="0" baseline="0" dirty="0">
                <a:ln>
                  <a:noFill/>
                </a:ln>
                <a:effectLst/>
                <a:latin typeface="Consolas" panose="020B0609020204030204" pitchFamily="49" charset="0"/>
              </a:rPr>
              <a:t>setzt dann den Fokus darauf</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feld1.value =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feld1.focus();</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function</a:t>
            </a:r>
            <a:r>
              <a:rPr kumimoji="0" lang="de-DE" altLang="de-DE" sz="1200" b="0" i="0" u="none" strike="noStrike" cap="none" normalizeH="0" baseline="0" dirty="0">
                <a:ln>
                  <a:noFill/>
                </a:ln>
                <a:effectLst/>
                <a:latin typeface="Consolas" panose="020B0609020204030204" pitchFamily="49" charset="0"/>
              </a:rPr>
              <a:t> fokus2()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feld2.value =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feld2.focus();</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btn1.onclick = fokus1;</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btn2.onclick = fokus2;</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&lt;/</a:t>
            </a:r>
            <a:r>
              <a:rPr kumimoji="0" lang="de-DE" altLang="de-DE" sz="1200" b="0" i="0" u="none" strike="noStrike" cap="none" normalizeH="0" baseline="0" dirty="0" err="1">
                <a:ln>
                  <a:noFill/>
                </a:ln>
                <a:effectLst/>
                <a:latin typeface="Consolas" panose="020B0609020204030204" pitchFamily="49" charset="0"/>
              </a:rPr>
              <a:t>script</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&lt;/</a:t>
            </a:r>
            <a:r>
              <a:rPr kumimoji="0" lang="de-DE" altLang="de-DE" sz="1200" b="0" i="0" u="none" strike="noStrike" cap="none" normalizeH="0" baseline="0" dirty="0" err="1">
                <a:ln>
                  <a:noFill/>
                </a:ln>
                <a:effectLst/>
                <a:latin typeface="Consolas" panose="020B0609020204030204" pitchFamily="49" charset="0"/>
              </a:rPr>
              <a:t>body</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&lt;/</a:t>
            </a:r>
            <a:r>
              <a:rPr kumimoji="0" lang="de-DE" altLang="de-DE" sz="1200" b="0" i="0" u="none" strike="noStrike" cap="none" normalizeH="0" baseline="0" dirty="0" err="1">
                <a:ln>
                  <a:noFill/>
                </a:ln>
                <a:effectLst/>
                <a:latin typeface="Consolas" panose="020B0609020204030204" pitchFamily="49" charset="0"/>
              </a:rPr>
              <a:t>html</a:t>
            </a:r>
            <a:r>
              <a:rPr kumimoji="0" lang="de-DE" altLang="de-DE" sz="1200" b="0" i="0" u="none" strike="noStrike" cap="none" normalizeH="0" baseline="0" dirty="0">
                <a:ln>
                  <a:noFill/>
                </a:ln>
                <a:effectLst/>
                <a:latin typeface="Consolas" panose="020B0609020204030204" pitchFamily="49" charset="0"/>
              </a:rPr>
              <a:t>&gt; </a:t>
            </a:r>
          </a:p>
        </p:txBody>
      </p:sp>
    </p:spTree>
    <p:extLst>
      <p:ext uri="{BB962C8B-B14F-4D97-AF65-F5344CB8AC3E}">
        <p14:creationId xmlns:p14="http://schemas.microsoft.com/office/powerpoint/2010/main" val="1830147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88DE21-9605-4A67-9FA5-23D4834B46BB}"/>
              </a:ext>
            </a:extLst>
          </p:cNvPr>
          <p:cNvSpPr>
            <a:spLocks noGrp="1"/>
          </p:cNvSpPr>
          <p:nvPr>
            <p:ph type="title"/>
          </p:nvPr>
        </p:nvSpPr>
        <p:spPr/>
        <p:txBody>
          <a:bodyPr/>
          <a:lstStyle/>
          <a:p>
            <a:r>
              <a:rPr lang="de-AT" dirty="0"/>
              <a:t>Eingaben der Formularfelder überprüfen - Anwendungsbeispiel</a:t>
            </a:r>
          </a:p>
        </p:txBody>
      </p:sp>
      <p:sp>
        <p:nvSpPr>
          <p:cNvPr id="4" name="Rectangle 1">
            <a:extLst>
              <a:ext uri="{FF2B5EF4-FFF2-40B4-BE49-F238E27FC236}">
                <a16:creationId xmlns:a16="http://schemas.microsoft.com/office/drawing/2014/main" id="{7A070039-3E7B-4F7B-91E0-B93FE215C7D2}"/>
              </a:ext>
            </a:extLst>
          </p:cNvPr>
          <p:cNvSpPr>
            <a:spLocks noChangeArrowheads="1"/>
          </p:cNvSpPr>
          <p:nvPr/>
        </p:nvSpPr>
        <p:spPr bwMode="auto">
          <a:xfrm>
            <a:off x="288202" y="941757"/>
            <a:ext cx="11615596" cy="5486203"/>
          </a:xfrm>
          <a:prstGeom prst="rect">
            <a:avLst/>
          </a:prstGeom>
          <a:solidFill>
            <a:schemeClr val="bg1"/>
          </a:solidFill>
          <a:ln w="6350">
            <a:solidFill>
              <a:schemeClr val="tx1"/>
            </a:solidFill>
          </a:ln>
          <a:effectLst/>
        </p:spPr>
        <p:txBody>
          <a:bodyPr vert="horz" wrap="square" lIns="91440" tIns="45720" rIns="91440" bIns="45720" numCol="2" spcCol="360000"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effectLst/>
                <a:latin typeface="Consolas" panose="020B0609020204030204" pitchFamily="49" charset="0"/>
              </a:rPr>
              <a:t>&lt;</a:t>
            </a:r>
            <a:r>
              <a:rPr kumimoji="0" lang="de-DE" altLang="de-DE" sz="1200" b="0" i="0" u="none" strike="noStrike" cap="none" normalizeH="0" baseline="0" dirty="0" err="1">
                <a:ln>
                  <a:noFill/>
                </a:ln>
                <a:effectLst/>
                <a:latin typeface="Consolas" panose="020B0609020204030204" pitchFamily="49" charset="0"/>
              </a:rPr>
              <a:t>body</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&lt;form </a:t>
            </a:r>
            <a:r>
              <a:rPr kumimoji="0" lang="de-DE" altLang="de-DE" sz="1200" b="0" i="0" u="none" strike="noStrike" cap="none" normalizeH="0" baseline="0" dirty="0" err="1">
                <a:ln>
                  <a:noFill/>
                </a:ln>
                <a:effectLst/>
                <a:latin typeface="Consolas" panose="020B0609020204030204" pitchFamily="49" charset="0"/>
              </a:rPr>
              <a:t>id</a:t>
            </a:r>
            <a:r>
              <a:rPr kumimoji="0" lang="de-DE" altLang="de-DE" sz="1200" b="0" i="0" u="none" strike="noStrike" cap="none" normalizeH="0" baseline="0" dirty="0">
                <a:ln>
                  <a:noFill/>
                </a:ln>
                <a:effectLst/>
                <a:latin typeface="Consolas" panose="020B0609020204030204" pitchFamily="49" charset="0"/>
              </a:rPr>
              <a:t>="</a:t>
            </a:r>
            <a:r>
              <a:rPr kumimoji="0" lang="de-DE" altLang="de-DE" sz="1200" b="0" i="0" u="none" strike="noStrike" cap="none" normalizeH="0" baseline="0" dirty="0" err="1">
                <a:ln>
                  <a:noFill/>
                </a:ln>
                <a:effectLst/>
                <a:latin typeface="Consolas" panose="020B0609020204030204" pitchFamily="49" charset="0"/>
              </a:rPr>
              <a:t>formular</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action</a:t>
            </a:r>
            <a:r>
              <a:rPr kumimoji="0" lang="de-DE" altLang="de-DE" sz="1200" b="0" i="0" u="none" strike="noStrike" cap="none" normalizeH="0" baseline="0" dirty="0">
                <a:ln>
                  <a:noFill/>
                </a:ln>
                <a:effectLst/>
                <a:latin typeface="Consolas" panose="020B0609020204030204" pitchFamily="49" charset="0"/>
              </a:rPr>
              <a:t>="fertig.html" </a:t>
            </a:r>
            <a:r>
              <a:rPr kumimoji="0" lang="de-DE" altLang="de-DE" sz="1200" b="0" i="0" u="none" strike="noStrike" cap="none" normalizeH="0" baseline="0" dirty="0" err="1">
                <a:ln>
                  <a:noFill/>
                </a:ln>
                <a:effectLst/>
                <a:latin typeface="Consolas" panose="020B0609020204030204" pitchFamily="49" charset="0"/>
              </a:rPr>
              <a:t>method</a:t>
            </a:r>
            <a:r>
              <a:rPr kumimoji="0" lang="de-DE" altLang="de-DE" sz="1200" b="0" i="0" u="none" strike="noStrike" cap="none" normalizeH="0" baseline="0" dirty="0">
                <a:ln>
                  <a:noFill/>
                </a:ln>
                <a:effectLst/>
                <a:latin typeface="Consolas" panose="020B0609020204030204" pitchFamily="49" charset="0"/>
              </a:rPr>
              <a:t>="GET" </a:t>
            </a:r>
            <a:r>
              <a:rPr kumimoji="0" lang="de-DE" altLang="de-DE" sz="1200" b="0" i="0" u="none" strike="noStrike" cap="none" normalizeH="0" baseline="0" dirty="0" err="1">
                <a:ln>
                  <a:noFill/>
                </a:ln>
                <a:effectLst/>
                <a:latin typeface="Consolas" panose="020B0609020204030204" pitchFamily="49" charset="0"/>
              </a:rPr>
              <a:t>onsubmit</a:t>
            </a:r>
            <a:r>
              <a:rPr kumimoji="0" lang="de-DE" altLang="de-DE" sz="1200" b="0" i="0" u="none" strike="noStrike" cap="none" normalizeH="0" baseline="0" dirty="0">
                <a:ln>
                  <a:noFill/>
                </a:ln>
                <a:effectLst/>
                <a:latin typeface="Consolas" panose="020B0609020204030204" pitchFamily="49" charset="0"/>
              </a:rPr>
              <a:t>="</a:t>
            </a:r>
            <a:r>
              <a:rPr kumimoji="0" lang="de-DE" altLang="de-DE" sz="1200" b="0" i="0" u="none" strike="noStrike" cap="none" normalizeH="0" baseline="0" dirty="0" err="1">
                <a:ln>
                  <a:noFill/>
                </a:ln>
                <a:effectLst/>
                <a:latin typeface="Consolas" panose="020B0609020204030204" pitchFamily="49" charset="0"/>
              </a:rPr>
              <a:t>return</a:t>
            </a:r>
            <a:r>
              <a:rPr kumimoji="0" lang="de-DE" altLang="de-DE" sz="1200" b="0" i="0" u="none" strike="noStrike" cap="none" normalizeH="0" baseline="0" dirty="0">
                <a:ln>
                  <a:noFill/>
                </a:ln>
                <a:effectLst/>
                <a:latin typeface="Consolas" panose="020B0609020204030204" pitchFamily="49" charset="0"/>
              </a:rPr>
              <a:t> auswerten()"&gt;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&lt;div </a:t>
            </a:r>
            <a:r>
              <a:rPr kumimoji="0" lang="de-DE" altLang="de-DE" sz="1200" b="0" i="0" u="none" strike="noStrike" cap="none" normalizeH="0" baseline="0" dirty="0" err="1">
                <a:ln>
                  <a:noFill/>
                </a:ln>
                <a:effectLst/>
                <a:latin typeface="Consolas" panose="020B0609020204030204" pitchFamily="49" charset="0"/>
              </a:rPr>
              <a:t>class</a:t>
            </a:r>
            <a:r>
              <a:rPr kumimoji="0" lang="de-DE" altLang="de-DE" sz="1200" b="0" i="0" u="none" strike="noStrike" cap="none" normalizeH="0" baseline="0" dirty="0">
                <a:ln>
                  <a:noFill/>
                </a:ln>
                <a:effectLst/>
                <a:latin typeface="Consolas" panose="020B0609020204030204" pitchFamily="49" charset="0"/>
              </a:rPr>
              <a:t>="form-</a:t>
            </a:r>
            <a:r>
              <a:rPr kumimoji="0" lang="de-DE" altLang="de-DE" sz="1200" b="0" i="0" u="none" strike="noStrike" cap="none" normalizeH="0" baseline="0" dirty="0" err="1">
                <a:ln>
                  <a:noFill/>
                </a:ln>
                <a:effectLst/>
                <a:latin typeface="Consolas" panose="020B0609020204030204" pitchFamily="49" charset="0"/>
              </a:rPr>
              <a:t>row</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&lt;</a:t>
            </a:r>
            <a:r>
              <a:rPr kumimoji="0" lang="de-DE" altLang="de-DE" sz="1200" b="0" i="0" u="none" strike="noStrike" cap="none" normalizeH="0" baseline="0" dirty="0" err="1">
                <a:ln>
                  <a:noFill/>
                </a:ln>
                <a:effectLst/>
                <a:latin typeface="Consolas" panose="020B0609020204030204" pitchFamily="49" charset="0"/>
              </a:rPr>
              <a:t>label</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for</a:t>
            </a:r>
            <a:r>
              <a:rPr kumimoji="0" lang="de-DE" altLang="de-DE" sz="1200" b="0" i="0" u="none" strike="noStrike" cap="none" normalizeH="0" baseline="0" dirty="0">
                <a:ln>
                  <a:noFill/>
                </a:ln>
                <a:effectLst/>
                <a:latin typeface="Consolas" panose="020B0609020204030204" pitchFamily="49" charset="0"/>
              </a:rPr>
              <a:t>="</a:t>
            </a:r>
            <a:r>
              <a:rPr kumimoji="0" lang="de-DE" altLang="de-DE" sz="1200" b="0" i="0" u="none" strike="noStrike" cap="none" normalizeH="0" baseline="0" dirty="0" err="1">
                <a:ln>
                  <a:noFill/>
                </a:ln>
                <a:effectLst/>
                <a:latin typeface="Consolas" panose="020B0609020204030204" pitchFamily="49" charset="0"/>
              </a:rPr>
              <a:t>inputname</a:t>
            </a:r>
            <a:r>
              <a:rPr kumimoji="0" lang="de-DE" altLang="de-DE" sz="1200" b="0" i="0" u="none" strike="noStrike" cap="none" normalizeH="0" baseline="0" dirty="0">
                <a:ln>
                  <a:noFill/>
                </a:ln>
                <a:effectLst/>
                <a:latin typeface="Consolas" panose="020B0609020204030204" pitchFamily="49" charset="0"/>
              </a:rPr>
              <a:t>"&gt;Name&lt;/</a:t>
            </a:r>
            <a:r>
              <a:rPr kumimoji="0" lang="de-DE" altLang="de-DE" sz="1200" b="0" i="0" u="none" strike="noStrike" cap="none" normalizeH="0" baseline="0" dirty="0" err="1">
                <a:ln>
                  <a:noFill/>
                </a:ln>
                <a:effectLst/>
                <a:latin typeface="Consolas" panose="020B0609020204030204" pitchFamily="49" charset="0"/>
              </a:rPr>
              <a:t>label</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&lt;</a:t>
            </a:r>
            <a:r>
              <a:rPr kumimoji="0" lang="de-DE" altLang="de-DE" sz="1200" b="0" i="0" u="none" strike="noStrike" cap="none" normalizeH="0" baseline="0" dirty="0" err="1">
                <a:ln>
                  <a:noFill/>
                </a:ln>
                <a:effectLst/>
                <a:latin typeface="Consolas" panose="020B0609020204030204" pitchFamily="49" charset="0"/>
              </a:rPr>
              <a:t>input</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id</a:t>
            </a:r>
            <a:r>
              <a:rPr kumimoji="0" lang="de-DE" altLang="de-DE" sz="1200" b="0" i="0" u="none" strike="noStrike" cap="none" normalizeH="0" baseline="0" dirty="0">
                <a:ln>
                  <a:noFill/>
                </a:ln>
                <a:effectLst/>
                <a:latin typeface="Consolas" panose="020B0609020204030204" pitchFamily="49" charset="0"/>
              </a:rPr>
              <a:t>="</a:t>
            </a:r>
            <a:r>
              <a:rPr kumimoji="0" lang="de-DE" altLang="de-DE" sz="1200" b="0" i="0" u="none" strike="noStrike" cap="none" normalizeH="0" baseline="0" dirty="0" err="1">
                <a:ln>
                  <a:noFill/>
                </a:ln>
                <a:effectLst/>
                <a:latin typeface="Consolas" panose="020B0609020204030204" pitchFamily="49" charset="0"/>
              </a:rPr>
              <a:t>inputname</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name</a:t>
            </a:r>
            <a:r>
              <a:rPr kumimoji="0" lang="de-DE" altLang="de-DE" sz="1200" b="0" i="0" u="none" strike="noStrike" cap="none" normalizeH="0" baseline="0" dirty="0">
                <a:ln>
                  <a:noFill/>
                </a:ln>
                <a:effectLst/>
                <a:latin typeface="Consolas" panose="020B0609020204030204" pitchFamily="49" charset="0"/>
              </a:rPr>
              <a:t>="</a:t>
            </a:r>
            <a:r>
              <a:rPr kumimoji="0" lang="de-DE" altLang="de-DE" sz="1200" b="0" i="0" u="none" strike="noStrike" cap="none" normalizeH="0" baseline="0" dirty="0" err="1">
                <a:ln>
                  <a:noFill/>
                </a:ln>
                <a:effectLst/>
                <a:latin typeface="Consolas" panose="020B0609020204030204" pitchFamily="49" charset="0"/>
              </a:rPr>
              <a:t>name</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&lt;/div&gt;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&lt;div </a:t>
            </a:r>
            <a:r>
              <a:rPr kumimoji="0" lang="de-DE" altLang="de-DE" sz="1200" b="0" i="0" u="none" strike="noStrike" cap="none" normalizeH="0" baseline="0" dirty="0" err="1">
                <a:ln>
                  <a:noFill/>
                </a:ln>
                <a:effectLst/>
                <a:latin typeface="Consolas" panose="020B0609020204030204" pitchFamily="49" charset="0"/>
              </a:rPr>
              <a:t>class</a:t>
            </a:r>
            <a:r>
              <a:rPr kumimoji="0" lang="de-DE" altLang="de-DE" sz="1200" b="0" i="0" u="none" strike="noStrike" cap="none" normalizeH="0" baseline="0" dirty="0">
                <a:ln>
                  <a:noFill/>
                </a:ln>
                <a:effectLst/>
                <a:latin typeface="Consolas" panose="020B0609020204030204" pitchFamily="49" charset="0"/>
              </a:rPr>
              <a:t>="form-</a:t>
            </a:r>
            <a:r>
              <a:rPr kumimoji="0" lang="de-DE" altLang="de-DE" sz="1200" b="0" i="0" u="none" strike="noStrike" cap="none" normalizeH="0" baseline="0" dirty="0" err="1">
                <a:ln>
                  <a:noFill/>
                </a:ln>
                <a:effectLst/>
                <a:latin typeface="Consolas" panose="020B0609020204030204" pitchFamily="49" charset="0"/>
              </a:rPr>
              <a:t>row</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&lt;</a:t>
            </a:r>
            <a:r>
              <a:rPr kumimoji="0" lang="de-DE" altLang="de-DE" sz="1200" b="0" i="0" u="none" strike="noStrike" cap="none" normalizeH="0" baseline="0" dirty="0" err="1">
                <a:ln>
                  <a:noFill/>
                </a:ln>
                <a:effectLst/>
                <a:latin typeface="Consolas" panose="020B0609020204030204" pitchFamily="49" charset="0"/>
              </a:rPr>
              <a:t>label</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for</a:t>
            </a:r>
            <a:r>
              <a:rPr kumimoji="0" lang="de-DE" altLang="de-DE" sz="1200" b="0" i="0" u="none" strike="noStrike" cap="none" normalizeH="0" baseline="0" dirty="0">
                <a:ln>
                  <a:noFill/>
                </a:ln>
                <a:effectLst/>
                <a:latin typeface="Consolas" panose="020B0609020204030204" pitchFamily="49" charset="0"/>
              </a:rPr>
              <a:t>="</a:t>
            </a:r>
            <a:r>
              <a:rPr kumimoji="0" lang="de-DE" altLang="de-DE" sz="1200" b="0" i="0" u="none" strike="noStrike" cap="none" normalizeH="0" baseline="0" dirty="0" err="1">
                <a:ln>
                  <a:noFill/>
                </a:ln>
                <a:effectLst/>
                <a:latin typeface="Consolas" panose="020B0609020204030204" pitchFamily="49" charset="0"/>
              </a:rPr>
              <a:t>inputmail</a:t>
            </a:r>
            <a:r>
              <a:rPr kumimoji="0" lang="de-DE" altLang="de-DE" sz="1200" b="0" i="0" u="none" strike="noStrike" cap="none" normalizeH="0" baseline="0" dirty="0">
                <a:ln>
                  <a:noFill/>
                </a:ln>
                <a:effectLst/>
                <a:latin typeface="Consolas" panose="020B0609020204030204" pitchFamily="49" charset="0"/>
              </a:rPr>
              <a:t>"&gt;E-Mail&lt;/</a:t>
            </a:r>
            <a:r>
              <a:rPr kumimoji="0" lang="de-DE" altLang="de-DE" sz="1200" b="0" i="0" u="none" strike="noStrike" cap="none" normalizeH="0" baseline="0" dirty="0" err="1">
                <a:ln>
                  <a:noFill/>
                </a:ln>
                <a:effectLst/>
                <a:latin typeface="Consolas" panose="020B0609020204030204" pitchFamily="49" charset="0"/>
              </a:rPr>
              <a:t>label</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&lt;</a:t>
            </a:r>
            <a:r>
              <a:rPr kumimoji="0" lang="de-DE" altLang="de-DE" sz="1200" b="0" i="0" u="none" strike="noStrike" cap="none" normalizeH="0" baseline="0" dirty="0" err="1">
                <a:ln>
                  <a:noFill/>
                </a:ln>
                <a:effectLst/>
                <a:latin typeface="Consolas" panose="020B0609020204030204" pitchFamily="49" charset="0"/>
              </a:rPr>
              <a:t>input</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id</a:t>
            </a:r>
            <a:r>
              <a:rPr kumimoji="0" lang="de-DE" altLang="de-DE" sz="1200" b="0" i="0" u="none" strike="noStrike" cap="none" normalizeH="0" baseline="0" dirty="0">
                <a:ln>
                  <a:noFill/>
                </a:ln>
                <a:effectLst/>
                <a:latin typeface="Consolas" panose="020B0609020204030204" pitchFamily="49" charset="0"/>
              </a:rPr>
              <a:t>="</a:t>
            </a:r>
            <a:r>
              <a:rPr kumimoji="0" lang="de-DE" altLang="de-DE" sz="1200" b="0" i="0" u="none" strike="noStrike" cap="none" normalizeH="0" baseline="0" dirty="0" err="1">
                <a:ln>
                  <a:noFill/>
                </a:ln>
                <a:effectLst/>
                <a:latin typeface="Consolas" panose="020B0609020204030204" pitchFamily="49" charset="0"/>
              </a:rPr>
              <a:t>inputmail</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name</a:t>
            </a:r>
            <a:r>
              <a:rPr kumimoji="0" lang="de-DE" altLang="de-DE" sz="1200" b="0" i="0" u="none" strike="noStrike" cap="none" normalizeH="0" baseline="0" dirty="0">
                <a:ln>
                  <a:noFill/>
                </a:ln>
                <a:effectLst/>
                <a:latin typeface="Consolas" panose="020B0609020204030204" pitchFamily="49" charset="0"/>
              </a:rPr>
              <a:t>="mail"&gt;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&lt;/div&gt;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&lt;div </a:t>
            </a:r>
            <a:r>
              <a:rPr kumimoji="0" lang="de-DE" altLang="de-DE" sz="1200" b="0" i="0" u="none" strike="noStrike" cap="none" normalizeH="0" baseline="0" dirty="0" err="1">
                <a:ln>
                  <a:noFill/>
                </a:ln>
                <a:effectLst/>
                <a:latin typeface="Consolas" panose="020B0609020204030204" pitchFamily="49" charset="0"/>
              </a:rPr>
              <a:t>class</a:t>
            </a:r>
            <a:r>
              <a:rPr kumimoji="0" lang="de-DE" altLang="de-DE" sz="1200" b="0" i="0" u="none" strike="noStrike" cap="none" normalizeH="0" baseline="0" dirty="0">
                <a:ln>
                  <a:noFill/>
                </a:ln>
                <a:effectLst/>
                <a:latin typeface="Consolas" panose="020B0609020204030204" pitchFamily="49" charset="0"/>
              </a:rPr>
              <a:t>="form-</a:t>
            </a:r>
            <a:r>
              <a:rPr kumimoji="0" lang="de-DE" altLang="de-DE" sz="1200" b="0" i="0" u="none" strike="noStrike" cap="none" normalizeH="0" baseline="0" dirty="0" err="1">
                <a:ln>
                  <a:noFill/>
                </a:ln>
                <a:effectLst/>
                <a:latin typeface="Consolas" panose="020B0609020204030204" pitchFamily="49" charset="0"/>
              </a:rPr>
              <a:t>row</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&lt;</a:t>
            </a:r>
            <a:r>
              <a:rPr kumimoji="0" lang="de-DE" altLang="de-DE" sz="1200" b="0" i="0" u="none" strike="noStrike" cap="none" normalizeH="0" baseline="0" dirty="0" err="1">
                <a:ln>
                  <a:noFill/>
                </a:ln>
                <a:effectLst/>
                <a:latin typeface="Consolas" panose="020B0609020204030204" pitchFamily="49" charset="0"/>
              </a:rPr>
              <a:t>label</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for</a:t>
            </a:r>
            <a:r>
              <a:rPr kumimoji="0" lang="de-DE" altLang="de-DE" sz="1200" b="0" i="0" u="none" strike="noStrike" cap="none" normalizeH="0" baseline="0" dirty="0">
                <a:ln>
                  <a:noFill/>
                </a:ln>
                <a:effectLst/>
                <a:latin typeface="Consolas" panose="020B0609020204030204" pitchFamily="49" charset="0"/>
              </a:rPr>
              <a:t>="inputalter"&gt;Alter&lt;/</a:t>
            </a:r>
            <a:r>
              <a:rPr kumimoji="0" lang="de-DE" altLang="de-DE" sz="1200" b="0" i="0" u="none" strike="noStrike" cap="none" normalizeH="0" baseline="0" dirty="0" err="1">
                <a:ln>
                  <a:noFill/>
                </a:ln>
                <a:effectLst/>
                <a:latin typeface="Consolas" panose="020B0609020204030204" pitchFamily="49" charset="0"/>
              </a:rPr>
              <a:t>label</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&lt;</a:t>
            </a:r>
            <a:r>
              <a:rPr kumimoji="0" lang="de-DE" altLang="de-DE" sz="1200" b="0" i="0" u="none" strike="noStrike" cap="none" normalizeH="0" baseline="0" dirty="0" err="1">
                <a:ln>
                  <a:noFill/>
                </a:ln>
                <a:effectLst/>
                <a:latin typeface="Consolas" panose="020B0609020204030204" pitchFamily="49" charset="0"/>
              </a:rPr>
              <a:t>input</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id</a:t>
            </a:r>
            <a:r>
              <a:rPr kumimoji="0" lang="de-DE" altLang="de-DE" sz="1200" b="0" i="0" u="none" strike="noStrike" cap="none" normalizeH="0" baseline="0" dirty="0">
                <a:ln>
                  <a:noFill/>
                </a:ln>
                <a:effectLst/>
                <a:latin typeface="Consolas" panose="020B0609020204030204" pitchFamily="49" charset="0"/>
              </a:rPr>
              <a:t>="inputalter" </a:t>
            </a:r>
            <a:r>
              <a:rPr kumimoji="0" lang="de-DE" altLang="de-DE" sz="1200" b="0" i="0" u="none" strike="noStrike" cap="none" normalizeH="0" baseline="0" dirty="0" err="1">
                <a:ln>
                  <a:noFill/>
                </a:ln>
                <a:effectLst/>
                <a:latin typeface="Consolas" panose="020B0609020204030204" pitchFamily="49" charset="0"/>
              </a:rPr>
              <a:t>name</a:t>
            </a:r>
            <a:r>
              <a:rPr kumimoji="0" lang="de-DE" altLang="de-DE" sz="1200" b="0" i="0" u="none" strike="noStrike" cap="none" normalizeH="0" baseline="0" dirty="0">
                <a:ln>
                  <a:noFill/>
                </a:ln>
                <a:effectLst/>
                <a:latin typeface="Consolas" panose="020B0609020204030204" pitchFamily="49" charset="0"/>
              </a:rPr>
              <a:t>="alter"&gt;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&lt;/div&gt;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&lt;</a:t>
            </a:r>
            <a:r>
              <a:rPr kumimoji="0" lang="de-DE" altLang="de-DE" sz="1200" b="0" i="0" u="none" strike="noStrike" cap="none" normalizeH="0" baseline="0" dirty="0" err="1">
                <a:ln>
                  <a:noFill/>
                </a:ln>
                <a:effectLst/>
                <a:latin typeface="Consolas" panose="020B0609020204030204" pitchFamily="49" charset="0"/>
              </a:rPr>
              <a:t>button</a:t>
            </a:r>
            <a:r>
              <a:rPr kumimoji="0" lang="de-DE" altLang="de-DE" sz="1200" b="0" i="0" u="none" strike="noStrike" cap="none" normalizeH="0" baseline="0" dirty="0">
                <a:ln>
                  <a:noFill/>
                </a:ln>
                <a:effectLst/>
                <a:latin typeface="Consolas" panose="020B0609020204030204" pitchFamily="49" charset="0"/>
              </a:rPr>
              <a:t> type="</a:t>
            </a:r>
            <a:r>
              <a:rPr kumimoji="0" lang="de-DE" altLang="de-DE" sz="1200" b="0" i="0" u="none" strike="noStrike" cap="none" normalizeH="0" baseline="0" dirty="0" err="1">
                <a:ln>
                  <a:noFill/>
                </a:ln>
                <a:effectLst/>
                <a:latin typeface="Consolas" panose="020B0609020204030204" pitchFamily="49" charset="0"/>
              </a:rPr>
              <a:t>submit</a:t>
            </a:r>
            <a:r>
              <a:rPr kumimoji="0" lang="de-DE" altLang="de-DE" sz="1200" b="0" i="0" u="none" strike="noStrike" cap="none" normalizeH="0" baseline="0" dirty="0">
                <a:ln>
                  <a:noFill/>
                </a:ln>
                <a:effectLst/>
                <a:latin typeface="Consolas" panose="020B0609020204030204" pitchFamily="49" charset="0"/>
              </a:rPr>
              <a:t>"&gt;Absenden&lt;/</a:t>
            </a:r>
            <a:r>
              <a:rPr kumimoji="0" lang="de-DE" altLang="de-DE" sz="1200" b="0" i="0" u="none" strike="noStrike" cap="none" normalizeH="0" baseline="0" dirty="0" err="1">
                <a:ln>
                  <a:noFill/>
                </a:ln>
                <a:effectLst/>
                <a:latin typeface="Consolas" panose="020B0609020204030204" pitchFamily="49" charset="0"/>
              </a:rPr>
              <a:t>button</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&lt;/form&gt;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&lt;</a:t>
            </a:r>
            <a:r>
              <a:rPr kumimoji="0" lang="de-DE" altLang="de-DE" sz="1200" b="0" i="0" u="none" strike="noStrike" cap="none" normalizeH="0" baseline="0" dirty="0" err="1">
                <a:ln>
                  <a:noFill/>
                </a:ln>
                <a:effectLst/>
                <a:latin typeface="Consolas" panose="020B0609020204030204" pitchFamily="49" charset="0"/>
              </a:rPr>
              <a:t>script</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function</a:t>
            </a:r>
            <a:r>
              <a:rPr kumimoji="0" lang="de-DE" altLang="de-DE" sz="1200" b="0" i="0" u="none" strike="noStrike" cap="none" normalizeH="0" baseline="0" dirty="0">
                <a:ln>
                  <a:noFill/>
                </a:ln>
                <a:effectLst/>
                <a:latin typeface="Consolas" panose="020B0609020204030204" pitchFamily="49" charset="0"/>
              </a:rPr>
              <a:t> auswerten()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if</a:t>
            </a:r>
            <a:r>
              <a:rPr kumimoji="0" lang="de-DE" altLang="de-DE" sz="1200" b="0" i="0" u="none" strike="noStrike" cap="none" normalizeH="0" baseline="0" dirty="0">
                <a:ln>
                  <a:noFill/>
                </a:ln>
                <a:effectLst/>
                <a:latin typeface="Consolas" panose="020B0609020204030204" pitchFamily="49" charset="0"/>
              </a:rPr>
              <a:t>(</a:t>
            </a:r>
            <a:r>
              <a:rPr kumimoji="0" lang="de-DE" altLang="de-DE" sz="1200" b="0" i="0" u="none" strike="noStrike" cap="none" normalizeH="0" baseline="0" dirty="0" err="1">
                <a:ln>
                  <a:noFill/>
                </a:ln>
                <a:effectLst/>
                <a:latin typeface="Consolas" panose="020B0609020204030204" pitchFamily="49" charset="0"/>
              </a:rPr>
              <a:t>inputname.value</a:t>
            </a:r>
            <a:r>
              <a:rPr kumimoji="0" lang="de-DE" altLang="de-DE" sz="1200" b="0" i="0" u="none" strike="noStrike" cap="none" normalizeH="0" baseline="0" dirty="0">
                <a:ln>
                  <a:noFill/>
                </a:ln>
                <a:effectLst/>
                <a:latin typeface="Consolas" panose="020B0609020204030204" pitchFamily="49" charset="0"/>
              </a:rPr>
              <a:t> == "")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alert("Gib einen Namen ein");</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inputname.focus</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return</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false</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if</a:t>
            </a:r>
            <a:r>
              <a:rPr kumimoji="0" lang="de-DE" altLang="de-DE" sz="1200" b="0" i="0" u="none" strike="noStrike" cap="none" normalizeH="0" baseline="0" dirty="0">
                <a:ln>
                  <a:noFill/>
                </a:ln>
                <a:effectLst/>
                <a:latin typeface="Consolas" panose="020B0609020204030204" pitchFamily="49" charset="0"/>
              </a:rPr>
              <a:t>(!</a:t>
            </a:r>
            <a:r>
              <a:rPr kumimoji="0" lang="de-DE" altLang="de-DE" sz="1200" b="0" i="0" u="none" strike="noStrike" cap="none" normalizeH="0" baseline="0" dirty="0" err="1">
                <a:ln>
                  <a:noFill/>
                </a:ln>
                <a:effectLst/>
                <a:latin typeface="Consolas" panose="020B0609020204030204" pitchFamily="49" charset="0"/>
              </a:rPr>
              <a:t>inputmail.value.includes</a:t>
            </a: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alert("Gib eine Mailadresse ein");</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inputmail.focus</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return</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false</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if</a:t>
            </a:r>
            <a:r>
              <a:rPr kumimoji="0" lang="de-DE" altLang="de-DE" sz="1200" b="0" i="0" u="none" strike="noStrike" cap="none" normalizeH="0" baseline="0" dirty="0">
                <a:ln>
                  <a:noFill/>
                </a:ln>
                <a:effectLst/>
                <a:latin typeface="Consolas" panose="020B0609020204030204" pitchFamily="49" charset="0"/>
              </a:rPr>
              <a:t>(</a:t>
            </a:r>
            <a:r>
              <a:rPr kumimoji="0" lang="de-DE" altLang="de-DE" sz="1200" b="0" i="0" u="none" strike="noStrike" cap="none" normalizeH="0" baseline="0" dirty="0" err="1">
                <a:ln>
                  <a:noFill/>
                </a:ln>
                <a:effectLst/>
                <a:latin typeface="Consolas" panose="020B0609020204030204" pitchFamily="49" charset="0"/>
              </a:rPr>
              <a:t>inputalter.value</a:t>
            </a:r>
            <a:r>
              <a:rPr kumimoji="0" lang="de-DE" altLang="de-DE" sz="1200" b="0" i="0" u="none" strike="noStrike" cap="none" normalizeH="0" baseline="0" dirty="0">
                <a:ln>
                  <a:noFill/>
                </a:ln>
                <a:effectLst/>
                <a:latin typeface="Consolas" panose="020B0609020204030204" pitchFamily="49" charset="0"/>
              </a:rPr>
              <a:t> == "")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alert("Gib ein Alter ein");</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inputalter.focus</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return</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false</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let</a:t>
            </a:r>
            <a:r>
              <a:rPr kumimoji="0" lang="de-DE" altLang="de-DE" sz="1200" b="0" i="0" u="none" strike="noStrike" cap="none" normalizeH="0" baseline="0" dirty="0">
                <a:ln>
                  <a:noFill/>
                </a:ln>
                <a:effectLst/>
                <a:latin typeface="Consolas" panose="020B0609020204030204" pitchFamily="49" charset="0"/>
              </a:rPr>
              <a:t> zahl = </a:t>
            </a:r>
            <a:r>
              <a:rPr kumimoji="0" lang="de-DE" altLang="de-DE" sz="1200" b="0" i="0" u="none" strike="noStrike" cap="none" normalizeH="0" baseline="0" dirty="0" err="1">
                <a:ln>
                  <a:noFill/>
                </a:ln>
                <a:effectLst/>
                <a:latin typeface="Consolas" panose="020B0609020204030204" pitchFamily="49" charset="0"/>
              </a:rPr>
              <a:t>true</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1" i="1" u="none" strike="noStrike" cap="none" normalizeH="0" baseline="0" dirty="0">
                <a:ln>
                  <a:noFill/>
                </a:ln>
                <a:effectLst/>
                <a:latin typeface="Consolas" panose="020B0609020204030204" pitchFamily="49" charset="0"/>
              </a:rPr>
              <a:t>console</a:t>
            </a:r>
            <a:r>
              <a:rPr kumimoji="0" lang="de-DE" altLang="de-DE" sz="1200" b="0" i="0" u="none" strike="noStrike" cap="none" normalizeH="0" baseline="0" dirty="0">
                <a:ln>
                  <a:noFill/>
                </a:ln>
                <a:effectLst/>
                <a:latin typeface="Consolas" panose="020B0609020204030204" pitchFamily="49" charset="0"/>
              </a:rPr>
              <a:t>.log(</a:t>
            </a:r>
            <a:r>
              <a:rPr kumimoji="0" lang="de-DE" altLang="de-DE" sz="1200" b="0" i="0" u="none" strike="noStrike" cap="none" normalizeH="0" baseline="0" dirty="0" err="1">
                <a:ln>
                  <a:noFill/>
                </a:ln>
                <a:effectLst/>
                <a:latin typeface="Consolas" panose="020B0609020204030204" pitchFamily="49" charset="0"/>
              </a:rPr>
              <a:t>inputalter.value.length</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for</a:t>
            </a:r>
            <a:r>
              <a:rPr kumimoji="0" lang="de-DE" altLang="de-DE" sz="1200" b="0" i="0" u="none" strike="noStrike" cap="none" normalizeH="0" baseline="0" dirty="0">
                <a:ln>
                  <a:noFill/>
                </a:ln>
                <a:effectLst/>
                <a:latin typeface="Consolas" panose="020B0609020204030204" pitchFamily="49" charset="0"/>
              </a:rPr>
              <a:t>(</a:t>
            </a:r>
            <a:r>
              <a:rPr kumimoji="0" lang="de-DE" altLang="de-DE" sz="1200" b="0" i="0" u="none" strike="noStrike" cap="none" normalizeH="0" baseline="0" dirty="0" err="1">
                <a:ln>
                  <a:noFill/>
                </a:ln>
                <a:effectLst/>
                <a:latin typeface="Consolas" panose="020B0609020204030204" pitchFamily="49" charset="0"/>
              </a:rPr>
              <a:t>let</a:t>
            </a:r>
            <a:r>
              <a:rPr kumimoji="0" lang="de-DE" altLang="de-DE" sz="1200" b="0" i="0" u="none" strike="noStrike" cap="none" normalizeH="0" baseline="0" dirty="0">
                <a:ln>
                  <a:noFill/>
                </a:ln>
                <a:effectLst/>
                <a:latin typeface="Consolas" panose="020B0609020204030204" pitchFamily="49" charset="0"/>
              </a:rPr>
              <a:t> i = 0; i &lt; </a:t>
            </a:r>
            <a:r>
              <a:rPr kumimoji="0" lang="de-DE" altLang="de-DE" sz="1200" b="0" i="0" u="none" strike="noStrike" cap="none" normalizeH="0" baseline="0" dirty="0" err="1">
                <a:ln>
                  <a:noFill/>
                </a:ln>
                <a:effectLst/>
                <a:latin typeface="Consolas" panose="020B0609020204030204" pitchFamily="49" charset="0"/>
              </a:rPr>
              <a:t>inputalter.value.length</a:t>
            </a:r>
            <a:r>
              <a:rPr kumimoji="0" lang="de-DE" altLang="de-DE" sz="1200" b="0" i="0" u="none" strike="noStrike" cap="none" normalizeH="0" baseline="0" dirty="0">
                <a:ln>
                  <a:noFill/>
                </a:ln>
                <a:effectLst/>
                <a:latin typeface="Consolas" panose="020B0609020204030204" pitchFamily="49" charset="0"/>
              </a:rPr>
              <a:t>; ++i)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if</a:t>
            </a:r>
            <a:r>
              <a:rPr kumimoji="0" lang="de-DE" altLang="de-DE" sz="1200" b="0" i="0" u="none" strike="noStrike" cap="none" normalizeH="0" baseline="0" dirty="0">
                <a:ln>
                  <a:noFill/>
                </a:ln>
                <a:effectLst/>
                <a:latin typeface="Consolas" panose="020B0609020204030204" pitchFamily="49" charset="0"/>
              </a:rPr>
              <a:t>(</a:t>
            </a:r>
            <a:r>
              <a:rPr kumimoji="0" lang="de-DE" altLang="de-DE" sz="1200" b="0" i="0" u="none" strike="noStrike" cap="none" normalizeH="0" baseline="0" dirty="0" err="1">
                <a:ln>
                  <a:noFill/>
                </a:ln>
                <a:effectLst/>
                <a:latin typeface="Consolas" panose="020B0609020204030204" pitchFamily="49" charset="0"/>
              </a:rPr>
              <a:t>inputalter.value.charAt</a:t>
            </a:r>
            <a:r>
              <a:rPr kumimoji="0" lang="de-DE" altLang="de-DE" sz="1200" b="0" i="0" u="none" strike="noStrike" cap="none" normalizeH="0" baseline="0" dirty="0">
                <a:ln>
                  <a:noFill/>
                </a:ln>
                <a:effectLst/>
                <a:latin typeface="Consolas" panose="020B0609020204030204" pitchFamily="49" charset="0"/>
              </a:rPr>
              <a:t>(i) &lt; "0" ||</a:t>
            </a:r>
          </a:p>
          <a:p>
            <a:pPr marL="0" marR="0" lvl="0" indent="0" algn="l" defTabSz="914400" rtl="0" eaLnBrk="0" fontAlgn="base" latinLnBrk="0" hangingPunct="0">
              <a:lnSpc>
                <a:spcPct val="100000"/>
              </a:lnSpc>
              <a:spcBef>
                <a:spcPct val="0"/>
              </a:spcBef>
              <a:spcAft>
                <a:spcPct val="0"/>
              </a:spcAft>
              <a:buClrTx/>
              <a:buSzTx/>
              <a:buFontTx/>
              <a:buNone/>
              <a:tabLst/>
            </a:pPr>
            <a:r>
              <a:rPr lang="de-DE" altLang="de-DE" sz="1200" dirty="0">
                <a:latin typeface="Consolas" panose="020B0609020204030204" pitchFamily="49" charset="0"/>
              </a:rPr>
              <a:t>              </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inputalter.value.charAt</a:t>
            </a:r>
            <a:r>
              <a:rPr kumimoji="0" lang="de-DE" altLang="de-DE" sz="1200" b="0" i="0" u="none" strike="noStrike" cap="none" normalizeH="0" baseline="0" dirty="0">
                <a:ln>
                  <a:noFill/>
                </a:ln>
                <a:effectLst/>
                <a:latin typeface="Consolas" panose="020B0609020204030204" pitchFamily="49" charset="0"/>
              </a:rPr>
              <a:t>(i) &gt; "9")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zahl = </a:t>
            </a:r>
            <a:r>
              <a:rPr kumimoji="0" lang="de-DE" altLang="de-DE" sz="1200" b="0" i="0" u="none" strike="noStrike" cap="none" normalizeH="0" baseline="0" dirty="0" err="1">
                <a:ln>
                  <a:noFill/>
                </a:ln>
                <a:effectLst/>
                <a:latin typeface="Consolas" panose="020B0609020204030204" pitchFamily="49" charset="0"/>
              </a:rPr>
              <a:t>false</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if</a:t>
            </a:r>
            <a:r>
              <a:rPr kumimoji="0" lang="de-DE" altLang="de-DE" sz="1200" b="0" i="0" u="none" strike="noStrike" cap="none" normalizeH="0" baseline="0" dirty="0">
                <a:ln>
                  <a:noFill/>
                </a:ln>
                <a:effectLst/>
                <a:latin typeface="Consolas" panose="020B0609020204030204" pitchFamily="49" charset="0"/>
              </a:rPr>
              <a:t>(!zahl)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alert("Gib eine Zahl ein");</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inputalter.focus</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return</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false</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return</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true</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&lt;/</a:t>
            </a:r>
            <a:r>
              <a:rPr kumimoji="0" lang="de-DE" altLang="de-DE" sz="1200" b="0" i="0" u="none" strike="noStrike" cap="none" normalizeH="0" baseline="0" dirty="0" err="1">
                <a:ln>
                  <a:noFill/>
                </a:ln>
                <a:effectLst/>
                <a:latin typeface="Consolas" panose="020B0609020204030204" pitchFamily="49" charset="0"/>
              </a:rPr>
              <a:t>script</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&lt;/</a:t>
            </a:r>
            <a:r>
              <a:rPr kumimoji="0" lang="de-DE" altLang="de-DE" sz="1200" b="0" i="0" u="none" strike="noStrike" cap="none" normalizeH="0" baseline="0" dirty="0" err="1">
                <a:ln>
                  <a:noFill/>
                </a:ln>
                <a:effectLst/>
                <a:latin typeface="Consolas" panose="020B0609020204030204" pitchFamily="49" charset="0"/>
              </a:rPr>
              <a:t>body</a:t>
            </a:r>
            <a:r>
              <a:rPr kumimoji="0" lang="de-DE" altLang="de-DE" sz="1200" b="0" i="0" u="none" strike="noStrike" cap="none" normalizeH="0" baseline="0" dirty="0">
                <a:ln>
                  <a:noFill/>
                </a:ln>
                <a:effectLst/>
                <a:latin typeface="Consolas" panose="020B0609020204030204" pitchFamily="49" charset="0"/>
              </a:rPr>
              <a:t>&gt;</a:t>
            </a:r>
          </a:p>
        </p:txBody>
      </p:sp>
    </p:spTree>
    <p:extLst>
      <p:ext uri="{BB962C8B-B14F-4D97-AF65-F5344CB8AC3E}">
        <p14:creationId xmlns:p14="http://schemas.microsoft.com/office/powerpoint/2010/main" val="154191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F6C016-60C7-4720-9703-1A0D26EAAC28}"/>
              </a:ext>
            </a:extLst>
          </p:cNvPr>
          <p:cNvSpPr>
            <a:spLocks noGrp="1"/>
          </p:cNvSpPr>
          <p:nvPr>
            <p:ph type="title"/>
          </p:nvPr>
        </p:nvSpPr>
        <p:spPr>
          <a:xfrm>
            <a:off x="949136" y="304491"/>
            <a:ext cx="10293728" cy="383182"/>
          </a:xfrm>
        </p:spPr>
        <p:txBody>
          <a:bodyPr wrap="square" anchor="ctr">
            <a:spAutoFit/>
          </a:bodyPr>
          <a:lstStyle/>
          <a:p>
            <a:pPr algn="l">
              <a:spcBef>
                <a:spcPts val="1000"/>
              </a:spcBef>
              <a:buFont typeface="Font Awesome 5 Free Solid" panose="02000503000000000000" pitchFamily="50" charset="2"/>
            </a:pPr>
            <a:r>
              <a:rPr lang="de-AT" sz="1400" b="0" cap="none" dirty="0">
                <a:latin typeface="+mn-lt"/>
                <a:ea typeface="+mn-ea"/>
                <a:cs typeface="+mn-cs"/>
              </a:rPr>
              <a:t>Erstelle ein Formular mit einem Eingabefeld für eine E-Mail-Adresse. Wenn der Anwender den Fokus auf das Feld setzt, soll eine Nachricht erscheinen, die ihm mitteilt, dass er hier seine E-Mail-Adresse einfügen muss.</a:t>
            </a:r>
          </a:p>
        </p:txBody>
      </p:sp>
      <p:sp>
        <p:nvSpPr>
          <p:cNvPr id="5" name="Rectangle 1">
            <a:extLst>
              <a:ext uri="{FF2B5EF4-FFF2-40B4-BE49-F238E27FC236}">
                <a16:creationId xmlns:a16="http://schemas.microsoft.com/office/drawing/2014/main" id="{1350C996-1F3A-44B2-9127-0910E7A338E8}"/>
              </a:ext>
            </a:extLst>
          </p:cNvPr>
          <p:cNvSpPr>
            <a:spLocks noChangeArrowheads="1"/>
          </p:cNvSpPr>
          <p:nvPr/>
        </p:nvSpPr>
        <p:spPr bwMode="auto">
          <a:xfrm>
            <a:off x="2376071" y="1914237"/>
            <a:ext cx="7439857" cy="3539430"/>
          </a:xfrm>
          <a:prstGeom prst="rect">
            <a:avLst/>
          </a:prstGeom>
          <a:solidFill>
            <a:schemeClr val="bg1"/>
          </a:solidFill>
          <a:ln w="6350">
            <a:solidFill>
              <a:schemeClr val="tx1"/>
            </a:solidFill>
          </a:ln>
        </p:spPr>
        <p:txBody>
          <a:bodyPr wrap="square">
            <a:spAutoFit/>
          </a:bodyPr>
          <a:lstStyle/>
          <a:p>
            <a:pPr defTabSz="914400" eaLnBrk="0" fontAlgn="base" hangingPunct="0">
              <a:spcBef>
                <a:spcPct val="0"/>
              </a:spcBef>
              <a:spcAft>
                <a:spcPct val="0"/>
              </a:spcAft>
            </a:pPr>
            <a:r>
              <a:rPr lang="de-DE" altLang="de-DE" sz="1200" dirty="0">
                <a:latin typeface="Consolas" panose="020B0609020204030204" pitchFamily="49" charset="0"/>
              </a:rPr>
              <a:t>&lt;form </a:t>
            </a:r>
            <a:r>
              <a:rPr lang="de-DE" altLang="de-DE" sz="1200" dirty="0" err="1">
                <a:latin typeface="Consolas" panose="020B0609020204030204" pitchFamily="49" charset="0"/>
              </a:rPr>
              <a:t>id</a:t>
            </a:r>
            <a:r>
              <a:rPr lang="de-DE" altLang="de-DE" sz="1200" dirty="0">
                <a:latin typeface="Consolas" panose="020B0609020204030204" pitchFamily="49" charset="0"/>
              </a:rPr>
              <a:t>="</a:t>
            </a:r>
            <a:r>
              <a:rPr lang="de-DE" altLang="de-DE" sz="1200" dirty="0" err="1">
                <a:latin typeface="Consolas" panose="020B0609020204030204" pitchFamily="49" charset="0"/>
              </a:rPr>
              <a:t>formular</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    &lt;div </a:t>
            </a:r>
            <a:r>
              <a:rPr lang="de-DE" altLang="de-DE" sz="1200" dirty="0" err="1">
                <a:latin typeface="Consolas" panose="020B0609020204030204" pitchFamily="49" charset="0"/>
              </a:rPr>
              <a:t>class</a:t>
            </a:r>
            <a:r>
              <a:rPr lang="de-DE" altLang="de-DE" sz="1200" dirty="0">
                <a:latin typeface="Consolas" panose="020B0609020204030204" pitchFamily="49" charset="0"/>
              </a:rPr>
              <a:t>="form-</a:t>
            </a:r>
            <a:r>
              <a:rPr lang="de-DE" altLang="de-DE" sz="1200" dirty="0" err="1">
                <a:latin typeface="Consolas" panose="020B0609020204030204" pitchFamily="49" charset="0"/>
              </a:rPr>
              <a:t>row</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        &lt;</a:t>
            </a:r>
            <a:r>
              <a:rPr lang="de-DE" altLang="de-DE" sz="1200" dirty="0" err="1">
                <a:latin typeface="Consolas" panose="020B0609020204030204" pitchFamily="49" charset="0"/>
              </a:rPr>
              <a:t>label</a:t>
            </a:r>
            <a:r>
              <a:rPr lang="de-DE" altLang="de-DE" sz="1200" dirty="0">
                <a:latin typeface="Consolas" panose="020B0609020204030204" pitchFamily="49" charset="0"/>
              </a:rPr>
              <a:t> </a:t>
            </a:r>
            <a:r>
              <a:rPr lang="de-DE" altLang="de-DE" sz="1200" dirty="0" err="1">
                <a:latin typeface="Consolas" panose="020B0609020204030204" pitchFamily="49" charset="0"/>
              </a:rPr>
              <a:t>for</a:t>
            </a:r>
            <a:r>
              <a:rPr lang="de-DE" altLang="de-DE" sz="1200" dirty="0">
                <a:latin typeface="Consolas" panose="020B0609020204030204" pitchFamily="49" charset="0"/>
              </a:rPr>
              <a:t>="</a:t>
            </a:r>
            <a:r>
              <a:rPr lang="de-DE" altLang="de-DE" sz="1200" dirty="0" err="1">
                <a:latin typeface="Consolas" panose="020B0609020204030204" pitchFamily="49" charset="0"/>
              </a:rPr>
              <a:t>inputmail</a:t>
            </a:r>
            <a:r>
              <a:rPr lang="de-DE" altLang="de-DE" sz="1200" dirty="0">
                <a:latin typeface="Consolas" panose="020B0609020204030204" pitchFamily="49" charset="0"/>
              </a:rPr>
              <a:t>"&gt;E-Mail&lt;/</a:t>
            </a:r>
            <a:r>
              <a:rPr lang="de-DE" altLang="de-DE" sz="1200" dirty="0" err="1">
                <a:latin typeface="Consolas" panose="020B0609020204030204" pitchFamily="49" charset="0"/>
              </a:rPr>
              <a:t>label</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        &lt;</a:t>
            </a:r>
            <a:r>
              <a:rPr lang="de-DE" altLang="de-DE" sz="1200" dirty="0" err="1">
                <a:latin typeface="Consolas" panose="020B0609020204030204" pitchFamily="49" charset="0"/>
              </a:rPr>
              <a:t>input</a:t>
            </a:r>
            <a:r>
              <a:rPr lang="de-DE" altLang="de-DE" sz="1200" dirty="0">
                <a:latin typeface="Consolas" panose="020B0609020204030204" pitchFamily="49" charset="0"/>
              </a:rPr>
              <a:t> </a:t>
            </a:r>
            <a:r>
              <a:rPr lang="de-DE" altLang="de-DE" sz="1200" dirty="0" err="1">
                <a:latin typeface="Consolas" panose="020B0609020204030204" pitchFamily="49" charset="0"/>
              </a:rPr>
              <a:t>id</a:t>
            </a:r>
            <a:r>
              <a:rPr lang="de-DE" altLang="de-DE" sz="1200" dirty="0">
                <a:latin typeface="Consolas" panose="020B0609020204030204" pitchFamily="49" charset="0"/>
              </a:rPr>
              <a:t>="</a:t>
            </a:r>
            <a:r>
              <a:rPr lang="de-DE" altLang="de-DE" sz="1200" dirty="0" err="1">
                <a:latin typeface="Consolas" panose="020B0609020204030204" pitchFamily="49" charset="0"/>
              </a:rPr>
              <a:t>inputmail</a:t>
            </a:r>
            <a:r>
              <a:rPr lang="de-DE" altLang="de-DE" sz="1200" dirty="0">
                <a:latin typeface="Consolas" panose="020B0609020204030204" pitchFamily="49" charset="0"/>
              </a:rPr>
              <a:t>" </a:t>
            </a:r>
            <a:r>
              <a:rPr lang="de-DE" altLang="de-DE" sz="1200" dirty="0" err="1">
                <a:latin typeface="Consolas" panose="020B0609020204030204" pitchFamily="49" charset="0"/>
              </a:rPr>
              <a:t>name</a:t>
            </a:r>
            <a:r>
              <a:rPr lang="de-DE" altLang="de-DE" sz="1200" dirty="0">
                <a:latin typeface="Consolas" panose="020B0609020204030204" pitchFamily="49" charset="0"/>
              </a:rPr>
              <a:t>="mail" </a:t>
            </a:r>
            <a:r>
              <a:rPr lang="de-DE" altLang="de-DE" sz="1200" dirty="0" err="1">
                <a:latin typeface="Consolas" panose="020B0609020204030204" pitchFamily="49" charset="0"/>
              </a:rPr>
              <a:t>placeholder</a:t>
            </a:r>
            <a:r>
              <a:rPr lang="de-DE" altLang="de-DE" sz="1200" dirty="0">
                <a:latin typeface="Consolas" panose="020B0609020204030204" pitchFamily="49" charset="0"/>
              </a:rPr>
              <a:t>="Ihre Mailadresse"&gt;</a:t>
            </a:r>
            <a:br>
              <a:rPr lang="de-DE" altLang="de-DE" sz="1200" dirty="0">
                <a:latin typeface="Consolas" panose="020B0609020204030204" pitchFamily="49" charset="0"/>
              </a:rPr>
            </a:br>
            <a:r>
              <a:rPr lang="de-DE" altLang="de-DE" sz="1200" dirty="0">
                <a:latin typeface="Consolas" panose="020B0609020204030204" pitchFamily="49" charset="0"/>
              </a:rPr>
              <a:t>    &lt;/div&gt;</a:t>
            </a:r>
            <a:br>
              <a:rPr lang="de-DE" altLang="de-DE" sz="1200" dirty="0">
                <a:latin typeface="Consolas" panose="020B0609020204030204" pitchFamily="49" charset="0"/>
              </a:rPr>
            </a:br>
            <a:r>
              <a:rPr lang="de-DE" altLang="de-DE" sz="1200" dirty="0">
                <a:latin typeface="Consolas" panose="020B0609020204030204" pitchFamily="49" charset="0"/>
              </a:rPr>
              <a:t>&lt;/form&gt;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let</a:t>
            </a:r>
            <a:r>
              <a:rPr lang="de-DE" altLang="de-DE" sz="1200" dirty="0">
                <a:latin typeface="Consolas" panose="020B0609020204030204" pitchFamily="49" charset="0"/>
              </a:rPr>
              <a:t> angezeigt = </a:t>
            </a:r>
            <a:r>
              <a:rPr lang="de-DE" altLang="de-DE" sz="1200" dirty="0" err="1">
                <a:latin typeface="Consolas" panose="020B0609020204030204" pitchFamily="49" charset="0"/>
              </a:rPr>
              <a:t>false</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function</a:t>
            </a:r>
            <a:r>
              <a:rPr lang="de-DE" altLang="de-DE" sz="1200" dirty="0">
                <a:latin typeface="Consolas" panose="020B0609020204030204" pitchFamily="49" charset="0"/>
              </a:rPr>
              <a:t> </a:t>
            </a:r>
            <a:r>
              <a:rPr lang="de-DE" altLang="de-DE" sz="1200" dirty="0" err="1">
                <a:latin typeface="Consolas" panose="020B0609020204030204" pitchFamily="49" charset="0"/>
              </a:rPr>
              <a:t>nachricht</a:t>
            </a: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if</a:t>
            </a:r>
            <a:r>
              <a:rPr lang="de-DE" altLang="de-DE" sz="1200" dirty="0">
                <a:latin typeface="Consolas" panose="020B0609020204030204" pitchFamily="49" charset="0"/>
              </a:rPr>
              <a:t>(!angezeigt) {</a:t>
            </a:r>
            <a:br>
              <a:rPr lang="de-DE" altLang="de-DE" sz="1200" dirty="0">
                <a:latin typeface="Consolas" panose="020B0609020204030204" pitchFamily="49" charset="0"/>
              </a:rPr>
            </a:br>
            <a:r>
              <a:rPr lang="de-DE" altLang="de-DE" sz="1200" dirty="0">
                <a:latin typeface="Consolas" panose="020B0609020204030204" pitchFamily="49" charset="0"/>
              </a:rPr>
              <a:t>            alert("Gib deine Mailadresse ein!");</a:t>
            </a:r>
            <a:br>
              <a:rPr lang="de-DE" altLang="de-DE" sz="1200" dirty="0">
                <a:latin typeface="Consolas" panose="020B0609020204030204" pitchFamily="49" charset="0"/>
              </a:rPr>
            </a:br>
            <a:r>
              <a:rPr lang="de-DE" altLang="de-DE" sz="1200" dirty="0">
                <a:latin typeface="Consolas" panose="020B0609020204030204" pitchFamily="49" charset="0"/>
              </a:rPr>
              <a:t>            angezeigt = </a:t>
            </a:r>
            <a:r>
              <a:rPr lang="de-DE" altLang="de-DE" sz="1200" dirty="0" err="1">
                <a:latin typeface="Consolas" panose="020B0609020204030204" pitchFamily="49" charset="0"/>
              </a:rPr>
              <a:t>true</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inputmail.onfocus</a:t>
            </a:r>
            <a:r>
              <a:rPr lang="de-DE" altLang="de-DE" sz="1200" dirty="0">
                <a:latin typeface="Consolas" panose="020B0609020204030204" pitchFamily="49" charset="0"/>
              </a:rPr>
              <a:t> = </a:t>
            </a:r>
            <a:r>
              <a:rPr lang="de-DE" altLang="de-DE" sz="1200" dirty="0" err="1">
                <a:latin typeface="Consolas" panose="020B0609020204030204" pitchFamily="49" charset="0"/>
              </a:rPr>
              <a:t>nachricht</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p>
        </p:txBody>
      </p:sp>
    </p:spTree>
    <p:extLst>
      <p:ext uri="{BB962C8B-B14F-4D97-AF65-F5344CB8AC3E}">
        <p14:creationId xmlns:p14="http://schemas.microsoft.com/office/powerpoint/2010/main" val="3887010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44091D62-B7A0-44C2-AD83-394DF6E24553}"/>
              </a:ext>
            </a:extLst>
          </p:cNvPr>
          <p:cNvSpPr>
            <a:spLocks noGrp="1"/>
          </p:cNvSpPr>
          <p:nvPr>
            <p:ph type="title"/>
          </p:nvPr>
        </p:nvSpPr>
        <p:spPr/>
        <p:txBody>
          <a:bodyPr/>
          <a:lstStyle/>
          <a:p>
            <a:r>
              <a:rPr lang="de-AT" dirty="0">
                <a:solidFill>
                  <a:schemeClr val="tx1"/>
                </a:solidFill>
              </a:rPr>
              <a:t>Das </a:t>
            </a:r>
            <a:r>
              <a:rPr lang="de-AT" dirty="0" err="1">
                <a:solidFill>
                  <a:schemeClr val="tx1"/>
                </a:solidFill>
              </a:rPr>
              <a:t>document</a:t>
            </a:r>
            <a:r>
              <a:rPr lang="de-AT" dirty="0">
                <a:solidFill>
                  <a:schemeClr val="tx1"/>
                </a:solidFill>
              </a:rPr>
              <a:t>-Objekt</a:t>
            </a:r>
          </a:p>
        </p:txBody>
      </p:sp>
    </p:spTree>
    <p:extLst>
      <p:ext uri="{BB962C8B-B14F-4D97-AF65-F5344CB8AC3E}">
        <p14:creationId xmlns:p14="http://schemas.microsoft.com/office/powerpoint/2010/main" val="9952903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F6C016-60C7-4720-9703-1A0D26EAAC28}"/>
              </a:ext>
            </a:extLst>
          </p:cNvPr>
          <p:cNvSpPr>
            <a:spLocks noGrp="1"/>
          </p:cNvSpPr>
          <p:nvPr>
            <p:ph type="title"/>
          </p:nvPr>
        </p:nvSpPr>
        <p:spPr>
          <a:xfrm>
            <a:off x="949136" y="256017"/>
            <a:ext cx="10293728" cy="480131"/>
          </a:xfrm>
        </p:spPr>
        <p:txBody>
          <a:bodyPr wrap="square">
            <a:spAutoFit/>
          </a:bodyPr>
          <a:lstStyle/>
          <a:p>
            <a:pPr algn="l">
              <a:spcBef>
                <a:spcPts val="1000"/>
              </a:spcBef>
              <a:buFont typeface="Font Awesome 5 Free Solid" panose="02000503000000000000" pitchFamily="50" charset="2"/>
            </a:pPr>
            <a:r>
              <a:rPr lang="de-AT" sz="1400" b="0" cap="none" dirty="0">
                <a:latin typeface="+mn-lt"/>
                <a:ea typeface="+mn-ea"/>
                <a:cs typeface="+mn-cs"/>
              </a:rPr>
              <a:t>Ändere das Programm so ab, dass es jetzt beim Verlassen des Feldes überprüft, ob eine gültige E-Mail-Adresse (mit einem @-Zeichen) eingegeben wurde. Gib in diesem Fall eine entsprechende Nachricht aus.</a:t>
            </a:r>
          </a:p>
        </p:txBody>
      </p:sp>
      <p:sp>
        <p:nvSpPr>
          <p:cNvPr id="3" name="Rectangle 1">
            <a:extLst>
              <a:ext uri="{FF2B5EF4-FFF2-40B4-BE49-F238E27FC236}">
                <a16:creationId xmlns:a16="http://schemas.microsoft.com/office/drawing/2014/main" id="{8617B65E-8C41-4171-A225-5CA732BDEC6F}"/>
              </a:ext>
            </a:extLst>
          </p:cNvPr>
          <p:cNvSpPr>
            <a:spLocks noChangeArrowheads="1"/>
          </p:cNvSpPr>
          <p:nvPr/>
        </p:nvSpPr>
        <p:spPr bwMode="auto">
          <a:xfrm>
            <a:off x="2457450" y="1976079"/>
            <a:ext cx="7439857" cy="3970318"/>
          </a:xfrm>
          <a:prstGeom prst="rect">
            <a:avLst/>
          </a:prstGeom>
          <a:solidFill>
            <a:schemeClr val="bg1"/>
          </a:solidFill>
          <a:ln w="6350">
            <a:solidFill>
              <a:schemeClr val="tx1"/>
            </a:solidFill>
          </a:ln>
        </p:spPr>
        <p:txBody>
          <a:bodyPr wrap="square">
            <a:spAutoFit/>
          </a:bodyPr>
          <a:lstStyle/>
          <a:p>
            <a:pPr defTabSz="914400" eaLnBrk="0" fontAlgn="base" hangingPunct="0">
              <a:spcBef>
                <a:spcPct val="0"/>
              </a:spcBef>
              <a:spcAft>
                <a:spcPct val="0"/>
              </a:spcAft>
            </a:pPr>
            <a:r>
              <a:rPr lang="de-DE" altLang="de-DE" sz="1200" dirty="0">
                <a:latin typeface="Consolas" panose="020B0609020204030204" pitchFamily="49" charset="0"/>
              </a:rPr>
              <a:t>&lt;form </a:t>
            </a:r>
            <a:r>
              <a:rPr lang="de-DE" altLang="de-DE" sz="1200" dirty="0" err="1">
                <a:latin typeface="Consolas" panose="020B0609020204030204" pitchFamily="49" charset="0"/>
              </a:rPr>
              <a:t>id</a:t>
            </a:r>
            <a:r>
              <a:rPr lang="de-DE" altLang="de-DE" sz="1200" dirty="0">
                <a:latin typeface="Consolas" panose="020B0609020204030204" pitchFamily="49" charset="0"/>
              </a:rPr>
              <a:t>="</a:t>
            </a:r>
            <a:r>
              <a:rPr lang="de-DE" altLang="de-DE" sz="1200" dirty="0" err="1">
                <a:latin typeface="Consolas" panose="020B0609020204030204" pitchFamily="49" charset="0"/>
              </a:rPr>
              <a:t>formular</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    &lt;div </a:t>
            </a:r>
            <a:r>
              <a:rPr lang="de-DE" altLang="de-DE" sz="1200" dirty="0" err="1">
                <a:latin typeface="Consolas" panose="020B0609020204030204" pitchFamily="49" charset="0"/>
              </a:rPr>
              <a:t>class</a:t>
            </a:r>
            <a:r>
              <a:rPr lang="de-DE" altLang="de-DE" sz="1200" dirty="0">
                <a:latin typeface="Consolas" panose="020B0609020204030204" pitchFamily="49" charset="0"/>
              </a:rPr>
              <a:t>="form-</a:t>
            </a:r>
            <a:r>
              <a:rPr lang="de-DE" altLang="de-DE" sz="1200" dirty="0" err="1">
                <a:latin typeface="Consolas" panose="020B0609020204030204" pitchFamily="49" charset="0"/>
              </a:rPr>
              <a:t>row</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        &lt;</a:t>
            </a:r>
            <a:r>
              <a:rPr lang="de-DE" altLang="de-DE" sz="1200" dirty="0" err="1">
                <a:latin typeface="Consolas" panose="020B0609020204030204" pitchFamily="49" charset="0"/>
              </a:rPr>
              <a:t>label</a:t>
            </a:r>
            <a:r>
              <a:rPr lang="de-DE" altLang="de-DE" sz="1200" dirty="0">
                <a:latin typeface="Consolas" panose="020B0609020204030204" pitchFamily="49" charset="0"/>
              </a:rPr>
              <a:t> </a:t>
            </a:r>
            <a:r>
              <a:rPr lang="de-DE" altLang="de-DE" sz="1200" dirty="0" err="1">
                <a:latin typeface="Consolas" panose="020B0609020204030204" pitchFamily="49" charset="0"/>
              </a:rPr>
              <a:t>for</a:t>
            </a:r>
            <a:r>
              <a:rPr lang="de-DE" altLang="de-DE" sz="1200" dirty="0">
                <a:latin typeface="Consolas" panose="020B0609020204030204" pitchFamily="49" charset="0"/>
              </a:rPr>
              <a:t>="</a:t>
            </a:r>
            <a:r>
              <a:rPr lang="de-DE" altLang="de-DE" sz="1200" dirty="0" err="1">
                <a:latin typeface="Consolas" panose="020B0609020204030204" pitchFamily="49" charset="0"/>
              </a:rPr>
              <a:t>inputmail</a:t>
            </a:r>
            <a:r>
              <a:rPr lang="de-DE" altLang="de-DE" sz="1200" dirty="0">
                <a:latin typeface="Consolas" panose="020B0609020204030204" pitchFamily="49" charset="0"/>
              </a:rPr>
              <a:t>"&gt;E-Mail&lt;/</a:t>
            </a:r>
            <a:r>
              <a:rPr lang="de-DE" altLang="de-DE" sz="1200" dirty="0" err="1">
                <a:latin typeface="Consolas" panose="020B0609020204030204" pitchFamily="49" charset="0"/>
              </a:rPr>
              <a:t>label</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        &lt;</a:t>
            </a:r>
            <a:r>
              <a:rPr lang="de-DE" altLang="de-DE" sz="1200" dirty="0" err="1">
                <a:latin typeface="Consolas" panose="020B0609020204030204" pitchFamily="49" charset="0"/>
              </a:rPr>
              <a:t>input</a:t>
            </a:r>
            <a:r>
              <a:rPr lang="de-DE" altLang="de-DE" sz="1200" dirty="0">
                <a:latin typeface="Consolas" panose="020B0609020204030204" pitchFamily="49" charset="0"/>
              </a:rPr>
              <a:t> </a:t>
            </a:r>
            <a:r>
              <a:rPr lang="de-DE" altLang="de-DE" sz="1200" dirty="0" err="1">
                <a:latin typeface="Consolas" panose="020B0609020204030204" pitchFamily="49" charset="0"/>
              </a:rPr>
              <a:t>id</a:t>
            </a:r>
            <a:r>
              <a:rPr lang="de-DE" altLang="de-DE" sz="1200" dirty="0">
                <a:latin typeface="Consolas" panose="020B0609020204030204" pitchFamily="49" charset="0"/>
              </a:rPr>
              <a:t>="</a:t>
            </a:r>
            <a:r>
              <a:rPr lang="de-DE" altLang="de-DE" sz="1200" dirty="0" err="1">
                <a:latin typeface="Consolas" panose="020B0609020204030204" pitchFamily="49" charset="0"/>
              </a:rPr>
              <a:t>inputmail</a:t>
            </a:r>
            <a:r>
              <a:rPr lang="de-DE" altLang="de-DE" sz="1200" dirty="0">
                <a:latin typeface="Consolas" panose="020B0609020204030204" pitchFamily="49" charset="0"/>
              </a:rPr>
              <a:t>" </a:t>
            </a:r>
            <a:r>
              <a:rPr lang="de-DE" altLang="de-DE" sz="1200" dirty="0" err="1">
                <a:latin typeface="Consolas" panose="020B0609020204030204" pitchFamily="49" charset="0"/>
              </a:rPr>
              <a:t>name</a:t>
            </a:r>
            <a:r>
              <a:rPr lang="de-DE" altLang="de-DE" sz="1200" dirty="0">
                <a:latin typeface="Consolas" panose="020B0609020204030204" pitchFamily="49" charset="0"/>
              </a:rPr>
              <a:t>="mail" </a:t>
            </a:r>
            <a:r>
              <a:rPr lang="de-DE" altLang="de-DE" sz="1200" dirty="0" err="1">
                <a:latin typeface="Consolas" panose="020B0609020204030204" pitchFamily="49" charset="0"/>
              </a:rPr>
              <a:t>placeholder</a:t>
            </a:r>
            <a:r>
              <a:rPr lang="de-DE" altLang="de-DE" sz="1200" dirty="0">
                <a:latin typeface="Consolas" panose="020B0609020204030204" pitchFamily="49" charset="0"/>
              </a:rPr>
              <a:t>="Ihre Mailadresse"&gt;</a:t>
            </a:r>
            <a:br>
              <a:rPr lang="de-DE" altLang="de-DE" sz="1200" dirty="0">
                <a:latin typeface="Consolas" panose="020B0609020204030204" pitchFamily="49" charset="0"/>
              </a:rPr>
            </a:br>
            <a:r>
              <a:rPr lang="de-DE" altLang="de-DE" sz="1200" dirty="0">
                <a:latin typeface="Consolas" panose="020B0609020204030204" pitchFamily="49" charset="0"/>
              </a:rPr>
              <a:t>    &lt;/div&gt;</a:t>
            </a:r>
            <a:br>
              <a:rPr lang="de-DE" altLang="de-DE" sz="1200" dirty="0">
                <a:latin typeface="Consolas" panose="020B0609020204030204" pitchFamily="49" charset="0"/>
              </a:rPr>
            </a:br>
            <a:r>
              <a:rPr lang="de-DE" altLang="de-DE" sz="1200" dirty="0">
                <a:latin typeface="Consolas" panose="020B0609020204030204" pitchFamily="49" charset="0"/>
              </a:rPr>
              <a:t>    &lt;</a:t>
            </a:r>
            <a:r>
              <a:rPr lang="de-DE" altLang="de-DE" sz="1200" dirty="0" err="1">
                <a:latin typeface="Consolas" panose="020B0609020204030204" pitchFamily="49" charset="0"/>
              </a:rPr>
              <a:t>button</a:t>
            </a:r>
            <a:r>
              <a:rPr lang="de-DE" altLang="de-DE" sz="1200" dirty="0">
                <a:latin typeface="Consolas" panose="020B0609020204030204" pitchFamily="49" charset="0"/>
              </a:rPr>
              <a:t> type="</a:t>
            </a:r>
            <a:r>
              <a:rPr lang="de-DE" altLang="de-DE" sz="1200" dirty="0" err="1">
                <a:latin typeface="Consolas" panose="020B0609020204030204" pitchFamily="49" charset="0"/>
              </a:rPr>
              <a:t>submit</a:t>
            </a:r>
            <a:r>
              <a:rPr lang="de-DE" altLang="de-DE" sz="1200" dirty="0">
                <a:latin typeface="Consolas" panose="020B0609020204030204" pitchFamily="49" charset="0"/>
              </a:rPr>
              <a:t>"&gt;Absenden&lt;/</a:t>
            </a:r>
            <a:r>
              <a:rPr lang="de-DE" altLang="de-DE" sz="1200" dirty="0" err="1">
                <a:latin typeface="Consolas" panose="020B0609020204030204" pitchFamily="49" charset="0"/>
              </a:rPr>
              <a:t>button</a:t>
            </a:r>
            <a:r>
              <a:rPr lang="de-DE" altLang="de-DE" sz="1200" dirty="0">
                <a:latin typeface="Consolas" panose="020B0609020204030204" pitchFamily="49" charset="0"/>
              </a:rPr>
              <a:t>&gt;</a:t>
            </a:r>
            <a:br>
              <a:rPr lang="de-DE" altLang="de-DE" sz="1200" dirty="0">
                <a:latin typeface="Consolas" panose="020B0609020204030204" pitchFamily="49" charset="0"/>
              </a:rPr>
            </a:br>
            <a:br>
              <a:rPr lang="de-DE" altLang="de-DE" sz="1200" dirty="0">
                <a:latin typeface="Consolas" panose="020B0609020204030204" pitchFamily="49" charset="0"/>
              </a:rPr>
            </a:br>
            <a:r>
              <a:rPr lang="de-DE" altLang="de-DE" sz="1200" dirty="0">
                <a:latin typeface="Consolas" panose="020B0609020204030204" pitchFamily="49" charset="0"/>
              </a:rPr>
              <a:t>&lt;/form&gt;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let</a:t>
            </a:r>
            <a:r>
              <a:rPr lang="de-DE" altLang="de-DE" sz="1200" dirty="0">
                <a:latin typeface="Consolas" panose="020B0609020204030204" pitchFamily="49" charset="0"/>
              </a:rPr>
              <a:t> angezeigt = </a:t>
            </a:r>
            <a:r>
              <a:rPr lang="de-DE" altLang="de-DE" sz="1200" dirty="0" err="1">
                <a:latin typeface="Consolas" panose="020B0609020204030204" pitchFamily="49" charset="0"/>
              </a:rPr>
              <a:t>false</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function</a:t>
            </a:r>
            <a:r>
              <a:rPr lang="de-DE" altLang="de-DE" sz="1200" dirty="0">
                <a:latin typeface="Consolas" panose="020B0609020204030204" pitchFamily="49" charset="0"/>
              </a:rPr>
              <a:t> </a:t>
            </a:r>
            <a:r>
              <a:rPr lang="de-DE" altLang="de-DE" sz="1200" dirty="0" err="1">
                <a:latin typeface="Consolas" panose="020B0609020204030204" pitchFamily="49" charset="0"/>
              </a:rPr>
              <a:t>nachricht</a:t>
            </a: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if</a:t>
            </a:r>
            <a:r>
              <a:rPr lang="de-DE" altLang="de-DE" sz="1200" dirty="0">
                <a:latin typeface="Consolas" panose="020B0609020204030204" pitchFamily="49" charset="0"/>
              </a:rPr>
              <a:t>(!</a:t>
            </a:r>
            <a:r>
              <a:rPr lang="de-DE" altLang="de-DE" sz="1200" dirty="0" err="1">
                <a:latin typeface="Consolas" panose="020B0609020204030204" pitchFamily="49" charset="0"/>
              </a:rPr>
              <a:t>inputmail.value.includes</a:t>
            </a: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alert("Gib eine korrekte Mailadresse ein!");</a:t>
            </a:r>
            <a:br>
              <a:rPr lang="de-DE" altLang="de-DE" sz="1200" dirty="0">
                <a:latin typeface="Consolas" panose="020B0609020204030204" pitchFamily="49" charset="0"/>
              </a:rPr>
            </a:br>
            <a:r>
              <a:rPr lang="de-DE" altLang="de-DE" sz="1200" dirty="0">
                <a:latin typeface="Consolas" panose="020B0609020204030204" pitchFamily="49" charset="0"/>
              </a:rPr>
              <a:t>            angezeigt = </a:t>
            </a:r>
            <a:r>
              <a:rPr lang="de-DE" altLang="de-DE" sz="1200" dirty="0" err="1">
                <a:latin typeface="Consolas" panose="020B0609020204030204" pitchFamily="49" charset="0"/>
              </a:rPr>
              <a:t>true</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inputmail.onblur</a:t>
            </a:r>
            <a:r>
              <a:rPr lang="de-DE" altLang="de-DE" sz="1200" dirty="0">
                <a:latin typeface="Consolas" panose="020B0609020204030204" pitchFamily="49" charset="0"/>
              </a:rPr>
              <a:t> = </a:t>
            </a:r>
            <a:r>
              <a:rPr lang="de-DE" altLang="de-DE" sz="1200" dirty="0" err="1">
                <a:latin typeface="Consolas" panose="020B0609020204030204" pitchFamily="49" charset="0"/>
              </a:rPr>
              <a:t>nachricht</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p>
        </p:txBody>
      </p:sp>
    </p:spTree>
    <p:extLst>
      <p:ext uri="{BB962C8B-B14F-4D97-AF65-F5344CB8AC3E}">
        <p14:creationId xmlns:p14="http://schemas.microsoft.com/office/powerpoint/2010/main" val="3899184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B8354CB4-B86A-4751-8FE8-5FE7FA3AD0F2}"/>
              </a:ext>
            </a:extLst>
          </p:cNvPr>
          <p:cNvSpPr>
            <a:spLocks noGrp="1"/>
          </p:cNvSpPr>
          <p:nvPr>
            <p:ph type="title"/>
          </p:nvPr>
        </p:nvSpPr>
        <p:spPr/>
        <p:txBody>
          <a:bodyPr/>
          <a:lstStyle/>
          <a:p>
            <a:r>
              <a:rPr lang="de-AT" dirty="0">
                <a:solidFill>
                  <a:schemeClr val="tx1"/>
                </a:solidFill>
              </a:rPr>
              <a:t>Weitere vordefinierte Objekte in JS</a:t>
            </a:r>
          </a:p>
        </p:txBody>
      </p:sp>
    </p:spTree>
    <p:extLst>
      <p:ext uri="{BB962C8B-B14F-4D97-AF65-F5344CB8AC3E}">
        <p14:creationId xmlns:p14="http://schemas.microsoft.com/office/powerpoint/2010/main" val="25776713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CF3250-839F-48DA-9F3C-315531099DA8}"/>
              </a:ext>
            </a:extLst>
          </p:cNvPr>
          <p:cNvSpPr>
            <a:spLocks noGrp="1"/>
          </p:cNvSpPr>
          <p:nvPr>
            <p:ph type="title"/>
          </p:nvPr>
        </p:nvSpPr>
        <p:spPr/>
        <p:txBody>
          <a:bodyPr/>
          <a:lstStyle/>
          <a:p>
            <a:r>
              <a:rPr lang="de-AT" dirty="0"/>
              <a:t>JavaScript Referenzen</a:t>
            </a:r>
          </a:p>
        </p:txBody>
      </p:sp>
      <p:sp>
        <p:nvSpPr>
          <p:cNvPr id="3" name="Textplatzhalter 2">
            <a:extLst>
              <a:ext uri="{FF2B5EF4-FFF2-40B4-BE49-F238E27FC236}">
                <a16:creationId xmlns:a16="http://schemas.microsoft.com/office/drawing/2014/main" id="{145D807F-F0BF-4A6A-A78F-1167A3A1211A}"/>
              </a:ext>
            </a:extLst>
          </p:cNvPr>
          <p:cNvSpPr>
            <a:spLocks noGrp="1"/>
          </p:cNvSpPr>
          <p:nvPr>
            <p:ph type="body" sz="quarter" idx="13"/>
          </p:nvPr>
        </p:nvSpPr>
        <p:spPr>
          <a:xfrm>
            <a:off x="4042610" y="2601145"/>
            <a:ext cx="7200253" cy="480131"/>
          </a:xfrm>
        </p:spPr>
        <p:txBody>
          <a:bodyPr/>
          <a:lstStyle/>
          <a:p>
            <a:r>
              <a:rPr lang="de-AT" dirty="0"/>
              <a:t>Überblick, welche Möglichkeiten es gibt:</a:t>
            </a:r>
            <a:br>
              <a:rPr lang="de-AT" dirty="0"/>
            </a:br>
            <a:r>
              <a:rPr lang="de-AT" dirty="0">
                <a:hlinkClick r:id="rId2"/>
              </a:rPr>
              <a:t>https://www.w3schools.com/jsref/</a:t>
            </a:r>
            <a:endParaRPr lang="de-AT" dirty="0"/>
          </a:p>
        </p:txBody>
      </p:sp>
    </p:spTree>
    <p:extLst>
      <p:ext uri="{BB962C8B-B14F-4D97-AF65-F5344CB8AC3E}">
        <p14:creationId xmlns:p14="http://schemas.microsoft.com/office/powerpoint/2010/main" val="2740828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53CD67-D0AE-43A9-A177-4F99C2842AD7}"/>
              </a:ext>
            </a:extLst>
          </p:cNvPr>
          <p:cNvSpPr>
            <a:spLocks noGrp="1"/>
          </p:cNvSpPr>
          <p:nvPr>
            <p:ph type="title"/>
          </p:nvPr>
        </p:nvSpPr>
        <p:spPr/>
        <p:txBody>
          <a:bodyPr/>
          <a:lstStyle/>
          <a:p>
            <a:r>
              <a:rPr lang="de-AT" dirty="0"/>
              <a:t>Location</a:t>
            </a:r>
          </a:p>
        </p:txBody>
      </p:sp>
      <p:sp>
        <p:nvSpPr>
          <p:cNvPr id="3" name="Textplatzhalter 2">
            <a:extLst>
              <a:ext uri="{FF2B5EF4-FFF2-40B4-BE49-F238E27FC236}">
                <a16:creationId xmlns:a16="http://schemas.microsoft.com/office/drawing/2014/main" id="{76ABBDBD-3FC2-444E-8FFD-1989EF635F8C}"/>
              </a:ext>
            </a:extLst>
          </p:cNvPr>
          <p:cNvSpPr>
            <a:spLocks noGrp="1"/>
          </p:cNvSpPr>
          <p:nvPr>
            <p:ph type="body" sz="quarter" idx="13"/>
          </p:nvPr>
        </p:nvSpPr>
        <p:spPr>
          <a:xfrm>
            <a:off x="949136" y="2081380"/>
            <a:ext cx="10293728" cy="2092368"/>
          </a:xfrm>
        </p:spPr>
        <p:txBody>
          <a:bodyPr/>
          <a:lstStyle/>
          <a:p>
            <a:r>
              <a:rPr lang="de-AT" dirty="0"/>
              <a:t>Das </a:t>
            </a:r>
            <a:r>
              <a:rPr lang="de-AT" dirty="0" err="1">
                <a:latin typeface="Consolas" panose="020B0609020204030204" pitchFamily="49" charset="0"/>
              </a:rPr>
              <a:t>location</a:t>
            </a:r>
            <a:r>
              <a:rPr lang="de-AT" dirty="0"/>
              <a:t>-Objekt ist vom </a:t>
            </a:r>
            <a:r>
              <a:rPr lang="de-AT" dirty="0" err="1">
                <a:latin typeface="Consolas" panose="020B0609020204030204" pitchFamily="49" charset="0"/>
              </a:rPr>
              <a:t>document</a:t>
            </a:r>
            <a:r>
              <a:rPr lang="de-AT" dirty="0"/>
              <a:t>-Objekt abgeleitet</a:t>
            </a:r>
            <a:br>
              <a:rPr lang="de-AT" dirty="0"/>
            </a:br>
            <a:r>
              <a:rPr lang="de-AT" dirty="0"/>
              <a:t>vollständige Bezeichnung deshalb: </a:t>
            </a:r>
            <a:r>
              <a:rPr lang="de-AT" dirty="0" err="1">
                <a:latin typeface="Consolas" panose="020B0609020204030204" pitchFamily="49" charset="0"/>
              </a:rPr>
              <a:t>window.document.location</a:t>
            </a:r>
            <a:br>
              <a:rPr lang="de-AT" dirty="0"/>
            </a:br>
            <a:r>
              <a:rPr lang="de-AT" dirty="0"/>
              <a:t>Zusatz aber nicht notwendig</a:t>
            </a:r>
          </a:p>
          <a:p>
            <a:r>
              <a:rPr lang="de-AT" dirty="0"/>
              <a:t>Objekt nimmt die URL der Seite auf und ermöglicht es, sie zu beeinflussen</a:t>
            </a:r>
          </a:p>
          <a:p>
            <a:r>
              <a:rPr lang="de-AT" dirty="0"/>
              <a:t>Beispiele:</a:t>
            </a:r>
          </a:p>
          <a:p>
            <a:pPr lvl="1"/>
            <a:r>
              <a:rPr lang="de-AT" dirty="0" err="1"/>
              <a:t>location.host</a:t>
            </a:r>
            <a:r>
              <a:rPr lang="de-AT" dirty="0"/>
              <a:t> =&gt; lässt sich der Hostname abrufen</a:t>
            </a:r>
          </a:p>
          <a:p>
            <a:pPr lvl="1"/>
            <a:r>
              <a:rPr lang="de-AT" dirty="0" err="1"/>
              <a:t>location.protocol</a:t>
            </a:r>
            <a:r>
              <a:rPr lang="de-AT" dirty="0"/>
              <a:t> =&gt; verwendete Protokoll</a:t>
            </a:r>
          </a:p>
          <a:p>
            <a:pPr lvl="1"/>
            <a:r>
              <a:rPr lang="de-AT" dirty="0" err="1"/>
              <a:t>reload</a:t>
            </a:r>
            <a:r>
              <a:rPr lang="de-AT" dirty="0"/>
              <a:t>() =&gt; ladet die Seite neu</a:t>
            </a:r>
          </a:p>
        </p:txBody>
      </p:sp>
    </p:spTree>
    <p:extLst>
      <p:ext uri="{BB962C8B-B14F-4D97-AF65-F5344CB8AC3E}">
        <p14:creationId xmlns:p14="http://schemas.microsoft.com/office/powerpoint/2010/main" val="2591795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084A35-2454-4981-A0E1-2BF25A506299}"/>
              </a:ext>
            </a:extLst>
          </p:cNvPr>
          <p:cNvSpPr>
            <a:spLocks noGrp="1"/>
          </p:cNvSpPr>
          <p:nvPr>
            <p:ph type="title"/>
          </p:nvPr>
        </p:nvSpPr>
        <p:spPr/>
        <p:txBody>
          <a:bodyPr/>
          <a:lstStyle/>
          <a:p>
            <a:r>
              <a:rPr lang="de-AT" dirty="0" err="1"/>
              <a:t>location.href</a:t>
            </a:r>
            <a:endParaRPr lang="de-AT" dirty="0"/>
          </a:p>
        </p:txBody>
      </p:sp>
      <p:sp>
        <p:nvSpPr>
          <p:cNvPr id="4" name="Rectangle 1">
            <a:extLst>
              <a:ext uri="{FF2B5EF4-FFF2-40B4-BE49-F238E27FC236}">
                <a16:creationId xmlns:a16="http://schemas.microsoft.com/office/drawing/2014/main" id="{A105E0D7-0706-4A59-8487-7B3AA34FD881}"/>
              </a:ext>
            </a:extLst>
          </p:cNvPr>
          <p:cNvSpPr>
            <a:spLocks noChangeArrowheads="1"/>
          </p:cNvSpPr>
          <p:nvPr/>
        </p:nvSpPr>
        <p:spPr bwMode="auto">
          <a:xfrm>
            <a:off x="2823309" y="1767006"/>
            <a:ext cx="6545382" cy="3323987"/>
          </a:xfrm>
          <a:prstGeom prst="rect">
            <a:avLst/>
          </a:prstGeom>
          <a:solidFill>
            <a:schemeClr val="bg1"/>
          </a:solidFill>
          <a:ln w="6350">
            <a:solidFill>
              <a:schemeClr val="tx1"/>
            </a:solidFill>
          </a:ln>
        </p:spPr>
        <p:txBody>
          <a:bodyPr wrap="square">
            <a:sp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&lt;p </a:t>
            </a:r>
            <a:r>
              <a:rPr lang="de-DE" altLang="de-DE" sz="1200" dirty="0" err="1">
                <a:latin typeface="Consolas" panose="020B0609020204030204" pitchFamily="49" charset="0"/>
              </a:rPr>
              <a:t>id</a:t>
            </a:r>
            <a:r>
              <a:rPr lang="de-DE" altLang="de-DE" sz="1200" dirty="0">
                <a:latin typeface="Consolas" panose="020B0609020204030204" pitchFamily="49" charset="0"/>
              </a:rPr>
              <a:t>="</a:t>
            </a:r>
            <a:r>
              <a:rPr lang="de-DE" altLang="de-DE" sz="1200" dirty="0" err="1">
                <a:latin typeface="Consolas" panose="020B0609020204030204" pitchFamily="49" charset="0"/>
              </a:rPr>
              <a:t>absatz</a:t>
            </a:r>
            <a:r>
              <a:rPr lang="de-DE" altLang="de-DE" sz="1200" dirty="0">
                <a:latin typeface="Consolas" panose="020B0609020204030204" pitchFamily="49" charset="0"/>
              </a:rPr>
              <a:t>"&gt;&lt;/p&gt;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button</a:t>
            </a:r>
            <a:r>
              <a:rPr lang="de-DE" altLang="de-DE" sz="1200" dirty="0">
                <a:latin typeface="Consolas" panose="020B0609020204030204" pitchFamily="49" charset="0"/>
              </a:rPr>
              <a:t> type="</a:t>
            </a:r>
            <a:r>
              <a:rPr lang="de-DE" altLang="de-DE" sz="1200" dirty="0" err="1">
                <a:latin typeface="Consolas" panose="020B0609020204030204" pitchFamily="49" charset="0"/>
              </a:rPr>
              <a:t>button</a:t>
            </a:r>
            <a:r>
              <a:rPr lang="de-DE" altLang="de-DE" sz="1200" dirty="0">
                <a:latin typeface="Consolas" panose="020B0609020204030204" pitchFamily="49" charset="0"/>
              </a:rPr>
              <a:t>" </a:t>
            </a:r>
            <a:r>
              <a:rPr lang="de-DE" altLang="de-DE" sz="1200" dirty="0" err="1">
                <a:latin typeface="Consolas" panose="020B0609020204030204" pitchFamily="49" charset="0"/>
              </a:rPr>
              <a:t>id</a:t>
            </a:r>
            <a:r>
              <a:rPr lang="de-DE" altLang="de-DE" sz="1200" dirty="0">
                <a:latin typeface="Consolas" panose="020B0609020204030204" pitchFamily="49" charset="0"/>
              </a:rPr>
              <a:t>="</a:t>
            </a:r>
            <a:r>
              <a:rPr lang="de-DE" altLang="de-DE" sz="1200" dirty="0" err="1">
                <a:latin typeface="Consolas" panose="020B0609020204030204" pitchFamily="49" charset="0"/>
              </a:rPr>
              <a:t>btn</a:t>
            </a:r>
            <a:r>
              <a:rPr lang="de-DE" altLang="de-DE" sz="1200" dirty="0">
                <a:latin typeface="Consolas" panose="020B0609020204030204" pitchFamily="49" charset="0"/>
              </a:rPr>
              <a:t>"&gt;Zur neuen Seite&lt;/</a:t>
            </a:r>
            <a:r>
              <a:rPr lang="de-DE" altLang="de-DE" sz="1200" dirty="0" err="1">
                <a:latin typeface="Consolas" panose="020B0609020204030204" pitchFamily="49" charset="0"/>
              </a:rPr>
              <a:t>button</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function</a:t>
            </a:r>
            <a:r>
              <a:rPr lang="de-DE" altLang="de-DE" sz="1200" dirty="0">
                <a:latin typeface="Consolas" panose="020B0609020204030204" pitchFamily="49" charset="0"/>
              </a:rPr>
              <a:t> laden() {</a:t>
            </a:r>
            <a:br>
              <a:rPr lang="de-DE" altLang="de-DE" sz="1200" dirty="0">
                <a:latin typeface="Consolas" panose="020B0609020204030204" pitchFamily="49" charset="0"/>
              </a:rPr>
            </a:br>
            <a:r>
              <a:rPr lang="de-DE" altLang="de-DE" sz="1200" dirty="0">
                <a:latin typeface="Consolas" panose="020B0609020204030204" pitchFamily="49" charset="0"/>
              </a:rPr>
              <a:t>        // Adresse der Seite ist unter </a:t>
            </a:r>
            <a:r>
              <a:rPr lang="de-DE" altLang="de-DE" sz="1200" dirty="0" err="1">
                <a:latin typeface="Consolas" panose="020B0609020204030204" pitchFamily="49" charset="0"/>
              </a:rPr>
              <a:t>location.href</a:t>
            </a:r>
            <a:r>
              <a:rPr lang="de-DE" altLang="de-DE" sz="1200" dirty="0">
                <a:latin typeface="Consolas" panose="020B0609020204030204" pitchFamily="49" charset="0"/>
              </a:rPr>
              <a:t> verfügbar</a:t>
            </a:r>
            <a:br>
              <a:rPr lang="de-DE" altLang="de-DE" sz="1200" dirty="0">
                <a:latin typeface="Consolas" panose="020B0609020204030204" pitchFamily="49" charset="0"/>
              </a:rPr>
            </a:br>
            <a:r>
              <a:rPr lang="de-DE" altLang="de-DE" sz="1200" dirty="0">
                <a:latin typeface="Consolas" panose="020B0609020204030204" pitchFamily="49" charset="0"/>
              </a:rPr>
              <a:t>        // hier wird der Besucher gleich auf die Seite</a:t>
            </a:r>
            <a:br>
              <a:rPr lang="de-DE" altLang="de-DE" sz="1200" dirty="0">
                <a:latin typeface="Consolas" panose="020B0609020204030204" pitchFamily="49" charset="0"/>
              </a:rPr>
            </a:br>
            <a:r>
              <a:rPr lang="de-DE" altLang="de-DE" sz="1200" dirty="0">
                <a:latin typeface="Consolas" panose="020B0609020204030204" pitchFamily="49" charset="0"/>
              </a:rPr>
              <a:t>        // weitergeleitet ohne das dieser einen Link klickt</a:t>
            </a:r>
            <a:br>
              <a:rPr lang="de-DE" altLang="de-DE" sz="1200" dirty="0">
                <a:latin typeface="Consolas" panose="020B0609020204030204" pitchFamily="49" charset="0"/>
              </a:rPr>
            </a:br>
            <a:r>
              <a:rPr lang="de-DE" altLang="de-DE" sz="1200" dirty="0">
                <a:latin typeface="Consolas" panose="020B0609020204030204" pitchFamily="49" charset="0"/>
              </a:rPr>
              <a:t>        // es reicht mit der Maus über den Button zu fahren</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location.href</a:t>
            </a:r>
            <a:r>
              <a:rPr lang="de-DE" altLang="de-DE" sz="1200" dirty="0">
                <a:latin typeface="Consolas" panose="020B0609020204030204" pitchFamily="49" charset="0"/>
              </a:rPr>
              <a:t> = "stop.html";</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document.getElementById</a:t>
            </a:r>
            <a:r>
              <a:rPr lang="de-DE" altLang="de-DE" sz="1200" dirty="0">
                <a:latin typeface="Consolas" panose="020B0609020204030204" pitchFamily="49" charset="0"/>
              </a:rPr>
              <a:t>("</a:t>
            </a:r>
            <a:r>
              <a:rPr lang="de-DE" altLang="de-DE" sz="1200" dirty="0" err="1">
                <a:latin typeface="Consolas" panose="020B0609020204030204" pitchFamily="49" charset="0"/>
              </a:rPr>
              <a:t>absatz</a:t>
            </a:r>
            <a:r>
              <a:rPr lang="de-DE" altLang="de-DE" sz="1200" dirty="0">
                <a:latin typeface="Consolas" panose="020B0609020204030204" pitchFamily="49" charset="0"/>
              </a:rPr>
              <a:t>").</a:t>
            </a:r>
            <a:r>
              <a:rPr lang="de-DE" altLang="de-DE" sz="1200" dirty="0" err="1">
                <a:latin typeface="Consolas" panose="020B0609020204030204" pitchFamily="49" charset="0"/>
              </a:rPr>
              <a:t>innerHTML</a:t>
            </a:r>
            <a:r>
              <a:rPr lang="de-DE" altLang="de-DE" sz="1200" dirty="0">
                <a:latin typeface="Consolas" panose="020B0609020204030204" pitchFamily="49" charset="0"/>
              </a:rPr>
              <a:t> = </a:t>
            </a:r>
            <a:r>
              <a:rPr lang="de-DE" altLang="de-DE" sz="1200" dirty="0" err="1">
                <a:latin typeface="Consolas" panose="020B0609020204030204" pitchFamily="49" charset="0"/>
              </a:rPr>
              <a:t>location.href</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btn.onmouseover</a:t>
            </a:r>
            <a:r>
              <a:rPr lang="de-DE" altLang="de-DE" sz="1200" dirty="0">
                <a:latin typeface="Consolas" panose="020B0609020204030204" pitchFamily="49" charset="0"/>
              </a:rPr>
              <a:t> = laden;</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p>
        </p:txBody>
      </p:sp>
    </p:spTree>
    <p:extLst>
      <p:ext uri="{BB962C8B-B14F-4D97-AF65-F5344CB8AC3E}">
        <p14:creationId xmlns:p14="http://schemas.microsoft.com/office/powerpoint/2010/main" val="4998522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93B4BA-79F1-4682-AA11-5D0773EDDAE2}"/>
              </a:ext>
            </a:extLst>
          </p:cNvPr>
          <p:cNvSpPr>
            <a:spLocks noGrp="1"/>
          </p:cNvSpPr>
          <p:nvPr>
            <p:ph type="title"/>
          </p:nvPr>
        </p:nvSpPr>
        <p:spPr/>
        <p:txBody>
          <a:bodyPr/>
          <a:lstStyle/>
          <a:p>
            <a:r>
              <a:rPr lang="de-AT" dirty="0"/>
              <a:t>Location</a:t>
            </a:r>
          </a:p>
        </p:txBody>
      </p:sp>
      <p:sp>
        <p:nvSpPr>
          <p:cNvPr id="4" name="Rectangle 1">
            <a:extLst>
              <a:ext uri="{FF2B5EF4-FFF2-40B4-BE49-F238E27FC236}">
                <a16:creationId xmlns:a16="http://schemas.microsoft.com/office/drawing/2014/main" id="{05D3C3D5-B01B-48C4-B980-61EBE15E70D5}"/>
              </a:ext>
            </a:extLst>
          </p:cNvPr>
          <p:cNvSpPr>
            <a:spLocks noChangeArrowheads="1"/>
          </p:cNvSpPr>
          <p:nvPr/>
        </p:nvSpPr>
        <p:spPr bwMode="auto">
          <a:xfrm>
            <a:off x="108641" y="1824545"/>
            <a:ext cx="12004895" cy="3535107"/>
          </a:xfrm>
          <a:prstGeom prst="rect">
            <a:avLst/>
          </a:prstGeom>
          <a:solidFill>
            <a:schemeClr val="bg1"/>
          </a:solidFill>
          <a:ln w="6350">
            <a:solidFill>
              <a:schemeClr val="tx1"/>
            </a:solidFill>
          </a:ln>
          <a:effectLst/>
        </p:spPr>
        <p:txBody>
          <a:bodyPr vert="horz" wrap="none" lIns="91440" tIns="45720" rIns="91440" bIns="45720" numCol="2" spcCol="360000"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effectLst/>
                <a:latin typeface="Consolas" panose="020B0609020204030204" pitchFamily="49" charset="0"/>
              </a:rPr>
              <a:t>&lt;</a:t>
            </a:r>
            <a:r>
              <a:rPr kumimoji="0" lang="de-DE" altLang="de-DE" sz="1200" b="0" i="0" u="none" strike="noStrike" cap="none" normalizeH="0" baseline="0" dirty="0" err="1">
                <a:ln>
                  <a:noFill/>
                </a:ln>
                <a:effectLst/>
                <a:latin typeface="Consolas" panose="020B0609020204030204" pitchFamily="49" charset="0"/>
              </a:rPr>
              <a:t>body</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&lt;form </a:t>
            </a:r>
            <a:r>
              <a:rPr kumimoji="0" lang="de-DE" altLang="de-DE" sz="1200" b="0" i="0" u="none" strike="noStrike" cap="none" normalizeH="0" baseline="0" dirty="0" err="1">
                <a:ln>
                  <a:noFill/>
                </a:ln>
                <a:effectLst/>
                <a:latin typeface="Consolas" panose="020B0609020204030204" pitchFamily="49" charset="0"/>
              </a:rPr>
              <a:t>method</a:t>
            </a:r>
            <a:r>
              <a:rPr kumimoji="0" lang="de-DE" altLang="de-DE" sz="1200" b="0" i="0" u="none" strike="noStrike" cap="none" normalizeH="0" baseline="0" dirty="0">
                <a:ln>
                  <a:noFill/>
                </a:ln>
                <a:effectLst/>
                <a:latin typeface="Consolas" panose="020B0609020204030204" pitchFamily="49" charset="0"/>
              </a:rPr>
              <a:t>="GET" </a:t>
            </a:r>
            <a:r>
              <a:rPr kumimoji="0" lang="de-DE" altLang="de-DE" sz="1200" b="0" i="0" u="none" strike="noStrike" cap="none" normalizeH="0" baseline="0" dirty="0" err="1">
                <a:ln>
                  <a:noFill/>
                </a:ln>
                <a:effectLst/>
                <a:latin typeface="Consolas" panose="020B0609020204030204" pitchFamily="49" charset="0"/>
              </a:rPr>
              <a:t>action</a:t>
            </a:r>
            <a:r>
              <a:rPr kumimoji="0" lang="de-DE" altLang="de-DE" sz="1200" b="0" i="0" u="none" strike="noStrike" cap="none" normalizeH="0" baseline="0" dirty="0">
                <a:ln>
                  <a:noFill/>
                </a:ln>
                <a:effectLst/>
                <a:latin typeface="Consolas" panose="020B0609020204030204" pitchFamily="49" charset="0"/>
              </a:rPr>
              <a:t>="js.html"&gt;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&lt;</a:t>
            </a:r>
            <a:r>
              <a:rPr kumimoji="0" lang="de-DE" altLang="de-DE" sz="1200" b="0" i="0" u="none" strike="noStrike" cap="none" normalizeH="0" baseline="0" dirty="0" err="1">
                <a:ln>
                  <a:noFill/>
                </a:ln>
                <a:effectLst/>
                <a:latin typeface="Consolas" panose="020B0609020204030204" pitchFamily="49" charset="0"/>
              </a:rPr>
              <a:t>input</a:t>
            </a:r>
            <a:r>
              <a:rPr kumimoji="0" lang="de-DE" altLang="de-DE" sz="1200" b="0" i="0" u="none" strike="noStrike" cap="none" normalizeH="0" baseline="0" dirty="0">
                <a:ln>
                  <a:noFill/>
                </a:ln>
                <a:effectLst/>
                <a:latin typeface="Consolas" panose="020B0609020204030204" pitchFamily="49" charset="0"/>
              </a:rPr>
              <a:t> type="</a:t>
            </a:r>
            <a:r>
              <a:rPr kumimoji="0" lang="de-DE" altLang="de-DE" sz="1200" b="0" i="0" u="none" strike="noStrike" cap="none" normalizeH="0" baseline="0" dirty="0" err="1">
                <a:ln>
                  <a:noFill/>
                </a:ln>
                <a:effectLst/>
                <a:latin typeface="Consolas" panose="020B0609020204030204" pitchFamily="49" charset="0"/>
              </a:rPr>
              <a:t>text</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name</a:t>
            </a:r>
            <a:r>
              <a:rPr kumimoji="0" lang="de-DE" altLang="de-DE" sz="1200" b="0" i="0" u="none" strike="noStrike" cap="none" normalizeH="0" baseline="0" dirty="0">
                <a:ln>
                  <a:noFill/>
                </a:ln>
                <a:effectLst/>
                <a:latin typeface="Consolas" panose="020B0609020204030204" pitchFamily="49" charset="0"/>
              </a:rPr>
              <a:t>="frage" </a:t>
            </a:r>
            <a:r>
              <a:rPr kumimoji="0" lang="de-DE" altLang="de-DE" sz="1200" b="0" i="0" u="none" strike="noStrike" cap="none" normalizeH="0" baseline="0" dirty="0" err="1">
                <a:ln>
                  <a:noFill/>
                </a:ln>
                <a:effectLst/>
                <a:latin typeface="Consolas" panose="020B0609020204030204" pitchFamily="49" charset="0"/>
              </a:rPr>
              <a:t>placeholder</a:t>
            </a:r>
            <a:r>
              <a:rPr kumimoji="0" lang="de-DE" altLang="de-DE" sz="1200" b="0" i="0" u="none" strike="noStrike" cap="none" normalizeH="0" baseline="0" dirty="0">
                <a:ln>
                  <a:noFill/>
                </a:ln>
                <a:effectLst/>
                <a:latin typeface="Consolas" panose="020B0609020204030204" pitchFamily="49" charset="0"/>
              </a:rPr>
              <a:t>="frag was"&gt;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&lt;</a:t>
            </a:r>
            <a:r>
              <a:rPr kumimoji="0" lang="de-DE" altLang="de-DE" sz="1200" b="0" i="0" u="none" strike="noStrike" cap="none" normalizeH="0" baseline="0" dirty="0" err="1">
                <a:ln>
                  <a:noFill/>
                </a:ln>
                <a:effectLst/>
                <a:latin typeface="Consolas" panose="020B0609020204030204" pitchFamily="49" charset="0"/>
              </a:rPr>
              <a:t>button</a:t>
            </a:r>
            <a:r>
              <a:rPr kumimoji="0" lang="de-DE" altLang="de-DE" sz="1200" b="0" i="0" u="none" strike="noStrike" cap="none" normalizeH="0" baseline="0" dirty="0">
                <a:ln>
                  <a:noFill/>
                </a:ln>
                <a:effectLst/>
                <a:latin typeface="Consolas" panose="020B0609020204030204" pitchFamily="49" charset="0"/>
              </a:rPr>
              <a:t> type="</a:t>
            </a:r>
            <a:r>
              <a:rPr kumimoji="0" lang="de-DE" altLang="de-DE" sz="1200" b="0" i="0" u="none" strike="noStrike" cap="none" normalizeH="0" baseline="0" dirty="0" err="1">
                <a:ln>
                  <a:noFill/>
                </a:ln>
                <a:effectLst/>
                <a:latin typeface="Consolas" panose="020B0609020204030204" pitchFamily="49" charset="0"/>
              </a:rPr>
              <a:t>submit</a:t>
            </a:r>
            <a:r>
              <a:rPr kumimoji="0" lang="de-DE" altLang="de-DE" sz="1200" b="0" i="0" u="none" strike="noStrike" cap="none" normalizeH="0" baseline="0" dirty="0">
                <a:ln>
                  <a:noFill/>
                </a:ln>
                <a:effectLst/>
                <a:latin typeface="Consolas" panose="020B0609020204030204" pitchFamily="49" charset="0"/>
              </a:rPr>
              <a:t>"&gt;Abschicken&lt;/</a:t>
            </a:r>
            <a:r>
              <a:rPr kumimoji="0" lang="de-DE" altLang="de-DE" sz="1200" b="0" i="0" u="none" strike="noStrike" cap="none" normalizeH="0" baseline="0" dirty="0" err="1">
                <a:ln>
                  <a:noFill/>
                </a:ln>
                <a:effectLst/>
                <a:latin typeface="Consolas" panose="020B0609020204030204" pitchFamily="49" charset="0"/>
              </a:rPr>
              <a:t>button</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&lt;/form&gt;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&lt;p </a:t>
            </a:r>
            <a:r>
              <a:rPr kumimoji="0" lang="de-DE" altLang="de-DE" sz="1200" b="0" i="0" u="none" strike="noStrike" cap="none" normalizeH="0" baseline="0" dirty="0" err="1">
                <a:ln>
                  <a:noFill/>
                </a:ln>
                <a:effectLst/>
                <a:latin typeface="Consolas" panose="020B0609020204030204" pitchFamily="49" charset="0"/>
              </a:rPr>
              <a:t>id</a:t>
            </a:r>
            <a:r>
              <a:rPr kumimoji="0" lang="de-DE" altLang="de-DE" sz="1200" b="0" i="0" u="none" strike="noStrike" cap="none" normalizeH="0" baseline="0" dirty="0">
                <a:ln>
                  <a:noFill/>
                </a:ln>
                <a:effectLst/>
                <a:latin typeface="Consolas" panose="020B0609020204030204" pitchFamily="49" charset="0"/>
              </a:rPr>
              <a:t>="</a:t>
            </a:r>
            <a:r>
              <a:rPr kumimoji="0" lang="de-DE" altLang="de-DE" sz="1200" b="0" i="0" u="none" strike="noStrike" cap="none" normalizeH="0" baseline="0" dirty="0" err="1">
                <a:ln>
                  <a:noFill/>
                </a:ln>
                <a:effectLst/>
                <a:latin typeface="Consolas" panose="020B0609020204030204" pitchFamily="49" charset="0"/>
              </a:rPr>
              <a:t>absatz</a:t>
            </a:r>
            <a:r>
              <a:rPr kumimoji="0" lang="de-DE" altLang="de-DE" sz="1200" b="0" i="0" u="none" strike="noStrike" cap="none" normalizeH="0" baseline="0" dirty="0">
                <a:ln>
                  <a:noFill/>
                </a:ln>
                <a:effectLst/>
                <a:latin typeface="Consolas" panose="020B0609020204030204" pitchFamily="49" charset="0"/>
              </a:rPr>
              <a:t>"&gt;&lt;/p&gt;</a:t>
            </a:r>
            <a:br>
              <a:rPr kumimoji="0" lang="de-DE" altLang="de-DE" sz="1200" b="0" i="0" u="none" strike="noStrike" cap="none" normalizeH="0" baseline="0" dirty="0">
                <a:ln>
                  <a:noFill/>
                </a:ln>
                <a:effectLst/>
                <a:latin typeface="Consolas" panose="020B0609020204030204" pitchFamily="49" charset="0"/>
              </a:rPr>
            </a:b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&lt;</a:t>
            </a:r>
            <a:r>
              <a:rPr kumimoji="0" lang="de-DE" altLang="de-DE" sz="1200" b="0" i="0" u="none" strike="noStrike" cap="none" normalizeH="0" baseline="0" dirty="0" err="1">
                <a:ln>
                  <a:noFill/>
                </a:ln>
                <a:effectLst/>
                <a:latin typeface="Consolas" panose="020B0609020204030204" pitchFamily="49" charset="0"/>
              </a:rPr>
              <a:t>script</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use</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strict</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 für Formulare die mit GET-Methode </a:t>
            </a:r>
            <a:r>
              <a:rPr kumimoji="0" lang="de-DE" altLang="de-DE" sz="1200" b="0" i="0" u="none" strike="noStrike" cap="none" normalizeH="0" baseline="0" dirty="0" err="1">
                <a:ln>
                  <a:noFill/>
                </a:ln>
                <a:effectLst/>
                <a:latin typeface="Consolas" panose="020B0609020204030204" pitchFamily="49" charset="0"/>
              </a:rPr>
              <a:t>abeschickt</a:t>
            </a:r>
            <a:r>
              <a:rPr kumimoji="0" lang="de-DE" altLang="de-DE" sz="1200" b="0" i="0" u="none" strike="noStrike" cap="none" normalizeH="0" baseline="0" dirty="0">
                <a:ln>
                  <a:noFill/>
                </a:ln>
                <a:effectLst/>
                <a:latin typeface="Consolas" panose="020B0609020204030204" pitchFamily="49" charset="0"/>
              </a:rPr>
              <a:t> werden</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 ruft mit </a:t>
            </a:r>
            <a:r>
              <a:rPr kumimoji="0" lang="de-DE" altLang="de-DE" sz="1200" b="0" i="0" u="none" strike="noStrike" cap="none" normalizeH="0" baseline="0" dirty="0" err="1">
                <a:ln>
                  <a:noFill/>
                </a:ln>
                <a:effectLst/>
                <a:latin typeface="Consolas" panose="020B0609020204030204" pitchFamily="49" charset="0"/>
              </a:rPr>
              <a:t>search</a:t>
            </a:r>
            <a:r>
              <a:rPr kumimoji="0" lang="de-DE" altLang="de-DE" sz="1200" b="0" i="0" u="none" strike="noStrike" cap="none" normalizeH="0" baseline="0" dirty="0">
                <a:ln>
                  <a:noFill/>
                </a:ln>
                <a:effectLst/>
                <a:latin typeface="Consolas" panose="020B0609020204030204" pitchFamily="49" charset="0"/>
              </a:rPr>
              <a:t>-Attribut Teil der URL </a:t>
            </a:r>
          </a:p>
          <a:p>
            <a:pPr marL="0" marR="0" lvl="0" indent="0" algn="l" defTabSz="914400" rtl="0" eaLnBrk="0" fontAlgn="base" latinLnBrk="0" hangingPunct="0">
              <a:lnSpc>
                <a:spcPct val="100000"/>
              </a:lnSpc>
              <a:spcBef>
                <a:spcPct val="0"/>
              </a:spcBef>
              <a:spcAft>
                <a:spcPct val="0"/>
              </a:spcAft>
              <a:buClrTx/>
              <a:buSzTx/>
              <a:buFontTx/>
              <a:buNone/>
              <a:tabLst/>
            </a:pPr>
            <a:r>
              <a:rPr lang="de-DE" altLang="de-DE" sz="1200" dirty="0">
                <a:latin typeface="Consolas" panose="020B0609020204030204" pitchFamily="49" charset="0"/>
              </a:rPr>
              <a:t>    // </a:t>
            </a:r>
            <a:r>
              <a:rPr kumimoji="0" lang="de-DE" altLang="de-DE" sz="1200" b="0" i="0" u="none" strike="noStrike" cap="none" normalizeH="0" baseline="0" dirty="0">
                <a:ln>
                  <a:noFill/>
                </a:ln>
                <a:effectLst/>
                <a:latin typeface="Consolas" panose="020B0609020204030204" pitchFamily="49" charset="0"/>
              </a:rPr>
              <a:t>mit Formularinhalten ab</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let</a:t>
            </a:r>
            <a:r>
              <a:rPr kumimoji="0" lang="de-DE" altLang="de-DE" sz="1200" b="0" i="0" u="none" strike="noStrike" cap="none" normalizeH="0" baseline="0" dirty="0">
                <a:ln>
                  <a:noFill/>
                </a:ln>
                <a:effectLst/>
                <a:latin typeface="Consolas" panose="020B0609020204030204" pitchFamily="49" charset="0"/>
              </a:rPr>
              <a:t> </a:t>
            </a:r>
            <a:r>
              <a:rPr kumimoji="0" lang="de-DE" altLang="de-DE" sz="1200" b="1" i="1" u="none" strike="noStrike" cap="none" normalizeH="0" baseline="0" dirty="0" err="1">
                <a:ln>
                  <a:noFill/>
                </a:ln>
                <a:effectLst/>
                <a:latin typeface="Consolas" panose="020B0609020204030204" pitchFamily="49" charset="0"/>
              </a:rPr>
              <a:t>str</a:t>
            </a:r>
            <a:r>
              <a:rPr kumimoji="0" lang="de-DE" altLang="de-DE" sz="1200" b="1" i="1"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a:ln>
                  <a:noFill/>
                </a:ln>
                <a:effectLst/>
                <a:latin typeface="Consolas" panose="020B0609020204030204" pitchFamily="49" charset="0"/>
              </a:rPr>
              <a:t>= </a:t>
            </a:r>
            <a:r>
              <a:rPr kumimoji="0" lang="de-DE" altLang="de-DE" sz="1200" b="1" i="1" u="none" strike="noStrike" cap="none" normalizeH="0" baseline="0" dirty="0" err="1">
                <a:ln>
                  <a:noFill/>
                </a:ln>
                <a:effectLst/>
                <a:latin typeface="Consolas" panose="020B0609020204030204" pitchFamily="49" charset="0"/>
              </a:rPr>
              <a:t>location</a:t>
            </a:r>
            <a:r>
              <a:rPr kumimoji="0" lang="de-DE" altLang="de-DE" sz="1200" b="0" i="0" u="none" strike="noStrike" cap="none" normalizeH="0" baseline="0" dirty="0" err="1">
                <a:ln>
                  <a:noFill/>
                </a:ln>
                <a:effectLst/>
                <a:latin typeface="Consolas" panose="020B0609020204030204" pitchFamily="49" charset="0"/>
              </a:rPr>
              <a:t>.search</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 dann wird mit </a:t>
            </a:r>
            <a:r>
              <a:rPr kumimoji="0" lang="de-DE" altLang="de-DE" sz="1200" b="0" i="0" u="none" strike="noStrike" cap="none" normalizeH="0" baseline="0" dirty="0" err="1">
                <a:ln>
                  <a:noFill/>
                </a:ln>
                <a:effectLst/>
                <a:latin typeface="Consolas" panose="020B0609020204030204" pitchFamily="49" charset="0"/>
              </a:rPr>
              <a:t>substr</a:t>
            </a:r>
            <a:r>
              <a:rPr kumimoji="0" lang="de-DE" altLang="de-DE" sz="1200" b="0" i="0" u="none" strike="noStrike" cap="none" normalizeH="0" baseline="0" dirty="0">
                <a:ln>
                  <a:noFill/>
                </a:ln>
                <a:effectLst/>
                <a:latin typeface="Consolas" panose="020B0609020204030204" pitchFamily="49" charset="0"/>
              </a:rPr>
              <a:t>() das Fragezeichen entfernt </a:t>
            </a:r>
          </a:p>
          <a:p>
            <a:pPr marL="0" marR="0" lvl="0" indent="0" algn="l" defTabSz="914400" rtl="0" eaLnBrk="0" fontAlgn="base" latinLnBrk="0" hangingPunct="0">
              <a:lnSpc>
                <a:spcPct val="100000"/>
              </a:lnSpc>
              <a:spcBef>
                <a:spcPct val="0"/>
              </a:spcBef>
              <a:spcAft>
                <a:spcPct val="0"/>
              </a:spcAft>
              <a:buClrTx/>
              <a:buSzTx/>
              <a:buFontTx/>
              <a:buNone/>
              <a:tabLst/>
            </a:pPr>
            <a:r>
              <a:rPr lang="de-DE" altLang="de-DE" sz="1200" dirty="0">
                <a:latin typeface="Consolas" panose="020B0609020204030204" pitchFamily="49" charset="0"/>
              </a:rPr>
              <a:t>    // </a:t>
            </a:r>
            <a:r>
              <a:rPr kumimoji="0" lang="de-DE" altLang="de-DE" sz="1200" b="0" i="0" u="none" strike="noStrike" cap="none" normalizeH="0" baseline="0" dirty="0">
                <a:ln>
                  <a:noFill/>
                </a:ln>
                <a:effectLst/>
                <a:latin typeface="Consolas" panose="020B0609020204030204" pitchFamily="49" charset="0"/>
              </a:rPr>
              <a:t>das zu beginn der Zeichenkette steht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 das Fragezeichen steht immer an erster </a:t>
            </a:r>
          </a:p>
          <a:p>
            <a:pPr defTabSz="914400" eaLnBrk="0" fontAlgn="base" hangingPunct="0">
              <a:spcBef>
                <a:spcPct val="0"/>
              </a:spcBef>
              <a:spcAft>
                <a:spcPct val="0"/>
              </a:spcAft>
            </a:pPr>
            <a:r>
              <a:rPr lang="de-DE" altLang="de-DE" sz="1200" dirty="0">
                <a:latin typeface="Consolas" panose="020B0609020204030204" pitchFamily="49" charset="0"/>
              </a:rPr>
              <a:t>    // </a:t>
            </a:r>
            <a:r>
              <a:rPr kumimoji="0" lang="de-DE" altLang="de-DE" sz="1200" b="0" i="0" u="none" strike="noStrike" cap="none" normalizeH="0" baseline="0" dirty="0">
                <a:ln>
                  <a:noFill/>
                </a:ln>
                <a:effectLst/>
                <a:latin typeface="Consolas" panose="020B0609020204030204" pitchFamily="49" charset="0"/>
              </a:rPr>
              <a:t>Stelle deshalb </a:t>
            </a:r>
            <a:r>
              <a:rPr kumimoji="0" lang="de-DE" altLang="de-DE" sz="1200" b="0" i="0" u="none" strike="noStrike" cap="none" normalizeH="0" baseline="0" dirty="0" err="1">
                <a:ln>
                  <a:noFill/>
                </a:ln>
                <a:effectLst/>
                <a:latin typeface="Consolas" panose="020B0609020204030204" pitchFamily="49" charset="0"/>
              </a:rPr>
              <a:t>substr</a:t>
            </a:r>
            <a:r>
              <a:rPr kumimoji="0" lang="de-DE" altLang="de-DE" sz="1200" b="0" i="0" u="none" strike="noStrike" cap="none" normalizeH="0" baseline="0" dirty="0">
                <a:ln>
                  <a:noFill/>
                </a:ln>
                <a:effectLst/>
                <a:latin typeface="Consolas" panose="020B0609020204030204" pitchFamily="49" charset="0"/>
              </a:rPr>
              <a:t>(1)</a:t>
            </a:r>
            <a:r>
              <a:rPr lang="de-DE" altLang="de-DE" sz="1200" dirty="0">
                <a:latin typeface="Consolas" panose="020B0609020204030204" pitchFamily="49" charset="0"/>
              </a:rPr>
              <a:t> </a:t>
            </a:r>
          </a:p>
          <a:p>
            <a:pPr defTabSz="914400" eaLnBrk="0" fontAlgn="base" hangingPunct="0">
              <a:spcBef>
                <a:spcPct val="0"/>
              </a:spcBef>
              <a:spcAft>
                <a:spcPct val="0"/>
              </a:spcAft>
            </a:pPr>
            <a:r>
              <a:rPr kumimoji="0" lang="de-DE" altLang="de-DE" sz="1200" b="1" i="1" u="none" strike="noStrike" cap="none" normalizeH="0" baseline="0" dirty="0">
                <a:ln>
                  <a:noFill/>
                </a:ln>
                <a:effectLst/>
                <a:latin typeface="Consolas" panose="020B0609020204030204" pitchFamily="49" charset="0"/>
              </a:rPr>
              <a:t>    </a:t>
            </a:r>
            <a:r>
              <a:rPr kumimoji="0" lang="de-DE" altLang="de-DE" sz="1200" b="1" i="1" u="none" strike="noStrike" cap="none" normalizeH="0" baseline="0" dirty="0" err="1">
                <a:ln>
                  <a:noFill/>
                </a:ln>
                <a:effectLst/>
                <a:latin typeface="Consolas" panose="020B0609020204030204" pitchFamily="49" charset="0"/>
              </a:rPr>
              <a:t>str</a:t>
            </a:r>
            <a:r>
              <a:rPr kumimoji="0" lang="de-DE" altLang="de-DE" sz="1200" b="1" i="1"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a:ln>
                  <a:noFill/>
                </a:ln>
                <a:effectLst/>
                <a:latin typeface="Consolas" panose="020B0609020204030204" pitchFamily="49" charset="0"/>
              </a:rPr>
              <a:t>= </a:t>
            </a:r>
            <a:r>
              <a:rPr kumimoji="0" lang="de-DE" altLang="de-DE" sz="1200" b="1" i="1" u="none" strike="noStrike" cap="none" normalizeH="0" baseline="0" dirty="0" err="1">
                <a:ln>
                  <a:noFill/>
                </a:ln>
                <a:effectLst/>
                <a:latin typeface="Consolas" panose="020B0609020204030204" pitchFamily="49" charset="0"/>
              </a:rPr>
              <a:t>str</a:t>
            </a:r>
            <a:r>
              <a:rPr kumimoji="0" lang="de-DE" altLang="de-DE" sz="1200" b="0" i="0" u="none" strike="noStrike" cap="none" normalizeH="0" baseline="0" dirty="0" err="1">
                <a:ln>
                  <a:noFill/>
                </a:ln>
                <a:effectLst/>
                <a:latin typeface="Consolas" panose="020B0609020204030204" pitchFamily="49" charset="0"/>
              </a:rPr>
              <a:t>.substr</a:t>
            </a:r>
            <a:r>
              <a:rPr kumimoji="0" lang="de-DE" altLang="de-DE" sz="1200" b="0" i="0" u="none" strike="noStrike" cap="none" normalizeH="0" baseline="0" dirty="0">
                <a:ln>
                  <a:noFill/>
                </a:ln>
                <a:effectLst/>
                <a:latin typeface="Consolas" panose="020B0609020204030204" pitchFamily="49" charset="0"/>
              </a:rPr>
              <a:t>(1);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 In der URL sind einzelne Suchwörter durch das &amp;-</a:t>
            </a:r>
          </a:p>
          <a:p>
            <a:pPr defTabSz="914400" eaLnBrk="0" fontAlgn="base" hangingPunct="0">
              <a:spcBef>
                <a:spcPct val="0"/>
              </a:spcBef>
              <a:spcAft>
                <a:spcPct val="0"/>
              </a:spcAft>
            </a:pPr>
            <a:r>
              <a:rPr lang="de-DE" altLang="de-DE" sz="1200" dirty="0">
                <a:latin typeface="Consolas" panose="020B0609020204030204" pitchFamily="49" charset="0"/>
              </a:rPr>
              <a:t>    // Zeichen miteinander verbunden</a:t>
            </a:r>
          </a:p>
          <a:p>
            <a:pPr defTabSz="914400" eaLnBrk="0" fontAlgn="base" hangingPunct="0">
              <a:spcBef>
                <a:spcPct val="0"/>
              </a:spcBef>
              <a:spcAft>
                <a:spcPct val="0"/>
              </a:spcAft>
            </a:pPr>
            <a:r>
              <a:rPr kumimoji="0" lang="de-DE" altLang="de-DE" sz="1200" b="0" i="0" u="none" strike="noStrike" cap="none" normalizeH="0" baseline="0" dirty="0">
                <a:ln>
                  <a:noFill/>
                </a:ln>
                <a:effectLst/>
                <a:latin typeface="Consolas" panose="020B0609020204030204" pitchFamily="49" charset="0"/>
              </a:rPr>
              <a:t>    // diese voneinander trennen =&gt; </a:t>
            </a:r>
            <a:r>
              <a:rPr kumimoji="0" lang="de-DE" altLang="de-DE" sz="1200" b="0" i="0" u="none" strike="noStrike" cap="none" normalizeH="0" baseline="0" dirty="0" err="1">
                <a:ln>
                  <a:noFill/>
                </a:ln>
                <a:effectLst/>
                <a:latin typeface="Consolas" panose="020B0609020204030204" pitchFamily="49" charset="0"/>
              </a:rPr>
              <a:t>split</a:t>
            </a:r>
            <a:r>
              <a:rPr kumimoji="0" lang="de-DE" altLang="de-DE" sz="1200" b="0" i="0" u="none" strike="noStrike" cap="none" normalizeH="0" baseline="0" dirty="0">
                <a:ln>
                  <a:noFill/>
                </a:ln>
                <a:effectLst/>
                <a:latin typeface="Consolas" panose="020B0609020204030204" pitchFamily="49" charset="0"/>
              </a:rPr>
              <a:t>()-Methode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let</a:t>
            </a:r>
            <a:r>
              <a:rPr kumimoji="0" lang="de-DE" altLang="de-DE" sz="1200" b="0" i="0" u="none" strike="noStrike" cap="none" normalizeH="0" baseline="0" dirty="0">
                <a:ln>
                  <a:noFill/>
                </a:ln>
                <a:effectLst/>
                <a:latin typeface="Consolas" panose="020B0609020204030204" pitchFamily="49" charset="0"/>
              </a:rPr>
              <a:t> </a:t>
            </a:r>
            <a:r>
              <a:rPr kumimoji="0" lang="de-DE" altLang="de-DE" sz="1200" b="1" i="1" u="none" strike="noStrike" cap="none" normalizeH="0" baseline="0" dirty="0" err="1">
                <a:ln>
                  <a:noFill/>
                </a:ln>
                <a:effectLst/>
                <a:latin typeface="Consolas" panose="020B0609020204030204" pitchFamily="49" charset="0"/>
              </a:rPr>
              <a:t>arr</a:t>
            </a:r>
            <a:r>
              <a:rPr kumimoji="0" lang="de-DE" altLang="de-DE" sz="1200" b="1" i="1"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a:ln>
                  <a:noFill/>
                </a:ln>
                <a:effectLst/>
                <a:latin typeface="Consolas" panose="020B0609020204030204" pitchFamily="49" charset="0"/>
              </a:rPr>
              <a:t>= </a:t>
            </a:r>
            <a:r>
              <a:rPr kumimoji="0" lang="de-DE" altLang="de-DE" sz="1200" b="1" i="1" u="none" strike="noStrike" cap="none" normalizeH="0" baseline="0" dirty="0" err="1">
                <a:ln>
                  <a:noFill/>
                </a:ln>
                <a:effectLst/>
                <a:latin typeface="Consolas" panose="020B0609020204030204" pitchFamily="49" charset="0"/>
              </a:rPr>
              <a:t>str</a:t>
            </a:r>
            <a:r>
              <a:rPr kumimoji="0" lang="de-DE" altLang="de-DE" sz="1200" b="0" i="0" u="none" strike="noStrike" cap="none" normalizeH="0" baseline="0" dirty="0" err="1">
                <a:ln>
                  <a:noFill/>
                </a:ln>
                <a:effectLst/>
                <a:latin typeface="Consolas" panose="020B0609020204030204" pitchFamily="49" charset="0"/>
              </a:rPr>
              <a:t>.split</a:t>
            </a:r>
            <a:r>
              <a:rPr kumimoji="0" lang="de-DE" altLang="de-DE" sz="1200" b="0" i="0" u="none" strike="noStrike" cap="none" normalizeH="0" baseline="0" dirty="0">
                <a:ln>
                  <a:noFill/>
                </a:ln>
                <a:effectLst/>
                <a:latin typeface="Consolas" panose="020B0609020204030204" pitchFamily="49" charset="0"/>
              </a:rPr>
              <a:t>('&amp;');</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for</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let</a:t>
            </a:r>
            <a:r>
              <a:rPr kumimoji="0" lang="de-DE" altLang="de-DE" sz="1200" b="0" i="0" u="none" strike="noStrike" cap="none" normalizeH="0" baseline="0" dirty="0">
                <a:ln>
                  <a:noFill/>
                </a:ln>
                <a:effectLst/>
                <a:latin typeface="Consolas" panose="020B0609020204030204" pitchFamily="49" charset="0"/>
              </a:rPr>
              <a:t> i = 0; i &lt; </a:t>
            </a:r>
            <a:r>
              <a:rPr kumimoji="0" lang="de-DE" altLang="de-DE" sz="1200" b="1" i="1" u="none" strike="noStrike" cap="none" normalizeH="0" baseline="0" dirty="0" err="1">
                <a:ln>
                  <a:noFill/>
                </a:ln>
                <a:effectLst/>
                <a:latin typeface="Consolas" panose="020B0609020204030204" pitchFamily="49" charset="0"/>
              </a:rPr>
              <a:t>arr</a:t>
            </a:r>
            <a:r>
              <a:rPr kumimoji="0" lang="de-DE" altLang="de-DE" sz="1200" b="0" i="0" u="none" strike="noStrike" cap="none" normalizeH="0" baseline="0" dirty="0" err="1">
                <a:ln>
                  <a:noFill/>
                </a:ln>
                <a:effectLst/>
                <a:latin typeface="Consolas" panose="020B0609020204030204" pitchFamily="49" charset="0"/>
              </a:rPr>
              <a:t>.length</a:t>
            </a:r>
            <a:r>
              <a:rPr kumimoji="0" lang="de-DE" altLang="de-DE" sz="1200" b="0" i="0" u="none" strike="noStrike" cap="none" normalizeH="0" baseline="0" dirty="0">
                <a:ln>
                  <a:noFill/>
                </a:ln>
                <a:effectLst/>
                <a:latin typeface="Consolas" panose="020B0609020204030204" pitchFamily="49" charset="0"/>
              </a:rPr>
              <a:t>; i++)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1" i="1" u="none" strike="noStrike" cap="none" normalizeH="0" baseline="0" dirty="0" err="1">
                <a:ln>
                  <a:noFill/>
                </a:ln>
                <a:effectLst/>
                <a:latin typeface="Consolas" panose="020B0609020204030204" pitchFamily="49" charset="0"/>
              </a:rPr>
              <a:t>arr</a:t>
            </a:r>
            <a:r>
              <a:rPr kumimoji="0" lang="de-DE" altLang="de-DE" sz="1200" b="0" i="0" u="none" strike="noStrike" cap="none" normalizeH="0" baseline="0" dirty="0">
                <a:ln>
                  <a:noFill/>
                </a:ln>
                <a:effectLst/>
                <a:latin typeface="Consolas" panose="020B0609020204030204" pitchFamily="49" charset="0"/>
              </a:rPr>
              <a:t>[i] = </a:t>
            </a:r>
            <a:r>
              <a:rPr kumimoji="0" lang="de-DE" altLang="de-DE" sz="1200" b="1" i="1" u="none" strike="noStrike" cap="none" normalizeH="0" baseline="0" dirty="0" err="1">
                <a:ln>
                  <a:noFill/>
                </a:ln>
                <a:effectLst/>
                <a:latin typeface="Consolas" panose="020B0609020204030204" pitchFamily="49" charset="0"/>
              </a:rPr>
              <a:t>arr</a:t>
            </a:r>
            <a:r>
              <a:rPr kumimoji="0" lang="de-DE" altLang="de-DE" sz="1200" b="0" i="0" u="none" strike="noStrike" cap="none" normalizeH="0" baseline="0" dirty="0">
                <a:ln>
                  <a:noFill/>
                </a:ln>
                <a:effectLst/>
                <a:latin typeface="Consolas" panose="020B0609020204030204" pitchFamily="49" charset="0"/>
              </a:rPr>
              <a:t>[i].</a:t>
            </a:r>
            <a:r>
              <a:rPr kumimoji="0" lang="de-DE" altLang="de-DE" sz="1200" b="0" i="0" u="none" strike="noStrike" cap="none" normalizeH="0" baseline="0" dirty="0" err="1">
                <a:ln>
                  <a:noFill/>
                </a:ln>
                <a:effectLst/>
                <a:latin typeface="Consolas" panose="020B0609020204030204" pitchFamily="49" charset="0"/>
              </a:rPr>
              <a:t>split</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let</a:t>
            </a:r>
            <a:r>
              <a:rPr kumimoji="0" lang="de-DE" altLang="de-DE" sz="1200" b="0" i="0" u="none" strike="noStrike" cap="none" normalizeH="0" baseline="0" dirty="0">
                <a:ln>
                  <a:noFill/>
                </a:ln>
                <a:effectLst/>
                <a:latin typeface="Consolas" panose="020B0609020204030204" pitchFamily="49" charset="0"/>
              </a:rPr>
              <a:t> </a:t>
            </a:r>
            <a:r>
              <a:rPr kumimoji="0" lang="de-DE" altLang="de-DE" sz="1200" b="1" i="1" u="none" strike="noStrike" cap="none" normalizeH="0" baseline="0" dirty="0" err="1">
                <a:ln>
                  <a:noFill/>
                </a:ln>
                <a:effectLst/>
                <a:latin typeface="Consolas" panose="020B0609020204030204" pitchFamily="49" charset="0"/>
              </a:rPr>
              <a:t>inhalt</a:t>
            </a:r>
            <a:r>
              <a:rPr kumimoji="0" lang="de-DE" altLang="de-DE" sz="1200" b="1" i="1"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for</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let</a:t>
            </a:r>
            <a:r>
              <a:rPr kumimoji="0" lang="de-DE" altLang="de-DE" sz="1200" b="0" i="0" u="none" strike="noStrike" cap="none" normalizeH="0" baseline="0" dirty="0">
                <a:ln>
                  <a:noFill/>
                </a:ln>
                <a:effectLst/>
                <a:latin typeface="Consolas" panose="020B0609020204030204" pitchFamily="49" charset="0"/>
              </a:rPr>
              <a:t> wert </a:t>
            </a:r>
            <a:r>
              <a:rPr kumimoji="0" lang="de-DE" altLang="de-DE" sz="1200" b="0" i="0" u="none" strike="noStrike" cap="none" normalizeH="0" baseline="0" dirty="0" err="1">
                <a:ln>
                  <a:noFill/>
                </a:ln>
                <a:effectLst/>
                <a:latin typeface="Consolas" panose="020B0609020204030204" pitchFamily="49" charset="0"/>
              </a:rPr>
              <a:t>of</a:t>
            </a:r>
            <a:r>
              <a:rPr kumimoji="0" lang="de-DE" altLang="de-DE" sz="1200" b="0" i="0" u="none" strike="noStrike" cap="none" normalizeH="0" baseline="0" dirty="0">
                <a:ln>
                  <a:noFill/>
                </a:ln>
                <a:effectLst/>
                <a:latin typeface="Consolas" panose="020B0609020204030204" pitchFamily="49" charset="0"/>
              </a:rPr>
              <a:t> </a:t>
            </a:r>
            <a:r>
              <a:rPr kumimoji="0" lang="de-DE" altLang="de-DE" sz="1200" b="1" i="1" u="none" strike="noStrike" cap="none" normalizeH="0" baseline="0" dirty="0" err="1">
                <a:ln>
                  <a:noFill/>
                </a:ln>
                <a:effectLst/>
                <a:latin typeface="Consolas" panose="020B0609020204030204" pitchFamily="49" charset="0"/>
              </a:rPr>
              <a:t>arr</a:t>
            </a: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1" i="1" u="none" strike="noStrike" cap="none" normalizeH="0" baseline="0" dirty="0" err="1">
                <a:ln>
                  <a:noFill/>
                </a:ln>
                <a:effectLst/>
                <a:latin typeface="Consolas" panose="020B0609020204030204" pitchFamily="49" charset="0"/>
              </a:rPr>
              <a:t>inhalt</a:t>
            </a:r>
            <a:r>
              <a:rPr kumimoji="0" lang="de-DE" altLang="de-DE" sz="1200" b="1" i="1"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a:ln>
                  <a:noFill/>
                </a:ln>
                <a:effectLst/>
                <a:latin typeface="Consolas" panose="020B0609020204030204" pitchFamily="49" charset="0"/>
              </a:rPr>
              <a:t>+= wert[0] + ": " + wert[1] + "&lt;</a:t>
            </a:r>
            <a:r>
              <a:rPr kumimoji="0" lang="de-DE" altLang="de-DE" sz="1200" b="0" i="0" u="none" strike="noStrike" cap="none" normalizeH="0" baseline="0" dirty="0" err="1">
                <a:ln>
                  <a:noFill/>
                </a:ln>
                <a:effectLst/>
                <a:latin typeface="Consolas" panose="020B0609020204030204" pitchFamily="49" charset="0"/>
              </a:rPr>
              <a:t>br</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 </a:t>
            </a:r>
            <a:r>
              <a:rPr kumimoji="0" lang="de-DE" altLang="de-DE" sz="1200" b="0" i="0" u="none" strike="noStrike" cap="none" normalizeH="0" baseline="0" dirty="0" err="1">
                <a:ln>
                  <a:noFill/>
                </a:ln>
                <a:effectLst/>
                <a:latin typeface="Consolas" panose="020B0609020204030204" pitchFamily="49" charset="0"/>
              </a:rPr>
              <a:t>decodeURIComponent</a:t>
            </a:r>
            <a:r>
              <a:rPr kumimoji="0" lang="de-DE" altLang="de-DE" sz="1200" b="0" i="0" u="none" strike="noStrike" cap="none" normalizeH="0" baseline="0" dirty="0">
                <a:ln>
                  <a:noFill/>
                </a:ln>
                <a:effectLst/>
                <a:latin typeface="Consolas" panose="020B0609020204030204" pitchFamily="49" charset="0"/>
              </a:rPr>
              <a:t> wird benötigt um </a:t>
            </a:r>
          </a:p>
          <a:p>
            <a:pPr marL="0" marR="0" lvl="0" indent="0" algn="l" defTabSz="914400" rtl="0" eaLnBrk="0" fontAlgn="base" latinLnBrk="0" hangingPunct="0">
              <a:lnSpc>
                <a:spcPct val="100000"/>
              </a:lnSpc>
              <a:spcBef>
                <a:spcPct val="0"/>
              </a:spcBef>
              <a:spcAft>
                <a:spcPct val="0"/>
              </a:spcAft>
              <a:buClrTx/>
              <a:buSzTx/>
              <a:buFontTx/>
              <a:buNone/>
              <a:tabLst/>
            </a:pPr>
            <a:r>
              <a:rPr lang="de-DE" altLang="de-DE" sz="1200" dirty="0">
                <a:latin typeface="Consolas" panose="020B0609020204030204" pitchFamily="49" charset="0"/>
              </a:rPr>
              <a:t>    // </a:t>
            </a:r>
            <a:r>
              <a:rPr kumimoji="0" lang="de-DE" altLang="de-DE" sz="1200" b="0" i="0" u="none" strike="noStrike" cap="none" normalizeH="0" baseline="0" dirty="0" err="1">
                <a:ln>
                  <a:noFill/>
                </a:ln>
                <a:effectLst/>
                <a:latin typeface="Consolas" panose="020B0609020204030204" pitchFamily="49" charset="0"/>
              </a:rPr>
              <a:t>zb</a:t>
            </a:r>
            <a:r>
              <a:rPr kumimoji="0" lang="de-DE" altLang="de-DE" sz="1200" b="0" i="0" u="none" strike="noStrike" cap="none" normalizeH="0" baseline="0" dirty="0">
                <a:ln>
                  <a:noFill/>
                </a:ln>
                <a:effectLst/>
                <a:latin typeface="Consolas" panose="020B0609020204030204" pitchFamily="49" charset="0"/>
              </a:rPr>
              <a:t> das @ Zeichen richtig darzustellen</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1" i="1" u="none" strike="noStrike" cap="none" normalizeH="0" baseline="0" dirty="0" err="1">
                <a:ln>
                  <a:noFill/>
                </a:ln>
                <a:effectLst/>
                <a:latin typeface="Consolas" panose="020B0609020204030204" pitchFamily="49" charset="0"/>
              </a:rPr>
              <a:t>document</a:t>
            </a:r>
            <a:r>
              <a:rPr kumimoji="0" lang="de-DE" altLang="de-DE" sz="1200" b="0" i="0" u="none" strike="noStrike" cap="none" normalizeH="0" baseline="0" dirty="0" err="1">
                <a:ln>
                  <a:noFill/>
                </a:ln>
                <a:effectLst/>
                <a:latin typeface="Consolas" panose="020B0609020204030204" pitchFamily="49" charset="0"/>
              </a:rPr>
              <a:t>.getElementById</a:t>
            </a:r>
            <a:r>
              <a:rPr kumimoji="0" lang="de-DE" altLang="de-DE" sz="1200" b="0" i="0" u="none" strike="noStrike" cap="none" normalizeH="0" baseline="0" dirty="0">
                <a:ln>
                  <a:noFill/>
                </a:ln>
                <a:effectLst/>
                <a:latin typeface="Consolas" panose="020B0609020204030204" pitchFamily="49" charset="0"/>
              </a:rPr>
              <a:t>("</a:t>
            </a:r>
            <a:r>
              <a:rPr kumimoji="0" lang="de-DE" altLang="de-DE" sz="1200" b="0" i="0" u="none" strike="noStrike" cap="none" normalizeH="0" baseline="0" dirty="0" err="1">
                <a:ln>
                  <a:noFill/>
                </a:ln>
                <a:effectLst/>
                <a:latin typeface="Consolas" panose="020B0609020204030204" pitchFamily="49" charset="0"/>
              </a:rPr>
              <a:t>absatz</a:t>
            </a:r>
            <a:r>
              <a:rPr kumimoji="0" lang="de-DE" altLang="de-DE" sz="1200" b="0" i="0" u="none" strike="noStrike" cap="none" normalizeH="0" baseline="0" dirty="0">
                <a:ln>
                  <a:noFill/>
                </a:ln>
                <a:effectLst/>
                <a:latin typeface="Consolas" panose="020B0609020204030204" pitchFamily="49" charset="0"/>
              </a:rPr>
              <a:t>").</a:t>
            </a:r>
            <a:r>
              <a:rPr kumimoji="0" lang="de-DE" altLang="de-DE" sz="1200" b="0" i="0" u="none" strike="noStrike" cap="none" normalizeH="0" baseline="0" dirty="0" err="1">
                <a:ln>
                  <a:noFill/>
                </a:ln>
                <a:effectLst/>
                <a:latin typeface="Consolas" panose="020B0609020204030204" pitchFamily="49" charset="0"/>
              </a:rPr>
              <a:t>innerHTML</a:t>
            </a:r>
            <a:r>
              <a:rPr kumimoji="0" lang="de-DE" altLang="de-DE" sz="1200" b="0" i="0" u="none" strike="noStrike" cap="none" normalizeH="0" baseline="0" dirty="0">
                <a:ln>
                  <a:noFill/>
                </a:ln>
                <a:effectLst/>
                <a:latin typeface="Consolas" panose="020B0609020204030204" pitchFamily="49" charset="0"/>
              </a:rPr>
              <a:t> = </a:t>
            </a:r>
            <a:r>
              <a:rPr kumimoji="0" lang="de-DE" altLang="de-DE" sz="1200" b="0" i="0" u="none" strike="noStrike" cap="none" normalizeH="0" baseline="0" dirty="0" err="1">
                <a:ln>
                  <a:noFill/>
                </a:ln>
                <a:effectLst/>
                <a:latin typeface="Consolas" panose="020B0609020204030204" pitchFamily="49" charset="0"/>
              </a:rPr>
              <a:t>decodeURIComponent</a:t>
            </a:r>
            <a:r>
              <a:rPr kumimoji="0" lang="de-DE" altLang="de-DE" sz="1200" b="0" i="0" u="none" strike="noStrike" cap="none" normalizeH="0" baseline="0" dirty="0">
                <a:ln>
                  <a:noFill/>
                </a:ln>
                <a:effectLst/>
                <a:latin typeface="Consolas" panose="020B0609020204030204" pitchFamily="49" charset="0"/>
              </a:rPr>
              <a:t>(</a:t>
            </a:r>
            <a:r>
              <a:rPr kumimoji="0" lang="de-DE" altLang="de-DE" sz="1200" b="1" i="1" u="none" strike="noStrike" cap="none" normalizeH="0" baseline="0" dirty="0" err="1">
                <a:ln>
                  <a:noFill/>
                </a:ln>
                <a:effectLst/>
                <a:latin typeface="Consolas" panose="020B0609020204030204" pitchFamily="49" charset="0"/>
              </a:rPr>
              <a:t>inhalt</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&lt;/</a:t>
            </a:r>
            <a:r>
              <a:rPr kumimoji="0" lang="de-DE" altLang="de-DE" sz="1200" b="0" i="0" u="none" strike="noStrike" cap="none" normalizeH="0" baseline="0" dirty="0" err="1">
                <a:ln>
                  <a:noFill/>
                </a:ln>
                <a:effectLst/>
                <a:latin typeface="Consolas" panose="020B0609020204030204" pitchFamily="49" charset="0"/>
              </a:rPr>
              <a:t>script</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&lt;/</a:t>
            </a:r>
            <a:r>
              <a:rPr kumimoji="0" lang="de-DE" altLang="de-DE" sz="1200" b="0" i="0" u="none" strike="noStrike" cap="none" normalizeH="0" baseline="0" dirty="0" err="1">
                <a:ln>
                  <a:noFill/>
                </a:ln>
                <a:effectLst/>
                <a:latin typeface="Consolas" panose="020B0609020204030204" pitchFamily="49" charset="0"/>
              </a:rPr>
              <a:t>body</a:t>
            </a:r>
            <a:r>
              <a:rPr kumimoji="0" lang="de-DE" altLang="de-DE" sz="1200" b="0" i="0" u="none" strike="noStrike" cap="none" normalizeH="0" baseline="0" dirty="0">
                <a:ln>
                  <a:noFill/>
                </a:ln>
                <a:effectLst/>
                <a:latin typeface="Consolas" panose="020B0609020204030204" pitchFamily="49" charset="0"/>
              </a:rPr>
              <a:t>&gt;</a:t>
            </a:r>
          </a:p>
        </p:txBody>
      </p:sp>
    </p:spTree>
    <p:extLst>
      <p:ext uri="{BB962C8B-B14F-4D97-AF65-F5344CB8AC3E}">
        <p14:creationId xmlns:p14="http://schemas.microsoft.com/office/powerpoint/2010/main" val="2686710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8254A6-3D99-4E3F-B27B-417A16BCA633}"/>
              </a:ext>
            </a:extLst>
          </p:cNvPr>
          <p:cNvSpPr>
            <a:spLocks noGrp="1"/>
          </p:cNvSpPr>
          <p:nvPr>
            <p:ph type="title"/>
          </p:nvPr>
        </p:nvSpPr>
        <p:spPr/>
        <p:txBody>
          <a:bodyPr/>
          <a:lstStyle/>
          <a:p>
            <a:r>
              <a:rPr lang="de-AT" dirty="0"/>
              <a:t>Images</a:t>
            </a:r>
          </a:p>
        </p:txBody>
      </p:sp>
      <p:sp>
        <p:nvSpPr>
          <p:cNvPr id="3" name="Textplatzhalter 2">
            <a:extLst>
              <a:ext uri="{FF2B5EF4-FFF2-40B4-BE49-F238E27FC236}">
                <a16:creationId xmlns:a16="http://schemas.microsoft.com/office/drawing/2014/main" id="{123235CF-6E92-449D-A2FA-5C8B08015B5A}"/>
              </a:ext>
            </a:extLst>
          </p:cNvPr>
          <p:cNvSpPr>
            <a:spLocks noGrp="1"/>
          </p:cNvSpPr>
          <p:nvPr>
            <p:ph type="body" sz="quarter" idx="13"/>
          </p:nvPr>
        </p:nvSpPr>
        <p:spPr>
          <a:xfrm>
            <a:off x="949136" y="1253607"/>
            <a:ext cx="10293728" cy="1574790"/>
          </a:xfrm>
        </p:spPr>
        <p:txBody>
          <a:bodyPr/>
          <a:lstStyle/>
          <a:p>
            <a:r>
              <a:rPr lang="de-AT" dirty="0"/>
              <a:t>Informationen über enthaltene Bilder abrufen oder verändern</a:t>
            </a:r>
          </a:p>
          <a:p>
            <a:r>
              <a:rPr kumimoji="0" lang="de-DE" altLang="de-DE" sz="1400" b="1" i="1" u="none" strike="noStrike" cap="none" normalizeH="0" baseline="0" dirty="0" err="1">
                <a:ln>
                  <a:noFill/>
                </a:ln>
                <a:solidFill>
                  <a:srgbClr val="9876AA"/>
                </a:solidFill>
                <a:effectLst/>
                <a:latin typeface="Consolas" panose="020B0609020204030204" pitchFamily="49" charset="0"/>
              </a:rPr>
              <a:t>document</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images</a:t>
            </a:r>
            <a:r>
              <a:rPr lang="de-DE" altLang="de-DE" dirty="0">
                <a:solidFill>
                  <a:srgbClr val="A9B7C6"/>
                </a:solidFill>
                <a:latin typeface="Consolas" panose="020B0609020204030204" pitchFamily="49" charset="0"/>
              </a:rPr>
              <a:t> </a:t>
            </a:r>
            <a:r>
              <a:rPr lang="de-DE" altLang="de-DE" dirty="0"/>
              <a:t>=&gt; enthält alle Bilder, die auf der Seite enthalten sind</a:t>
            </a:r>
          </a:p>
          <a:p>
            <a:r>
              <a:rPr kumimoji="0" lang="de-DE" altLang="de-DE" sz="1400" b="1" i="1" u="none" strike="noStrike" cap="none" normalizeH="0" baseline="0" dirty="0" err="1">
                <a:ln>
                  <a:noFill/>
                </a:ln>
                <a:solidFill>
                  <a:srgbClr val="9876AA"/>
                </a:solidFill>
                <a:effectLst/>
                <a:latin typeface="Consolas" panose="020B0609020204030204" pitchFamily="49" charset="0"/>
              </a:rPr>
              <a:t>document</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images</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897BB"/>
                </a:solidFill>
                <a:effectLst/>
                <a:latin typeface="Consolas" panose="020B0609020204030204" pitchFamily="49" charset="0"/>
              </a:rPr>
              <a:t>0</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lang="de-DE" altLang="de-DE" dirty="0"/>
              <a:t>=&gt; auf einzelne Bilder zugreifen (Position im Array angeben)</a:t>
            </a:r>
          </a:p>
          <a:p>
            <a:r>
              <a:rPr kumimoji="0" lang="de-DE" altLang="de-DE" sz="1400" b="1" i="1" u="none" strike="noStrike" cap="none" normalizeH="0" baseline="0" dirty="0" err="1">
                <a:ln>
                  <a:noFill/>
                </a:ln>
                <a:solidFill>
                  <a:srgbClr val="9876AA"/>
                </a:solidFill>
                <a:effectLst/>
                <a:latin typeface="Consolas" panose="020B0609020204030204" pitchFamily="49" charset="0"/>
              </a:rPr>
              <a:t>document</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images</a:t>
            </a:r>
            <a:r>
              <a:rPr kumimoji="0" lang="de-DE" altLang="de-DE" sz="1400" b="0" i="0" u="none" strike="noStrike" cap="none" normalizeH="0" baseline="0" dirty="0" err="1">
                <a:ln>
                  <a:noFill/>
                </a:ln>
                <a:solidFill>
                  <a:srgbClr val="A9B7C6"/>
                </a:solidFill>
                <a:effectLst/>
                <a:latin typeface="Consolas" panose="020B0609020204030204" pitchFamily="49" charset="0"/>
              </a:rPr>
              <a:t>.length</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lang="de-DE" altLang="de-DE" dirty="0"/>
              <a:t>=&gt; gibt an wie viele Bilder auf der Seite sind</a:t>
            </a:r>
          </a:p>
          <a:p>
            <a:r>
              <a:rPr lang="de-DE" dirty="0"/>
              <a:t>Höhe und Breite auslesen mit: </a:t>
            </a:r>
            <a:r>
              <a:rPr lang="de-DE" dirty="0" err="1"/>
              <a:t>heigth</a:t>
            </a:r>
            <a:r>
              <a:rPr lang="de-DE" dirty="0"/>
              <a:t> und </a:t>
            </a:r>
            <a:r>
              <a:rPr lang="de-DE" dirty="0" err="1"/>
              <a:t>length</a:t>
            </a:r>
            <a:endParaRPr lang="de-AT" dirty="0"/>
          </a:p>
        </p:txBody>
      </p:sp>
      <p:sp>
        <p:nvSpPr>
          <p:cNvPr id="5" name="Rectangle 2">
            <a:extLst>
              <a:ext uri="{FF2B5EF4-FFF2-40B4-BE49-F238E27FC236}">
                <a16:creationId xmlns:a16="http://schemas.microsoft.com/office/drawing/2014/main" id="{721A85A4-F77A-4B8F-8068-67646333B835}"/>
              </a:ext>
            </a:extLst>
          </p:cNvPr>
          <p:cNvSpPr>
            <a:spLocks noChangeArrowheads="1"/>
          </p:cNvSpPr>
          <p:nvPr/>
        </p:nvSpPr>
        <p:spPr bwMode="auto">
          <a:xfrm>
            <a:off x="3369933" y="3665747"/>
            <a:ext cx="5452134" cy="2462213"/>
          </a:xfrm>
          <a:prstGeom prst="rect">
            <a:avLst/>
          </a:prstGeom>
          <a:solidFill>
            <a:schemeClr val="bg1"/>
          </a:solidFill>
          <a:ln w="6350">
            <a:solidFill>
              <a:schemeClr val="tx1"/>
            </a:solidFill>
          </a:ln>
        </p:spPr>
        <p:txBody>
          <a:bodyPr wrap="square">
            <a:sp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img</a:t>
            </a:r>
            <a:r>
              <a:rPr lang="de-DE" altLang="de-DE" sz="1200" dirty="0">
                <a:latin typeface="Consolas" panose="020B0609020204030204" pitchFamily="49" charset="0"/>
              </a:rPr>
              <a:t> </a:t>
            </a:r>
            <a:r>
              <a:rPr lang="de-DE" altLang="de-DE" sz="1200" dirty="0" err="1">
                <a:latin typeface="Consolas" panose="020B0609020204030204" pitchFamily="49" charset="0"/>
              </a:rPr>
              <a:t>src</a:t>
            </a:r>
            <a:r>
              <a:rPr lang="de-DE" altLang="de-DE" sz="1200" dirty="0">
                <a:latin typeface="Consolas" panose="020B0609020204030204" pitchFamily="49" charset="0"/>
              </a:rPr>
              <a:t>="beispiel.jpg"&gt;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button</a:t>
            </a:r>
            <a:r>
              <a:rPr lang="de-DE" altLang="de-DE" sz="1200" dirty="0">
                <a:latin typeface="Consolas" panose="020B0609020204030204" pitchFamily="49" charset="0"/>
              </a:rPr>
              <a:t> type="</a:t>
            </a:r>
            <a:r>
              <a:rPr lang="de-DE" altLang="de-DE" sz="1200" dirty="0" err="1">
                <a:latin typeface="Consolas" panose="020B0609020204030204" pitchFamily="49" charset="0"/>
              </a:rPr>
              <a:t>button</a:t>
            </a:r>
            <a:r>
              <a:rPr lang="de-DE" altLang="de-DE" sz="1200" dirty="0">
                <a:latin typeface="Consolas" panose="020B0609020204030204" pitchFamily="49" charset="0"/>
              </a:rPr>
              <a:t>" </a:t>
            </a:r>
            <a:r>
              <a:rPr lang="de-DE" altLang="de-DE" sz="1200" dirty="0" err="1">
                <a:latin typeface="Consolas" panose="020B0609020204030204" pitchFamily="49" charset="0"/>
              </a:rPr>
              <a:t>id</a:t>
            </a:r>
            <a:r>
              <a:rPr lang="de-DE" altLang="de-DE" sz="1200" dirty="0">
                <a:latin typeface="Consolas" panose="020B0609020204030204" pitchFamily="49" charset="0"/>
              </a:rPr>
              <a:t>="</a:t>
            </a:r>
            <a:r>
              <a:rPr lang="de-DE" altLang="de-DE" sz="1200" dirty="0" err="1">
                <a:latin typeface="Consolas" panose="020B0609020204030204" pitchFamily="49" charset="0"/>
              </a:rPr>
              <a:t>btn</a:t>
            </a:r>
            <a:r>
              <a:rPr lang="de-DE" altLang="de-DE" sz="1200" dirty="0">
                <a:latin typeface="Consolas" panose="020B0609020204030204" pitchFamily="49" charset="0"/>
              </a:rPr>
              <a:t>"&gt;Bild tauschen&lt;/</a:t>
            </a:r>
            <a:r>
              <a:rPr lang="de-DE" altLang="de-DE" sz="1200" dirty="0" err="1">
                <a:latin typeface="Consolas" panose="020B0609020204030204" pitchFamily="49" charset="0"/>
              </a:rPr>
              <a:t>button</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use</a:t>
            </a:r>
            <a:r>
              <a:rPr lang="de-DE" altLang="de-DE" sz="1200" dirty="0">
                <a:latin typeface="Consolas" panose="020B0609020204030204" pitchFamily="49" charset="0"/>
              </a:rPr>
              <a:t> </a:t>
            </a:r>
            <a:r>
              <a:rPr lang="de-DE" altLang="de-DE" sz="1200" dirty="0" err="1">
                <a:latin typeface="Consolas" panose="020B0609020204030204" pitchFamily="49" charset="0"/>
              </a:rPr>
              <a:t>strict</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function</a:t>
            </a:r>
            <a:r>
              <a:rPr lang="de-DE" altLang="de-DE" sz="1200" dirty="0">
                <a:latin typeface="Consolas" panose="020B0609020204030204" pitchFamily="49" charset="0"/>
              </a:rPr>
              <a:t> tauschen()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document.images</a:t>
            </a:r>
            <a:r>
              <a:rPr lang="de-DE" altLang="de-DE" sz="1200" dirty="0">
                <a:latin typeface="Consolas" panose="020B0609020204030204" pitchFamily="49" charset="0"/>
              </a:rPr>
              <a:t>[0].</a:t>
            </a:r>
            <a:r>
              <a:rPr lang="de-DE" altLang="de-DE" sz="1200" dirty="0" err="1">
                <a:latin typeface="Consolas" panose="020B0609020204030204" pitchFamily="49" charset="0"/>
              </a:rPr>
              <a:t>src</a:t>
            </a:r>
            <a:r>
              <a:rPr lang="de-DE" altLang="de-DE" sz="1200" dirty="0">
                <a:latin typeface="Consolas" panose="020B0609020204030204" pitchFamily="49" charset="0"/>
              </a:rPr>
              <a:t> = "bild2.jpg";</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btn.onclick</a:t>
            </a:r>
            <a:r>
              <a:rPr lang="de-DE" altLang="de-DE" sz="1200" dirty="0">
                <a:latin typeface="Consolas" panose="020B0609020204030204" pitchFamily="49" charset="0"/>
              </a:rPr>
              <a:t> = tauschen;</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p>
        </p:txBody>
      </p:sp>
    </p:spTree>
    <p:extLst>
      <p:ext uri="{BB962C8B-B14F-4D97-AF65-F5344CB8AC3E}">
        <p14:creationId xmlns:p14="http://schemas.microsoft.com/office/powerpoint/2010/main" val="23900937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CD48C9-28AE-4E67-878B-C7F32A382512}"/>
              </a:ext>
            </a:extLst>
          </p:cNvPr>
          <p:cNvSpPr>
            <a:spLocks noGrp="1"/>
          </p:cNvSpPr>
          <p:nvPr>
            <p:ph type="title"/>
          </p:nvPr>
        </p:nvSpPr>
        <p:spPr/>
        <p:txBody>
          <a:bodyPr/>
          <a:lstStyle/>
          <a:p>
            <a:r>
              <a:rPr lang="de-AT" dirty="0"/>
              <a:t>Style</a:t>
            </a:r>
          </a:p>
        </p:txBody>
      </p:sp>
      <p:sp>
        <p:nvSpPr>
          <p:cNvPr id="3" name="Textplatzhalter 2">
            <a:extLst>
              <a:ext uri="{FF2B5EF4-FFF2-40B4-BE49-F238E27FC236}">
                <a16:creationId xmlns:a16="http://schemas.microsoft.com/office/drawing/2014/main" id="{E9A0B1E2-4114-4BF2-A14F-80E8DE438220}"/>
              </a:ext>
            </a:extLst>
          </p:cNvPr>
          <p:cNvSpPr>
            <a:spLocks noGrp="1"/>
          </p:cNvSpPr>
          <p:nvPr>
            <p:ph type="body" sz="quarter" idx="13"/>
          </p:nvPr>
        </p:nvSpPr>
        <p:spPr>
          <a:xfrm>
            <a:off x="949136" y="1455738"/>
            <a:ext cx="10293728" cy="286232"/>
          </a:xfrm>
        </p:spPr>
        <p:txBody>
          <a:bodyPr/>
          <a:lstStyle/>
          <a:p>
            <a:r>
              <a:rPr lang="de-AT" dirty="0"/>
              <a:t>Bezieht sich immer auf bestimmtes Element</a:t>
            </a:r>
          </a:p>
        </p:txBody>
      </p:sp>
      <p:sp>
        <p:nvSpPr>
          <p:cNvPr id="4" name="Rectangle 1">
            <a:extLst>
              <a:ext uri="{FF2B5EF4-FFF2-40B4-BE49-F238E27FC236}">
                <a16:creationId xmlns:a16="http://schemas.microsoft.com/office/drawing/2014/main" id="{DF3DF58C-F925-4E38-A12C-302851E60118}"/>
              </a:ext>
            </a:extLst>
          </p:cNvPr>
          <p:cNvSpPr>
            <a:spLocks noChangeArrowheads="1"/>
          </p:cNvSpPr>
          <p:nvPr/>
        </p:nvSpPr>
        <p:spPr bwMode="auto">
          <a:xfrm>
            <a:off x="2194560" y="2293719"/>
            <a:ext cx="7539243" cy="3108543"/>
          </a:xfrm>
          <a:prstGeom prst="rect">
            <a:avLst/>
          </a:prstGeom>
          <a:solidFill>
            <a:schemeClr val="bg1"/>
          </a:solidFill>
          <a:ln w="6350">
            <a:solidFill>
              <a:schemeClr val="tx1"/>
            </a:solidFill>
          </a:ln>
        </p:spPr>
        <p:txBody>
          <a:bodyPr wrap="square">
            <a:sp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&lt;div </a:t>
            </a:r>
            <a:r>
              <a:rPr lang="de-DE" altLang="de-DE" sz="1200" dirty="0" err="1">
                <a:latin typeface="Consolas" panose="020B0609020204030204" pitchFamily="49" charset="0"/>
              </a:rPr>
              <a:t>id</a:t>
            </a:r>
            <a:r>
              <a:rPr lang="de-DE" altLang="de-DE" sz="1200" dirty="0">
                <a:latin typeface="Consolas" panose="020B0609020204030204" pitchFamily="49" charset="0"/>
              </a:rPr>
              <a:t>="div"&gt;</a:t>
            </a:r>
            <a:br>
              <a:rPr lang="de-DE" altLang="de-DE" sz="1200" dirty="0">
                <a:latin typeface="Consolas" panose="020B0609020204030204" pitchFamily="49" charset="0"/>
              </a:rPr>
            </a:br>
            <a:r>
              <a:rPr lang="de-DE" altLang="de-DE" sz="1200" dirty="0">
                <a:latin typeface="Consolas" panose="020B0609020204030204" pitchFamily="49" charset="0"/>
              </a:rPr>
              <a:t>    &lt;p </a:t>
            </a:r>
            <a:r>
              <a:rPr lang="de-DE" altLang="de-DE" sz="1200" dirty="0" err="1">
                <a:latin typeface="Consolas" panose="020B0609020204030204" pitchFamily="49" charset="0"/>
              </a:rPr>
              <a:t>id</a:t>
            </a:r>
            <a:r>
              <a:rPr lang="de-DE" altLang="de-DE" sz="1200" dirty="0">
                <a:latin typeface="Consolas" panose="020B0609020204030204" pitchFamily="49" charset="0"/>
              </a:rPr>
              <a:t>="</a:t>
            </a:r>
            <a:r>
              <a:rPr lang="de-DE" altLang="de-DE" sz="1200" dirty="0" err="1">
                <a:latin typeface="Consolas" panose="020B0609020204030204" pitchFamily="49" charset="0"/>
              </a:rPr>
              <a:t>absatz</a:t>
            </a:r>
            <a:r>
              <a:rPr lang="de-DE" altLang="de-DE" sz="1200" dirty="0">
                <a:latin typeface="Consolas" panose="020B0609020204030204" pitchFamily="49" charset="0"/>
              </a:rPr>
              <a:t>"&gt;Hier steht ein Absatz&lt;/p&gt;</a:t>
            </a:r>
            <a:br>
              <a:rPr lang="de-DE" altLang="de-DE" sz="1200" dirty="0">
                <a:latin typeface="Consolas" panose="020B0609020204030204" pitchFamily="49" charset="0"/>
              </a:rPr>
            </a:br>
            <a:r>
              <a:rPr lang="de-DE" altLang="de-DE" sz="1200" dirty="0">
                <a:latin typeface="Consolas" panose="020B0609020204030204" pitchFamily="49" charset="0"/>
              </a:rPr>
              <a:t>&lt;/div&gt;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button</a:t>
            </a:r>
            <a:r>
              <a:rPr lang="de-DE" altLang="de-DE" sz="1200" dirty="0">
                <a:latin typeface="Consolas" panose="020B0609020204030204" pitchFamily="49" charset="0"/>
              </a:rPr>
              <a:t> type="</a:t>
            </a:r>
            <a:r>
              <a:rPr lang="de-DE" altLang="de-DE" sz="1200" dirty="0" err="1">
                <a:latin typeface="Consolas" panose="020B0609020204030204" pitchFamily="49" charset="0"/>
              </a:rPr>
              <a:t>button</a:t>
            </a:r>
            <a:r>
              <a:rPr lang="de-DE" altLang="de-DE" sz="1200" dirty="0">
                <a:latin typeface="Consolas" panose="020B0609020204030204" pitchFamily="49" charset="0"/>
              </a:rPr>
              <a:t>" </a:t>
            </a:r>
            <a:r>
              <a:rPr lang="de-DE" altLang="de-DE" sz="1200" dirty="0" err="1">
                <a:latin typeface="Consolas" panose="020B0609020204030204" pitchFamily="49" charset="0"/>
              </a:rPr>
              <a:t>onclick</a:t>
            </a:r>
            <a:r>
              <a:rPr lang="de-DE" altLang="de-DE" sz="1200" dirty="0">
                <a:latin typeface="Consolas" panose="020B0609020204030204" pitchFamily="49" charset="0"/>
              </a:rPr>
              <a:t>="</a:t>
            </a:r>
            <a:r>
              <a:rPr lang="de-DE" altLang="de-DE" sz="1200" dirty="0" err="1">
                <a:latin typeface="Consolas" panose="020B0609020204030204" pitchFamily="49" charset="0"/>
              </a:rPr>
              <a:t>hintergrund</a:t>
            </a:r>
            <a:r>
              <a:rPr lang="de-DE" altLang="de-DE" sz="1200" dirty="0">
                <a:latin typeface="Consolas" panose="020B0609020204030204" pitchFamily="49" charset="0"/>
              </a:rPr>
              <a:t>()"&gt;Layout verändern&lt;/</a:t>
            </a:r>
            <a:r>
              <a:rPr lang="de-DE" altLang="de-DE" sz="1200" dirty="0" err="1">
                <a:latin typeface="Consolas" panose="020B0609020204030204" pitchFamily="49" charset="0"/>
              </a:rPr>
              <a:t>button</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function</a:t>
            </a:r>
            <a:r>
              <a:rPr lang="de-DE" altLang="de-DE" sz="1200" dirty="0">
                <a:latin typeface="Consolas" panose="020B0609020204030204" pitchFamily="49" charset="0"/>
              </a:rPr>
              <a:t> </a:t>
            </a:r>
            <a:r>
              <a:rPr lang="de-DE" altLang="de-DE" sz="1200" dirty="0" err="1">
                <a:latin typeface="Consolas" panose="020B0609020204030204" pitchFamily="49" charset="0"/>
              </a:rPr>
              <a:t>hintergrund</a:t>
            </a: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document.getElementById</a:t>
            </a:r>
            <a:r>
              <a:rPr lang="de-DE" altLang="de-DE" sz="1200" dirty="0">
                <a:latin typeface="Consolas" panose="020B0609020204030204" pitchFamily="49" charset="0"/>
              </a:rPr>
              <a:t>("</a:t>
            </a:r>
            <a:r>
              <a:rPr lang="de-DE" altLang="de-DE" sz="1200" dirty="0" err="1">
                <a:latin typeface="Consolas" panose="020B0609020204030204" pitchFamily="49" charset="0"/>
              </a:rPr>
              <a:t>absatz</a:t>
            </a:r>
            <a:r>
              <a:rPr lang="de-DE" altLang="de-DE" sz="1200" dirty="0">
                <a:latin typeface="Consolas" panose="020B0609020204030204" pitchFamily="49" charset="0"/>
              </a:rPr>
              <a:t>").</a:t>
            </a:r>
            <a:r>
              <a:rPr lang="de-DE" altLang="de-DE" sz="1200" dirty="0" err="1">
                <a:latin typeface="Consolas" panose="020B0609020204030204" pitchFamily="49" charset="0"/>
              </a:rPr>
              <a:t>style.background</a:t>
            </a:r>
            <a:r>
              <a:rPr lang="de-DE" altLang="de-DE" sz="1200" dirty="0">
                <a:latin typeface="Consolas" panose="020B0609020204030204" pitchFamily="49" charset="0"/>
              </a:rPr>
              <a:t> = "</a:t>
            </a:r>
            <a:r>
              <a:rPr lang="de-DE" altLang="de-DE" sz="1200" dirty="0" err="1">
                <a:latin typeface="Consolas" panose="020B0609020204030204" pitchFamily="49" charset="0"/>
              </a:rPr>
              <a:t>red</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document.getElementById</a:t>
            </a:r>
            <a:r>
              <a:rPr lang="de-DE" altLang="de-DE" sz="1200" dirty="0">
                <a:latin typeface="Consolas" panose="020B0609020204030204" pitchFamily="49" charset="0"/>
              </a:rPr>
              <a:t>("</a:t>
            </a:r>
            <a:r>
              <a:rPr lang="de-DE" altLang="de-DE" sz="1200" dirty="0" err="1">
                <a:latin typeface="Consolas" panose="020B0609020204030204" pitchFamily="49" charset="0"/>
              </a:rPr>
              <a:t>absatz</a:t>
            </a:r>
            <a:r>
              <a:rPr lang="de-DE" altLang="de-DE" sz="1200" dirty="0">
                <a:latin typeface="Consolas" panose="020B0609020204030204" pitchFamily="49" charset="0"/>
              </a:rPr>
              <a:t>").</a:t>
            </a:r>
            <a:r>
              <a:rPr lang="de-DE" altLang="de-DE" sz="1200" dirty="0" err="1">
                <a:latin typeface="Consolas" panose="020B0609020204030204" pitchFamily="49" charset="0"/>
              </a:rPr>
              <a:t>style.fontSize</a:t>
            </a:r>
            <a:r>
              <a:rPr lang="de-DE" altLang="de-DE" sz="1200" dirty="0">
                <a:latin typeface="Consolas" panose="020B0609020204030204" pitchFamily="49" charset="0"/>
              </a:rPr>
              <a:t> = "30px";</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document.getElementById</a:t>
            </a:r>
            <a:r>
              <a:rPr lang="de-DE" altLang="de-DE" sz="1200" dirty="0">
                <a:latin typeface="Consolas" panose="020B0609020204030204" pitchFamily="49" charset="0"/>
              </a:rPr>
              <a:t>("</a:t>
            </a:r>
            <a:r>
              <a:rPr lang="de-DE" altLang="de-DE" sz="1200" dirty="0" err="1">
                <a:latin typeface="Consolas" panose="020B0609020204030204" pitchFamily="49" charset="0"/>
              </a:rPr>
              <a:t>absatz</a:t>
            </a:r>
            <a:r>
              <a:rPr lang="de-DE" altLang="de-DE" sz="1200" dirty="0">
                <a:latin typeface="Consolas" panose="020B0609020204030204" pitchFamily="49" charset="0"/>
              </a:rPr>
              <a:t>").</a:t>
            </a:r>
            <a:r>
              <a:rPr lang="de-DE" altLang="de-DE" sz="1200" dirty="0" err="1">
                <a:latin typeface="Consolas" panose="020B0609020204030204" pitchFamily="49" charset="0"/>
              </a:rPr>
              <a:t>style.color</a:t>
            </a:r>
            <a:r>
              <a:rPr lang="de-DE" altLang="de-DE" sz="1200" dirty="0">
                <a:latin typeface="Consolas" panose="020B0609020204030204" pitchFamily="49" charset="0"/>
              </a:rPr>
              <a:t> = "</a:t>
            </a:r>
            <a:r>
              <a:rPr lang="de-DE" altLang="de-DE" sz="1200" dirty="0" err="1">
                <a:latin typeface="Consolas" panose="020B0609020204030204" pitchFamily="49" charset="0"/>
              </a:rPr>
              <a:t>white</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document.getElementById</a:t>
            </a:r>
            <a:r>
              <a:rPr lang="de-DE" altLang="de-DE" sz="1200" dirty="0">
                <a:latin typeface="Consolas" panose="020B0609020204030204" pitchFamily="49" charset="0"/>
              </a:rPr>
              <a:t>("</a:t>
            </a:r>
            <a:r>
              <a:rPr lang="de-DE" altLang="de-DE" sz="1200" dirty="0" err="1">
                <a:latin typeface="Consolas" panose="020B0609020204030204" pitchFamily="49" charset="0"/>
              </a:rPr>
              <a:t>absatz</a:t>
            </a:r>
            <a:r>
              <a:rPr lang="de-DE" altLang="de-DE" sz="1200" dirty="0">
                <a:latin typeface="Consolas" panose="020B0609020204030204" pitchFamily="49" charset="0"/>
              </a:rPr>
              <a:t>").</a:t>
            </a:r>
            <a:r>
              <a:rPr lang="de-DE" altLang="de-DE" sz="1200" dirty="0" err="1">
                <a:latin typeface="Consolas" panose="020B0609020204030204" pitchFamily="49" charset="0"/>
              </a:rPr>
              <a:t>style.width</a:t>
            </a:r>
            <a:r>
              <a:rPr lang="de-DE" altLang="de-DE" sz="1200" dirty="0">
                <a:latin typeface="Consolas" panose="020B0609020204030204" pitchFamily="49" charset="0"/>
              </a:rPr>
              <a:t> = "150px";</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document.getElementById</a:t>
            </a:r>
            <a:r>
              <a:rPr lang="de-DE" altLang="de-DE" sz="1200" dirty="0">
                <a:latin typeface="Consolas" panose="020B0609020204030204" pitchFamily="49" charset="0"/>
              </a:rPr>
              <a:t>("</a:t>
            </a:r>
            <a:r>
              <a:rPr lang="de-DE" altLang="de-DE" sz="1200" dirty="0" err="1">
                <a:latin typeface="Consolas" panose="020B0609020204030204" pitchFamily="49" charset="0"/>
              </a:rPr>
              <a:t>absatz</a:t>
            </a:r>
            <a:r>
              <a:rPr lang="de-DE" altLang="de-DE" sz="1200" dirty="0">
                <a:latin typeface="Consolas" panose="020B0609020204030204" pitchFamily="49" charset="0"/>
              </a:rPr>
              <a:t>").</a:t>
            </a:r>
            <a:r>
              <a:rPr lang="de-DE" altLang="de-DE" sz="1200" dirty="0" err="1">
                <a:latin typeface="Consolas" panose="020B0609020204030204" pitchFamily="49" charset="0"/>
              </a:rPr>
              <a:t>style.border</a:t>
            </a:r>
            <a:r>
              <a:rPr lang="de-DE" altLang="de-DE" sz="1200" dirty="0">
                <a:latin typeface="Consolas" panose="020B0609020204030204" pitchFamily="49" charset="0"/>
              </a:rPr>
              <a:t> = "3px solid </a:t>
            </a:r>
            <a:r>
              <a:rPr lang="de-DE" altLang="de-DE" sz="1200" dirty="0" err="1">
                <a:latin typeface="Consolas" panose="020B0609020204030204" pitchFamily="49" charset="0"/>
              </a:rPr>
              <a:t>blue</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p>
        </p:txBody>
      </p:sp>
    </p:spTree>
    <p:extLst>
      <p:ext uri="{BB962C8B-B14F-4D97-AF65-F5344CB8AC3E}">
        <p14:creationId xmlns:p14="http://schemas.microsoft.com/office/powerpoint/2010/main" val="20375269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8886D2-67E0-42CF-97B1-630A84CFFAE6}"/>
              </a:ext>
            </a:extLst>
          </p:cNvPr>
          <p:cNvSpPr>
            <a:spLocks noGrp="1"/>
          </p:cNvSpPr>
          <p:nvPr>
            <p:ph type="title"/>
          </p:nvPr>
        </p:nvSpPr>
        <p:spPr/>
        <p:txBody>
          <a:bodyPr/>
          <a:lstStyle/>
          <a:p>
            <a:r>
              <a:rPr lang="de-AT" dirty="0"/>
              <a:t>Aufgaben</a:t>
            </a:r>
          </a:p>
        </p:txBody>
      </p:sp>
      <p:sp>
        <p:nvSpPr>
          <p:cNvPr id="3" name="Textplatzhalter 2">
            <a:extLst>
              <a:ext uri="{FF2B5EF4-FFF2-40B4-BE49-F238E27FC236}">
                <a16:creationId xmlns:a16="http://schemas.microsoft.com/office/drawing/2014/main" id="{9B7F9AFE-18F1-44FF-ADE0-0C26C38D08E5}"/>
              </a:ext>
            </a:extLst>
          </p:cNvPr>
          <p:cNvSpPr>
            <a:spLocks noGrp="1"/>
          </p:cNvSpPr>
          <p:nvPr>
            <p:ph type="body" sz="quarter" idx="13"/>
          </p:nvPr>
        </p:nvSpPr>
        <p:spPr>
          <a:xfrm>
            <a:off x="949136" y="2478996"/>
            <a:ext cx="10293728" cy="1900007"/>
          </a:xfrm>
        </p:spPr>
        <p:txBody>
          <a:bodyPr/>
          <a:lstStyle/>
          <a:p>
            <a:pPr marL="342900" indent="-342900">
              <a:buFont typeface="+mj-lt"/>
              <a:buAutoNum type="arabicPeriod"/>
            </a:pPr>
            <a:r>
              <a:rPr lang="de-AT" dirty="0"/>
              <a:t>Erstelle eine Seite mit einem Eingabefeld, in das der Anwender eine Internetadresse eingeben kann. Füge außerdem einen Button ein. Wenn der Besucher drauf klickt, soll das Programm die entsprechende Seite aufrufen. Damit das funktioniert, muss die komplette URL (einschließlich https://) eingegeben werden. Überprüfe mit dem </a:t>
            </a:r>
            <a:r>
              <a:rPr lang="de-AT" dirty="0" err="1"/>
              <a:t>includes</a:t>
            </a:r>
            <a:r>
              <a:rPr lang="de-AT" dirty="0"/>
              <a:t>-Befehl, ob dieser Teil in der eingegebenen Zeichenkette enthalten ist. Trifft dies nicht zu, füge ihn hinzu.</a:t>
            </a:r>
          </a:p>
          <a:p>
            <a:pPr marL="342900" indent="-342900">
              <a:buFont typeface="+mj-lt"/>
              <a:buAutoNum type="arabicPeriod"/>
            </a:pPr>
            <a:r>
              <a:rPr lang="de-AT" dirty="0"/>
              <a:t>Erstelle eine Seite mit zwei </a:t>
            </a:r>
            <a:r>
              <a:rPr lang="de-AT" dirty="0" err="1"/>
              <a:t>img</a:t>
            </a:r>
            <a:r>
              <a:rPr lang="de-AT" dirty="0"/>
              <a:t>-Tags. Diese sollen  jedoch kein </a:t>
            </a:r>
            <a:r>
              <a:rPr lang="de-AT" dirty="0" err="1"/>
              <a:t>src</a:t>
            </a:r>
            <a:r>
              <a:rPr lang="de-AT" dirty="0"/>
              <a:t>-Attribut enthalten, sodass sie nicht angezeigt werden. Gestalte einen Button, der es erlaubt, die Bilder auf der Seite anzuzeigen.</a:t>
            </a:r>
          </a:p>
          <a:p>
            <a:pPr marL="342900" indent="-342900">
              <a:buFont typeface="+mj-lt"/>
              <a:buAutoNum type="arabicPeriod"/>
            </a:pPr>
            <a:r>
              <a:rPr lang="de-AT" dirty="0"/>
              <a:t>Erstelle eine Seite mit einem Absatz mit einem beliebigen Text. Füge darunter drei Buttons ein, die es dem Besucher erlauben, aus drei verschiedenen Layout-Entwürfen für die Seite zu wählen.</a:t>
            </a:r>
          </a:p>
        </p:txBody>
      </p:sp>
    </p:spTree>
    <p:extLst>
      <p:ext uri="{BB962C8B-B14F-4D97-AF65-F5344CB8AC3E}">
        <p14:creationId xmlns:p14="http://schemas.microsoft.com/office/powerpoint/2010/main" val="7201262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D3BE809-B309-43B9-8A9F-0CBBE89785F3}"/>
              </a:ext>
            </a:extLst>
          </p:cNvPr>
          <p:cNvSpPr>
            <a:spLocks noGrp="1"/>
          </p:cNvSpPr>
          <p:nvPr>
            <p:ph type="title"/>
          </p:nvPr>
        </p:nvSpPr>
        <p:spPr/>
        <p:txBody>
          <a:bodyPr/>
          <a:lstStyle/>
          <a:p>
            <a:r>
              <a:rPr lang="de-AT" dirty="0"/>
              <a:t>Aufgaben</a:t>
            </a:r>
          </a:p>
        </p:txBody>
      </p:sp>
      <p:sp>
        <p:nvSpPr>
          <p:cNvPr id="3" name="Textplatzhalter 2">
            <a:extLst>
              <a:ext uri="{FF2B5EF4-FFF2-40B4-BE49-F238E27FC236}">
                <a16:creationId xmlns:a16="http://schemas.microsoft.com/office/drawing/2014/main" id="{960E955D-4435-4B77-A91F-F660349CEEAC}"/>
              </a:ext>
            </a:extLst>
          </p:cNvPr>
          <p:cNvSpPr>
            <a:spLocks noGrp="1"/>
          </p:cNvSpPr>
          <p:nvPr>
            <p:ph type="body" sz="quarter" idx="13"/>
          </p:nvPr>
        </p:nvSpPr>
        <p:spPr>
          <a:xfrm>
            <a:off x="949136" y="1455738"/>
            <a:ext cx="10293728" cy="1190069"/>
          </a:xfrm>
        </p:spPr>
        <p:txBody>
          <a:bodyPr/>
          <a:lstStyle/>
          <a:p>
            <a:pPr marL="0" indent="0">
              <a:buNone/>
            </a:pPr>
            <a:r>
              <a:rPr lang="de-AT" dirty="0"/>
              <a:t>Erstelle eine Seite mit einem Eingabefeld, in das der Anwender eine Internetadresse eingeben kann. Füge außerdem einen Button ein. Wenn der Besucher drauf klickt, soll das Programm die entsprechende Seite aufrufen. Damit das funktioniert, muss die komplette URL (einschließlich https://) eingegeben werden. Überprüfe mit dem </a:t>
            </a:r>
            <a:r>
              <a:rPr lang="de-AT" dirty="0" err="1"/>
              <a:t>includes</a:t>
            </a:r>
            <a:r>
              <a:rPr lang="de-AT" dirty="0"/>
              <a:t>-Befehl, ob dieser Teil in der eingegebenen Zeichenkette enthalten ist. Trifft dies nicht zu, füge ihn hinzu.</a:t>
            </a:r>
          </a:p>
          <a:p>
            <a:pPr marL="0" indent="0">
              <a:buNone/>
            </a:pPr>
            <a:endParaRPr lang="de-AT" dirty="0"/>
          </a:p>
        </p:txBody>
      </p:sp>
      <p:sp>
        <p:nvSpPr>
          <p:cNvPr id="4" name="Rectangle 1">
            <a:extLst>
              <a:ext uri="{FF2B5EF4-FFF2-40B4-BE49-F238E27FC236}">
                <a16:creationId xmlns:a16="http://schemas.microsoft.com/office/drawing/2014/main" id="{9A2C05BF-447E-4F68-BFDC-E09F456F3BB0}"/>
              </a:ext>
            </a:extLst>
          </p:cNvPr>
          <p:cNvSpPr>
            <a:spLocks noChangeArrowheads="1"/>
          </p:cNvSpPr>
          <p:nvPr/>
        </p:nvSpPr>
        <p:spPr bwMode="auto">
          <a:xfrm>
            <a:off x="2775219" y="3072474"/>
            <a:ext cx="6641562" cy="2677656"/>
          </a:xfrm>
          <a:prstGeom prst="rect">
            <a:avLst/>
          </a:prstGeom>
          <a:solidFill>
            <a:schemeClr val="bg1"/>
          </a:solidFill>
          <a:ln w="6350">
            <a:solidFill>
              <a:schemeClr val="tx1"/>
            </a:solidFill>
          </a:ln>
        </p:spPr>
        <p:txBody>
          <a:bodyPr wrap="square">
            <a:sp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&lt;p&gt;Gib eine beliebige Internetadresse ein&lt;/p&gt;</a:t>
            </a:r>
            <a:br>
              <a:rPr lang="de-DE" altLang="de-DE" sz="1200" dirty="0">
                <a:latin typeface="Consolas" panose="020B0609020204030204" pitchFamily="49" charset="0"/>
              </a:rPr>
            </a:br>
            <a:r>
              <a:rPr lang="de-DE" altLang="de-DE" sz="1200" dirty="0">
                <a:latin typeface="Consolas" panose="020B0609020204030204" pitchFamily="49" charset="0"/>
              </a:rPr>
              <a:t>&lt;p&gt;&lt;</a:t>
            </a:r>
            <a:r>
              <a:rPr lang="de-DE" altLang="de-DE" sz="1200" dirty="0" err="1">
                <a:latin typeface="Consolas" panose="020B0609020204030204" pitchFamily="49" charset="0"/>
              </a:rPr>
              <a:t>input</a:t>
            </a:r>
            <a:r>
              <a:rPr lang="de-DE" altLang="de-DE" sz="1200" dirty="0">
                <a:latin typeface="Consolas" panose="020B0609020204030204" pitchFamily="49" charset="0"/>
              </a:rPr>
              <a:t> </a:t>
            </a:r>
            <a:r>
              <a:rPr lang="de-DE" altLang="de-DE" sz="1200" dirty="0" err="1">
                <a:latin typeface="Consolas" panose="020B0609020204030204" pitchFamily="49" charset="0"/>
              </a:rPr>
              <a:t>id</a:t>
            </a:r>
            <a:r>
              <a:rPr lang="de-DE" altLang="de-DE" sz="1200" dirty="0">
                <a:latin typeface="Consolas" panose="020B0609020204030204" pitchFamily="49" charset="0"/>
              </a:rPr>
              <a:t>="</a:t>
            </a:r>
            <a:r>
              <a:rPr lang="de-DE" altLang="de-DE" sz="1200" dirty="0" err="1">
                <a:latin typeface="Consolas" panose="020B0609020204030204" pitchFamily="49" charset="0"/>
              </a:rPr>
              <a:t>eingabe</a:t>
            </a:r>
            <a:r>
              <a:rPr lang="de-DE" altLang="de-DE" sz="1200" dirty="0">
                <a:latin typeface="Consolas" panose="020B0609020204030204" pitchFamily="49" charset="0"/>
              </a:rPr>
              <a:t>"&gt; &lt;/p&gt;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button</a:t>
            </a:r>
            <a:r>
              <a:rPr lang="de-DE" altLang="de-DE" sz="1200" dirty="0">
                <a:latin typeface="Consolas" panose="020B0609020204030204" pitchFamily="49" charset="0"/>
              </a:rPr>
              <a:t> </a:t>
            </a:r>
            <a:r>
              <a:rPr lang="de-DE" altLang="de-DE" sz="1200" dirty="0" err="1">
                <a:latin typeface="Consolas" panose="020B0609020204030204" pitchFamily="49" charset="0"/>
              </a:rPr>
              <a:t>onclick</a:t>
            </a:r>
            <a:r>
              <a:rPr lang="de-DE" altLang="de-DE" sz="1200" dirty="0">
                <a:latin typeface="Consolas" panose="020B0609020204030204" pitchFamily="49" charset="0"/>
              </a:rPr>
              <a:t>="</a:t>
            </a:r>
            <a:r>
              <a:rPr lang="de-DE" altLang="de-DE" sz="1200" dirty="0" err="1">
                <a:latin typeface="Consolas" panose="020B0609020204030204" pitchFamily="49" charset="0"/>
              </a:rPr>
              <a:t>weiterleitung</a:t>
            </a:r>
            <a:r>
              <a:rPr lang="de-DE" altLang="de-DE" sz="1200" dirty="0">
                <a:latin typeface="Consolas" panose="020B0609020204030204" pitchFamily="49" charset="0"/>
              </a:rPr>
              <a:t>()"&gt;Seite aufrufen&lt;/</a:t>
            </a:r>
            <a:r>
              <a:rPr lang="de-DE" altLang="de-DE" sz="1200" dirty="0" err="1">
                <a:latin typeface="Consolas" panose="020B0609020204030204" pitchFamily="49" charset="0"/>
              </a:rPr>
              <a:t>button</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function</a:t>
            </a:r>
            <a:r>
              <a:rPr lang="de-DE" altLang="de-DE" sz="1200" dirty="0">
                <a:latin typeface="Consolas" panose="020B0609020204030204" pitchFamily="49" charset="0"/>
              </a:rPr>
              <a:t> </a:t>
            </a:r>
            <a:r>
              <a:rPr lang="de-DE" altLang="de-DE" sz="1200" dirty="0" err="1">
                <a:latin typeface="Consolas" panose="020B0609020204030204" pitchFamily="49" charset="0"/>
              </a:rPr>
              <a:t>weiterleitung</a:t>
            </a: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let</a:t>
            </a:r>
            <a:r>
              <a:rPr lang="de-DE" altLang="de-DE" sz="1200" dirty="0">
                <a:latin typeface="Consolas" panose="020B0609020204030204" pitchFamily="49" charset="0"/>
              </a:rPr>
              <a:t> </a:t>
            </a:r>
            <a:r>
              <a:rPr lang="de-DE" altLang="de-DE" sz="1200" dirty="0" err="1">
                <a:latin typeface="Consolas" panose="020B0609020204030204" pitchFamily="49" charset="0"/>
              </a:rPr>
              <a:t>adresse</a:t>
            </a:r>
            <a:r>
              <a:rPr lang="de-DE" altLang="de-DE" sz="1200" dirty="0">
                <a:latin typeface="Consolas" panose="020B0609020204030204" pitchFamily="49" charset="0"/>
              </a:rPr>
              <a:t> = </a:t>
            </a:r>
            <a:r>
              <a:rPr lang="de-DE" altLang="de-DE" sz="1200" dirty="0" err="1">
                <a:latin typeface="Consolas" panose="020B0609020204030204" pitchFamily="49" charset="0"/>
              </a:rPr>
              <a:t>document.getElementById</a:t>
            </a:r>
            <a:r>
              <a:rPr lang="de-DE" altLang="de-DE" sz="1200" dirty="0">
                <a:latin typeface="Consolas" panose="020B0609020204030204" pitchFamily="49" charset="0"/>
              </a:rPr>
              <a:t>('</a:t>
            </a:r>
            <a:r>
              <a:rPr lang="de-DE" altLang="de-DE" sz="1200" dirty="0" err="1">
                <a:latin typeface="Consolas" panose="020B0609020204030204" pitchFamily="49" charset="0"/>
              </a:rPr>
              <a:t>eingabe</a:t>
            </a:r>
            <a:r>
              <a:rPr lang="de-DE" altLang="de-DE" sz="1200" dirty="0">
                <a:latin typeface="Consolas" panose="020B0609020204030204" pitchFamily="49" charset="0"/>
              </a:rPr>
              <a:t>').</a:t>
            </a:r>
            <a:r>
              <a:rPr lang="de-DE" altLang="de-DE" sz="1200" dirty="0" err="1">
                <a:latin typeface="Consolas" panose="020B0609020204030204" pitchFamily="49" charset="0"/>
              </a:rPr>
              <a:t>value</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if</a:t>
            </a:r>
            <a:r>
              <a:rPr lang="de-DE" altLang="de-DE" sz="1200" dirty="0">
                <a:latin typeface="Consolas" panose="020B0609020204030204" pitchFamily="49" charset="0"/>
              </a:rPr>
              <a:t>(!(</a:t>
            </a:r>
            <a:r>
              <a:rPr lang="de-DE" altLang="de-DE" sz="1200" dirty="0" err="1">
                <a:latin typeface="Consolas" panose="020B0609020204030204" pitchFamily="49" charset="0"/>
              </a:rPr>
              <a:t>adresse.includes</a:t>
            </a:r>
            <a:r>
              <a:rPr lang="de-DE" altLang="de-DE" sz="1200" dirty="0">
                <a:latin typeface="Consolas" panose="020B0609020204030204" pitchFamily="49" charset="0"/>
              </a:rPr>
              <a:t>('https://')) || </a:t>
            </a:r>
            <a:r>
              <a:rPr lang="de-DE" altLang="de-DE" sz="1200" dirty="0" err="1">
                <a:latin typeface="Consolas" panose="020B0609020204030204" pitchFamily="49" charset="0"/>
              </a:rPr>
              <a:t>adresse.includes</a:t>
            </a:r>
            <a:r>
              <a:rPr lang="de-DE" altLang="de-DE" sz="1200" dirty="0">
                <a:latin typeface="Consolas" panose="020B0609020204030204" pitchFamily="49" charset="0"/>
              </a:rPr>
              <a:t>('http://'))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adresse</a:t>
            </a:r>
            <a:r>
              <a:rPr lang="de-DE" altLang="de-DE" sz="1200" dirty="0">
                <a:latin typeface="Consolas" panose="020B0609020204030204" pitchFamily="49" charset="0"/>
              </a:rPr>
              <a:t> = "http://" + </a:t>
            </a:r>
            <a:r>
              <a:rPr lang="de-DE" altLang="de-DE" sz="1200" dirty="0" err="1">
                <a:latin typeface="Consolas" panose="020B0609020204030204" pitchFamily="49" charset="0"/>
              </a:rPr>
              <a:t>adresse</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location.href</a:t>
            </a:r>
            <a:r>
              <a:rPr lang="de-DE" altLang="de-DE" sz="1200" dirty="0">
                <a:latin typeface="Consolas" panose="020B0609020204030204" pitchFamily="49" charset="0"/>
              </a:rPr>
              <a:t> = </a:t>
            </a:r>
            <a:r>
              <a:rPr lang="de-DE" altLang="de-DE" sz="1200" dirty="0" err="1">
                <a:latin typeface="Consolas" panose="020B0609020204030204" pitchFamily="49" charset="0"/>
              </a:rPr>
              <a:t>adresse</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p>
        </p:txBody>
      </p:sp>
    </p:spTree>
    <p:extLst>
      <p:ext uri="{BB962C8B-B14F-4D97-AF65-F5344CB8AC3E}">
        <p14:creationId xmlns:p14="http://schemas.microsoft.com/office/powerpoint/2010/main" val="3940421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5AE87B3-6D7B-4B20-B717-7A82A1E86359}"/>
              </a:ext>
            </a:extLst>
          </p:cNvPr>
          <p:cNvSpPr>
            <a:spLocks noGrp="1"/>
          </p:cNvSpPr>
          <p:nvPr>
            <p:ph type="title"/>
          </p:nvPr>
        </p:nvSpPr>
        <p:spPr/>
        <p:txBody>
          <a:bodyPr/>
          <a:lstStyle/>
          <a:p>
            <a:r>
              <a:rPr lang="de-AT" dirty="0"/>
              <a:t>Das </a:t>
            </a:r>
            <a:r>
              <a:rPr lang="de-AT" dirty="0" err="1"/>
              <a:t>document</a:t>
            </a:r>
            <a:r>
              <a:rPr lang="de-AT" dirty="0"/>
              <a:t>-Objekt</a:t>
            </a:r>
          </a:p>
        </p:txBody>
      </p:sp>
      <p:sp>
        <p:nvSpPr>
          <p:cNvPr id="2" name="Textplatzhalter 1">
            <a:extLst>
              <a:ext uri="{FF2B5EF4-FFF2-40B4-BE49-F238E27FC236}">
                <a16:creationId xmlns:a16="http://schemas.microsoft.com/office/drawing/2014/main" id="{60AD9440-EBAD-4D10-95FE-9A957DD556AE}"/>
              </a:ext>
            </a:extLst>
          </p:cNvPr>
          <p:cNvSpPr>
            <a:spLocks noGrp="1"/>
          </p:cNvSpPr>
          <p:nvPr>
            <p:ph type="body" sz="quarter" idx="13"/>
          </p:nvPr>
        </p:nvSpPr>
        <p:spPr>
          <a:xfrm>
            <a:off x="949136" y="2353809"/>
            <a:ext cx="10293728" cy="1252651"/>
          </a:xfrm>
        </p:spPr>
        <p:txBody>
          <a:bodyPr/>
          <a:lstStyle/>
          <a:p>
            <a:r>
              <a:rPr lang="de-AT" dirty="0"/>
              <a:t>Ist für die Erstellung von dynamischen Internetseiten enorm wichtig</a:t>
            </a:r>
          </a:p>
          <a:p>
            <a:r>
              <a:rPr lang="de-AT" dirty="0"/>
              <a:t>Erlaubt es, auf alle einzelnen Bestandteile der Seite zuzugreifen</a:t>
            </a:r>
          </a:p>
          <a:p>
            <a:r>
              <a:rPr lang="de-AT" dirty="0"/>
              <a:t>Erlaubt es, Funktionsweisen zu verändern bei Buttons oder Formulare</a:t>
            </a:r>
          </a:p>
          <a:p>
            <a:r>
              <a:rPr lang="de-AT" dirty="0"/>
              <a:t>Bsp.: </a:t>
            </a:r>
            <a:r>
              <a:rPr lang="de-AT" dirty="0" err="1"/>
              <a:t>document.write</a:t>
            </a:r>
            <a:r>
              <a:rPr lang="de-AT" dirty="0"/>
              <a:t>()</a:t>
            </a:r>
          </a:p>
        </p:txBody>
      </p:sp>
    </p:spTree>
    <p:extLst>
      <p:ext uri="{BB962C8B-B14F-4D97-AF65-F5344CB8AC3E}">
        <p14:creationId xmlns:p14="http://schemas.microsoft.com/office/powerpoint/2010/main" val="38502347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D3BE809-B309-43B9-8A9F-0CBBE89785F3}"/>
              </a:ext>
            </a:extLst>
          </p:cNvPr>
          <p:cNvSpPr>
            <a:spLocks noGrp="1"/>
          </p:cNvSpPr>
          <p:nvPr>
            <p:ph type="title"/>
          </p:nvPr>
        </p:nvSpPr>
        <p:spPr/>
        <p:txBody>
          <a:bodyPr/>
          <a:lstStyle/>
          <a:p>
            <a:r>
              <a:rPr lang="de-AT" dirty="0"/>
              <a:t>Aufgaben</a:t>
            </a:r>
          </a:p>
        </p:txBody>
      </p:sp>
      <p:sp>
        <p:nvSpPr>
          <p:cNvPr id="3" name="Textplatzhalter 2">
            <a:extLst>
              <a:ext uri="{FF2B5EF4-FFF2-40B4-BE49-F238E27FC236}">
                <a16:creationId xmlns:a16="http://schemas.microsoft.com/office/drawing/2014/main" id="{960E955D-4435-4B77-A91F-F660349CEEAC}"/>
              </a:ext>
            </a:extLst>
          </p:cNvPr>
          <p:cNvSpPr>
            <a:spLocks noGrp="1"/>
          </p:cNvSpPr>
          <p:nvPr>
            <p:ph type="body" sz="quarter" idx="13"/>
          </p:nvPr>
        </p:nvSpPr>
        <p:spPr>
          <a:xfrm>
            <a:off x="949136" y="1455738"/>
            <a:ext cx="10293728" cy="480131"/>
          </a:xfrm>
        </p:spPr>
        <p:txBody>
          <a:bodyPr/>
          <a:lstStyle/>
          <a:p>
            <a:pPr marL="0" indent="0">
              <a:buNone/>
            </a:pPr>
            <a:r>
              <a:rPr lang="de-AT" dirty="0"/>
              <a:t>Erstelle eine Seite mit zwei </a:t>
            </a:r>
            <a:r>
              <a:rPr lang="de-AT" dirty="0" err="1"/>
              <a:t>img</a:t>
            </a:r>
            <a:r>
              <a:rPr lang="de-AT" dirty="0"/>
              <a:t>-Tags. Diese sollen  jedoch kein </a:t>
            </a:r>
            <a:r>
              <a:rPr lang="de-AT" dirty="0" err="1"/>
              <a:t>src</a:t>
            </a:r>
            <a:r>
              <a:rPr lang="de-AT" dirty="0"/>
              <a:t>-Attribut enthalten, sodass sie nicht angezeigt werden. Gestalte einen Button, der es erlaubt, die Bilder auf der Seite anzuzeigen.</a:t>
            </a:r>
          </a:p>
        </p:txBody>
      </p:sp>
      <p:sp>
        <p:nvSpPr>
          <p:cNvPr id="5" name="Rectangle 1">
            <a:extLst>
              <a:ext uri="{FF2B5EF4-FFF2-40B4-BE49-F238E27FC236}">
                <a16:creationId xmlns:a16="http://schemas.microsoft.com/office/drawing/2014/main" id="{CCC6014E-B22D-4CC2-B629-4D76BB8181E7}"/>
              </a:ext>
            </a:extLst>
          </p:cNvPr>
          <p:cNvSpPr>
            <a:spLocks noChangeArrowheads="1"/>
          </p:cNvSpPr>
          <p:nvPr/>
        </p:nvSpPr>
        <p:spPr bwMode="auto">
          <a:xfrm>
            <a:off x="3594226" y="3014493"/>
            <a:ext cx="4687502" cy="2123658"/>
          </a:xfrm>
          <a:prstGeom prst="rect">
            <a:avLst/>
          </a:prstGeom>
          <a:solidFill>
            <a:schemeClr val="bg1"/>
          </a:solidFill>
          <a:ln w="6350">
            <a:solidFill>
              <a:schemeClr val="tx1"/>
            </a:solidFill>
          </a:ln>
        </p:spPr>
        <p:txBody>
          <a:bodyPr wrap="square">
            <a:sp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img</a:t>
            </a:r>
            <a:r>
              <a:rPr lang="de-DE" altLang="de-DE" sz="1200" dirty="0">
                <a:latin typeface="Consolas" panose="020B0609020204030204" pitchFamily="49" charset="0"/>
              </a:rPr>
              <a:t>&gt;&lt;</a:t>
            </a:r>
            <a:r>
              <a:rPr lang="de-DE" altLang="de-DE" sz="1200" dirty="0" err="1">
                <a:latin typeface="Consolas" panose="020B0609020204030204" pitchFamily="49" charset="0"/>
              </a:rPr>
              <a:t>br</a:t>
            </a:r>
            <a:r>
              <a:rPr lang="de-DE" altLang="de-DE" sz="1200" dirty="0">
                <a:latin typeface="Consolas" panose="020B0609020204030204" pitchFamily="49" charset="0"/>
              </a:rPr>
              <a:t>&gt;&lt;</a:t>
            </a:r>
            <a:r>
              <a:rPr lang="de-DE" altLang="de-DE" sz="1200" dirty="0" err="1">
                <a:latin typeface="Consolas" panose="020B0609020204030204" pitchFamily="49" charset="0"/>
              </a:rPr>
              <a:t>br</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img</a:t>
            </a:r>
            <a:r>
              <a:rPr lang="de-DE" altLang="de-DE" sz="1200" dirty="0">
                <a:latin typeface="Consolas" panose="020B0609020204030204" pitchFamily="49" charset="0"/>
              </a:rPr>
              <a:t>&gt;&lt;</a:t>
            </a:r>
            <a:r>
              <a:rPr lang="de-DE" altLang="de-DE" sz="1200" dirty="0" err="1">
                <a:latin typeface="Consolas" panose="020B0609020204030204" pitchFamily="49" charset="0"/>
              </a:rPr>
              <a:t>br</a:t>
            </a:r>
            <a:r>
              <a:rPr lang="de-DE" altLang="de-DE" sz="1200" dirty="0">
                <a:latin typeface="Consolas" panose="020B0609020204030204" pitchFamily="49" charset="0"/>
              </a:rPr>
              <a:t>&gt;&lt;</a:t>
            </a:r>
            <a:r>
              <a:rPr lang="de-DE" altLang="de-DE" sz="1200" dirty="0" err="1">
                <a:latin typeface="Consolas" panose="020B0609020204030204" pitchFamily="49" charset="0"/>
              </a:rPr>
              <a:t>br</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button</a:t>
            </a:r>
            <a:r>
              <a:rPr lang="de-DE" altLang="de-DE" sz="1200" dirty="0">
                <a:latin typeface="Consolas" panose="020B0609020204030204" pitchFamily="49" charset="0"/>
              </a:rPr>
              <a:t> </a:t>
            </a:r>
            <a:r>
              <a:rPr lang="de-DE" altLang="de-DE" sz="1200" dirty="0" err="1">
                <a:latin typeface="Consolas" panose="020B0609020204030204" pitchFamily="49" charset="0"/>
              </a:rPr>
              <a:t>onclick</a:t>
            </a:r>
            <a:r>
              <a:rPr lang="de-DE" altLang="de-DE" sz="1200" dirty="0">
                <a:latin typeface="Consolas" panose="020B0609020204030204" pitchFamily="49" charset="0"/>
              </a:rPr>
              <a:t>="anzeigen()"&gt;Bilder anzeigen&lt;/</a:t>
            </a:r>
            <a:r>
              <a:rPr lang="de-DE" altLang="de-DE" sz="1200" dirty="0" err="1">
                <a:latin typeface="Consolas" panose="020B0609020204030204" pitchFamily="49" charset="0"/>
              </a:rPr>
              <a:t>button</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function</a:t>
            </a:r>
            <a:r>
              <a:rPr lang="de-DE" altLang="de-DE" sz="1200" dirty="0">
                <a:latin typeface="Consolas" panose="020B0609020204030204" pitchFamily="49" charset="0"/>
              </a:rPr>
              <a:t>  anzeigen()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document.images</a:t>
            </a:r>
            <a:r>
              <a:rPr lang="de-DE" altLang="de-DE" sz="1200" dirty="0">
                <a:latin typeface="Consolas" panose="020B0609020204030204" pitchFamily="49" charset="0"/>
              </a:rPr>
              <a:t>[0].</a:t>
            </a:r>
            <a:r>
              <a:rPr lang="de-DE" altLang="de-DE" sz="1200" dirty="0" err="1">
                <a:latin typeface="Consolas" panose="020B0609020204030204" pitchFamily="49" charset="0"/>
              </a:rPr>
              <a:t>src</a:t>
            </a:r>
            <a:r>
              <a:rPr lang="de-DE" altLang="de-DE" sz="1200" dirty="0">
                <a:latin typeface="Consolas" panose="020B0609020204030204" pitchFamily="49" charset="0"/>
              </a:rPr>
              <a:t> = "bild1.jpg";</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document.images</a:t>
            </a:r>
            <a:r>
              <a:rPr lang="de-DE" altLang="de-DE" sz="1200" dirty="0">
                <a:latin typeface="Consolas" panose="020B0609020204030204" pitchFamily="49" charset="0"/>
              </a:rPr>
              <a:t>[1].</a:t>
            </a:r>
            <a:r>
              <a:rPr lang="de-DE" altLang="de-DE" sz="1200" dirty="0" err="1">
                <a:latin typeface="Consolas" panose="020B0609020204030204" pitchFamily="49" charset="0"/>
              </a:rPr>
              <a:t>src</a:t>
            </a:r>
            <a:r>
              <a:rPr lang="de-DE" altLang="de-DE" sz="1200" dirty="0">
                <a:latin typeface="Consolas" panose="020B0609020204030204" pitchFamily="49" charset="0"/>
              </a:rPr>
              <a:t> = "bild2.jpg";</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p>
        </p:txBody>
      </p:sp>
    </p:spTree>
    <p:extLst>
      <p:ext uri="{BB962C8B-B14F-4D97-AF65-F5344CB8AC3E}">
        <p14:creationId xmlns:p14="http://schemas.microsoft.com/office/powerpoint/2010/main" val="31902704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D3BE809-B309-43B9-8A9F-0CBBE89785F3}"/>
              </a:ext>
            </a:extLst>
          </p:cNvPr>
          <p:cNvSpPr>
            <a:spLocks noGrp="1"/>
          </p:cNvSpPr>
          <p:nvPr>
            <p:ph type="title"/>
          </p:nvPr>
        </p:nvSpPr>
        <p:spPr/>
        <p:txBody>
          <a:bodyPr/>
          <a:lstStyle/>
          <a:p>
            <a:r>
              <a:rPr lang="de-AT" dirty="0"/>
              <a:t>Aufgaben</a:t>
            </a:r>
          </a:p>
        </p:txBody>
      </p:sp>
      <p:sp>
        <p:nvSpPr>
          <p:cNvPr id="3" name="Textplatzhalter 2">
            <a:extLst>
              <a:ext uri="{FF2B5EF4-FFF2-40B4-BE49-F238E27FC236}">
                <a16:creationId xmlns:a16="http://schemas.microsoft.com/office/drawing/2014/main" id="{960E955D-4435-4B77-A91F-F660349CEEAC}"/>
              </a:ext>
            </a:extLst>
          </p:cNvPr>
          <p:cNvSpPr>
            <a:spLocks noGrp="1"/>
          </p:cNvSpPr>
          <p:nvPr>
            <p:ph type="body" sz="quarter" idx="13"/>
          </p:nvPr>
        </p:nvSpPr>
        <p:spPr>
          <a:xfrm>
            <a:off x="949136" y="1455738"/>
            <a:ext cx="3595704" cy="1712975"/>
          </a:xfrm>
        </p:spPr>
        <p:txBody>
          <a:bodyPr/>
          <a:lstStyle/>
          <a:p>
            <a:pPr marL="0" indent="0">
              <a:buNone/>
            </a:pPr>
            <a:r>
              <a:rPr lang="de-AT" dirty="0"/>
              <a:t>Erstelle eine Seite mit einem Absatz mit einem beliebigen Text. Füge darunter drei Buttons ein, die es dem Besucher erlauben, aus drei verschiedenen Layout-Entwürfen für die Seite zu wählen.</a:t>
            </a:r>
          </a:p>
        </p:txBody>
      </p:sp>
      <p:sp>
        <p:nvSpPr>
          <p:cNvPr id="5" name="Rectangle 1">
            <a:extLst>
              <a:ext uri="{FF2B5EF4-FFF2-40B4-BE49-F238E27FC236}">
                <a16:creationId xmlns:a16="http://schemas.microsoft.com/office/drawing/2014/main" id="{D6E8EA33-4E1B-4F4C-94BD-FED39F961DE0}"/>
              </a:ext>
            </a:extLst>
          </p:cNvPr>
          <p:cNvSpPr>
            <a:spLocks noChangeArrowheads="1"/>
          </p:cNvSpPr>
          <p:nvPr/>
        </p:nvSpPr>
        <p:spPr bwMode="auto">
          <a:xfrm>
            <a:off x="5015620" y="945095"/>
            <a:ext cx="6556603" cy="5447645"/>
          </a:xfrm>
          <a:prstGeom prst="rect">
            <a:avLst/>
          </a:prstGeom>
          <a:solidFill>
            <a:schemeClr val="bg1"/>
          </a:solidFill>
          <a:ln w="6350">
            <a:solidFill>
              <a:schemeClr val="tx1"/>
            </a:solidFill>
          </a:ln>
        </p:spPr>
        <p:txBody>
          <a:bodyPr wrap="square">
            <a:spAutoFit/>
          </a:bodyPr>
          <a:lstStyle/>
          <a:p>
            <a:pPr defTabSz="914400" eaLnBrk="0" fontAlgn="base" hangingPunct="0">
              <a:spcBef>
                <a:spcPct val="0"/>
              </a:spcBef>
              <a:spcAft>
                <a:spcPct val="0"/>
              </a:spcAft>
            </a:pP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&lt;p </a:t>
            </a:r>
            <a:r>
              <a:rPr lang="de-DE" altLang="de-DE" sz="1200" dirty="0" err="1">
                <a:latin typeface="Consolas" panose="020B0609020204030204" pitchFamily="49" charset="0"/>
              </a:rPr>
              <a:t>id</a:t>
            </a:r>
            <a:r>
              <a:rPr lang="de-DE" altLang="de-DE" sz="1200" dirty="0">
                <a:latin typeface="Consolas" panose="020B0609020204030204" pitchFamily="49" charset="0"/>
              </a:rPr>
              <a:t>="</a:t>
            </a:r>
            <a:r>
              <a:rPr lang="de-DE" altLang="de-DE" sz="1200" dirty="0" err="1">
                <a:latin typeface="Consolas" panose="020B0609020204030204" pitchFamily="49" charset="0"/>
              </a:rPr>
              <a:t>absatz</a:t>
            </a:r>
            <a:r>
              <a:rPr lang="de-DE" altLang="de-DE" sz="1200" dirty="0">
                <a:latin typeface="Consolas" panose="020B0609020204030204" pitchFamily="49" charset="0"/>
              </a:rPr>
              <a:t>"&gt;Hier steht ein Text&lt;/p&gt;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button</a:t>
            </a:r>
            <a:r>
              <a:rPr lang="de-DE" altLang="de-DE" sz="1200" dirty="0">
                <a:latin typeface="Consolas" panose="020B0609020204030204" pitchFamily="49" charset="0"/>
              </a:rPr>
              <a:t> </a:t>
            </a:r>
            <a:r>
              <a:rPr lang="de-DE" altLang="de-DE" sz="1200" dirty="0" err="1">
                <a:latin typeface="Consolas" panose="020B0609020204030204" pitchFamily="49" charset="0"/>
              </a:rPr>
              <a:t>onclick</a:t>
            </a:r>
            <a:r>
              <a:rPr lang="de-DE" altLang="de-DE" sz="1200" dirty="0">
                <a:latin typeface="Consolas" panose="020B0609020204030204" pitchFamily="49" charset="0"/>
              </a:rPr>
              <a:t>="layout1()"&gt;Layout 1&lt;/</a:t>
            </a:r>
            <a:r>
              <a:rPr lang="de-DE" altLang="de-DE" sz="1200" dirty="0" err="1">
                <a:latin typeface="Consolas" panose="020B0609020204030204" pitchFamily="49" charset="0"/>
              </a:rPr>
              <a:t>button</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button</a:t>
            </a:r>
            <a:r>
              <a:rPr lang="de-DE" altLang="de-DE" sz="1200" dirty="0">
                <a:latin typeface="Consolas" panose="020B0609020204030204" pitchFamily="49" charset="0"/>
              </a:rPr>
              <a:t> </a:t>
            </a:r>
            <a:r>
              <a:rPr lang="de-DE" altLang="de-DE" sz="1200" dirty="0" err="1">
                <a:latin typeface="Consolas" panose="020B0609020204030204" pitchFamily="49" charset="0"/>
              </a:rPr>
              <a:t>onclick</a:t>
            </a:r>
            <a:r>
              <a:rPr lang="de-DE" altLang="de-DE" sz="1200" dirty="0">
                <a:latin typeface="Consolas" panose="020B0609020204030204" pitchFamily="49" charset="0"/>
              </a:rPr>
              <a:t>="layout2()"&gt;Layout 2&lt;/</a:t>
            </a:r>
            <a:r>
              <a:rPr lang="de-DE" altLang="de-DE" sz="1200" dirty="0" err="1">
                <a:latin typeface="Consolas" panose="020B0609020204030204" pitchFamily="49" charset="0"/>
              </a:rPr>
              <a:t>button</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button</a:t>
            </a:r>
            <a:r>
              <a:rPr lang="de-DE" altLang="de-DE" sz="1200" dirty="0">
                <a:latin typeface="Consolas" panose="020B0609020204030204" pitchFamily="49" charset="0"/>
              </a:rPr>
              <a:t> </a:t>
            </a:r>
            <a:r>
              <a:rPr lang="de-DE" altLang="de-DE" sz="1200" dirty="0" err="1">
                <a:latin typeface="Consolas" panose="020B0609020204030204" pitchFamily="49" charset="0"/>
              </a:rPr>
              <a:t>onclick</a:t>
            </a:r>
            <a:r>
              <a:rPr lang="de-DE" altLang="de-DE" sz="1200" dirty="0">
                <a:latin typeface="Consolas" panose="020B0609020204030204" pitchFamily="49" charset="0"/>
              </a:rPr>
              <a:t>="layout3()"&gt;Layout 3&lt;/</a:t>
            </a:r>
            <a:r>
              <a:rPr lang="de-DE" altLang="de-DE" sz="1200" dirty="0" err="1">
                <a:latin typeface="Consolas" panose="020B0609020204030204" pitchFamily="49" charset="0"/>
              </a:rPr>
              <a:t>button</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function</a:t>
            </a:r>
            <a:r>
              <a:rPr lang="de-DE" altLang="de-DE" sz="1200" dirty="0">
                <a:latin typeface="Consolas" panose="020B0609020204030204" pitchFamily="49" charset="0"/>
              </a:rPr>
              <a:t> layout1()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document.getElementById</a:t>
            </a:r>
            <a:r>
              <a:rPr lang="de-DE" altLang="de-DE" sz="1200" dirty="0">
                <a:latin typeface="Consolas" panose="020B0609020204030204" pitchFamily="49" charset="0"/>
              </a:rPr>
              <a:t>('</a:t>
            </a:r>
            <a:r>
              <a:rPr lang="de-DE" altLang="de-DE" sz="1200" dirty="0" err="1">
                <a:latin typeface="Consolas" panose="020B0609020204030204" pitchFamily="49" charset="0"/>
              </a:rPr>
              <a:t>absatz</a:t>
            </a:r>
            <a:r>
              <a:rPr lang="de-DE" altLang="de-DE" sz="1200" dirty="0">
                <a:latin typeface="Consolas" panose="020B0609020204030204" pitchFamily="49" charset="0"/>
              </a:rPr>
              <a:t>').</a:t>
            </a:r>
            <a:r>
              <a:rPr lang="de-DE" altLang="de-DE" sz="1200" dirty="0" err="1">
                <a:latin typeface="Consolas" panose="020B0609020204030204" pitchFamily="49" charset="0"/>
              </a:rPr>
              <a:t>style.backgroundColor</a:t>
            </a:r>
            <a:r>
              <a:rPr lang="de-DE" altLang="de-DE" sz="1200" dirty="0">
                <a:latin typeface="Consolas" panose="020B0609020204030204" pitchFamily="49" charset="0"/>
              </a:rPr>
              <a:t> = "</a:t>
            </a:r>
            <a:r>
              <a:rPr lang="de-DE" altLang="de-DE" sz="1200" dirty="0" err="1">
                <a:latin typeface="Consolas" panose="020B0609020204030204" pitchFamily="49" charset="0"/>
              </a:rPr>
              <a:t>yellow</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document.getElementById</a:t>
            </a:r>
            <a:r>
              <a:rPr lang="de-DE" altLang="de-DE" sz="1200" dirty="0">
                <a:latin typeface="Consolas" panose="020B0609020204030204" pitchFamily="49" charset="0"/>
              </a:rPr>
              <a:t>('</a:t>
            </a:r>
            <a:r>
              <a:rPr lang="de-DE" altLang="de-DE" sz="1200" dirty="0" err="1">
                <a:latin typeface="Consolas" panose="020B0609020204030204" pitchFamily="49" charset="0"/>
              </a:rPr>
              <a:t>absatz</a:t>
            </a:r>
            <a:r>
              <a:rPr lang="de-DE" altLang="de-DE" sz="1200" dirty="0">
                <a:latin typeface="Consolas" panose="020B0609020204030204" pitchFamily="49" charset="0"/>
              </a:rPr>
              <a:t>').</a:t>
            </a:r>
            <a:r>
              <a:rPr lang="de-DE" altLang="de-DE" sz="1200" dirty="0" err="1">
                <a:latin typeface="Consolas" panose="020B0609020204030204" pitchFamily="49" charset="0"/>
              </a:rPr>
              <a:t>style.fontSize</a:t>
            </a:r>
            <a:r>
              <a:rPr lang="de-DE" altLang="de-DE" sz="1200" dirty="0">
                <a:latin typeface="Consolas" panose="020B0609020204030204" pitchFamily="49" charset="0"/>
              </a:rPr>
              <a:t> = '14px';</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document.getElementById</a:t>
            </a:r>
            <a:r>
              <a:rPr lang="de-DE" altLang="de-DE" sz="1200" dirty="0">
                <a:latin typeface="Consolas" panose="020B0609020204030204" pitchFamily="49" charset="0"/>
              </a:rPr>
              <a:t>('</a:t>
            </a:r>
            <a:r>
              <a:rPr lang="de-DE" altLang="de-DE" sz="1200" dirty="0" err="1">
                <a:latin typeface="Consolas" panose="020B0609020204030204" pitchFamily="49" charset="0"/>
              </a:rPr>
              <a:t>absatz</a:t>
            </a:r>
            <a:r>
              <a:rPr lang="de-DE" altLang="de-DE" sz="1200" dirty="0">
                <a:latin typeface="Consolas" panose="020B0609020204030204" pitchFamily="49" charset="0"/>
              </a:rPr>
              <a:t>').</a:t>
            </a:r>
            <a:r>
              <a:rPr lang="de-DE" altLang="de-DE" sz="1200" dirty="0" err="1">
                <a:latin typeface="Consolas" panose="020B0609020204030204" pitchFamily="49" charset="0"/>
              </a:rPr>
              <a:t>style.color</a:t>
            </a:r>
            <a:r>
              <a:rPr lang="de-DE" altLang="de-DE" sz="1200" dirty="0">
                <a:latin typeface="Consolas" panose="020B0609020204030204" pitchFamily="49" charset="0"/>
              </a:rPr>
              <a:t> = "</a:t>
            </a:r>
            <a:r>
              <a:rPr lang="de-DE" altLang="de-DE" sz="1200" dirty="0" err="1">
                <a:latin typeface="Consolas" panose="020B0609020204030204" pitchFamily="49" charset="0"/>
              </a:rPr>
              <a:t>lightblue</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document.getElementById</a:t>
            </a:r>
            <a:r>
              <a:rPr lang="de-DE" altLang="de-DE" sz="1200" dirty="0">
                <a:latin typeface="Consolas" panose="020B0609020204030204" pitchFamily="49" charset="0"/>
              </a:rPr>
              <a:t>('</a:t>
            </a:r>
            <a:r>
              <a:rPr lang="de-DE" altLang="de-DE" sz="1200" dirty="0" err="1">
                <a:latin typeface="Consolas" panose="020B0609020204030204" pitchFamily="49" charset="0"/>
              </a:rPr>
              <a:t>absatz</a:t>
            </a:r>
            <a:r>
              <a:rPr lang="de-DE" altLang="de-DE" sz="1200" dirty="0">
                <a:latin typeface="Consolas" panose="020B0609020204030204" pitchFamily="49" charset="0"/>
              </a:rPr>
              <a:t>').</a:t>
            </a:r>
            <a:r>
              <a:rPr lang="de-DE" altLang="de-DE" sz="1200" dirty="0" err="1">
                <a:latin typeface="Consolas" panose="020B0609020204030204" pitchFamily="49" charset="0"/>
              </a:rPr>
              <a:t>style.border</a:t>
            </a:r>
            <a:r>
              <a:rPr lang="de-DE" altLang="de-DE" sz="1200" dirty="0">
                <a:latin typeface="Consolas" panose="020B0609020204030204" pitchFamily="49" charset="0"/>
              </a:rPr>
              <a:t> = "1px solid </a:t>
            </a:r>
            <a:r>
              <a:rPr lang="de-DE" altLang="de-DE" sz="1200" dirty="0" err="1">
                <a:latin typeface="Consolas" panose="020B0609020204030204" pitchFamily="49" charset="0"/>
              </a:rPr>
              <a:t>black</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document.getElementById</a:t>
            </a:r>
            <a:r>
              <a:rPr lang="de-DE" altLang="de-DE" sz="1200" dirty="0">
                <a:latin typeface="Consolas" panose="020B0609020204030204" pitchFamily="49" charset="0"/>
              </a:rPr>
              <a:t>('</a:t>
            </a:r>
            <a:r>
              <a:rPr lang="de-DE" altLang="de-DE" sz="1200" dirty="0" err="1">
                <a:latin typeface="Consolas" panose="020B0609020204030204" pitchFamily="49" charset="0"/>
              </a:rPr>
              <a:t>absatz</a:t>
            </a:r>
            <a:r>
              <a:rPr lang="de-DE" altLang="de-DE" sz="1200" dirty="0">
                <a:latin typeface="Consolas" panose="020B0609020204030204" pitchFamily="49" charset="0"/>
              </a:rPr>
              <a:t>').</a:t>
            </a:r>
            <a:r>
              <a:rPr lang="de-DE" altLang="de-DE" sz="1200" dirty="0" err="1">
                <a:latin typeface="Consolas" panose="020B0609020204030204" pitchFamily="49" charset="0"/>
              </a:rPr>
              <a:t>style.width</a:t>
            </a:r>
            <a:r>
              <a:rPr lang="de-DE" altLang="de-DE" sz="1200" dirty="0">
                <a:latin typeface="Consolas" panose="020B0609020204030204" pitchFamily="49" charset="0"/>
              </a:rPr>
              <a:t> = "120px";</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function</a:t>
            </a:r>
            <a:r>
              <a:rPr lang="de-DE" altLang="de-DE" sz="1200" dirty="0">
                <a:latin typeface="Consolas" panose="020B0609020204030204" pitchFamily="49" charset="0"/>
              </a:rPr>
              <a:t> layout2()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document.getElementById</a:t>
            </a:r>
            <a:r>
              <a:rPr lang="de-DE" altLang="de-DE" sz="1200" dirty="0">
                <a:latin typeface="Consolas" panose="020B0609020204030204" pitchFamily="49" charset="0"/>
              </a:rPr>
              <a:t>('</a:t>
            </a:r>
            <a:r>
              <a:rPr lang="de-DE" altLang="de-DE" sz="1200" dirty="0" err="1">
                <a:latin typeface="Consolas" panose="020B0609020204030204" pitchFamily="49" charset="0"/>
              </a:rPr>
              <a:t>absatz</a:t>
            </a:r>
            <a:r>
              <a:rPr lang="de-DE" altLang="de-DE" sz="1200" dirty="0">
                <a:latin typeface="Consolas" panose="020B0609020204030204" pitchFamily="49" charset="0"/>
              </a:rPr>
              <a:t>').</a:t>
            </a:r>
            <a:r>
              <a:rPr lang="de-DE" altLang="de-DE" sz="1200" dirty="0" err="1">
                <a:latin typeface="Consolas" panose="020B0609020204030204" pitchFamily="49" charset="0"/>
              </a:rPr>
              <a:t>style.backgroundColor</a:t>
            </a:r>
            <a:r>
              <a:rPr lang="de-DE" altLang="de-DE" sz="1200" dirty="0">
                <a:latin typeface="Consolas" panose="020B0609020204030204" pitchFamily="49" charset="0"/>
              </a:rPr>
              <a:t> =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document.getElementById</a:t>
            </a:r>
            <a:r>
              <a:rPr lang="de-DE" altLang="de-DE" sz="1200" dirty="0">
                <a:latin typeface="Consolas" panose="020B0609020204030204" pitchFamily="49" charset="0"/>
              </a:rPr>
              <a:t>('</a:t>
            </a:r>
            <a:r>
              <a:rPr lang="de-DE" altLang="de-DE" sz="1200" dirty="0" err="1">
                <a:latin typeface="Consolas" panose="020B0609020204030204" pitchFamily="49" charset="0"/>
              </a:rPr>
              <a:t>absatz</a:t>
            </a:r>
            <a:r>
              <a:rPr lang="de-DE" altLang="de-DE" sz="1200" dirty="0">
                <a:latin typeface="Consolas" panose="020B0609020204030204" pitchFamily="49" charset="0"/>
              </a:rPr>
              <a:t>').</a:t>
            </a:r>
            <a:r>
              <a:rPr lang="de-DE" altLang="de-DE" sz="1200" dirty="0" err="1">
                <a:latin typeface="Consolas" panose="020B0609020204030204" pitchFamily="49" charset="0"/>
              </a:rPr>
              <a:t>style.fontSize</a:t>
            </a:r>
            <a:r>
              <a:rPr lang="de-DE" altLang="de-DE" sz="1200" dirty="0">
                <a:latin typeface="Consolas" panose="020B0609020204030204" pitchFamily="49" charset="0"/>
              </a:rPr>
              <a:t> = '50px';</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document.getElementById</a:t>
            </a:r>
            <a:r>
              <a:rPr lang="de-DE" altLang="de-DE" sz="1200" dirty="0">
                <a:latin typeface="Consolas" panose="020B0609020204030204" pitchFamily="49" charset="0"/>
              </a:rPr>
              <a:t>('</a:t>
            </a:r>
            <a:r>
              <a:rPr lang="de-DE" altLang="de-DE" sz="1200" dirty="0" err="1">
                <a:latin typeface="Consolas" panose="020B0609020204030204" pitchFamily="49" charset="0"/>
              </a:rPr>
              <a:t>absatz</a:t>
            </a:r>
            <a:r>
              <a:rPr lang="de-DE" altLang="de-DE" sz="1200" dirty="0">
                <a:latin typeface="Consolas" panose="020B0609020204030204" pitchFamily="49" charset="0"/>
              </a:rPr>
              <a:t>').</a:t>
            </a:r>
            <a:r>
              <a:rPr lang="de-DE" altLang="de-DE" sz="1200" dirty="0" err="1">
                <a:latin typeface="Consolas" panose="020B0609020204030204" pitchFamily="49" charset="0"/>
              </a:rPr>
              <a:t>style.color</a:t>
            </a:r>
            <a:r>
              <a:rPr lang="de-DE" altLang="de-DE" sz="1200" dirty="0">
                <a:latin typeface="Consolas" panose="020B0609020204030204" pitchFamily="49" charset="0"/>
              </a:rPr>
              <a:t> = "</a:t>
            </a:r>
            <a:r>
              <a:rPr lang="de-DE" altLang="de-DE" sz="1200" dirty="0" err="1">
                <a:latin typeface="Consolas" panose="020B0609020204030204" pitchFamily="49" charset="0"/>
              </a:rPr>
              <a:t>red</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document.getElementById</a:t>
            </a:r>
            <a:r>
              <a:rPr lang="de-DE" altLang="de-DE" sz="1200" dirty="0">
                <a:latin typeface="Consolas" panose="020B0609020204030204" pitchFamily="49" charset="0"/>
              </a:rPr>
              <a:t>('</a:t>
            </a:r>
            <a:r>
              <a:rPr lang="de-DE" altLang="de-DE" sz="1200" dirty="0" err="1">
                <a:latin typeface="Consolas" panose="020B0609020204030204" pitchFamily="49" charset="0"/>
              </a:rPr>
              <a:t>absatz</a:t>
            </a:r>
            <a:r>
              <a:rPr lang="de-DE" altLang="de-DE" sz="1200" dirty="0">
                <a:latin typeface="Consolas" panose="020B0609020204030204" pitchFamily="49" charset="0"/>
              </a:rPr>
              <a:t>').</a:t>
            </a:r>
            <a:r>
              <a:rPr lang="de-DE" altLang="de-DE" sz="1200" dirty="0" err="1">
                <a:latin typeface="Consolas" panose="020B0609020204030204" pitchFamily="49" charset="0"/>
              </a:rPr>
              <a:t>style.border</a:t>
            </a:r>
            <a:r>
              <a:rPr lang="de-DE" altLang="de-DE" sz="1200" dirty="0">
                <a:latin typeface="Consolas" panose="020B0609020204030204" pitchFamily="49" charset="0"/>
              </a:rPr>
              <a:t> = "3px solid </a:t>
            </a:r>
            <a:r>
              <a:rPr lang="de-DE" altLang="de-DE" sz="1200" dirty="0" err="1">
                <a:latin typeface="Consolas" panose="020B0609020204030204" pitchFamily="49" charset="0"/>
              </a:rPr>
              <a:t>black</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document.getElementById</a:t>
            </a:r>
            <a:r>
              <a:rPr lang="de-DE" altLang="de-DE" sz="1200" dirty="0">
                <a:latin typeface="Consolas" panose="020B0609020204030204" pitchFamily="49" charset="0"/>
              </a:rPr>
              <a:t>('</a:t>
            </a:r>
            <a:r>
              <a:rPr lang="de-DE" altLang="de-DE" sz="1200" dirty="0" err="1">
                <a:latin typeface="Consolas" panose="020B0609020204030204" pitchFamily="49" charset="0"/>
              </a:rPr>
              <a:t>absatz</a:t>
            </a:r>
            <a:r>
              <a:rPr lang="de-DE" altLang="de-DE" sz="1200" dirty="0">
                <a:latin typeface="Consolas" panose="020B0609020204030204" pitchFamily="49" charset="0"/>
              </a:rPr>
              <a:t>').</a:t>
            </a:r>
            <a:r>
              <a:rPr lang="de-DE" altLang="de-DE" sz="1200" dirty="0" err="1">
                <a:latin typeface="Consolas" panose="020B0609020204030204" pitchFamily="49" charset="0"/>
              </a:rPr>
              <a:t>style.width</a:t>
            </a:r>
            <a:r>
              <a:rPr lang="de-DE" altLang="de-DE" sz="1200" dirty="0">
                <a:latin typeface="Consolas" panose="020B0609020204030204" pitchFamily="49" charset="0"/>
              </a:rPr>
              <a:t> = "300px";</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function</a:t>
            </a:r>
            <a:r>
              <a:rPr lang="de-DE" altLang="de-DE" sz="1200" dirty="0">
                <a:latin typeface="Consolas" panose="020B0609020204030204" pitchFamily="49" charset="0"/>
              </a:rPr>
              <a:t> layout3()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document.getElementById</a:t>
            </a:r>
            <a:r>
              <a:rPr lang="de-DE" altLang="de-DE" sz="1200" dirty="0">
                <a:latin typeface="Consolas" panose="020B0609020204030204" pitchFamily="49" charset="0"/>
              </a:rPr>
              <a:t>('</a:t>
            </a:r>
            <a:r>
              <a:rPr lang="de-DE" altLang="de-DE" sz="1200" dirty="0" err="1">
                <a:latin typeface="Consolas" panose="020B0609020204030204" pitchFamily="49" charset="0"/>
              </a:rPr>
              <a:t>absatz</a:t>
            </a:r>
            <a:r>
              <a:rPr lang="de-DE" altLang="de-DE" sz="1200" dirty="0">
                <a:latin typeface="Consolas" panose="020B0609020204030204" pitchFamily="49" charset="0"/>
              </a:rPr>
              <a:t>').</a:t>
            </a:r>
            <a:r>
              <a:rPr lang="de-DE" altLang="de-DE" sz="1200" dirty="0" err="1">
                <a:latin typeface="Consolas" panose="020B0609020204030204" pitchFamily="49" charset="0"/>
              </a:rPr>
              <a:t>style.backgroundColor</a:t>
            </a:r>
            <a:r>
              <a:rPr lang="de-DE" altLang="de-DE" sz="1200" dirty="0">
                <a:latin typeface="Consolas" panose="020B0609020204030204" pitchFamily="49" charset="0"/>
              </a:rPr>
              <a:t> = "</a:t>
            </a:r>
            <a:r>
              <a:rPr lang="de-DE" altLang="de-DE" sz="1200" dirty="0" err="1">
                <a:latin typeface="Consolas" panose="020B0609020204030204" pitchFamily="49" charset="0"/>
              </a:rPr>
              <a:t>grey</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document.getElementById</a:t>
            </a:r>
            <a:r>
              <a:rPr lang="de-DE" altLang="de-DE" sz="1200" dirty="0">
                <a:latin typeface="Consolas" panose="020B0609020204030204" pitchFamily="49" charset="0"/>
              </a:rPr>
              <a:t>('</a:t>
            </a:r>
            <a:r>
              <a:rPr lang="de-DE" altLang="de-DE" sz="1200" dirty="0" err="1">
                <a:latin typeface="Consolas" panose="020B0609020204030204" pitchFamily="49" charset="0"/>
              </a:rPr>
              <a:t>absatz</a:t>
            </a:r>
            <a:r>
              <a:rPr lang="de-DE" altLang="de-DE" sz="1200" dirty="0">
                <a:latin typeface="Consolas" panose="020B0609020204030204" pitchFamily="49" charset="0"/>
              </a:rPr>
              <a:t>').</a:t>
            </a:r>
            <a:r>
              <a:rPr lang="de-DE" altLang="de-DE" sz="1200" dirty="0" err="1">
                <a:latin typeface="Consolas" panose="020B0609020204030204" pitchFamily="49" charset="0"/>
              </a:rPr>
              <a:t>style.fontSize</a:t>
            </a:r>
            <a:r>
              <a:rPr lang="de-DE" altLang="de-DE" sz="1200" dirty="0">
                <a:latin typeface="Consolas" panose="020B0609020204030204" pitchFamily="49" charset="0"/>
              </a:rPr>
              <a:t> = '28px';</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document.getElementById</a:t>
            </a:r>
            <a:r>
              <a:rPr lang="de-DE" altLang="de-DE" sz="1200" dirty="0">
                <a:latin typeface="Consolas" panose="020B0609020204030204" pitchFamily="49" charset="0"/>
              </a:rPr>
              <a:t>('</a:t>
            </a:r>
            <a:r>
              <a:rPr lang="de-DE" altLang="de-DE" sz="1200" dirty="0" err="1">
                <a:latin typeface="Consolas" panose="020B0609020204030204" pitchFamily="49" charset="0"/>
              </a:rPr>
              <a:t>absatz</a:t>
            </a:r>
            <a:r>
              <a:rPr lang="de-DE" altLang="de-DE" sz="1200" dirty="0">
                <a:latin typeface="Consolas" panose="020B0609020204030204" pitchFamily="49" charset="0"/>
              </a:rPr>
              <a:t>').</a:t>
            </a:r>
            <a:r>
              <a:rPr lang="de-DE" altLang="de-DE" sz="1200" dirty="0" err="1">
                <a:latin typeface="Consolas" panose="020B0609020204030204" pitchFamily="49" charset="0"/>
              </a:rPr>
              <a:t>style.color</a:t>
            </a:r>
            <a:r>
              <a:rPr lang="de-DE" altLang="de-DE" sz="1200" dirty="0">
                <a:latin typeface="Consolas" panose="020B0609020204030204" pitchFamily="49" charset="0"/>
              </a:rPr>
              <a:t> = "</a:t>
            </a:r>
            <a:r>
              <a:rPr lang="de-DE" altLang="de-DE" sz="1200" dirty="0" err="1">
                <a:latin typeface="Consolas" panose="020B0609020204030204" pitchFamily="49" charset="0"/>
              </a:rPr>
              <a:t>darkgrey</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document.getElementById</a:t>
            </a:r>
            <a:r>
              <a:rPr lang="de-DE" altLang="de-DE" sz="1200" dirty="0">
                <a:latin typeface="Consolas" panose="020B0609020204030204" pitchFamily="49" charset="0"/>
              </a:rPr>
              <a:t>('</a:t>
            </a:r>
            <a:r>
              <a:rPr lang="de-DE" altLang="de-DE" sz="1200" dirty="0" err="1">
                <a:latin typeface="Consolas" panose="020B0609020204030204" pitchFamily="49" charset="0"/>
              </a:rPr>
              <a:t>absatz</a:t>
            </a:r>
            <a:r>
              <a:rPr lang="de-DE" altLang="de-DE" sz="1200" dirty="0">
                <a:latin typeface="Consolas" panose="020B0609020204030204" pitchFamily="49" charset="0"/>
              </a:rPr>
              <a:t>').</a:t>
            </a:r>
            <a:r>
              <a:rPr lang="de-DE" altLang="de-DE" sz="1200" dirty="0" err="1">
                <a:latin typeface="Consolas" panose="020B0609020204030204" pitchFamily="49" charset="0"/>
              </a:rPr>
              <a:t>style.border</a:t>
            </a:r>
            <a:r>
              <a:rPr lang="de-DE" altLang="de-DE" sz="1200" dirty="0">
                <a:latin typeface="Consolas" panose="020B0609020204030204" pitchFamily="49" charset="0"/>
              </a:rPr>
              <a:t> =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document.getElementById</a:t>
            </a:r>
            <a:r>
              <a:rPr lang="de-DE" altLang="de-DE" sz="1200" dirty="0">
                <a:latin typeface="Consolas" panose="020B0609020204030204" pitchFamily="49" charset="0"/>
              </a:rPr>
              <a:t>('</a:t>
            </a:r>
            <a:r>
              <a:rPr lang="de-DE" altLang="de-DE" sz="1200" dirty="0" err="1">
                <a:latin typeface="Consolas" panose="020B0609020204030204" pitchFamily="49" charset="0"/>
              </a:rPr>
              <a:t>absatz</a:t>
            </a:r>
            <a:r>
              <a:rPr lang="de-DE" altLang="de-DE" sz="1200" dirty="0">
                <a:latin typeface="Consolas" panose="020B0609020204030204" pitchFamily="49" charset="0"/>
              </a:rPr>
              <a:t>').</a:t>
            </a:r>
            <a:r>
              <a:rPr lang="de-DE" altLang="de-DE" sz="1200" dirty="0" err="1">
                <a:latin typeface="Consolas" panose="020B0609020204030204" pitchFamily="49" charset="0"/>
              </a:rPr>
              <a:t>style.width</a:t>
            </a:r>
            <a:r>
              <a:rPr lang="de-DE" altLang="de-DE" sz="1200" dirty="0">
                <a:latin typeface="Consolas" panose="020B0609020204030204" pitchFamily="49" charset="0"/>
              </a:rPr>
              <a:t> = "100px";</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p>
        </p:txBody>
      </p:sp>
    </p:spTree>
    <p:extLst>
      <p:ext uri="{BB962C8B-B14F-4D97-AF65-F5344CB8AC3E}">
        <p14:creationId xmlns:p14="http://schemas.microsoft.com/office/powerpoint/2010/main" val="40647180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E0C17C-5353-40D7-821E-B76A597E1E18}"/>
              </a:ext>
            </a:extLst>
          </p:cNvPr>
          <p:cNvSpPr>
            <a:spLocks noGrp="1"/>
          </p:cNvSpPr>
          <p:nvPr>
            <p:ph type="title"/>
          </p:nvPr>
        </p:nvSpPr>
        <p:spPr/>
        <p:txBody>
          <a:bodyPr tIns="0" bIns="0">
            <a:normAutofit/>
          </a:bodyPr>
          <a:lstStyle/>
          <a:p>
            <a:r>
              <a:rPr lang="de-AT" dirty="0">
                <a:solidFill>
                  <a:schemeClr val="tx1"/>
                </a:solidFill>
              </a:rPr>
              <a:t>Ende</a:t>
            </a:r>
            <a:br>
              <a:rPr lang="de-AT" dirty="0">
                <a:solidFill>
                  <a:schemeClr val="tx1"/>
                </a:solidFill>
              </a:rPr>
            </a:br>
            <a:r>
              <a:rPr lang="de-AT" sz="1400" dirty="0">
                <a:solidFill>
                  <a:schemeClr val="tx1"/>
                </a:solidFill>
                <a:effectLst/>
              </a:rPr>
              <a:t>Quelle: JavaScript</a:t>
            </a:r>
            <a:br>
              <a:rPr lang="de-AT" sz="1400" dirty="0">
                <a:solidFill>
                  <a:schemeClr val="tx1"/>
                </a:solidFill>
                <a:effectLst/>
              </a:rPr>
            </a:br>
            <a:r>
              <a:rPr lang="de-AT" sz="1400" dirty="0">
                <a:solidFill>
                  <a:schemeClr val="tx1"/>
                </a:solidFill>
                <a:effectLst/>
              </a:rPr>
              <a:t>Programmieren für Einsteiger</a:t>
            </a:r>
            <a:br>
              <a:rPr lang="de-AT" sz="1400" dirty="0">
                <a:solidFill>
                  <a:schemeClr val="tx1"/>
                </a:solidFill>
                <a:effectLst/>
              </a:rPr>
            </a:br>
            <a:r>
              <a:rPr lang="de-AT" sz="1400" dirty="0">
                <a:solidFill>
                  <a:schemeClr val="tx1"/>
                </a:solidFill>
                <a:effectLst/>
              </a:rPr>
              <a:t>ISBN: 978-3-96645-016-4</a:t>
            </a:r>
            <a:endParaRPr lang="de-AT" sz="1400" dirty="0">
              <a:solidFill>
                <a:schemeClr val="tx1"/>
              </a:solidFill>
              <a:latin typeface="+mn-lt"/>
              <a:ea typeface="+mn-ea"/>
              <a:cs typeface="+mn-cs"/>
            </a:endParaRPr>
          </a:p>
        </p:txBody>
      </p:sp>
    </p:spTree>
    <p:extLst>
      <p:ext uri="{BB962C8B-B14F-4D97-AF65-F5344CB8AC3E}">
        <p14:creationId xmlns:p14="http://schemas.microsoft.com/office/powerpoint/2010/main" val="3381839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E904C2-C307-452E-9667-A9C3B6825179}"/>
              </a:ext>
            </a:extLst>
          </p:cNvPr>
          <p:cNvSpPr>
            <a:spLocks noGrp="1"/>
          </p:cNvSpPr>
          <p:nvPr>
            <p:ph type="title"/>
          </p:nvPr>
        </p:nvSpPr>
        <p:spPr/>
        <p:txBody>
          <a:bodyPr/>
          <a:lstStyle/>
          <a:p>
            <a:r>
              <a:rPr lang="de-AT" dirty="0"/>
              <a:t>Auf Inhalte des DOM-Baums zugreifen</a:t>
            </a:r>
          </a:p>
        </p:txBody>
      </p:sp>
      <p:sp>
        <p:nvSpPr>
          <p:cNvPr id="5" name="Textfeld 4">
            <a:extLst>
              <a:ext uri="{FF2B5EF4-FFF2-40B4-BE49-F238E27FC236}">
                <a16:creationId xmlns:a16="http://schemas.microsoft.com/office/drawing/2014/main" id="{A0A6BBA2-B1DA-45CC-8019-593BBA5D052E}"/>
              </a:ext>
            </a:extLst>
          </p:cNvPr>
          <p:cNvSpPr txBox="1"/>
          <p:nvPr/>
        </p:nvSpPr>
        <p:spPr>
          <a:xfrm>
            <a:off x="679716" y="1129166"/>
            <a:ext cx="8835798" cy="5078313"/>
          </a:xfrm>
          <a:prstGeom prst="rect">
            <a:avLst/>
          </a:prstGeom>
          <a:solidFill>
            <a:schemeClr val="bg1"/>
          </a:solidFill>
          <a:ln w="6350">
            <a:solidFill>
              <a:schemeClr val="tx1"/>
            </a:solidFill>
          </a:ln>
        </p:spPr>
        <p:txBody>
          <a:bodyPr wrap="square">
            <a:spAutoFit/>
          </a:bodyPr>
          <a:lstStyle>
            <a:defPPr>
              <a:defRPr lang="de-DE"/>
            </a:defPPr>
            <a:lvl1pPr defTabSz="914400" eaLnBrk="0" fontAlgn="base" hangingPunct="0">
              <a:spcBef>
                <a:spcPct val="0"/>
              </a:spcBef>
              <a:spcAft>
                <a:spcPct val="0"/>
              </a:spcAft>
              <a:defRPr sz="1200">
                <a:latin typeface="Consolas" panose="020B0609020204030204" pitchFamily="49" charset="0"/>
              </a:defRPr>
            </a:lvl1pPr>
          </a:lstStyle>
          <a:p>
            <a:r>
              <a:rPr lang="de-DE" altLang="de-DE" dirty="0"/>
              <a:t>&lt;!DOCTYPE </a:t>
            </a:r>
            <a:r>
              <a:rPr lang="de-DE" altLang="de-DE" dirty="0" err="1"/>
              <a:t>html</a:t>
            </a:r>
            <a:r>
              <a:rPr lang="de-DE" altLang="de-DE" dirty="0"/>
              <a:t>&gt;</a:t>
            </a:r>
            <a:br>
              <a:rPr lang="de-DE" altLang="de-DE" dirty="0"/>
            </a:br>
            <a:r>
              <a:rPr lang="de-DE" altLang="de-DE" dirty="0"/>
              <a:t>&lt;</a:t>
            </a:r>
            <a:r>
              <a:rPr lang="de-DE" altLang="de-DE" dirty="0" err="1"/>
              <a:t>html</a:t>
            </a:r>
            <a:r>
              <a:rPr lang="de-DE" altLang="de-DE" dirty="0"/>
              <a:t>&gt;</a:t>
            </a:r>
            <a:br>
              <a:rPr lang="de-DE" altLang="de-DE" dirty="0"/>
            </a:br>
            <a:r>
              <a:rPr lang="de-DE" altLang="de-DE" dirty="0"/>
              <a:t>    &lt;</a:t>
            </a:r>
            <a:r>
              <a:rPr lang="de-DE" altLang="de-DE" dirty="0" err="1"/>
              <a:t>head</a:t>
            </a:r>
            <a:r>
              <a:rPr lang="de-DE" altLang="de-DE" dirty="0"/>
              <a:t>&gt;</a:t>
            </a:r>
            <a:br>
              <a:rPr lang="de-DE" altLang="de-DE" dirty="0"/>
            </a:br>
            <a:r>
              <a:rPr lang="de-DE" altLang="de-DE" dirty="0"/>
              <a:t>        &lt;</a:t>
            </a:r>
            <a:r>
              <a:rPr lang="de-DE" altLang="de-DE" dirty="0" err="1"/>
              <a:t>meta</a:t>
            </a:r>
            <a:r>
              <a:rPr lang="de-DE" altLang="de-DE" dirty="0"/>
              <a:t> </a:t>
            </a:r>
            <a:r>
              <a:rPr lang="de-DE" altLang="de-DE" dirty="0" err="1"/>
              <a:t>charset</a:t>
            </a:r>
            <a:r>
              <a:rPr lang="de-DE" altLang="de-DE" dirty="0"/>
              <a:t>="UTF-8"&gt;</a:t>
            </a:r>
            <a:br>
              <a:rPr lang="de-DE" altLang="de-DE" dirty="0"/>
            </a:br>
            <a:r>
              <a:rPr lang="de-DE" altLang="de-DE" dirty="0"/>
              <a:t>        &lt;title&gt;Übungen&lt;/title&gt;</a:t>
            </a:r>
            <a:br>
              <a:rPr lang="de-DE" altLang="de-DE" dirty="0"/>
            </a:br>
            <a:r>
              <a:rPr lang="de-DE" altLang="de-DE" dirty="0"/>
              <a:t>    &lt;/</a:t>
            </a:r>
            <a:r>
              <a:rPr lang="de-DE" altLang="de-DE" dirty="0" err="1"/>
              <a:t>head</a:t>
            </a:r>
            <a:r>
              <a:rPr lang="de-DE" altLang="de-DE" dirty="0"/>
              <a:t>&gt;</a:t>
            </a:r>
            <a:br>
              <a:rPr lang="de-DE" altLang="de-DE" dirty="0"/>
            </a:br>
            <a:r>
              <a:rPr lang="de-DE" altLang="de-DE" dirty="0"/>
              <a:t>&lt;</a:t>
            </a:r>
            <a:r>
              <a:rPr lang="de-DE" altLang="de-DE" dirty="0" err="1"/>
              <a:t>body</a:t>
            </a:r>
            <a:r>
              <a:rPr lang="de-DE" altLang="de-DE" dirty="0"/>
              <a:t>&gt;</a:t>
            </a:r>
            <a:br>
              <a:rPr lang="de-DE" altLang="de-DE" dirty="0"/>
            </a:br>
            <a:r>
              <a:rPr lang="de-DE" altLang="de-DE" dirty="0"/>
              <a:t>    &lt;h1&gt;Überschrift 1&lt;/h1&gt;</a:t>
            </a:r>
            <a:br>
              <a:rPr lang="de-DE" altLang="de-DE" dirty="0"/>
            </a:br>
            <a:r>
              <a:rPr lang="de-DE" altLang="de-DE" dirty="0"/>
              <a:t>    &lt;h2&gt;Überschrift 2&lt;/h2&gt;</a:t>
            </a:r>
            <a:br>
              <a:rPr lang="de-DE" altLang="de-DE" dirty="0"/>
            </a:br>
            <a:r>
              <a:rPr lang="de-DE" altLang="de-DE" dirty="0"/>
              <a:t>    &lt;p&gt;</a:t>
            </a:r>
            <a:br>
              <a:rPr lang="de-DE" altLang="de-DE" dirty="0"/>
            </a:br>
            <a:r>
              <a:rPr lang="de-DE" altLang="de-DE" dirty="0"/>
              <a:t>        Absatz mit &lt;i&gt;einem kursiven Bereich&lt;/i&gt;</a:t>
            </a:r>
            <a:br>
              <a:rPr lang="de-DE" altLang="de-DE" dirty="0"/>
            </a:br>
            <a:r>
              <a:rPr lang="de-DE" altLang="de-DE" dirty="0"/>
              <a:t>        und einem &lt;strong&gt;fett&lt;/strong&gt; gedruckten Wort</a:t>
            </a:r>
            <a:br>
              <a:rPr lang="de-DE" altLang="de-DE" dirty="0"/>
            </a:br>
            <a:r>
              <a:rPr lang="de-DE" altLang="de-DE" dirty="0"/>
              <a:t>    &lt;/p&gt;</a:t>
            </a:r>
            <a:br>
              <a:rPr lang="de-DE" altLang="de-DE" dirty="0"/>
            </a:br>
            <a:r>
              <a:rPr lang="de-DE" altLang="de-DE" dirty="0"/>
              <a:t>    &lt;</a:t>
            </a:r>
            <a:r>
              <a:rPr lang="de-DE" altLang="de-DE" dirty="0" err="1"/>
              <a:t>script</a:t>
            </a:r>
            <a:r>
              <a:rPr lang="de-DE" altLang="de-DE" dirty="0"/>
              <a:t>&gt;</a:t>
            </a:r>
            <a:br>
              <a:rPr lang="de-DE" altLang="de-DE" dirty="0"/>
            </a:br>
            <a:r>
              <a:rPr lang="de-DE" altLang="de-DE" dirty="0"/>
              <a:t>    "</a:t>
            </a:r>
            <a:r>
              <a:rPr lang="de-DE" altLang="de-DE" dirty="0" err="1"/>
              <a:t>use</a:t>
            </a:r>
            <a:r>
              <a:rPr lang="de-DE" altLang="de-DE" dirty="0"/>
              <a:t> </a:t>
            </a:r>
            <a:r>
              <a:rPr lang="de-DE" altLang="de-DE" dirty="0" err="1"/>
              <a:t>strict</a:t>
            </a:r>
            <a:r>
              <a:rPr lang="de-DE" altLang="de-DE" dirty="0"/>
              <a:t>";</a:t>
            </a:r>
            <a:br>
              <a:rPr lang="de-DE" altLang="de-DE" dirty="0"/>
            </a:br>
            <a:r>
              <a:rPr lang="de-DE" altLang="de-DE" dirty="0"/>
              <a:t>    alert(</a:t>
            </a:r>
            <a:r>
              <a:rPr lang="de-DE" altLang="de-DE" dirty="0" err="1"/>
              <a:t>document.body.firstElementChild.nextElementSibling.innerHTML</a:t>
            </a:r>
            <a:r>
              <a:rPr lang="de-DE" altLang="de-DE" dirty="0"/>
              <a:t>);</a:t>
            </a:r>
            <a:br>
              <a:rPr lang="de-DE" altLang="de-DE" dirty="0"/>
            </a:br>
            <a:r>
              <a:rPr lang="de-DE" altLang="de-DE" dirty="0"/>
              <a:t>    /*</a:t>
            </a:r>
            <a:br>
              <a:rPr lang="de-DE" altLang="de-DE" dirty="0"/>
            </a:br>
            <a:r>
              <a:rPr lang="de-DE" altLang="de-DE" dirty="0"/>
              <a:t>        </a:t>
            </a:r>
            <a:r>
              <a:rPr lang="de-DE" altLang="de-DE" dirty="0" err="1"/>
              <a:t>document.body</a:t>
            </a:r>
            <a:r>
              <a:rPr lang="de-DE" altLang="de-DE" dirty="0"/>
              <a:t> =&gt; greift auf die Elemente im Body zu</a:t>
            </a:r>
            <a:br>
              <a:rPr lang="de-DE" altLang="de-DE" dirty="0"/>
            </a:br>
            <a:r>
              <a:rPr lang="de-DE" altLang="de-DE" dirty="0"/>
              <a:t>        </a:t>
            </a:r>
            <a:r>
              <a:rPr lang="de-DE" altLang="de-DE" dirty="0" err="1"/>
              <a:t>firstElementChild</a:t>
            </a:r>
            <a:r>
              <a:rPr lang="de-DE" altLang="de-DE" dirty="0"/>
              <a:t> =&gt; bezieht sich immer auf das erste Kind-Element (h1)</a:t>
            </a:r>
            <a:br>
              <a:rPr lang="de-DE" altLang="de-DE" dirty="0"/>
            </a:br>
            <a:r>
              <a:rPr lang="de-DE" altLang="de-DE" dirty="0"/>
              <a:t>        </a:t>
            </a:r>
            <a:r>
              <a:rPr lang="de-DE" altLang="de-DE" dirty="0" err="1"/>
              <a:t>nextElementSibling</a:t>
            </a:r>
            <a:r>
              <a:rPr lang="de-DE" altLang="de-DE" dirty="0"/>
              <a:t> =&gt; bezeichnet das nachfolgende Geschwister-Element (h2)</a:t>
            </a:r>
            <a:br>
              <a:rPr lang="de-DE" altLang="de-DE" dirty="0"/>
            </a:br>
            <a:r>
              <a:rPr lang="de-DE" altLang="de-DE" dirty="0"/>
              <a:t>        </a:t>
            </a:r>
            <a:r>
              <a:rPr lang="de-DE" altLang="de-DE" dirty="0" err="1"/>
              <a:t>innerHTML</a:t>
            </a:r>
            <a:r>
              <a:rPr lang="de-DE" altLang="de-DE" dirty="0"/>
              <a:t> =&gt; greift auf Inhalt des angesprochenen Tags zu (Überschrift 2)</a:t>
            </a:r>
            <a:br>
              <a:rPr lang="de-DE" altLang="de-DE" dirty="0"/>
            </a:br>
            <a:r>
              <a:rPr lang="de-DE" altLang="de-DE" dirty="0"/>
              <a:t>        Beispiel um das &lt;i&gt;-Tag anzusprechen:</a:t>
            </a:r>
            <a:br>
              <a:rPr lang="de-DE" altLang="de-DE" dirty="0"/>
            </a:br>
            <a:r>
              <a:rPr lang="de-DE" altLang="de-DE" dirty="0"/>
              <a:t>        document.body.firstElementChild.nextElementSibling.nextElementSibling.firstElementChild</a:t>
            </a:r>
            <a:br>
              <a:rPr lang="de-DE" altLang="de-DE" dirty="0"/>
            </a:br>
            <a:r>
              <a:rPr lang="de-DE" altLang="de-DE" dirty="0"/>
              <a:t>    */</a:t>
            </a:r>
            <a:br>
              <a:rPr lang="de-DE" altLang="de-DE" dirty="0"/>
            </a:br>
            <a:r>
              <a:rPr lang="de-DE" altLang="de-DE" dirty="0"/>
              <a:t>    &lt;/</a:t>
            </a:r>
            <a:r>
              <a:rPr lang="de-DE" altLang="de-DE" dirty="0" err="1"/>
              <a:t>script</a:t>
            </a:r>
            <a:r>
              <a:rPr lang="de-DE" altLang="de-DE" dirty="0"/>
              <a:t>&gt;</a:t>
            </a:r>
            <a:br>
              <a:rPr lang="de-DE" altLang="de-DE" dirty="0"/>
            </a:br>
            <a:r>
              <a:rPr lang="de-DE" altLang="de-DE" dirty="0"/>
              <a:t>&lt;/</a:t>
            </a:r>
            <a:r>
              <a:rPr lang="de-DE" altLang="de-DE" dirty="0" err="1"/>
              <a:t>body</a:t>
            </a:r>
            <a:r>
              <a:rPr lang="de-DE" altLang="de-DE" dirty="0"/>
              <a:t>&gt;</a:t>
            </a:r>
            <a:br>
              <a:rPr lang="de-DE" altLang="de-DE" dirty="0"/>
            </a:br>
            <a:r>
              <a:rPr lang="de-DE" altLang="de-DE" dirty="0"/>
              <a:t>&lt;/</a:t>
            </a:r>
            <a:r>
              <a:rPr lang="de-DE" altLang="de-DE" dirty="0" err="1"/>
              <a:t>html</a:t>
            </a:r>
            <a:r>
              <a:rPr lang="de-DE" altLang="de-DE" dirty="0"/>
              <a:t>&gt;</a:t>
            </a:r>
          </a:p>
        </p:txBody>
      </p:sp>
      <p:sp>
        <p:nvSpPr>
          <p:cNvPr id="3" name="Textplatzhalter 2">
            <a:extLst>
              <a:ext uri="{FF2B5EF4-FFF2-40B4-BE49-F238E27FC236}">
                <a16:creationId xmlns:a16="http://schemas.microsoft.com/office/drawing/2014/main" id="{B19A64F4-E071-416D-AC77-9E661EF9ADE7}"/>
              </a:ext>
            </a:extLst>
          </p:cNvPr>
          <p:cNvSpPr>
            <a:spLocks noGrp="1"/>
          </p:cNvSpPr>
          <p:nvPr>
            <p:ph type="body" sz="quarter" idx="13"/>
          </p:nvPr>
        </p:nvSpPr>
        <p:spPr>
          <a:xfrm>
            <a:off x="5323113" y="1129166"/>
            <a:ext cx="6581057" cy="1512209"/>
          </a:xfrm>
          <a:solidFill>
            <a:schemeClr val="bg1"/>
          </a:solidFill>
        </p:spPr>
        <p:txBody>
          <a:bodyPr/>
          <a:lstStyle/>
          <a:p>
            <a:r>
              <a:rPr lang="de-AT" dirty="0"/>
              <a:t>HTML-Struktur wird als DOM-Baum bezeichnet (</a:t>
            </a:r>
            <a:r>
              <a:rPr lang="de-AT" dirty="0" err="1"/>
              <a:t>Document</a:t>
            </a:r>
            <a:r>
              <a:rPr lang="de-AT" dirty="0"/>
              <a:t> </a:t>
            </a:r>
            <a:r>
              <a:rPr lang="de-AT" dirty="0" err="1"/>
              <a:t>Object</a:t>
            </a:r>
            <a:r>
              <a:rPr lang="de-AT" dirty="0"/>
              <a:t> Model -&gt; Baumartige Struktur)</a:t>
            </a:r>
          </a:p>
          <a:p>
            <a:r>
              <a:rPr lang="de-AT" dirty="0"/>
              <a:t>Ursprungselement = </a:t>
            </a:r>
            <a:r>
              <a:rPr lang="de-AT" dirty="0" err="1"/>
              <a:t>document</a:t>
            </a:r>
            <a:r>
              <a:rPr lang="de-AT" dirty="0"/>
              <a:t>-Element, enthält alle weiteren Bestandteile der Seite</a:t>
            </a:r>
          </a:p>
          <a:p>
            <a:r>
              <a:rPr lang="de-AT" dirty="0"/>
              <a:t>Objekt </a:t>
            </a:r>
            <a:r>
              <a:rPr lang="de-AT" dirty="0" err="1"/>
              <a:t>document</a:t>
            </a:r>
            <a:r>
              <a:rPr lang="de-AT" dirty="0"/>
              <a:t>-Element = alle Bereiche, die innerhalb der &lt;</a:t>
            </a:r>
            <a:r>
              <a:rPr lang="de-AT" dirty="0" err="1"/>
              <a:t>html</a:t>
            </a:r>
            <a:r>
              <a:rPr lang="de-AT" dirty="0"/>
              <a:t>&gt; Tags stehen</a:t>
            </a:r>
          </a:p>
        </p:txBody>
      </p:sp>
    </p:spTree>
    <p:extLst>
      <p:ext uri="{BB962C8B-B14F-4D97-AF65-F5344CB8AC3E}">
        <p14:creationId xmlns:p14="http://schemas.microsoft.com/office/powerpoint/2010/main" val="4117640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BABE8A-F40E-4F37-94AB-D92E293EDC48}"/>
              </a:ext>
            </a:extLst>
          </p:cNvPr>
          <p:cNvSpPr>
            <a:spLocks noGrp="1"/>
          </p:cNvSpPr>
          <p:nvPr>
            <p:ph type="title"/>
          </p:nvPr>
        </p:nvSpPr>
        <p:spPr/>
        <p:txBody>
          <a:bodyPr/>
          <a:lstStyle/>
          <a:p>
            <a:r>
              <a:rPr lang="de-AT" dirty="0"/>
              <a:t>Auf Inhalte des DOM-Baums zugreifen</a:t>
            </a:r>
          </a:p>
        </p:txBody>
      </p:sp>
      <p:sp>
        <p:nvSpPr>
          <p:cNvPr id="5" name="Textfeld 4">
            <a:extLst>
              <a:ext uri="{FF2B5EF4-FFF2-40B4-BE49-F238E27FC236}">
                <a16:creationId xmlns:a16="http://schemas.microsoft.com/office/drawing/2014/main" id="{41FB518D-8033-4C59-A9EA-019991F5D2A2}"/>
              </a:ext>
            </a:extLst>
          </p:cNvPr>
          <p:cNvSpPr txBox="1"/>
          <p:nvPr/>
        </p:nvSpPr>
        <p:spPr>
          <a:xfrm>
            <a:off x="1262742" y="875862"/>
            <a:ext cx="9666515" cy="5478423"/>
          </a:xfrm>
          <a:prstGeom prst="rect">
            <a:avLst/>
          </a:prstGeom>
          <a:solidFill>
            <a:schemeClr val="bg1"/>
          </a:solidFill>
          <a:ln w="6350">
            <a:solidFill>
              <a:schemeClr val="tx1"/>
            </a:solidFill>
          </a:ln>
        </p:spPr>
        <p:txBody>
          <a:bodyPr wrap="square">
            <a:spAutoFit/>
          </a:bodyPr>
          <a:lstStyle>
            <a:defPPr>
              <a:defRPr lang="de-DE"/>
            </a:defPPr>
            <a:lvl1pPr defTabSz="914400" eaLnBrk="0" fontAlgn="base" hangingPunct="0">
              <a:spcBef>
                <a:spcPct val="0"/>
              </a:spcBef>
              <a:spcAft>
                <a:spcPct val="0"/>
              </a:spcAft>
              <a:defRPr sz="1200">
                <a:latin typeface="Consolas" panose="020B0609020204030204" pitchFamily="49" charset="0"/>
              </a:defRPr>
            </a:lvl1pPr>
          </a:lstStyle>
          <a:p>
            <a:r>
              <a:rPr lang="de-DE" altLang="de-DE" dirty="0"/>
              <a:t>&lt;!DOCTYPE </a:t>
            </a:r>
            <a:r>
              <a:rPr lang="de-DE" altLang="de-DE" dirty="0" err="1"/>
              <a:t>html</a:t>
            </a:r>
            <a:r>
              <a:rPr lang="de-DE" altLang="de-DE" dirty="0"/>
              <a:t>&gt;</a:t>
            </a:r>
            <a:br>
              <a:rPr lang="de-DE" altLang="de-DE" dirty="0"/>
            </a:br>
            <a:r>
              <a:rPr lang="de-DE" altLang="de-DE" dirty="0"/>
              <a:t>&lt;</a:t>
            </a:r>
            <a:r>
              <a:rPr lang="de-DE" altLang="de-DE" dirty="0" err="1"/>
              <a:t>html</a:t>
            </a:r>
            <a:r>
              <a:rPr lang="de-DE" altLang="de-DE" dirty="0"/>
              <a:t>&gt;</a:t>
            </a:r>
            <a:br>
              <a:rPr lang="de-DE" altLang="de-DE" dirty="0"/>
            </a:br>
            <a:r>
              <a:rPr lang="de-DE" altLang="de-DE" dirty="0"/>
              <a:t>    &lt;</a:t>
            </a:r>
            <a:r>
              <a:rPr lang="de-DE" altLang="de-DE" dirty="0" err="1"/>
              <a:t>head</a:t>
            </a:r>
            <a:r>
              <a:rPr lang="de-DE" altLang="de-DE" dirty="0"/>
              <a:t>&gt;</a:t>
            </a:r>
            <a:br>
              <a:rPr lang="de-DE" altLang="de-DE" dirty="0"/>
            </a:br>
            <a:r>
              <a:rPr lang="de-DE" altLang="de-DE" dirty="0"/>
              <a:t>        &lt;</a:t>
            </a:r>
            <a:r>
              <a:rPr lang="de-DE" altLang="de-DE" dirty="0" err="1"/>
              <a:t>meta</a:t>
            </a:r>
            <a:r>
              <a:rPr lang="de-DE" altLang="de-DE" dirty="0"/>
              <a:t> </a:t>
            </a:r>
            <a:r>
              <a:rPr lang="de-DE" altLang="de-DE" dirty="0" err="1"/>
              <a:t>charset</a:t>
            </a:r>
            <a:r>
              <a:rPr lang="de-DE" altLang="de-DE" dirty="0"/>
              <a:t>="UTF-8"&gt;</a:t>
            </a:r>
            <a:br>
              <a:rPr lang="de-DE" altLang="de-DE" dirty="0"/>
            </a:br>
            <a:r>
              <a:rPr lang="de-DE" altLang="de-DE" dirty="0"/>
              <a:t>        &lt;title&gt;Übungen&lt;/title&gt;</a:t>
            </a:r>
            <a:br>
              <a:rPr lang="de-DE" altLang="de-DE" dirty="0"/>
            </a:br>
            <a:r>
              <a:rPr lang="de-DE" altLang="de-DE" dirty="0"/>
              <a:t>    &lt;/</a:t>
            </a:r>
            <a:r>
              <a:rPr lang="de-DE" altLang="de-DE" dirty="0" err="1"/>
              <a:t>head</a:t>
            </a:r>
            <a:r>
              <a:rPr lang="de-DE" altLang="de-DE" dirty="0"/>
              <a:t>&gt;</a:t>
            </a:r>
            <a:br>
              <a:rPr lang="de-DE" altLang="de-DE" dirty="0"/>
            </a:br>
            <a:r>
              <a:rPr lang="de-DE" altLang="de-DE" dirty="0"/>
              <a:t>&lt;</a:t>
            </a:r>
            <a:r>
              <a:rPr lang="de-DE" altLang="de-DE" dirty="0" err="1"/>
              <a:t>body</a:t>
            </a:r>
            <a:r>
              <a:rPr lang="de-DE" altLang="de-DE" dirty="0"/>
              <a:t>&gt;</a:t>
            </a:r>
            <a:br>
              <a:rPr lang="de-DE" altLang="de-DE" dirty="0"/>
            </a:br>
            <a:r>
              <a:rPr lang="de-DE" altLang="de-DE" dirty="0"/>
              <a:t>    &lt;h1&gt;Überschrift 1&lt;/h1&gt;</a:t>
            </a:r>
            <a:br>
              <a:rPr lang="de-DE" altLang="de-DE" dirty="0"/>
            </a:br>
            <a:r>
              <a:rPr lang="de-DE" altLang="de-DE" dirty="0"/>
              <a:t>    &lt;h2&gt;Überschrift 2&lt;/h2&gt;</a:t>
            </a:r>
            <a:br>
              <a:rPr lang="de-DE" altLang="de-DE" dirty="0"/>
            </a:br>
            <a:r>
              <a:rPr lang="de-DE" altLang="de-DE" dirty="0"/>
              <a:t>    &lt;p&gt;</a:t>
            </a:r>
            <a:br>
              <a:rPr lang="de-DE" altLang="de-DE" dirty="0"/>
            </a:br>
            <a:r>
              <a:rPr lang="de-DE" altLang="de-DE" dirty="0"/>
              <a:t>        Absatz mit &lt;i&gt;einem kursiven Bereich&lt;/i&gt;</a:t>
            </a:r>
            <a:br>
              <a:rPr lang="de-DE" altLang="de-DE" dirty="0"/>
            </a:br>
            <a:r>
              <a:rPr lang="de-DE" altLang="de-DE" dirty="0"/>
              <a:t>        und einem &lt;strong&gt;fett&lt;/strong&gt; gedruckten Wort</a:t>
            </a:r>
            <a:br>
              <a:rPr lang="de-DE" altLang="de-DE" dirty="0"/>
            </a:br>
            <a:r>
              <a:rPr lang="de-DE" altLang="de-DE" dirty="0"/>
              <a:t>    &lt;/p&gt;</a:t>
            </a:r>
            <a:br>
              <a:rPr lang="de-DE" altLang="de-DE" dirty="0"/>
            </a:br>
            <a:r>
              <a:rPr lang="de-DE" altLang="de-DE" dirty="0"/>
              <a:t>    &lt;</a:t>
            </a:r>
            <a:r>
              <a:rPr lang="de-DE" altLang="de-DE" dirty="0" err="1"/>
              <a:t>script</a:t>
            </a:r>
            <a:r>
              <a:rPr lang="de-DE" altLang="de-DE" dirty="0"/>
              <a:t>&gt;</a:t>
            </a:r>
            <a:br>
              <a:rPr lang="de-DE" altLang="de-DE" dirty="0"/>
            </a:br>
            <a:r>
              <a:rPr lang="de-DE" altLang="de-DE" dirty="0"/>
              <a:t>        "</a:t>
            </a:r>
            <a:r>
              <a:rPr lang="de-DE" altLang="de-DE" dirty="0" err="1"/>
              <a:t>use</a:t>
            </a:r>
            <a:r>
              <a:rPr lang="de-DE" altLang="de-DE" dirty="0"/>
              <a:t> </a:t>
            </a:r>
            <a:r>
              <a:rPr lang="de-DE" altLang="de-DE" dirty="0" err="1"/>
              <a:t>strict</a:t>
            </a:r>
            <a:r>
              <a:rPr lang="de-DE" altLang="de-DE" dirty="0"/>
              <a:t>";</a:t>
            </a:r>
            <a:br>
              <a:rPr lang="de-DE" altLang="de-DE" dirty="0"/>
            </a:br>
            <a:r>
              <a:rPr lang="de-DE" altLang="de-DE" dirty="0"/>
              <a:t>        </a:t>
            </a:r>
            <a:r>
              <a:rPr lang="de-DE" altLang="de-DE" dirty="0" err="1"/>
              <a:t>document.body.firstElementChild.nextElementSibling.innerHTML</a:t>
            </a:r>
            <a:r>
              <a:rPr lang="de-DE" altLang="de-DE" dirty="0"/>
              <a:t> = "neue Überschrift";</a:t>
            </a:r>
            <a:br>
              <a:rPr lang="de-DE" altLang="de-DE" dirty="0"/>
            </a:br>
            <a:r>
              <a:rPr lang="de-DE" altLang="de-DE" dirty="0"/>
              <a:t>        /*</a:t>
            </a:r>
            <a:br>
              <a:rPr lang="de-DE" altLang="de-DE" dirty="0"/>
            </a:br>
            <a:r>
              <a:rPr lang="de-DE" altLang="de-DE" dirty="0"/>
              <a:t>            </a:t>
            </a:r>
            <a:r>
              <a:rPr lang="de-DE" altLang="de-DE" dirty="0" err="1"/>
              <a:t>innerHTML</a:t>
            </a:r>
            <a:r>
              <a:rPr lang="de-DE" altLang="de-DE" dirty="0"/>
              <a:t> ohne alert vorangestellt ändert den Inhalt des ausgewählten Tags =&gt;</a:t>
            </a:r>
          </a:p>
          <a:p>
            <a:r>
              <a:rPr lang="de-DE" altLang="de-DE" dirty="0"/>
              <a:t>            Überschrift 2 ändert sich zu neue Überschrift</a:t>
            </a:r>
            <a:br>
              <a:rPr lang="de-DE" altLang="de-DE" dirty="0"/>
            </a:br>
            <a:r>
              <a:rPr lang="de-DE" altLang="de-DE" dirty="0"/>
              <a:t>            in diesem Fall, da es nur Text ist, der geändert wird ginge auch </a:t>
            </a:r>
            <a:r>
              <a:rPr lang="de-DE" altLang="de-DE" dirty="0" err="1"/>
              <a:t>innerText</a:t>
            </a:r>
            <a:br>
              <a:rPr lang="de-DE" altLang="de-DE" dirty="0"/>
            </a:br>
            <a:r>
              <a:rPr lang="de-DE" altLang="de-DE" dirty="0"/>
              <a:t>            statt </a:t>
            </a:r>
            <a:r>
              <a:rPr lang="de-DE" altLang="de-DE" dirty="0" err="1"/>
              <a:t>innerHTML</a:t>
            </a:r>
            <a:br>
              <a:rPr lang="de-DE" altLang="de-DE" dirty="0"/>
            </a:br>
            <a:r>
              <a:rPr lang="de-DE" altLang="de-DE" dirty="0"/>
              <a:t>        */</a:t>
            </a:r>
            <a:br>
              <a:rPr lang="de-DE" altLang="de-DE" dirty="0"/>
            </a:br>
            <a:r>
              <a:rPr lang="de-DE" altLang="de-DE" dirty="0"/>
              <a:t>    &lt;/</a:t>
            </a:r>
            <a:r>
              <a:rPr lang="de-DE" altLang="de-DE" dirty="0" err="1"/>
              <a:t>script</a:t>
            </a:r>
            <a:r>
              <a:rPr lang="de-DE" altLang="de-DE" dirty="0"/>
              <a:t>&gt;</a:t>
            </a:r>
            <a:br>
              <a:rPr lang="de-DE" altLang="de-DE" dirty="0"/>
            </a:br>
            <a:r>
              <a:rPr lang="de-DE" altLang="de-DE" dirty="0"/>
              <a:t>&lt;/</a:t>
            </a:r>
            <a:r>
              <a:rPr lang="de-DE" altLang="de-DE" dirty="0" err="1"/>
              <a:t>body</a:t>
            </a:r>
            <a:r>
              <a:rPr lang="de-DE" altLang="de-DE" dirty="0"/>
              <a:t>&gt;</a:t>
            </a:r>
            <a:br>
              <a:rPr lang="de-DE" altLang="de-DE" dirty="0"/>
            </a:br>
            <a:r>
              <a:rPr lang="de-DE" altLang="de-DE" dirty="0"/>
              <a:t>&lt;/</a:t>
            </a:r>
            <a:r>
              <a:rPr lang="de-DE" altLang="de-DE" dirty="0" err="1"/>
              <a:t>html</a:t>
            </a:r>
            <a:r>
              <a:rPr lang="de-DE" altLang="de-DE" dirty="0"/>
              <a:t>&gt;</a:t>
            </a:r>
          </a:p>
        </p:txBody>
      </p:sp>
    </p:spTree>
    <p:extLst>
      <p:ext uri="{BB962C8B-B14F-4D97-AF65-F5344CB8AC3E}">
        <p14:creationId xmlns:p14="http://schemas.microsoft.com/office/powerpoint/2010/main" val="2993050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F3E2D9-BD14-4A3C-BA33-8968593F4BF0}"/>
              </a:ext>
            </a:extLst>
          </p:cNvPr>
          <p:cNvSpPr>
            <a:spLocks noGrp="1"/>
          </p:cNvSpPr>
          <p:nvPr>
            <p:ph type="title"/>
          </p:nvPr>
        </p:nvSpPr>
        <p:spPr/>
        <p:txBody>
          <a:bodyPr/>
          <a:lstStyle/>
          <a:p>
            <a:r>
              <a:rPr lang="de-AT" dirty="0"/>
              <a:t>Auf einzelne Elemente der Seite gezielt zugreifen</a:t>
            </a:r>
          </a:p>
        </p:txBody>
      </p:sp>
      <p:sp>
        <p:nvSpPr>
          <p:cNvPr id="5" name="Textfeld 4">
            <a:extLst>
              <a:ext uri="{FF2B5EF4-FFF2-40B4-BE49-F238E27FC236}">
                <a16:creationId xmlns:a16="http://schemas.microsoft.com/office/drawing/2014/main" id="{384F2224-607C-4E13-94FC-A3EB74C43C26}"/>
              </a:ext>
            </a:extLst>
          </p:cNvPr>
          <p:cNvSpPr txBox="1"/>
          <p:nvPr/>
        </p:nvSpPr>
        <p:spPr>
          <a:xfrm>
            <a:off x="536801" y="1233917"/>
            <a:ext cx="11031991" cy="4616648"/>
          </a:xfrm>
          <a:prstGeom prst="rect">
            <a:avLst/>
          </a:prstGeom>
          <a:solidFill>
            <a:schemeClr val="bg1"/>
          </a:solidFill>
          <a:ln w="6350">
            <a:solidFill>
              <a:schemeClr val="tx1"/>
            </a:solidFill>
          </a:ln>
        </p:spPr>
        <p:txBody>
          <a:bodyPr wrap="square">
            <a:spAutoFit/>
          </a:bodyPr>
          <a:lstStyle>
            <a:defPPr>
              <a:defRPr lang="de-DE"/>
            </a:defPPr>
            <a:lvl1pPr defTabSz="914400" eaLnBrk="0" fontAlgn="base" hangingPunct="0">
              <a:spcBef>
                <a:spcPct val="0"/>
              </a:spcBef>
              <a:spcAft>
                <a:spcPct val="0"/>
              </a:spcAft>
              <a:defRPr sz="1200">
                <a:latin typeface="Consolas" panose="020B0609020204030204" pitchFamily="49" charset="0"/>
              </a:defRPr>
            </a:lvl1pPr>
          </a:lstStyle>
          <a:p>
            <a:r>
              <a:rPr lang="de-DE" altLang="de-DE" dirty="0"/>
              <a:t>&lt;!DOCTYPE </a:t>
            </a:r>
            <a:r>
              <a:rPr lang="de-DE" altLang="de-DE" dirty="0" err="1"/>
              <a:t>html</a:t>
            </a:r>
            <a:r>
              <a:rPr lang="de-DE" altLang="de-DE" dirty="0"/>
              <a:t>&gt;</a:t>
            </a:r>
            <a:br>
              <a:rPr lang="de-DE" altLang="de-DE" dirty="0"/>
            </a:br>
            <a:r>
              <a:rPr lang="de-DE" altLang="de-DE" dirty="0"/>
              <a:t>&lt;</a:t>
            </a:r>
            <a:r>
              <a:rPr lang="de-DE" altLang="de-DE" dirty="0" err="1"/>
              <a:t>html</a:t>
            </a:r>
            <a:r>
              <a:rPr lang="de-DE" altLang="de-DE" dirty="0"/>
              <a:t>&gt;</a:t>
            </a:r>
            <a:br>
              <a:rPr lang="de-DE" altLang="de-DE" dirty="0"/>
            </a:br>
            <a:r>
              <a:rPr lang="de-DE" altLang="de-DE" dirty="0"/>
              <a:t>    &lt;</a:t>
            </a:r>
            <a:r>
              <a:rPr lang="de-DE" altLang="de-DE" dirty="0" err="1"/>
              <a:t>head</a:t>
            </a:r>
            <a:r>
              <a:rPr lang="de-DE" altLang="de-DE" dirty="0"/>
              <a:t>&gt;</a:t>
            </a:r>
            <a:br>
              <a:rPr lang="de-DE" altLang="de-DE" dirty="0"/>
            </a:br>
            <a:r>
              <a:rPr lang="de-DE" altLang="de-DE" dirty="0"/>
              <a:t>        &lt;</a:t>
            </a:r>
            <a:r>
              <a:rPr lang="de-DE" altLang="de-DE" dirty="0" err="1"/>
              <a:t>meta</a:t>
            </a:r>
            <a:r>
              <a:rPr lang="de-DE" altLang="de-DE" dirty="0"/>
              <a:t> </a:t>
            </a:r>
            <a:r>
              <a:rPr lang="de-DE" altLang="de-DE" dirty="0" err="1"/>
              <a:t>charset</a:t>
            </a:r>
            <a:r>
              <a:rPr lang="de-DE" altLang="de-DE" dirty="0"/>
              <a:t>="UTF-8"&gt;</a:t>
            </a:r>
            <a:br>
              <a:rPr lang="de-DE" altLang="de-DE" dirty="0"/>
            </a:br>
            <a:r>
              <a:rPr lang="de-DE" altLang="de-DE" dirty="0"/>
              <a:t>        &lt;title&gt;Übungen&lt;/title&gt;</a:t>
            </a:r>
            <a:br>
              <a:rPr lang="de-DE" altLang="de-DE" dirty="0"/>
            </a:br>
            <a:r>
              <a:rPr lang="de-DE" altLang="de-DE" dirty="0"/>
              <a:t>    &lt;/</a:t>
            </a:r>
            <a:r>
              <a:rPr lang="de-DE" altLang="de-DE" dirty="0" err="1"/>
              <a:t>head</a:t>
            </a:r>
            <a:r>
              <a:rPr lang="de-DE" altLang="de-DE" dirty="0"/>
              <a:t>&gt;</a:t>
            </a:r>
            <a:br>
              <a:rPr lang="de-DE" altLang="de-DE" dirty="0"/>
            </a:br>
            <a:r>
              <a:rPr lang="de-DE" altLang="de-DE" dirty="0"/>
              <a:t>&lt;</a:t>
            </a:r>
            <a:r>
              <a:rPr lang="de-DE" altLang="de-DE" dirty="0" err="1"/>
              <a:t>body</a:t>
            </a:r>
            <a:r>
              <a:rPr lang="de-DE" altLang="de-DE" dirty="0"/>
              <a:t>&gt;</a:t>
            </a:r>
            <a:br>
              <a:rPr lang="de-DE" altLang="de-DE" dirty="0"/>
            </a:br>
            <a:r>
              <a:rPr lang="de-DE" altLang="de-DE" dirty="0"/>
              <a:t>    &lt;h1 </a:t>
            </a:r>
            <a:r>
              <a:rPr lang="de-DE" altLang="de-DE" dirty="0" err="1"/>
              <a:t>id</a:t>
            </a:r>
            <a:r>
              <a:rPr lang="de-DE" altLang="de-DE" dirty="0"/>
              <a:t>="ueberschrift1"&gt;&lt;/h1&gt;</a:t>
            </a:r>
            <a:br>
              <a:rPr lang="de-DE" altLang="de-DE" dirty="0"/>
            </a:br>
            <a:r>
              <a:rPr lang="de-DE" altLang="de-DE" dirty="0"/>
              <a:t>    &lt;h2 </a:t>
            </a:r>
            <a:r>
              <a:rPr lang="de-DE" altLang="de-DE" dirty="0" err="1"/>
              <a:t>id</a:t>
            </a:r>
            <a:r>
              <a:rPr lang="de-DE" altLang="de-DE" dirty="0"/>
              <a:t>="ueberschrift2"&gt;&lt;/h2&gt;</a:t>
            </a:r>
            <a:br>
              <a:rPr lang="de-DE" altLang="de-DE" dirty="0"/>
            </a:br>
            <a:r>
              <a:rPr lang="de-DE" altLang="de-DE" dirty="0"/>
              <a:t>    &lt;p </a:t>
            </a:r>
            <a:r>
              <a:rPr lang="de-DE" altLang="de-DE" dirty="0" err="1"/>
              <a:t>id</a:t>
            </a:r>
            <a:r>
              <a:rPr lang="de-DE" altLang="de-DE" dirty="0"/>
              <a:t>="</a:t>
            </a:r>
            <a:r>
              <a:rPr lang="de-DE" altLang="de-DE" dirty="0" err="1"/>
              <a:t>absatz</a:t>
            </a:r>
            <a:r>
              <a:rPr lang="de-DE" altLang="de-DE" dirty="0"/>
              <a:t>"&gt;&lt;/p&gt;</a:t>
            </a:r>
            <a:br>
              <a:rPr lang="de-DE" altLang="de-DE" dirty="0"/>
            </a:br>
            <a:r>
              <a:rPr lang="de-DE" altLang="de-DE" dirty="0"/>
              <a:t>    &lt;</a:t>
            </a:r>
            <a:r>
              <a:rPr lang="de-DE" altLang="de-DE" dirty="0" err="1"/>
              <a:t>script</a:t>
            </a:r>
            <a:r>
              <a:rPr lang="de-DE" altLang="de-DE" dirty="0"/>
              <a:t>&gt;</a:t>
            </a:r>
            <a:br>
              <a:rPr lang="de-DE" altLang="de-DE" dirty="0"/>
            </a:br>
            <a:r>
              <a:rPr lang="de-DE" altLang="de-DE" dirty="0"/>
              <a:t>        /*</a:t>
            </a:r>
            <a:br>
              <a:rPr lang="de-DE" altLang="de-DE" dirty="0"/>
            </a:br>
            <a:r>
              <a:rPr lang="de-DE" altLang="de-DE" dirty="0"/>
              <a:t>            </a:t>
            </a:r>
            <a:r>
              <a:rPr lang="de-DE" altLang="de-DE" dirty="0" err="1"/>
              <a:t>getElementById</a:t>
            </a:r>
            <a:r>
              <a:rPr lang="de-DE" altLang="de-DE" dirty="0"/>
              <a:t> greift auf den Tag mit der entsprechenden ID zu</a:t>
            </a:r>
            <a:br>
              <a:rPr lang="de-DE" altLang="de-DE" dirty="0"/>
            </a:br>
            <a:r>
              <a:rPr lang="de-DE" altLang="de-DE" dirty="0"/>
              <a:t>        */</a:t>
            </a:r>
            <a:br>
              <a:rPr lang="de-DE" altLang="de-DE" dirty="0"/>
            </a:br>
            <a:r>
              <a:rPr lang="de-DE" altLang="de-DE" dirty="0"/>
              <a:t>        </a:t>
            </a:r>
            <a:r>
              <a:rPr lang="de-DE" altLang="de-DE" dirty="0" err="1"/>
              <a:t>document.getElementById</a:t>
            </a:r>
            <a:r>
              <a:rPr lang="de-DE" altLang="de-DE" dirty="0"/>
              <a:t>("ueberschrift1").</a:t>
            </a:r>
            <a:r>
              <a:rPr lang="de-DE" altLang="de-DE" dirty="0" err="1"/>
              <a:t>innerText</a:t>
            </a:r>
            <a:r>
              <a:rPr lang="de-DE" altLang="de-DE" dirty="0"/>
              <a:t> = "JavaScript ist cool";</a:t>
            </a:r>
            <a:br>
              <a:rPr lang="de-DE" altLang="de-DE" dirty="0"/>
            </a:br>
            <a:r>
              <a:rPr lang="de-DE" altLang="de-DE" dirty="0"/>
              <a:t>        </a:t>
            </a:r>
            <a:r>
              <a:rPr lang="de-DE" altLang="de-DE" dirty="0" err="1"/>
              <a:t>document.getElementById</a:t>
            </a:r>
            <a:r>
              <a:rPr lang="de-DE" altLang="de-DE" dirty="0"/>
              <a:t>("ueberschrift2").</a:t>
            </a:r>
            <a:r>
              <a:rPr lang="de-DE" altLang="de-DE" dirty="0" err="1"/>
              <a:t>innerText</a:t>
            </a:r>
            <a:r>
              <a:rPr lang="de-DE" altLang="de-DE" dirty="0"/>
              <a:t> = "Seite mit generierten Inhalten";</a:t>
            </a:r>
            <a:br>
              <a:rPr lang="de-DE" altLang="de-DE" dirty="0"/>
            </a:br>
            <a:r>
              <a:rPr lang="de-DE" altLang="de-DE" dirty="0"/>
              <a:t>        </a:t>
            </a:r>
            <a:r>
              <a:rPr lang="de-DE" altLang="de-DE" dirty="0" err="1"/>
              <a:t>document.getElementById</a:t>
            </a:r>
            <a:r>
              <a:rPr lang="de-DE" altLang="de-DE" dirty="0"/>
              <a:t>("</a:t>
            </a:r>
            <a:r>
              <a:rPr lang="de-DE" altLang="de-DE" dirty="0" err="1"/>
              <a:t>absatz</a:t>
            </a:r>
            <a:r>
              <a:rPr lang="de-DE" altLang="de-DE" dirty="0"/>
              <a:t>").</a:t>
            </a:r>
            <a:r>
              <a:rPr lang="de-DE" altLang="de-DE" dirty="0" err="1"/>
              <a:t>innerHTML</a:t>
            </a:r>
            <a:r>
              <a:rPr lang="de-DE" altLang="de-DE" dirty="0"/>
              <a:t> = "Hier steht ein Absatz mit einem" +</a:t>
            </a:r>
            <a:br>
              <a:rPr lang="de-DE" altLang="de-DE" dirty="0"/>
            </a:br>
            <a:r>
              <a:rPr lang="de-DE" altLang="de-DE" dirty="0"/>
              <a:t>            " &lt;strong&gt;fett gedruckten&lt;/strong&gt;Bereich.";</a:t>
            </a:r>
            <a:br>
              <a:rPr lang="de-DE" altLang="de-DE" dirty="0"/>
            </a:br>
            <a:r>
              <a:rPr lang="de-DE" altLang="de-DE" dirty="0"/>
              <a:t>    &lt;/</a:t>
            </a:r>
            <a:r>
              <a:rPr lang="de-DE" altLang="de-DE" dirty="0" err="1"/>
              <a:t>script</a:t>
            </a:r>
            <a:r>
              <a:rPr lang="de-DE" altLang="de-DE" dirty="0"/>
              <a:t>&gt;</a:t>
            </a:r>
            <a:br>
              <a:rPr lang="de-DE" altLang="de-DE" dirty="0"/>
            </a:br>
            <a:r>
              <a:rPr lang="de-DE" altLang="de-DE" dirty="0"/>
              <a:t>&lt;/</a:t>
            </a:r>
            <a:r>
              <a:rPr lang="de-DE" altLang="de-DE" dirty="0" err="1"/>
              <a:t>body</a:t>
            </a:r>
            <a:r>
              <a:rPr lang="de-DE" altLang="de-DE" dirty="0"/>
              <a:t>&gt;</a:t>
            </a:r>
            <a:br>
              <a:rPr lang="de-DE" altLang="de-DE" dirty="0"/>
            </a:br>
            <a:r>
              <a:rPr lang="de-DE" altLang="de-DE" dirty="0"/>
              <a:t>&lt;/</a:t>
            </a:r>
            <a:r>
              <a:rPr lang="de-DE" altLang="de-DE" dirty="0" err="1"/>
              <a:t>html</a:t>
            </a:r>
            <a:r>
              <a:rPr lang="de-DE" altLang="de-DE" dirty="0"/>
              <a:t>&gt;</a:t>
            </a:r>
          </a:p>
        </p:txBody>
      </p:sp>
    </p:spTree>
    <p:extLst>
      <p:ext uri="{BB962C8B-B14F-4D97-AF65-F5344CB8AC3E}">
        <p14:creationId xmlns:p14="http://schemas.microsoft.com/office/powerpoint/2010/main" val="2375010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571E0E-AF0A-46CF-802F-41114468D8B2}"/>
              </a:ext>
            </a:extLst>
          </p:cNvPr>
          <p:cNvSpPr>
            <a:spLocks noGrp="1"/>
          </p:cNvSpPr>
          <p:nvPr>
            <p:ph type="title"/>
          </p:nvPr>
        </p:nvSpPr>
        <p:spPr/>
        <p:txBody>
          <a:bodyPr/>
          <a:lstStyle/>
          <a:p>
            <a:r>
              <a:rPr lang="de-AT" dirty="0"/>
              <a:t>Weitere Gestaltungsmöglichkeiten</a:t>
            </a:r>
          </a:p>
        </p:txBody>
      </p:sp>
      <p:sp>
        <p:nvSpPr>
          <p:cNvPr id="7" name="Textfeld 6">
            <a:extLst>
              <a:ext uri="{FF2B5EF4-FFF2-40B4-BE49-F238E27FC236}">
                <a16:creationId xmlns:a16="http://schemas.microsoft.com/office/drawing/2014/main" id="{A4943198-80C2-4FD7-955D-A18CABEB82B3}"/>
              </a:ext>
            </a:extLst>
          </p:cNvPr>
          <p:cNvSpPr txBox="1"/>
          <p:nvPr/>
        </p:nvSpPr>
        <p:spPr>
          <a:xfrm>
            <a:off x="2192451" y="1767006"/>
            <a:ext cx="7807097" cy="3323987"/>
          </a:xfrm>
          <a:prstGeom prst="rect">
            <a:avLst/>
          </a:prstGeom>
          <a:solidFill>
            <a:schemeClr val="bg1"/>
          </a:solidFill>
          <a:ln w="6350">
            <a:solidFill>
              <a:schemeClr val="tx1"/>
            </a:solidFill>
          </a:ln>
        </p:spPr>
        <p:txBody>
          <a:bodyPr wrap="square">
            <a:spAutoFit/>
          </a:bodyPr>
          <a:lstStyle>
            <a:defPPr>
              <a:defRPr lang="de-DE"/>
            </a:defPPr>
            <a:lvl1pPr defTabSz="914400" eaLnBrk="0" fontAlgn="base" hangingPunct="0">
              <a:spcBef>
                <a:spcPct val="0"/>
              </a:spcBef>
              <a:spcAft>
                <a:spcPct val="0"/>
              </a:spcAft>
              <a:defRPr sz="1200">
                <a:latin typeface="Consolas" panose="020B0609020204030204" pitchFamily="49" charset="0"/>
              </a:defRPr>
            </a:lvl1pPr>
          </a:lstStyle>
          <a:p>
            <a:r>
              <a:rPr lang="de-DE" altLang="de-DE" dirty="0"/>
              <a:t>&lt;!DOCTYPE </a:t>
            </a:r>
            <a:r>
              <a:rPr lang="de-DE" altLang="de-DE" dirty="0" err="1"/>
              <a:t>html</a:t>
            </a:r>
            <a:r>
              <a:rPr lang="de-DE" altLang="de-DE" dirty="0"/>
              <a:t>&gt;</a:t>
            </a:r>
            <a:br>
              <a:rPr lang="de-DE" altLang="de-DE" dirty="0"/>
            </a:br>
            <a:r>
              <a:rPr lang="de-DE" altLang="de-DE" dirty="0"/>
              <a:t>&lt;</a:t>
            </a:r>
            <a:r>
              <a:rPr lang="de-DE" altLang="de-DE" dirty="0" err="1"/>
              <a:t>html</a:t>
            </a:r>
            <a:r>
              <a:rPr lang="de-DE" altLang="de-DE" dirty="0"/>
              <a:t>&gt;</a:t>
            </a:r>
            <a:br>
              <a:rPr lang="de-DE" altLang="de-DE" dirty="0"/>
            </a:br>
            <a:r>
              <a:rPr lang="de-DE" altLang="de-DE" dirty="0"/>
              <a:t>    &lt;</a:t>
            </a:r>
            <a:r>
              <a:rPr lang="de-DE" altLang="de-DE" dirty="0" err="1"/>
              <a:t>head</a:t>
            </a:r>
            <a:r>
              <a:rPr lang="de-DE" altLang="de-DE" dirty="0"/>
              <a:t>&gt;</a:t>
            </a:r>
            <a:br>
              <a:rPr lang="de-DE" altLang="de-DE" dirty="0"/>
            </a:br>
            <a:r>
              <a:rPr lang="de-DE" altLang="de-DE" dirty="0"/>
              <a:t>       &lt;</a:t>
            </a:r>
            <a:r>
              <a:rPr lang="de-DE" altLang="de-DE" dirty="0" err="1"/>
              <a:t>meta</a:t>
            </a:r>
            <a:r>
              <a:rPr lang="de-DE" altLang="de-DE" dirty="0"/>
              <a:t> </a:t>
            </a:r>
            <a:r>
              <a:rPr lang="de-DE" altLang="de-DE" dirty="0" err="1"/>
              <a:t>charset</a:t>
            </a:r>
            <a:r>
              <a:rPr lang="de-DE" altLang="de-DE" dirty="0"/>
              <a:t>="UTF-8"&gt;</a:t>
            </a:r>
            <a:br>
              <a:rPr lang="de-DE" altLang="de-DE" dirty="0"/>
            </a:br>
            <a:r>
              <a:rPr lang="de-DE" altLang="de-DE" dirty="0"/>
              <a:t>       &lt;title&gt;Übungen&lt;/title&gt;</a:t>
            </a:r>
            <a:br>
              <a:rPr lang="de-DE" altLang="de-DE" dirty="0"/>
            </a:br>
            <a:r>
              <a:rPr lang="de-DE" altLang="de-DE" dirty="0"/>
              <a:t>    &lt;/</a:t>
            </a:r>
            <a:r>
              <a:rPr lang="de-DE" altLang="de-DE" dirty="0" err="1"/>
              <a:t>head</a:t>
            </a:r>
            <a:r>
              <a:rPr lang="de-DE" altLang="de-DE" dirty="0"/>
              <a:t>&gt;</a:t>
            </a:r>
            <a:br>
              <a:rPr lang="de-DE" altLang="de-DE" dirty="0"/>
            </a:br>
            <a:r>
              <a:rPr lang="de-DE" altLang="de-DE" dirty="0"/>
              <a:t>&lt;</a:t>
            </a:r>
            <a:r>
              <a:rPr lang="de-DE" altLang="de-DE" dirty="0" err="1"/>
              <a:t>body</a:t>
            </a:r>
            <a:r>
              <a:rPr lang="de-DE" altLang="de-DE" dirty="0"/>
              <a:t>&gt;</a:t>
            </a:r>
            <a:br>
              <a:rPr lang="de-DE" altLang="de-DE" dirty="0"/>
            </a:br>
            <a:r>
              <a:rPr lang="de-DE" altLang="de-DE" dirty="0"/>
              <a:t>    &lt;</a:t>
            </a:r>
            <a:r>
              <a:rPr lang="de-DE" altLang="de-DE" dirty="0" err="1"/>
              <a:t>input</a:t>
            </a:r>
            <a:r>
              <a:rPr lang="de-DE" altLang="de-DE" dirty="0"/>
              <a:t> </a:t>
            </a:r>
            <a:r>
              <a:rPr lang="de-DE" altLang="de-DE" dirty="0" err="1"/>
              <a:t>id</a:t>
            </a:r>
            <a:r>
              <a:rPr lang="de-DE" altLang="de-DE" dirty="0"/>
              <a:t>="</a:t>
            </a:r>
            <a:r>
              <a:rPr lang="de-DE" altLang="de-DE" dirty="0" err="1"/>
              <a:t>eingabefeld</a:t>
            </a:r>
            <a:r>
              <a:rPr lang="de-DE" altLang="de-DE" dirty="0"/>
              <a:t>"&gt;</a:t>
            </a:r>
            <a:br>
              <a:rPr lang="de-DE" altLang="de-DE" dirty="0"/>
            </a:br>
            <a:r>
              <a:rPr lang="de-DE" altLang="de-DE" dirty="0"/>
              <a:t>    &lt;</a:t>
            </a:r>
            <a:r>
              <a:rPr lang="de-DE" altLang="de-DE" dirty="0" err="1"/>
              <a:t>script</a:t>
            </a:r>
            <a:r>
              <a:rPr lang="de-DE" altLang="de-DE" dirty="0"/>
              <a:t>&gt;</a:t>
            </a:r>
            <a:br>
              <a:rPr lang="de-DE" altLang="de-DE" dirty="0"/>
            </a:br>
            <a:r>
              <a:rPr lang="de-DE" altLang="de-DE" dirty="0"/>
              <a:t>    // über </a:t>
            </a:r>
            <a:r>
              <a:rPr lang="de-DE" altLang="de-DE" dirty="0" err="1"/>
              <a:t>value</a:t>
            </a:r>
            <a:r>
              <a:rPr lang="de-DE" altLang="de-DE" dirty="0"/>
              <a:t>-Attribut lässt sich ein </a:t>
            </a:r>
            <a:br>
              <a:rPr lang="de-DE" altLang="de-DE" dirty="0"/>
            </a:br>
            <a:r>
              <a:rPr lang="de-DE" altLang="de-DE" dirty="0"/>
              <a:t>    // beliebiger Text in das Feld einfügen</a:t>
            </a:r>
            <a:br>
              <a:rPr lang="de-DE" altLang="de-DE" dirty="0"/>
            </a:br>
            <a:r>
              <a:rPr lang="de-DE" altLang="de-DE" dirty="0"/>
              <a:t>    </a:t>
            </a:r>
            <a:r>
              <a:rPr lang="de-DE" altLang="de-DE" dirty="0" err="1"/>
              <a:t>document.getElementById</a:t>
            </a:r>
            <a:r>
              <a:rPr lang="de-DE" altLang="de-DE" dirty="0"/>
              <a:t>("</a:t>
            </a:r>
            <a:r>
              <a:rPr lang="de-DE" altLang="de-DE" dirty="0" err="1"/>
              <a:t>eingabefeld</a:t>
            </a:r>
            <a:r>
              <a:rPr lang="de-DE" altLang="de-DE" dirty="0"/>
              <a:t>").</a:t>
            </a:r>
            <a:r>
              <a:rPr lang="de-DE" altLang="de-DE" dirty="0" err="1"/>
              <a:t>value</a:t>
            </a:r>
            <a:r>
              <a:rPr lang="de-DE" altLang="de-DE" dirty="0"/>
              <a:t> = "JavaScript Kurs";</a:t>
            </a:r>
            <a:br>
              <a:rPr lang="de-DE" altLang="de-DE" dirty="0"/>
            </a:br>
            <a:r>
              <a:rPr lang="de-DE" altLang="de-DE" dirty="0"/>
              <a:t>&lt;/</a:t>
            </a:r>
            <a:r>
              <a:rPr lang="de-DE" altLang="de-DE" dirty="0" err="1"/>
              <a:t>script</a:t>
            </a:r>
            <a:r>
              <a:rPr lang="de-DE" altLang="de-DE" dirty="0"/>
              <a:t>&gt;</a:t>
            </a:r>
            <a:br>
              <a:rPr lang="de-DE" altLang="de-DE" dirty="0"/>
            </a:br>
            <a:r>
              <a:rPr lang="de-DE" altLang="de-DE" dirty="0"/>
              <a:t>&lt;/</a:t>
            </a:r>
            <a:r>
              <a:rPr lang="de-DE" altLang="de-DE" dirty="0" err="1"/>
              <a:t>body</a:t>
            </a:r>
            <a:r>
              <a:rPr lang="de-DE" altLang="de-DE" dirty="0"/>
              <a:t>&gt;</a:t>
            </a:r>
            <a:br>
              <a:rPr lang="de-DE" altLang="de-DE" dirty="0"/>
            </a:br>
            <a:r>
              <a:rPr lang="de-DE" altLang="de-DE" dirty="0"/>
              <a:t>&lt;/</a:t>
            </a:r>
            <a:r>
              <a:rPr lang="de-DE" altLang="de-DE" dirty="0" err="1"/>
              <a:t>html</a:t>
            </a:r>
            <a:r>
              <a:rPr lang="de-DE" altLang="de-DE" dirty="0"/>
              <a:t>&gt;</a:t>
            </a:r>
          </a:p>
        </p:txBody>
      </p:sp>
    </p:spTree>
    <p:extLst>
      <p:ext uri="{BB962C8B-B14F-4D97-AF65-F5344CB8AC3E}">
        <p14:creationId xmlns:p14="http://schemas.microsoft.com/office/powerpoint/2010/main" val="1869149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571E0E-AF0A-46CF-802F-41114468D8B2}"/>
              </a:ext>
            </a:extLst>
          </p:cNvPr>
          <p:cNvSpPr>
            <a:spLocks noGrp="1"/>
          </p:cNvSpPr>
          <p:nvPr>
            <p:ph type="title"/>
          </p:nvPr>
        </p:nvSpPr>
        <p:spPr/>
        <p:txBody>
          <a:bodyPr/>
          <a:lstStyle/>
          <a:p>
            <a:r>
              <a:rPr lang="de-AT" dirty="0"/>
              <a:t>Weitere Gestaltungsmöglichkeiten</a:t>
            </a:r>
          </a:p>
        </p:txBody>
      </p:sp>
      <p:sp>
        <p:nvSpPr>
          <p:cNvPr id="8" name="Textfeld 7">
            <a:extLst>
              <a:ext uri="{FF2B5EF4-FFF2-40B4-BE49-F238E27FC236}">
                <a16:creationId xmlns:a16="http://schemas.microsoft.com/office/drawing/2014/main" id="{680EAA2C-8E9A-44C1-884E-26EB41196394}"/>
              </a:ext>
            </a:extLst>
          </p:cNvPr>
          <p:cNvSpPr txBox="1"/>
          <p:nvPr/>
        </p:nvSpPr>
        <p:spPr>
          <a:xfrm>
            <a:off x="2323080" y="1535702"/>
            <a:ext cx="7545840" cy="3970318"/>
          </a:xfrm>
          <a:prstGeom prst="rect">
            <a:avLst/>
          </a:prstGeom>
          <a:solidFill>
            <a:schemeClr val="bg1"/>
          </a:solidFill>
          <a:ln w="6350">
            <a:solidFill>
              <a:schemeClr val="tx1"/>
            </a:solidFill>
          </a:ln>
        </p:spPr>
        <p:txBody>
          <a:bodyPr wrap="square">
            <a:spAutoFit/>
          </a:bodyPr>
          <a:lstStyle>
            <a:defPPr>
              <a:defRPr lang="de-DE"/>
            </a:defPPr>
            <a:lvl1pPr defTabSz="914400" eaLnBrk="0" fontAlgn="base" hangingPunct="0">
              <a:spcBef>
                <a:spcPct val="0"/>
              </a:spcBef>
              <a:spcAft>
                <a:spcPct val="0"/>
              </a:spcAft>
              <a:defRPr sz="1200">
                <a:latin typeface="Consolas" panose="020B0609020204030204" pitchFamily="49" charset="0"/>
              </a:defRPr>
            </a:lvl1pPr>
          </a:lstStyle>
          <a:p>
            <a:r>
              <a:rPr lang="de-DE" altLang="de-DE" dirty="0"/>
              <a:t>&lt;!DOCTYPE </a:t>
            </a:r>
            <a:r>
              <a:rPr lang="de-DE" altLang="de-DE" dirty="0" err="1"/>
              <a:t>html</a:t>
            </a:r>
            <a:r>
              <a:rPr lang="de-DE" altLang="de-DE" dirty="0"/>
              <a:t>&gt;</a:t>
            </a:r>
            <a:br>
              <a:rPr lang="de-DE" altLang="de-DE" dirty="0"/>
            </a:br>
            <a:r>
              <a:rPr lang="de-DE" altLang="de-DE" dirty="0"/>
              <a:t>&lt;</a:t>
            </a:r>
            <a:r>
              <a:rPr lang="de-DE" altLang="de-DE" dirty="0" err="1"/>
              <a:t>html</a:t>
            </a:r>
            <a:r>
              <a:rPr lang="de-DE" altLang="de-DE" dirty="0"/>
              <a:t>&gt;</a:t>
            </a:r>
            <a:br>
              <a:rPr lang="de-DE" altLang="de-DE" dirty="0"/>
            </a:br>
            <a:r>
              <a:rPr lang="de-DE" altLang="de-DE" dirty="0"/>
              <a:t>    &lt;</a:t>
            </a:r>
            <a:r>
              <a:rPr lang="de-DE" altLang="de-DE" dirty="0" err="1"/>
              <a:t>head</a:t>
            </a:r>
            <a:r>
              <a:rPr lang="de-DE" altLang="de-DE" dirty="0"/>
              <a:t>&gt;</a:t>
            </a:r>
            <a:br>
              <a:rPr lang="de-DE" altLang="de-DE" dirty="0"/>
            </a:br>
            <a:r>
              <a:rPr lang="de-DE" altLang="de-DE" dirty="0"/>
              <a:t>       &lt;</a:t>
            </a:r>
            <a:r>
              <a:rPr lang="de-DE" altLang="de-DE" dirty="0" err="1"/>
              <a:t>meta</a:t>
            </a:r>
            <a:r>
              <a:rPr lang="de-DE" altLang="de-DE" dirty="0"/>
              <a:t> </a:t>
            </a:r>
            <a:r>
              <a:rPr lang="de-DE" altLang="de-DE" dirty="0" err="1"/>
              <a:t>charset</a:t>
            </a:r>
            <a:r>
              <a:rPr lang="de-DE" altLang="de-DE" dirty="0"/>
              <a:t>="UTF-8"&gt;</a:t>
            </a:r>
            <a:br>
              <a:rPr lang="de-DE" altLang="de-DE" dirty="0"/>
            </a:br>
            <a:r>
              <a:rPr lang="de-DE" altLang="de-DE" dirty="0"/>
              <a:t>       &lt;title&gt;Übungen&lt;/title&gt;</a:t>
            </a:r>
            <a:br>
              <a:rPr lang="de-DE" altLang="de-DE" dirty="0"/>
            </a:br>
            <a:r>
              <a:rPr lang="de-DE" altLang="de-DE" dirty="0"/>
              <a:t>    &lt;/</a:t>
            </a:r>
            <a:r>
              <a:rPr lang="de-DE" altLang="de-DE" dirty="0" err="1"/>
              <a:t>head</a:t>
            </a:r>
            <a:r>
              <a:rPr lang="de-DE" altLang="de-DE" dirty="0"/>
              <a:t>&gt;</a:t>
            </a:r>
            <a:br>
              <a:rPr lang="de-DE" altLang="de-DE" dirty="0"/>
            </a:br>
            <a:r>
              <a:rPr lang="de-DE" altLang="de-DE" dirty="0"/>
              <a:t>&lt;</a:t>
            </a:r>
            <a:r>
              <a:rPr lang="de-DE" altLang="de-DE" dirty="0" err="1"/>
              <a:t>body</a:t>
            </a:r>
            <a:r>
              <a:rPr lang="de-DE" altLang="de-DE" dirty="0"/>
              <a:t>&gt;</a:t>
            </a:r>
            <a:br>
              <a:rPr lang="de-DE" altLang="de-DE" dirty="0"/>
            </a:br>
            <a:r>
              <a:rPr lang="de-DE" altLang="de-DE" dirty="0"/>
              <a:t>    &lt;</a:t>
            </a:r>
            <a:r>
              <a:rPr lang="de-DE" altLang="de-DE" dirty="0" err="1"/>
              <a:t>input</a:t>
            </a:r>
            <a:r>
              <a:rPr lang="de-DE" altLang="de-DE" dirty="0"/>
              <a:t> </a:t>
            </a:r>
            <a:r>
              <a:rPr lang="de-DE" altLang="de-DE" dirty="0" err="1"/>
              <a:t>id</a:t>
            </a:r>
            <a:r>
              <a:rPr lang="de-DE" altLang="de-DE" dirty="0"/>
              <a:t>="</a:t>
            </a:r>
            <a:r>
              <a:rPr lang="de-DE" altLang="de-DE" dirty="0" err="1"/>
              <a:t>eingabefeld</a:t>
            </a:r>
            <a:r>
              <a:rPr lang="de-DE" altLang="de-DE" dirty="0"/>
              <a:t>"&gt;</a:t>
            </a:r>
            <a:br>
              <a:rPr lang="de-DE" altLang="de-DE" dirty="0"/>
            </a:br>
            <a:r>
              <a:rPr lang="de-DE" altLang="de-DE" dirty="0"/>
              <a:t>    &lt;!-- </a:t>
            </a:r>
            <a:r>
              <a:rPr lang="de-DE" altLang="de-DE" dirty="0" err="1"/>
              <a:t>onclick</a:t>
            </a:r>
            <a:r>
              <a:rPr lang="de-DE" altLang="de-DE" dirty="0"/>
              <a:t>-Funktion aktiviert die JS Funktion --&gt;</a:t>
            </a:r>
            <a:br>
              <a:rPr lang="de-DE" altLang="de-DE" dirty="0"/>
            </a:br>
            <a:r>
              <a:rPr lang="de-DE" altLang="de-DE" dirty="0"/>
              <a:t>    &lt;</a:t>
            </a:r>
            <a:r>
              <a:rPr lang="de-DE" altLang="de-DE" dirty="0" err="1"/>
              <a:t>button</a:t>
            </a:r>
            <a:r>
              <a:rPr lang="de-DE" altLang="de-DE" dirty="0"/>
              <a:t> type="</a:t>
            </a:r>
            <a:r>
              <a:rPr lang="de-DE" altLang="de-DE" dirty="0" err="1"/>
              <a:t>button</a:t>
            </a:r>
            <a:r>
              <a:rPr lang="de-DE" altLang="de-DE" dirty="0"/>
              <a:t>" </a:t>
            </a:r>
            <a:r>
              <a:rPr lang="de-DE" altLang="de-DE" dirty="0" err="1"/>
              <a:t>onclick</a:t>
            </a:r>
            <a:r>
              <a:rPr lang="de-DE" altLang="de-DE" dirty="0"/>
              <a:t>="auslesen()"&gt;Weiter&lt;/</a:t>
            </a:r>
            <a:r>
              <a:rPr lang="de-DE" altLang="de-DE" dirty="0" err="1"/>
              <a:t>button</a:t>
            </a:r>
            <a:r>
              <a:rPr lang="de-DE" altLang="de-DE" dirty="0"/>
              <a:t>&gt;</a:t>
            </a:r>
            <a:br>
              <a:rPr lang="de-DE" altLang="de-DE" dirty="0"/>
            </a:br>
            <a:r>
              <a:rPr lang="de-DE" altLang="de-DE" dirty="0"/>
              <a:t>    &lt;</a:t>
            </a:r>
            <a:r>
              <a:rPr lang="de-DE" altLang="de-DE" dirty="0" err="1"/>
              <a:t>script</a:t>
            </a:r>
            <a:r>
              <a:rPr lang="de-DE" altLang="de-DE" dirty="0"/>
              <a:t>&gt;</a:t>
            </a:r>
            <a:br>
              <a:rPr lang="de-DE" altLang="de-DE" dirty="0"/>
            </a:br>
            <a:r>
              <a:rPr lang="de-DE" altLang="de-DE" dirty="0"/>
              <a:t>    </a:t>
            </a:r>
            <a:r>
              <a:rPr lang="de-DE" altLang="de-DE" dirty="0" err="1"/>
              <a:t>function</a:t>
            </a:r>
            <a:r>
              <a:rPr lang="de-DE" altLang="de-DE" dirty="0"/>
              <a:t> auslesen() {</a:t>
            </a:r>
            <a:br>
              <a:rPr lang="de-DE" altLang="de-DE" dirty="0"/>
            </a:br>
            <a:r>
              <a:rPr lang="de-DE" altLang="de-DE" dirty="0"/>
              <a:t>        </a:t>
            </a:r>
            <a:r>
              <a:rPr lang="de-DE" altLang="de-DE" dirty="0" err="1"/>
              <a:t>let</a:t>
            </a:r>
            <a:r>
              <a:rPr lang="de-DE" altLang="de-DE" dirty="0"/>
              <a:t> </a:t>
            </a:r>
            <a:r>
              <a:rPr lang="de-DE" altLang="de-DE" dirty="0" err="1"/>
              <a:t>inhalt</a:t>
            </a:r>
            <a:r>
              <a:rPr lang="de-DE" altLang="de-DE" dirty="0"/>
              <a:t> = </a:t>
            </a:r>
            <a:r>
              <a:rPr lang="de-DE" altLang="de-DE" dirty="0" err="1"/>
              <a:t>document.getElementById</a:t>
            </a:r>
            <a:r>
              <a:rPr lang="de-DE" altLang="de-DE" dirty="0"/>
              <a:t>("</a:t>
            </a:r>
            <a:r>
              <a:rPr lang="de-DE" altLang="de-DE" dirty="0" err="1"/>
              <a:t>eingabefeld</a:t>
            </a:r>
            <a:r>
              <a:rPr lang="de-DE" altLang="de-DE" dirty="0"/>
              <a:t>").</a:t>
            </a:r>
            <a:r>
              <a:rPr lang="de-DE" altLang="de-DE" dirty="0" err="1"/>
              <a:t>value</a:t>
            </a:r>
            <a:r>
              <a:rPr lang="de-DE" altLang="de-DE" dirty="0"/>
              <a:t>;</a:t>
            </a:r>
            <a:br>
              <a:rPr lang="de-DE" altLang="de-DE" dirty="0"/>
            </a:br>
            <a:r>
              <a:rPr lang="de-DE" altLang="de-DE" dirty="0"/>
              <a:t>        alert(</a:t>
            </a:r>
            <a:r>
              <a:rPr lang="de-DE" altLang="de-DE" dirty="0" err="1"/>
              <a:t>inhalt</a:t>
            </a:r>
            <a:r>
              <a:rPr lang="de-DE" altLang="de-DE" dirty="0"/>
              <a:t>);</a:t>
            </a:r>
            <a:br>
              <a:rPr lang="de-DE" altLang="de-DE" dirty="0"/>
            </a:br>
            <a:r>
              <a:rPr lang="de-DE" altLang="de-DE" dirty="0"/>
              <a:t>    }</a:t>
            </a:r>
            <a:br>
              <a:rPr lang="de-DE" altLang="de-DE" dirty="0"/>
            </a:br>
            <a:r>
              <a:rPr lang="de-DE" altLang="de-DE" dirty="0"/>
              <a:t>&lt;/</a:t>
            </a:r>
            <a:r>
              <a:rPr lang="de-DE" altLang="de-DE" dirty="0" err="1"/>
              <a:t>script</a:t>
            </a:r>
            <a:r>
              <a:rPr lang="de-DE" altLang="de-DE" dirty="0"/>
              <a:t>&gt;</a:t>
            </a:r>
            <a:br>
              <a:rPr lang="de-DE" altLang="de-DE" dirty="0"/>
            </a:br>
            <a:r>
              <a:rPr lang="de-DE" altLang="de-DE" dirty="0"/>
              <a:t>&lt;/</a:t>
            </a:r>
            <a:r>
              <a:rPr lang="de-DE" altLang="de-DE" dirty="0" err="1"/>
              <a:t>body</a:t>
            </a:r>
            <a:r>
              <a:rPr lang="de-DE" altLang="de-DE" dirty="0"/>
              <a:t>&gt;</a:t>
            </a:r>
            <a:br>
              <a:rPr lang="de-DE" altLang="de-DE" dirty="0"/>
            </a:br>
            <a:r>
              <a:rPr lang="de-DE" altLang="de-DE" dirty="0"/>
              <a:t>&lt;/</a:t>
            </a:r>
            <a:r>
              <a:rPr lang="de-DE" altLang="de-DE" dirty="0" err="1"/>
              <a:t>html</a:t>
            </a:r>
            <a:r>
              <a:rPr lang="de-DE" altLang="de-DE" dirty="0"/>
              <a:t>&gt;</a:t>
            </a:r>
          </a:p>
        </p:txBody>
      </p:sp>
    </p:spTree>
    <p:extLst>
      <p:ext uri="{BB962C8B-B14F-4D97-AF65-F5344CB8AC3E}">
        <p14:creationId xmlns:p14="http://schemas.microsoft.com/office/powerpoint/2010/main" val="2409545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C26F97-EC72-44F2-AE1A-68ADD2D308ED}"/>
              </a:ext>
            </a:extLst>
          </p:cNvPr>
          <p:cNvSpPr>
            <a:spLocks noGrp="1"/>
          </p:cNvSpPr>
          <p:nvPr>
            <p:ph type="title"/>
          </p:nvPr>
        </p:nvSpPr>
        <p:spPr/>
        <p:txBody>
          <a:bodyPr/>
          <a:lstStyle/>
          <a:p>
            <a:r>
              <a:rPr lang="de-AT" dirty="0"/>
              <a:t>Weitere Gestaltungsmöglichkeiten</a:t>
            </a:r>
          </a:p>
        </p:txBody>
      </p:sp>
      <p:sp>
        <p:nvSpPr>
          <p:cNvPr id="5" name="Textfeld 4">
            <a:extLst>
              <a:ext uri="{FF2B5EF4-FFF2-40B4-BE49-F238E27FC236}">
                <a16:creationId xmlns:a16="http://schemas.microsoft.com/office/drawing/2014/main" id="{143C2DBA-2829-4B55-AA6B-0A127E56DBB5}"/>
              </a:ext>
            </a:extLst>
          </p:cNvPr>
          <p:cNvSpPr txBox="1"/>
          <p:nvPr/>
        </p:nvSpPr>
        <p:spPr>
          <a:xfrm>
            <a:off x="1918947" y="1389626"/>
            <a:ext cx="8354105" cy="3970318"/>
          </a:xfrm>
          <a:prstGeom prst="rect">
            <a:avLst/>
          </a:prstGeom>
          <a:solidFill>
            <a:schemeClr val="bg1"/>
          </a:solidFill>
          <a:ln w="6350">
            <a:solidFill>
              <a:schemeClr val="tx1"/>
            </a:solidFill>
          </a:ln>
        </p:spPr>
        <p:txBody>
          <a:bodyPr wrap="square">
            <a:spAutoFit/>
          </a:bodyPr>
          <a:lstStyle>
            <a:defPPr>
              <a:defRPr lang="de-DE"/>
            </a:defPPr>
            <a:lvl1pPr defTabSz="914400" eaLnBrk="0" fontAlgn="base" hangingPunct="0">
              <a:spcBef>
                <a:spcPct val="0"/>
              </a:spcBef>
              <a:spcAft>
                <a:spcPct val="0"/>
              </a:spcAft>
              <a:defRPr sz="1200">
                <a:latin typeface="Consolas" panose="020B0609020204030204" pitchFamily="49" charset="0"/>
              </a:defRPr>
            </a:lvl1pPr>
          </a:lstStyle>
          <a:p>
            <a:r>
              <a:rPr lang="de-DE" altLang="de-DE" dirty="0"/>
              <a:t>&lt;!DOCTYPE </a:t>
            </a:r>
            <a:r>
              <a:rPr lang="de-DE" altLang="de-DE" dirty="0" err="1"/>
              <a:t>html</a:t>
            </a:r>
            <a:r>
              <a:rPr lang="de-DE" altLang="de-DE" dirty="0"/>
              <a:t>&gt;</a:t>
            </a:r>
            <a:br>
              <a:rPr lang="de-DE" altLang="de-DE" dirty="0"/>
            </a:br>
            <a:r>
              <a:rPr lang="de-DE" altLang="de-DE" dirty="0"/>
              <a:t>&lt;</a:t>
            </a:r>
            <a:r>
              <a:rPr lang="de-DE" altLang="de-DE" dirty="0" err="1"/>
              <a:t>html</a:t>
            </a:r>
            <a:r>
              <a:rPr lang="de-DE" altLang="de-DE" dirty="0"/>
              <a:t>&gt;</a:t>
            </a:r>
            <a:br>
              <a:rPr lang="de-DE" altLang="de-DE" dirty="0"/>
            </a:br>
            <a:r>
              <a:rPr lang="de-DE" altLang="de-DE" dirty="0"/>
              <a:t>&lt;</a:t>
            </a:r>
            <a:r>
              <a:rPr lang="de-DE" altLang="de-DE" dirty="0" err="1"/>
              <a:t>head</a:t>
            </a:r>
            <a:r>
              <a:rPr lang="de-DE" altLang="de-DE" dirty="0"/>
              <a:t>&gt;</a:t>
            </a:r>
            <a:br>
              <a:rPr lang="de-DE" altLang="de-DE" dirty="0"/>
            </a:br>
            <a:r>
              <a:rPr lang="de-DE" altLang="de-DE" dirty="0"/>
              <a:t>    &lt;</a:t>
            </a:r>
            <a:r>
              <a:rPr lang="de-DE" altLang="de-DE" dirty="0" err="1"/>
              <a:t>meta</a:t>
            </a:r>
            <a:r>
              <a:rPr lang="de-DE" altLang="de-DE" dirty="0"/>
              <a:t> </a:t>
            </a:r>
            <a:r>
              <a:rPr lang="de-DE" altLang="de-DE" dirty="0" err="1"/>
              <a:t>charset</a:t>
            </a:r>
            <a:r>
              <a:rPr lang="de-DE" altLang="de-DE" dirty="0"/>
              <a:t>="UTF-8"&gt;</a:t>
            </a:r>
            <a:br>
              <a:rPr lang="de-DE" altLang="de-DE" dirty="0"/>
            </a:br>
            <a:r>
              <a:rPr lang="de-DE" altLang="de-DE" dirty="0"/>
              <a:t>    &lt;title&gt;Übungen&lt;/title&gt;</a:t>
            </a:r>
            <a:br>
              <a:rPr lang="de-DE" altLang="de-DE" dirty="0"/>
            </a:br>
            <a:r>
              <a:rPr lang="de-DE" altLang="de-DE" dirty="0"/>
              <a:t>&lt;/</a:t>
            </a:r>
            <a:r>
              <a:rPr lang="de-DE" altLang="de-DE" dirty="0" err="1"/>
              <a:t>head</a:t>
            </a:r>
            <a:r>
              <a:rPr lang="de-DE" altLang="de-DE" dirty="0"/>
              <a:t>&gt;</a:t>
            </a:r>
            <a:br>
              <a:rPr lang="de-DE" altLang="de-DE" dirty="0"/>
            </a:br>
            <a:r>
              <a:rPr lang="de-DE" altLang="de-DE" dirty="0"/>
              <a:t>&lt;</a:t>
            </a:r>
            <a:r>
              <a:rPr lang="de-DE" altLang="de-DE" dirty="0" err="1"/>
              <a:t>body</a:t>
            </a:r>
            <a:r>
              <a:rPr lang="de-DE" altLang="de-DE" dirty="0"/>
              <a:t>&gt;</a:t>
            </a:r>
            <a:br>
              <a:rPr lang="de-DE" altLang="de-DE" dirty="0"/>
            </a:br>
            <a:r>
              <a:rPr lang="de-DE" altLang="de-DE" dirty="0"/>
              <a:t>&lt;p&gt;&lt;a </a:t>
            </a:r>
            <a:r>
              <a:rPr lang="de-DE" altLang="de-DE" dirty="0" err="1"/>
              <a:t>id</a:t>
            </a:r>
            <a:r>
              <a:rPr lang="de-DE" altLang="de-DE" dirty="0"/>
              <a:t>="link"&gt;&lt;/a&gt;&lt;/p&gt;</a:t>
            </a:r>
            <a:br>
              <a:rPr lang="de-DE" altLang="de-DE" dirty="0"/>
            </a:br>
            <a:r>
              <a:rPr lang="de-DE" altLang="de-DE" dirty="0"/>
              <a:t>&lt;</a:t>
            </a:r>
            <a:r>
              <a:rPr lang="de-DE" altLang="de-DE" dirty="0" err="1"/>
              <a:t>script</a:t>
            </a:r>
            <a:r>
              <a:rPr lang="de-DE" altLang="de-DE" dirty="0"/>
              <a:t>&gt;</a:t>
            </a:r>
            <a:br>
              <a:rPr lang="de-DE" altLang="de-DE" dirty="0"/>
            </a:br>
            <a:r>
              <a:rPr lang="de-DE" altLang="de-DE" dirty="0"/>
              <a:t>    // Programm fordert User auf einen Link einzugeben</a:t>
            </a:r>
            <a:br>
              <a:rPr lang="de-DE" altLang="de-DE" dirty="0"/>
            </a:br>
            <a:r>
              <a:rPr lang="de-DE" altLang="de-DE" dirty="0"/>
              <a:t>    </a:t>
            </a:r>
            <a:r>
              <a:rPr lang="de-DE" altLang="de-DE" dirty="0" err="1"/>
              <a:t>let</a:t>
            </a:r>
            <a:r>
              <a:rPr lang="de-DE" altLang="de-DE" dirty="0"/>
              <a:t> </a:t>
            </a:r>
            <a:r>
              <a:rPr lang="de-DE" altLang="de-DE" dirty="0" err="1"/>
              <a:t>adresse</a:t>
            </a:r>
            <a:r>
              <a:rPr lang="de-DE" altLang="de-DE" dirty="0"/>
              <a:t> = prompt("Gib eine Linkadresse ein.");</a:t>
            </a:r>
            <a:br>
              <a:rPr lang="de-DE" altLang="de-DE" dirty="0"/>
            </a:br>
            <a:r>
              <a:rPr lang="de-DE" altLang="de-DE" dirty="0"/>
              <a:t>    // eingegebener Link wird als </a:t>
            </a:r>
            <a:r>
              <a:rPr lang="de-DE" altLang="de-DE" dirty="0" err="1"/>
              <a:t>href</a:t>
            </a:r>
            <a:r>
              <a:rPr lang="de-DE" altLang="de-DE" dirty="0"/>
              <a:t>-Attribut in den &lt;a&gt; Tag geschrieben</a:t>
            </a:r>
            <a:br>
              <a:rPr lang="de-DE" altLang="de-DE" dirty="0"/>
            </a:br>
            <a:r>
              <a:rPr lang="de-DE" altLang="de-DE" dirty="0"/>
              <a:t>    </a:t>
            </a:r>
            <a:r>
              <a:rPr lang="de-DE" altLang="de-DE" dirty="0" err="1"/>
              <a:t>document.getElementById</a:t>
            </a:r>
            <a:r>
              <a:rPr lang="de-DE" altLang="de-DE" dirty="0"/>
              <a:t>("link").</a:t>
            </a:r>
            <a:r>
              <a:rPr lang="de-DE" altLang="de-DE" dirty="0" err="1"/>
              <a:t>href</a:t>
            </a:r>
            <a:r>
              <a:rPr lang="de-DE" altLang="de-DE" dirty="0"/>
              <a:t> = </a:t>
            </a:r>
            <a:r>
              <a:rPr lang="de-DE" altLang="de-DE" dirty="0" err="1"/>
              <a:t>adresse</a:t>
            </a:r>
            <a:r>
              <a:rPr lang="de-DE" altLang="de-DE" dirty="0"/>
              <a:t>;</a:t>
            </a:r>
            <a:br>
              <a:rPr lang="de-DE" altLang="de-DE" dirty="0"/>
            </a:br>
            <a:r>
              <a:rPr lang="de-DE" altLang="de-DE" dirty="0"/>
              <a:t>    // eingegebener Link wird innerhalb der &lt;a&gt; Tags geschrieben</a:t>
            </a:r>
            <a:br>
              <a:rPr lang="de-DE" altLang="de-DE" dirty="0"/>
            </a:br>
            <a:r>
              <a:rPr lang="de-DE" altLang="de-DE" dirty="0"/>
              <a:t>    </a:t>
            </a:r>
            <a:r>
              <a:rPr lang="de-DE" altLang="de-DE" dirty="0" err="1"/>
              <a:t>document.getElementById</a:t>
            </a:r>
            <a:r>
              <a:rPr lang="de-DE" altLang="de-DE" dirty="0"/>
              <a:t>("link").</a:t>
            </a:r>
            <a:r>
              <a:rPr lang="de-DE" altLang="de-DE" dirty="0" err="1"/>
              <a:t>innerHTML</a:t>
            </a:r>
            <a:r>
              <a:rPr lang="de-DE" altLang="de-DE" dirty="0"/>
              <a:t> = </a:t>
            </a:r>
            <a:r>
              <a:rPr lang="de-DE" altLang="de-DE" dirty="0" err="1"/>
              <a:t>adresse</a:t>
            </a:r>
            <a:r>
              <a:rPr lang="de-DE" altLang="de-DE" dirty="0"/>
              <a:t>;</a:t>
            </a:r>
            <a:br>
              <a:rPr lang="de-DE" altLang="de-DE" dirty="0"/>
            </a:br>
            <a:r>
              <a:rPr lang="de-DE" altLang="de-DE" dirty="0"/>
              <a:t>&lt;/</a:t>
            </a:r>
            <a:r>
              <a:rPr lang="de-DE" altLang="de-DE" dirty="0" err="1"/>
              <a:t>script</a:t>
            </a:r>
            <a:r>
              <a:rPr lang="de-DE" altLang="de-DE" dirty="0"/>
              <a:t>&gt;</a:t>
            </a:r>
            <a:br>
              <a:rPr lang="de-DE" altLang="de-DE" dirty="0"/>
            </a:br>
            <a:r>
              <a:rPr lang="de-DE" altLang="de-DE" dirty="0"/>
              <a:t>&lt;/</a:t>
            </a:r>
            <a:r>
              <a:rPr lang="de-DE" altLang="de-DE" dirty="0" err="1"/>
              <a:t>body</a:t>
            </a:r>
            <a:r>
              <a:rPr lang="de-DE" altLang="de-DE" dirty="0"/>
              <a:t>&gt;</a:t>
            </a:r>
            <a:br>
              <a:rPr lang="de-DE" altLang="de-DE" dirty="0"/>
            </a:br>
            <a:r>
              <a:rPr lang="de-DE" altLang="de-DE" dirty="0"/>
              <a:t>&lt;/</a:t>
            </a:r>
            <a:r>
              <a:rPr lang="de-DE" altLang="de-DE" dirty="0" err="1"/>
              <a:t>html</a:t>
            </a:r>
            <a:r>
              <a:rPr lang="de-DE" altLang="de-DE" dirty="0"/>
              <a:t>&gt;</a:t>
            </a:r>
          </a:p>
        </p:txBody>
      </p:sp>
    </p:spTree>
    <p:extLst>
      <p:ext uri="{BB962C8B-B14F-4D97-AF65-F5344CB8AC3E}">
        <p14:creationId xmlns:p14="http://schemas.microsoft.com/office/powerpoint/2010/main" val="1950261805"/>
      </p:ext>
    </p:extLst>
  </p:cSld>
  <p:clrMapOvr>
    <a:masterClrMapping/>
  </p:clrMapOvr>
</p:sld>
</file>

<file path=ppt/theme/theme1.xml><?xml version="1.0" encoding="utf-8"?>
<a:theme xmlns:a="http://schemas.openxmlformats.org/drawingml/2006/main" name="1_pm">
  <a:themeElements>
    <a:clrScheme name="Benutzerdefiniert 1">
      <a:dk1>
        <a:sysClr val="windowText" lastClr="000000"/>
      </a:dk1>
      <a:lt1>
        <a:sysClr val="window" lastClr="FFFFFF"/>
      </a:lt1>
      <a:dk2>
        <a:srgbClr val="600000"/>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Benutzerdefiniert 1">
      <a:majorFont>
        <a:latin typeface="Arial"/>
        <a:ea typeface=""/>
        <a:cs typeface=""/>
      </a:majorFont>
      <a:minorFont>
        <a:latin typeface="Arial"/>
        <a:ea typeface=""/>
        <a:cs typeface=""/>
      </a:minorFont>
    </a:fontScheme>
    <a:fmtScheme name="Schatten oben">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m" id="{EA97A7DC-C1C8-4102-9602-8B94EA01CCBE}" vid="{05C34A1F-0394-4328-A19C-C59318186AD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2019-03-27-Web - Kapitel 3</Template>
  <TotalTime>0</TotalTime>
  <Words>4878</Words>
  <Application>Microsoft Office PowerPoint</Application>
  <PresentationFormat>Breitbild</PresentationFormat>
  <Paragraphs>108</Paragraphs>
  <Slides>32</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32</vt:i4>
      </vt:variant>
    </vt:vector>
  </HeadingPairs>
  <TitlesOfParts>
    <vt:vector size="39" baseType="lpstr">
      <vt:lpstr>Arial</vt:lpstr>
      <vt:lpstr>Consolas</vt:lpstr>
      <vt:lpstr>Courier New</vt:lpstr>
      <vt:lpstr>Font Awesome 5 Free Solid</vt:lpstr>
      <vt:lpstr>FontAwesome</vt:lpstr>
      <vt:lpstr>Wingdings</vt:lpstr>
      <vt:lpstr>1_pm</vt:lpstr>
      <vt:lpstr>JavaScript 03</vt:lpstr>
      <vt:lpstr>Das document-Objekt</vt:lpstr>
      <vt:lpstr>Das document-Objekt</vt:lpstr>
      <vt:lpstr>Auf Inhalte des DOM-Baums zugreifen</vt:lpstr>
      <vt:lpstr>Auf Inhalte des DOM-Baums zugreifen</vt:lpstr>
      <vt:lpstr>Auf einzelne Elemente der Seite gezielt zugreifen</vt:lpstr>
      <vt:lpstr>Weitere Gestaltungsmöglichkeiten</vt:lpstr>
      <vt:lpstr>Weitere Gestaltungsmöglichkeiten</vt:lpstr>
      <vt:lpstr>Weitere Gestaltungsmöglichkeiten</vt:lpstr>
      <vt:lpstr>Übungsaufgabe: Dynamische Seiten mit dem document-Objekt erzeugen</vt:lpstr>
      <vt:lpstr>Gestalte eine Seite mit einem input-Feld und einem Button. Sobald der Anwender auf den Button drückt, soll dieser eine neue Beschriftung erhalten. Verwende dafür den Text, den der Anwender in das input-Feld eingegeben hat.</vt:lpstr>
      <vt:lpstr>Formulare mit JavaScript bearbeiten</vt:lpstr>
      <vt:lpstr>Formulare</vt:lpstr>
      <vt:lpstr>Optionsfeld auswählen</vt:lpstr>
      <vt:lpstr>Events für Formulare</vt:lpstr>
      <vt:lpstr>Events für Formulare</vt:lpstr>
      <vt:lpstr>Spezielle Methoden für Formularelemente</vt:lpstr>
      <vt:lpstr>Eingaben der Formularfelder überprüfen - Anwendungsbeispiel</vt:lpstr>
      <vt:lpstr>Erstelle ein Formular mit einem Eingabefeld für eine E-Mail-Adresse. Wenn der Anwender den Fokus auf das Feld setzt, soll eine Nachricht erscheinen, die ihm mitteilt, dass er hier seine E-Mail-Adresse einfügen muss.</vt:lpstr>
      <vt:lpstr>Ändere das Programm so ab, dass es jetzt beim Verlassen des Feldes überprüft, ob eine gültige E-Mail-Adresse (mit einem @-Zeichen) eingegeben wurde. Gib in diesem Fall eine entsprechende Nachricht aus.</vt:lpstr>
      <vt:lpstr>Weitere vordefinierte Objekte in JS</vt:lpstr>
      <vt:lpstr>JavaScript Referenzen</vt:lpstr>
      <vt:lpstr>Location</vt:lpstr>
      <vt:lpstr>location.href</vt:lpstr>
      <vt:lpstr>Location</vt:lpstr>
      <vt:lpstr>Images</vt:lpstr>
      <vt:lpstr>Style</vt:lpstr>
      <vt:lpstr>Aufgaben</vt:lpstr>
      <vt:lpstr>Aufgaben</vt:lpstr>
      <vt:lpstr>Aufgaben</vt:lpstr>
      <vt:lpstr>Aufgaben</vt:lpstr>
      <vt:lpstr>Ende Quelle: JavaScript Programmieren für Einsteiger ISBN: 978-3-96645-016-4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Rebecca Rottensteiner</dc:creator>
  <cp:lastModifiedBy>Rottensteiner Rebecca Jasmin, BA</cp:lastModifiedBy>
  <cp:revision>209</cp:revision>
  <dcterms:created xsi:type="dcterms:W3CDTF">2019-04-14T16:39:40Z</dcterms:created>
  <dcterms:modified xsi:type="dcterms:W3CDTF">2021-05-18T10:41:36Z</dcterms:modified>
</cp:coreProperties>
</file>