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0"/>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40" r:id="rId14"/>
    <p:sldId id="341" r:id="rId15"/>
    <p:sldId id="342" r:id="rId16"/>
    <p:sldId id="343" r:id="rId17"/>
    <p:sldId id="344" r:id="rId18"/>
    <p:sldId id="345" r:id="rId19"/>
    <p:sldId id="346" r:id="rId20"/>
    <p:sldId id="347" r:id="rId21"/>
    <p:sldId id="352" r:id="rId22"/>
    <p:sldId id="353" r:id="rId23"/>
    <p:sldId id="354" r:id="rId24"/>
    <p:sldId id="355" r:id="rId25"/>
    <p:sldId id="356" r:id="rId26"/>
    <p:sldId id="357" r:id="rId27"/>
    <p:sldId id="358" r:id="rId28"/>
    <p:sldId id="304"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p:txBody>
          <a:bodyPr/>
          <a:lstStyle/>
          <a:p>
            <a:r>
              <a:rPr lang="de-AT" dirty="0"/>
              <a:t>Übungsaufgabe: Dynamische Seiten mit dem </a:t>
            </a:r>
            <a:r>
              <a:rPr lang="de-AT" dirty="0" err="1"/>
              <a:t>document</a:t>
            </a:r>
            <a:r>
              <a:rPr lang="de-AT" dirty="0"/>
              <a:t>-Objekt erzeugen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2370138"/>
            <a:ext cx="10293728" cy="1577868"/>
          </a:xfrm>
        </p:spPr>
        <p:txBody>
          <a:bodyPr/>
          <a:lstStyle/>
          <a:p>
            <a:pPr marL="342900" indent="-342900">
              <a:buFont typeface="+mj-lt"/>
              <a:buAutoNum type="arabicPeriod"/>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a:p>
            <a:pPr marL="342900" indent="-342900">
              <a:buFont typeface="+mj-lt"/>
              <a:buAutoNum type="arabicPeriod"/>
            </a:pPr>
            <a:r>
              <a:rPr lang="de-AT" dirty="0"/>
              <a:t>Gestalte eine Seite mit einem input-Feld und einem Button. Sobald der Anwender auf den Button drückt, soll dieser eine neue Beschriftung erhalten. Verwende dafür den Text, den der Anwender in das input-Feld eingegeben hat.</a:t>
            </a:r>
          </a:p>
        </p:txBody>
      </p:sp>
    </p:spTree>
    <p:extLst>
      <p:ext uri="{BB962C8B-B14F-4D97-AF65-F5344CB8AC3E}">
        <p14:creationId xmlns:p14="http://schemas.microsoft.com/office/powerpoint/2010/main" val="38663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13FC-43CC-4E75-A5C7-F998195936A3}"/>
              </a:ext>
            </a:extLst>
          </p:cNvPr>
          <p:cNvSpPr>
            <a:spLocks noGrp="1"/>
          </p:cNvSpPr>
          <p:nvPr>
            <p:ph type="title"/>
          </p:nvPr>
        </p:nvSpPr>
        <p:spPr/>
        <p:txBody>
          <a:bodyPr/>
          <a:lstStyle/>
          <a:p>
            <a:r>
              <a:rPr lang="de-AT" dirty="0">
                <a:solidFill>
                  <a:schemeClr val="tx1"/>
                </a:solidFill>
              </a:rPr>
              <a:t>Formulare mit JavaScript bearbeiten</a:t>
            </a:r>
          </a:p>
        </p:txBody>
      </p:sp>
    </p:spTree>
    <p:extLst>
      <p:ext uri="{BB962C8B-B14F-4D97-AF65-F5344CB8AC3E}">
        <p14:creationId xmlns:p14="http://schemas.microsoft.com/office/powerpoint/2010/main" val="29632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D4112-AE65-4473-91CF-BE51A81F190D}"/>
              </a:ext>
            </a:extLst>
          </p:cNvPr>
          <p:cNvSpPr>
            <a:spLocks noGrp="1"/>
          </p:cNvSpPr>
          <p:nvPr>
            <p:ph type="title"/>
          </p:nvPr>
        </p:nvSpPr>
        <p:spPr/>
        <p:txBody>
          <a:bodyPr/>
          <a:lstStyle/>
          <a:p>
            <a:r>
              <a:rPr lang="de-AT" dirty="0"/>
              <a:t>Formulare</a:t>
            </a:r>
          </a:p>
        </p:txBody>
      </p:sp>
      <p:sp>
        <p:nvSpPr>
          <p:cNvPr id="4" name="Rectangle 1">
            <a:extLst>
              <a:ext uri="{FF2B5EF4-FFF2-40B4-BE49-F238E27FC236}">
                <a16:creationId xmlns:a16="http://schemas.microsoft.com/office/drawing/2014/main" id="{278DDC79-92C1-4F25-8868-6F9A3EAD0F65}"/>
              </a:ext>
            </a:extLst>
          </p:cNvPr>
          <p:cNvSpPr>
            <a:spLocks noChangeArrowheads="1"/>
          </p:cNvSpPr>
          <p:nvPr/>
        </p:nvSpPr>
        <p:spPr bwMode="auto">
          <a:xfrm>
            <a:off x="2556781" y="1120676"/>
            <a:ext cx="7078437" cy="461664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="feld3"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checkbox</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Navigation über DOM-Baum um die Checkbox zu aktivieren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mit </a:t>
            </a:r>
            <a:r>
              <a:rPr kumimoji="0" lang="de-DE" altLang="de-DE" sz="1400" b="0" i="0" u="none" strike="noStrike" cap="none" normalizeH="0" baseline="0" dirty="0" err="1">
                <a:ln>
                  <a:noFill/>
                </a:ln>
                <a:solidFill>
                  <a:srgbClr val="808080"/>
                </a:solidFill>
                <a:effectLst/>
                <a:latin typeface="Consolas" panose="020B0609020204030204" pitchFamily="49" charset="0"/>
              </a:rPr>
              <a:t>document.forms</a:t>
            </a:r>
            <a:r>
              <a:rPr kumimoji="0" lang="de-DE" altLang="de-DE" sz="1400" b="0" i="0" u="none" strike="noStrike" cap="none" normalizeH="0" baseline="0" dirty="0">
                <a:ln>
                  <a:noFill/>
                </a:ln>
                <a:solidFill>
                  <a:srgbClr val="808080"/>
                </a:solidFill>
                <a:effectLst/>
                <a:latin typeface="Consolas" panose="020B0609020204030204" pitchFamily="49" charset="0"/>
              </a:rPr>
              <a:t> sind alle Formulare zugänglich, die auf der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Seite enthalten sind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checked</a:t>
            </a:r>
            <a:r>
              <a:rPr kumimoji="0" lang="de-DE" altLang="de-DE" sz="1400" b="0" i="0" u="none" strike="noStrike" cap="none" normalizeH="0" baseline="0" dirty="0">
                <a:ln>
                  <a:noFill/>
                </a:ln>
                <a:solidFill>
                  <a:srgbClr val="808080"/>
                </a:solidFill>
                <a:effectLst/>
                <a:latin typeface="Consolas" panose="020B0609020204030204" pitchFamily="49" charset="0"/>
              </a:rPr>
              <a:t> kann </a:t>
            </a:r>
            <a:r>
              <a:rPr kumimoji="0" lang="de-DE" altLang="de-DE" sz="1400" b="0" i="0" u="none" strike="noStrike" cap="none" normalizeH="0" baseline="0" dirty="0" err="1">
                <a:ln>
                  <a:noFill/>
                </a:ln>
                <a:solidFill>
                  <a:srgbClr val="808080"/>
                </a:solidFill>
                <a:effectLst/>
                <a:latin typeface="Consolas" panose="020B0609020204030204" pitchFamily="49" charset="0"/>
              </a:rPr>
              <a:t>true</a:t>
            </a:r>
            <a:r>
              <a:rPr kumimoji="0" lang="de-DE" altLang="de-DE" sz="1400" b="0" i="0" u="none" strike="noStrike" cap="none" normalizeH="0" baseline="0" dirty="0">
                <a:ln>
                  <a:noFill/>
                </a:ln>
                <a:solidFill>
                  <a:srgbClr val="808080"/>
                </a:solidFill>
                <a:effectLst/>
                <a:latin typeface="Consolas" panose="020B0609020204030204" pitchFamily="49" charset="0"/>
              </a:rPr>
              <a:t> oder </a:t>
            </a:r>
            <a:r>
              <a:rPr kumimoji="0" lang="de-DE" altLang="de-DE" sz="1400" b="0" i="0" u="none" strike="noStrike" cap="none" normalizeH="0" baseline="0" dirty="0" err="1">
                <a:ln>
                  <a:noFill/>
                </a:ln>
                <a:solidFill>
                  <a:srgbClr val="808080"/>
                </a:solidFill>
                <a:effectLst/>
                <a:latin typeface="Consolas" panose="020B0609020204030204" pitchFamily="49" charset="0"/>
              </a:rPr>
              <a:t>false</a:t>
            </a:r>
            <a:r>
              <a:rPr kumimoji="0" lang="de-DE" altLang="de-DE" sz="1400" b="0" i="0" u="none" strike="noStrike" cap="none" normalizeH="0" baseline="0" dirty="0">
                <a:ln>
                  <a:noFill/>
                </a:ln>
                <a:solidFill>
                  <a:srgbClr val="808080"/>
                </a:solidFill>
                <a:effectLst/>
                <a:latin typeface="Consolas" panose="020B0609020204030204" pitchFamily="49" charset="0"/>
              </a:rPr>
              <a:t> gesetzt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document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forms</a:t>
            </a:r>
            <a:r>
              <a:rPr kumimoji="0" lang="de-DE" altLang="de-DE" sz="1400" b="0" i="0" u="none" strike="noStrike" cap="none" normalizeH="0" baseline="0" dirty="0">
                <a:ln>
                  <a:noFill/>
                </a:ln>
                <a:solidFill>
                  <a:srgbClr val="A9B7C6"/>
                </a:solidFill>
                <a:effectLst/>
                <a:latin typeface="Consolas" panose="020B0609020204030204" pitchFamily="49" charset="0"/>
              </a:rPr>
              <a:t>.formular.</a:t>
            </a:r>
            <a:r>
              <a:rPr kumimoji="0" lang="de-DE" altLang="de-DE" sz="1400" b="0" i="0" u="none" strike="noStrike" cap="none" normalizeH="0" baseline="0" dirty="0">
                <a:ln>
                  <a:noFill/>
                </a:ln>
                <a:solidFill>
                  <a:srgbClr val="9876AA"/>
                </a:solidFill>
                <a:effectLst/>
                <a:latin typeface="Consolas" panose="020B0609020204030204" pitchFamily="49" charset="0"/>
              </a:rPr>
              <a:t>elements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feld3</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checked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lang="de-DE" altLang="de-DE" sz="1400" dirty="0">
                <a:solidFill>
                  <a:srgbClr val="E8BF6A"/>
                </a:solidFill>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8905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E389C-85C7-4D7A-9B9E-7A128022145C}"/>
              </a:ext>
            </a:extLst>
          </p:cNvPr>
          <p:cNvSpPr>
            <a:spLocks noGrp="1"/>
          </p:cNvSpPr>
          <p:nvPr>
            <p:ph type="title"/>
          </p:nvPr>
        </p:nvSpPr>
        <p:spPr/>
        <p:txBody>
          <a:bodyPr/>
          <a:lstStyle/>
          <a:p>
            <a:r>
              <a:rPr lang="de-AT" dirty="0"/>
              <a:t>Optionsfeld auswählen</a:t>
            </a:r>
          </a:p>
        </p:txBody>
      </p:sp>
      <p:sp>
        <p:nvSpPr>
          <p:cNvPr id="4" name="Rectangle 1">
            <a:extLst>
              <a:ext uri="{FF2B5EF4-FFF2-40B4-BE49-F238E27FC236}">
                <a16:creationId xmlns:a16="http://schemas.microsoft.com/office/drawing/2014/main" id="{AF78AD47-05D6-4992-B755-7E5F33A28324}"/>
              </a:ext>
            </a:extLst>
          </p:cNvPr>
          <p:cNvSpPr>
            <a:spLocks noChangeArrowheads="1"/>
          </p:cNvSpPr>
          <p:nvPr/>
        </p:nvSpPr>
        <p:spPr bwMode="auto">
          <a:xfrm>
            <a:off x="2810914" y="879155"/>
            <a:ext cx="6570172"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auswahl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="auswahl1"</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1</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="auswahl2"</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2</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="auswahl3"</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Wert 3</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option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select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1 um entsprechendes Optionsfeld auszuwählen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selectedIndex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2</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options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selected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Möglichkeit 3</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auswahl.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"auswahl3"</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115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35401-4BC5-40F9-B5F9-E4420DB5F231}"/>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486B9C4B-E352-4216-B86A-B24E71B1FA4D}"/>
              </a:ext>
            </a:extLst>
          </p:cNvPr>
          <p:cNvSpPr>
            <a:spLocks noGrp="1"/>
          </p:cNvSpPr>
          <p:nvPr>
            <p:ph type="body" sz="quarter" idx="13"/>
          </p:nvPr>
        </p:nvSpPr>
        <p:spPr/>
        <p:txBody>
          <a:bodyPr/>
          <a:lstStyle/>
          <a:p>
            <a:endParaRPr lang="de-AT"/>
          </a:p>
        </p:txBody>
      </p:sp>
      <p:sp>
        <p:nvSpPr>
          <p:cNvPr id="5" name="Rectangle 2">
            <a:extLst>
              <a:ext uri="{FF2B5EF4-FFF2-40B4-BE49-F238E27FC236}">
                <a16:creationId xmlns:a16="http://schemas.microsoft.com/office/drawing/2014/main" id="{AD16F816-A7F1-49A9-8E04-48A909A92943}"/>
              </a:ext>
            </a:extLst>
          </p:cNvPr>
          <p:cNvSpPr>
            <a:spLocks noChangeArrowheads="1"/>
          </p:cNvSpPr>
          <p:nvPr/>
        </p:nvSpPr>
        <p:spPr bwMode="auto">
          <a:xfrm>
            <a:off x="106137" y="869769"/>
            <a:ext cx="5894613" cy="5493812"/>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E8BF6A"/>
                </a:solidFill>
                <a:effectLst/>
                <a:latin typeface="Consolas" panose="020B0609020204030204" pitchFamily="49" charset="0"/>
              </a:rPr>
              <a:t>&lt;!DOCTYPE </a:t>
            </a:r>
            <a:r>
              <a:rPr kumimoji="0" lang="de-DE" altLang="de-DE" sz="1300" b="0" i="0" u="none" strike="noStrike" cap="none" normalizeH="0" baseline="0" dirty="0" err="1">
                <a:ln>
                  <a:noFill/>
                </a:ln>
                <a:solidFill>
                  <a:srgbClr val="BABAB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a:ln>
                  <a:noFill/>
                </a:ln>
                <a:solidFill>
                  <a:srgbClr val="BABABA"/>
                </a:solidFill>
                <a:effectLst/>
                <a:latin typeface="Consolas" panose="020B0609020204030204" pitchFamily="49" charset="0"/>
              </a:rPr>
              <a:t>lang</a:t>
            </a:r>
            <a:r>
              <a:rPr kumimoji="0" lang="de-DE" altLang="de-DE" sz="1300" b="0" i="0" u="none" strike="noStrike" cap="none" normalizeH="0" baseline="0" dirty="0">
                <a:ln>
                  <a:noFill/>
                </a:ln>
                <a:solidFill>
                  <a:srgbClr val="A5C261"/>
                </a:solidFill>
                <a:effectLst/>
                <a:latin typeface="Consolas" panose="020B0609020204030204" pitchFamily="49" charset="0"/>
              </a:rPr>
              <a:t>="de"</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meta</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charset</a:t>
            </a:r>
            <a:r>
              <a:rPr kumimoji="0" lang="de-DE" altLang="de-DE" sz="1300" b="0" i="0" u="none" strike="noStrike" cap="none" normalizeH="0" baseline="0" dirty="0">
                <a:ln>
                  <a:noFill/>
                </a:ln>
                <a:solidFill>
                  <a:srgbClr val="A5C261"/>
                </a:solidFill>
                <a:effectLst/>
                <a:latin typeface="Consolas" panose="020B0609020204030204" pitchFamily="49" charset="0"/>
              </a:rPr>
              <a:t>="UTF-8"</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&lt;title&gt;</a:t>
            </a:r>
            <a:r>
              <a:rPr kumimoji="0" lang="de-DE" altLang="de-DE" sz="1300" b="0" i="0" u="none" strike="noStrike" cap="none" normalizeH="0" baseline="0" dirty="0">
                <a:ln>
                  <a:noFill/>
                </a:ln>
                <a:solidFill>
                  <a:srgbClr val="A9B7C6"/>
                </a:solidFill>
                <a:effectLst/>
                <a:latin typeface="Consolas" panose="020B0609020204030204" pitchFamily="49" charset="0"/>
              </a:rPr>
              <a:t>Übungen</a:t>
            </a:r>
            <a:r>
              <a:rPr kumimoji="0" lang="de-DE" altLang="de-DE" sz="1300" b="0" i="0" u="none" strike="noStrike" cap="none" normalizeH="0" baseline="0" dirty="0">
                <a:ln>
                  <a:noFill/>
                </a:ln>
                <a:solidFill>
                  <a:srgbClr val="E8BF6A"/>
                </a:solidFill>
                <a:effectLst/>
                <a:latin typeface="Consolas" panose="020B0609020204030204" pitchFamily="49" charset="0"/>
              </a:rPr>
              <a:t>&lt;/title&gt;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head</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 </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 </a:t>
            </a:r>
            <a:r>
              <a:rPr kumimoji="0" lang="de-DE" altLang="de-DE" sz="1300" b="0" i="0" u="none" strike="noStrike" cap="none" normalizeH="0" baseline="0" dirty="0" err="1">
                <a:ln>
                  <a:noFill/>
                </a:ln>
                <a:solidFill>
                  <a:srgbClr val="BABABA"/>
                </a:solidFill>
                <a:effectLst/>
                <a:latin typeface="Consolas" panose="020B0609020204030204" pitchFamily="49" charset="0"/>
              </a:rPr>
              <a:t>name</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err="1">
                <a:ln>
                  <a:noFill/>
                </a:ln>
                <a:solidFill>
                  <a:srgbClr val="A5C261"/>
                </a:solidFill>
                <a:effectLst/>
                <a:latin typeface="Consolas" panose="020B0609020204030204" pitchFamily="49" charset="0"/>
              </a:rPr>
              <a:t>formular</a:t>
            </a:r>
            <a:r>
              <a:rPr kumimoji="0" lang="de-DE" altLang="de-DE" sz="1300" b="0" i="0" u="none" strike="noStrike" cap="none" normalizeH="0" baseline="0" dirty="0">
                <a:ln>
                  <a:noFill/>
                </a:ln>
                <a:solidFill>
                  <a:srgbClr val="A5C261"/>
                </a:solidFill>
                <a:effectLst/>
                <a:latin typeface="Consolas" panose="020B0609020204030204" pitchFamily="49" charset="0"/>
              </a:rPr>
              <a: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&lt;</a:t>
            </a:r>
            <a:r>
              <a:rPr kumimoji="0" lang="de-DE" altLang="de-DE" sz="1300" b="0" i="0" u="none" strike="noStrike" cap="none" normalizeH="0" baseline="0" dirty="0" err="1">
                <a:ln>
                  <a:noFill/>
                </a:ln>
                <a:solidFill>
                  <a:srgbClr val="E8BF6A"/>
                </a:solidFill>
                <a:effectLst/>
                <a:latin typeface="Consolas" panose="020B0609020204030204" pitchFamily="49" charset="0"/>
              </a:rPr>
              <a:t>input</a:t>
            </a: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BABABA"/>
                </a:solidFill>
                <a:effectLst/>
                <a:latin typeface="Consolas" panose="020B0609020204030204" pitchFamily="49" charset="0"/>
              </a:rPr>
              <a:t>id</a:t>
            </a:r>
            <a:r>
              <a:rPr kumimoji="0" lang="de-DE" altLang="de-DE" sz="1300" b="0" i="0" u="none" strike="noStrike" cap="none" normalizeH="0" baseline="0" dirty="0">
                <a:ln>
                  <a:noFill/>
                </a:ln>
                <a:solidFill>
                  <a:srgbClr val="A5C261"/>
                </a:solidFill>
                <a:effectLst/>
                <a:latin typeface="Consolas" panose="020B0609020204030204" pitchFamily="49" charset="0"/>
              </a:rPr>
              <a:t>="feld1" </a:t>
            </a:r>
            <a:r>
              <a:rPr kumimoji="0" lang="de-DE" altLang="de-DE" sz="1300" b="0" i="0" u="none" strike="noStrike" cap="none" normalizeH="0" baseline="0" dirty="0" err="1">
                <a:ln>
                  <a:noFill/>
                </a:ln>
                <a:solidFill>
                  <a:srgbClr val="BABABA"/>
                </a:solidFill>
                <a:effectLst/>
                <a:latin typeface="Consolas" panose="020B0609020204030204" pitchFamily="49" charset="0"/>
              </a:rPr>
              <a:t>value</a:t>
            </a:r>
            <a:r>
              <a:rPr kumimoji="0" lang="de-DE" altLang="de-DE" sz="1300" b="0" i="0" u="none" strike="noStrike" cap="none" normalizeH="0" baseline="0" dirty="0">
                <a:ln>
                  <a:noFill/>
                </a:ln>
                <a:solidFill>
                  <a:srgbClr val="A5C261"/>
                </a:solidFill>
                <a:effectLst/>
                <a:latin typeface="Consolas" panose="020B0609020204030204" pitchFamily="49" charset="0"/>
              </a:rPr>
              <a:t>="Formularfeld 1"</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&lt;/form&gt;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let</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false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function</a:t>
            </a: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if</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1" i="1" u="none" strike="noStrike" cap="none" normalizeH="0" baseline="0" dirty="0">
                <a:ln>
                  <a:noFill/>
                </a:ln>
                <a:solidFill>
                  <a:srgbClr val="9876AA"/>
                </a:solidFill>
                <a:effectLst/>
                <a:latin typeface="Consolas" panose="020B0609020204030204" pitchFamily="49" charset="0"/>
              </a:rPr>
              <a:t>angezeigt</a:t>
            </a: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FFC66D"/>
                </a:solidFill>
                <a:effectLst/>
                <a:latin typeface="Consolas" panose="020B0609020204030204" pitchFamily="49" charset="0"/>
              </a:rPr>
              <a:t>alert</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300" b="0" i="0" u="none" strike="noStrike" cap="none" normalizeH="0" baseline="0" dirty="0">
                <a:ln>
                  <a:noFill/>
                </a:ln>
                <a:solidFill>
                  <a:srgbClr val="A9B7C6"/>
                </a:solidFill>
                <a:effectLst/>
                <a:latin typeface="Consolas" panose="020B0609020204030204" pitchFamily="49" charset="0"/>
              </a:rPr>
              <a: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1" i="1" u="none" strike="noStrike" cap="none" normalizeH="0" baseline="0" dirty="0">
                <a:ln>
                  <a:noFill/>
                </a:ln>
                <a:solidFill>
                  <a:srgbClr val="9876AA"/>
                </a:solidFill>
                <a:effectLst/>
                <a:latin typeface="Consolas" panose="020B0609020204030204" pitchFamily="49" charset="0"/>
              </a:rPr>
              <a:t>angezeigt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CC7832"/>
                </a:solidFill>
                <a:effectLst/>
                <a:latin typeface="Consolas" panose="020B0609020204030204" pitchFamily="49" charset="0"/>
              </a:rPr>
              <a:t>true</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CC7832"/>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br>
              <a:rPr kumimoji="0" lang="de-DE" altLang="de-DE" sz="1300" b="0" i="0" u="none" strike="noStrike" cap="none" normalizeH="0" baseline="0" dirty="0">
                <a:ln>
                  <a:noFill/>
                </a:ln>
                <a:solidFill>
                  <a:srgbClr val="A9B7C6"/>
                </a:solidFill>
                <a:effectLst/>
                <a:latin typeface="Consolas" panose="020B0609020204030204" pitchFamily="49" charset="0"/>
              </a:rPr>
            </a:b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a:ln>
                  <a:noFill/>
                </a:ln>
                <a:solidFill>
                  <a:srgbClr val="808080"/>
                </a:solidFill>
                <a:effectLst/>
                <a:latin typeface="Consolas" panose="020B0609020204030204" pitchFamily="49" charset="0"/>
              </a:rPr>
              <a: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ein Event auf Seite fokussiert wird,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300" b="0" i="0" u="none" strike="noStrike" cap="none" normalizeH="0" baseline="0" dirty="0">
                <a:ln>
                  <a:noFill/>
                </a:ln>
                <a:solidFill>
                  <a:srgbClr val="808080"/>
                </a:solidFill>
                <a:effectLst/>
                <a:latin typeface="Consolas" panose="020B0609020204030204" pitchFamily="49" charset="0"/>
              </a:rPr>
              <a:t>    * tritt das </a:t>
            </a:r>
            <a:r>
              <a:rPr kumimoji="0" lang="de-DE" altLang="de-DE" sz="1300" b="0" i="0" u="none" strike="noStrike" cap="none" normalizeH="0" baseline="0" dirty="0" err="1">
                <a:ln>
                  <a:noFill/>
                </a:ln>
                <a:solidFill>
                  <a:srgbClr val="808080"/>
                </a:solidFill>
                <a:effectLst/>
                <a:latin typeface="Consolas" panose="020B0609020204030204" pitchFamily="49" charset="0"/>
              </a:rPr>
              <a:t>focus</a:t>
            </a:r>
            <a:r>
              <a:rPr kumimoji="0" lang="de-DE" altLang="de-DE" sz="1300" b="0" i="0" u="none" strike="noStrike" cap="none" normalizeH="0" baseline="0" dirty="0">
                <a:ln>
                  <a:noFill/>
                </a:ln>
                <a:solidFill>
                  <a:srgbClr val="808080"/>
                </a:solidFill>
                <a:effectLst/>
                <a:latin typeface="Consolas" panose="020B0609020204030204" pitchFamily="49" charset="0"/>
              </a:rPr>
              <a:t>-Event ein</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 Wenn Fokus entfernt wird, kommt es zum </a:t>
            </a:r>
            <a:r>
              <a:rPr kumimoji="0" lang="de-DE" altLang="de-DE" sz="1300" b="0" i="0" u="none" strike="noStrike" cap="none" normalizeH="0" baseline="0" dirty="0" err="1">
                <a:ln>
                  <a:noFill/>
                </a:ln>
                <a:solidFill>
                  <a:srgbClr val="808080"/>
                </a:solidFill>
                <a:effectLst/>
                <a:latin typeface="Consolas" panose="020B0609020204030204" pitchFamily="49" charset="0"/>
              </a:rPr>
              <a:t>blur</a:t>
            </a:r>
            <a:r>
              <a:rPr kumimoji="0" lang="de-DE" altLang="de-DE" sz="1300" b="0" i="0" u="none" strike="noStrike" cap="none" normalizeH="0" baseline="0" dirty="0">
                <a:ln>
                  <a:noFill/>
                </a:ln>
                <a:solidFill>
                  <a:srgbClr val="808080"/>
                </a:solidFill>
                <a:effectLst/>
                <a:latin typeface="Consolas" panose="020B0609020204030204" pitchFamily="49" charset="0"/>
              </a:rPr>
              <a:t>-Event</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br>
              <a:rPr kumimoji="0" lang="de-DE" altLang="de-DE" sz="1300" b="0" i="0" u="none" strike="noStrike" cap="none" normalizeH="0" baseline="0" dirty="0">
                <a:ln>
                  <a:noFill/>
                </a:ln>
                <a:solidFill>
                  <a:srgbClr val="808080"/>
                </a:solidFill>
                <a:effectLst/>
                <a:latin typeface="Consolas" panose="020B0609020204030204" pitchFamily="49" charset="0"/>
              </a:rPr>
            </a:br>
            <a:r>
              <a:rPr kumimoji="0" lang="de-DE" altLang="de-DE" sz="1300" b="0" i="0" u="none" strike="noStrike" cap="none" normalizeH="0" baseline="0" dirty="0">
                <a:ln>
                  <a:noFill/>
                </a:ln>
                <a:solidFill>
                  <a:srgbClr val="808080"/>
                </a:solidFill>
                <a:effectLst/>
                <a:latin typeface="Consolas" panose="020B0609020204030204" pitchFamily="49" charset="0"/>
              </a:rPr>
              <a:t>    </a:t>
            </a:r>
            <a:r>
              <a:rPr kumimoji="0" lang="de-DE" altLang="de-DE" sz="1300" b="0" i="0" u="none" strike="noStrike" cap="none" normalizeH="0" baseline="0" dirty="0">
                <a:ln>
                  <a:noFill/>
                </a:ln>
                <a:solidFill>
                  <a:srgbClr val="A9B7C6"/>
                </a:solidFill>
                <a:effectLst/>
                <a:latin typeface="Consolas" panose="020B0609020204030204" pitchFamily="49" charset="0"/>
              </a:rPr>
              <a:t>feld1.</a:t>
            </a:r>
            <a:r>
              <a:rPr kumimoji="0" lang="de-DE" altLang="de-DE" sz="1300" b="0" i="0" u="none" strike="noStrike" cap="none" normalizeH="0" baseline="0" dirty="0">
                <a:ln>
                  <a:noFill/>
                </a:ln>
                <a:solidFill>
                  <a:srgbClr val="FFC66D"/>
                </a:solidFill>
                <a:effectLst/>
                <a:latin typeface="Consolas" panose="020B0609020204030204" pitchFamily="49" charset="0"/>
              </a:rPr>
              <a:t>onfocus </a:t>
            </a:r>
            <a:r>
              <a:rPr kumimoji="0" lang="de-DE" altLang="de-DE" sz="1300" b="0" i="0" u="none" strike="noStrike" cap="none" normalizeH="0" baseline="0" dirty="0">
                <a:ln>
                  <a:noFill/>
                </a:ln>
                <a:solidFill>
                  <a:srgbClr val="A9B7C6"/>
                </a:solidFill>
                <a:effectLst/>
                <a:latin typeface="Consolas" panose="020B0609020204030204" pitchFamily="49" charset="0"/>
              </a:rPr>
              <a:t>= </a:t>
            </a:r>
            <a:r>
              <a:rPr kumimoji="0" lang="de-DE" altLang="de-DE" sz="1300" b="0" i="0" u="none" strike="noStrike" cap="none" normalizeH="0" baseline="0" dirty="0" err="1">
                <a:ln>
                  <a:noFill/>
                </a:ln>
                <a:solidFill>
                  <a:srgbClr val="FFC66D"/>
                </a:solidFill>
                <a:effectLst/>
                <a:latin typeface="Consolas" panose="020B0609020204030204" pitchFamily="49" charset="0"/>
              </a:rPr>
              <a:t>nachricht</a:t>
            </a:r>
            <a:r>
              <a:rPr kumimoji="0" lang="de-DE" altLang="de-DE" sz="1300" b="0" i="0" u="none" strike="noStrike" cap="none" normalizeH="0" baseline="0" dirty="0">
                <a:ln>
                  <a:noFill/>
                </a:ln>
                <a:solidFill>
                  <a:srgbClr val="CC7832"/>
                </a:solidFill>
                <a:effectLst/>
                <a:latin typeface="Consolas" panose="020B0609020204030204" pitchFamily="49" charset="0"/>
              </a:rPr>
              <a:t>;</a:t>
            </a:r>
            <a:br>
              <a:rPr kumimoji="0" lang="de-DE" altLang="de-DE" sz="1300" b="0" i="0" u="none" strike="noStrike" cap="none" normalizeH="0" baseline="0" dirty="0">
                <a:ln>
                  <a:noFill/>
                </a:ln>
                <a:solidFill>
                  <a:srgbClr val="CC7832"/>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script</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body</a:t>
            </a:r>
            <a:r>
              <a:rPr kumimoji="0" lang="de-DE" altLang="de-DE" sz="1300" b="0" i="0" u="none" strike="noStrike" cap="none" normalizeH="0" baseline="0" dirty="0">
                <a:ln>
                  <a:noFill/>
                </a:ln>
                <a:solidFill>
                  <a:srgbClr val="E8BF6A"/>
                </a:solidFill>
                <a:effectLst/>
                <a:latin typeface="Consolas" panose="020B0609020204030204" pitchFamily="49" charset="0"/>
              </a:rPr>
              <a:t>&gt;</a:t>
            </a:r>
            <a:br>
              <a:rPr kumimoji="0" lang="de-DE" altLang="de-DE" sz="1300" b="0" i="0" u="none" strike="noStrike" cap="none" normalizeH="0" baseline="0" dirty="0">
                <a:ln>
                  <a:noFill/>
                </a:ln>
                <a:solidFill>
                  <a:srgbClr val="E8BF6A"/>
                </a:solidFill>
                <a:effectLst/>
                <a:latin typeface="Consolas" panose="020B0609020204030204" pitchFamily="49" charset="0"/>
              </a:rPr>
            </a:br>
            <a:r>
              <a:rPr kumimoji="0" lang="de-DE" altLang="de-DE" sz="1300" b="0" i="0" u="none" strike="noStrike" cap="none" normalizeH="0" baseline="0" dirty="0">
                <a:ln>
                  <a:noFill/>
                </a:ln>
                <a:solidFill>
                  <a:srgbClr val="E8BF6A"/>
                </a:solidFill>
                <a:effectLst/>
                <a:latin typeface="Consolas" panose="020B0609020204030204" pitchFamily="49" charset="0"/>
              </a:rPr>
              <a:t>&lt;/</a:t>
            </a:r>
            <a:r>
              <a:rPr kumimoji="0" lang="de-DE" altLang="de-DE" sz="1300" b="0" i="0" u="none" strike="noStrike" cap="none" normalizeH="0" baseline="0" dirty="0" err="1">
                <a:ln>
                  <a:noFill/>
                </a:ln>
                <a:solidFill>
                  <a:srgbClr val="E8BF6A"/>
                </a:solidFill>
                <a:effectLst/>
                <a:latin typeface="Consolas" panose="020B0609020204030204" pitchFamily="49" charset="0"/>
              </a:rPr>
              <a:t>html</a:t>
            </a:r>
            <a:r>
              <a:rPr kumimoji="0" lang="de-DE" altLang="de-DE" sz="1300" b="0" i="0" u="none" strike="noStrike" cap="none" normalizeH="0" baseline="0" dirty="0">
                <a:ln>
                  <a:noFill/>
                </a:ln>
                <a:solidFill>
                  <a:srgbClr val="E8BF6A"/>
                </a:solidFill>
                <a:effectLst/>
                <a:latin typeface="Consolas" panose="020B0609020204030204" pitchFamily="49" charset="0"/>
              </a:rPr>
              <a:t>&gt;</a:t>
            </a:r>
            <a:endParaRPr kumimoji="0" lang="de-DE" altLang="de-DE" sz="1300" b="0" i="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98F9C2DA-B975-4957-B614-FC41A08C6265}"/>
              </a:ext>
            </a:extLst>
          </p:cNvPr>
          <p:cNvSpPr>
            <a:spLocks noChangeArrowheads="1"/>
          </p:cNvSpPr>
          <p:nvPr/>
        </p:nvSpPr>
        <p:spPr bwMode="auto">
          <a:xfrm>
            <a:off x="6844456" y="877462"/>
            <a:ext cx="5061858" cy="547842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Wenn der Input verlassen wird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tritt die Fehlermeldung auf</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onblur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333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34538-03CF-4A02-919C-3219B1739E47}"/>
              </a:ext>
            </a:extLst>
          </p:cNvPr>
          <p:cNvSpPr>
            <a:spLocks noGrp="1"/>
          </p:cNvSpPr>
          <p:nvPr>
            <p:ph type="title"/>
          </p:nvPr>
        </p:nvSpPr>
        <p:spPr/>
        <p:txBody>
          <a:bodyPr/>
          <a:lstStyle/>
          <a:p>
            <a:r>
              <a:rPr lang="de-AT" dirty="0"/>
              <a:t>Events für Formulare</a:t>
            </a:r>
          </a:p>
        </p:txBody>
      </p:sp>
      <p:sp>
        <p:nvSpPr>
          <p:cNvPr id="3" name="Textplatzhalter 2">
            <a:extLst>
              <a:ext uri="{FF2B5EF4-FFF2-40B4-BE49-F238E27FC236}">
                <a16:creationId xmlns:a16="http://schemas.microsoft.com/office/drawing/2014/main" id="{79F2888E-8B12-4599-BB7C-A10E8C2281EA}"/>
              </a:ext>
            </a:extLst>
          </p:cNvPr>
          <p:cNvSpPr>
            <a:spLocks noGrp="1"/>
          </p:cNvSpPr>
          <p:nvPr>
            <p:ph type="body" sz="quarter" idx="13"/>
          </p:nvPr>
        </p:nvSpPr>
        <p:spPr>
          <a:xfrm>
            <a:off x="6281059" y="1447572"/>
            <a:ext cx="5625835" cy="2674065"/>
          </a:xfrm>
        </p:spPr>
        <p:txBody>
          <a:bodyPr/>
          <a:lstStyle/>
          <a:p>
            <a:r>
              <a:rPr lang="de-AT" dirty="0"/>
              <a:t>Weitere Events von Bedeutung:</a:t>
            </a:r>
          </a:p>
          <a:p>
            <a:pPr lvl="1"/>
            <a:r>
              <a:rPr lang="de-AT" dirty="0" err="1"/>
              <a:t>cut</a:t>
            </a:r>
            <a:endParaRPr lang="de-AT" dirty="0"/>
          </a:p>
          <a:p>
            <a:pPr lvl="1"/>
            <a:r>
              <a:rPr lang="de-AT" dirty="0" err="1"/>
              <a:t>copy</a:t>
            </a:r>
            <a:endParaRPr lang="de-AT" dirty="0"/>
          </a:p>
          <a:p>
            <a:pPr lvl="1"/>
            <a:r>
              <a:rPr lang="de-AT" dirty="0" err="1"/>
              <a:t>paste</a:t>
            </a:r>
            <a:endParaRPr lang="de-AT" dirty="0"/>
          </a:p>
          <a:p>
            <a:pPr lvl="2"/>
            <a:r>
              <a:rPr lang="de-AT" dirty="0"/>
              <a:t>Werden ausgelöst wenn Anwender Inhalt des Feldes ausschneiden, kopieren oder einfügen möchte</a:t>
            </a:r>
          </a:p>
          <a:p>
            <a:pPr lvl="1"/>
            <a:r>
              <a:rPr lang="de-AT" dirty="0" err="1"/>
              <a:t>submit</a:t>
            </a:r>
            <a:endParaRPr lang="de-AT" dirty="0"/>
          </a:p>
          <a:p>
            <a:pPr lvl="2"/>
            <a:r>
              <a:rPr lang="de-AT" dirty="0"/>
              <a:t>Wird ausgelöst, wenn </a:t>
            </a:r>
            <a:r>
              <a:rPr lang="de-AT" dirty="0" err="1"/>
              <a:t>submit</a:t>
            </a:r>
            <a:r>
              <a:rPr lang="de-AT" dirty="0"/>
              <a:t>-Button gedrückt wird um Formular abzuschicken</a:t>
            </a:r>
          </a:p>
          <a:p>
            <a:pPr lvl="2"/>
            <a:r>
              <a:rPr lang="de-AT" dirty="0"/>
              <a:t>Häufig im Einsatz um Formular zu validieren vor dem abschicken</a:t>
            </a:r>
          </a:p>
        </p:txBody>
      </p:sp>
      <p:sp>
        <p:nvSpPr>
          <p:cNvPr id="4" name="Rectangle 1">
            <a:extLst>
              <a:ext uri="{FF2B5EF4-FFF2-40B4-BE49-F238E27FC236}">
                <a16:creationId xmlns:a16="http://schemas.microsoft.com/office/drawing/2014/main" id="{A90E9048-18B7-4D92-86CE-13FC40A9B9A5}"/>
              </a:ext>
            </a:extLst>
          </p:cNvPr>
          <p:cNvSpPr>
            <a:spLocks noChangeArrowheads="1"/>
          </p:cNvSpPr>
          <p:nvPr/>
        </p:nvSpPr>
        <p:spPr bwMode="auto">
          <a:xfrm>
            <a:off x="204107" y="1190982"/>
            <a:ext cx="5706836" cy="504753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Eingabe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"Buchstabe eingegeben: " </a:t>
            </a: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reagiert auf Eingabe in das Input Feld</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oninput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nachricht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07857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1687F-50CE-4340-B732-8B3CCD1C55CC}"/>
              </a:ext>
            </a:extLst>
          </p:cNvPr>
          <p:cNvSpPr>
            <a:spLocks noGrp="1"/>
          </p:cNvSpPr>
          <p:nvPr>
            <p:ph type="title"/>
          </p:nvPr>
        </p:nvSpPr>
        <p:spPr/>
        <p:txBody>
          <a:bodyPr/>
          <a:lstStyle/>
          <a:p>
            <a:r>
              <a:rPr lang="de-AT" dirty="0"/>
              <a:t>Spezielle Methoden für Formularelemente</a:t>
            </a:r>
          </a:p>
        </p:txBody>
      </p:sp>
      <p:sp>
        <p:nvSpPr>
          <p:cNvPr id="4" name="Rectangle 1">
            <a:extLst>
              <a:ext uri="{FF2B5EF4-FFF2-40B4-BE49-F238E27FC236}">
                <a16:creationId xmlns:a16="http://schemas.microsoft.com/office/drawing/2014/main" id="{88FF2506-D34E-4B28-9E5C-C9A93D78B381}"/>
              </a:ext>
            </a:extLst>
          </p:cNvPr>
          <p:cNvSpPr>
            <a:spLocks noChangeArrowheads="1"/>
          </p:cNvSpPr>
          <p:nvPr/>
        </p:nvSpPr>
        <p:spPr bwMode="auto">
          <a:xfrm>
            <a:off x="0" y="2107757"/>
            <a:ext cx="12192000" cy="3509272"/>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lang</a:t>
            </a:r>
            <a:r>
              <a:rPr kumimoji="0" lang="de-DE" altLang="de-DE" sz="1400" b="0" i="0" u="none" strike="noStrike" cap="none" normalizeH="0" baseline="0" dirty="0">
                <a:ln>
                  <a:noFill/>
                </a:ln>
                <a:solidFill>
                  <a:srgbClr val="A5C261"/>
                </a:solidFill>
                <a:effectLst/>
                <a:latin typeface="Consolas" panose="020B0609020204030204" pitchFamily="49" charset="0"/>
              </a:rPr>
              <a:t>="de"</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 </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="feld1"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1"</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="feld2" </a:t>
            </a:r>
            <a:r>
              <a:rPr kumimoji="0" lang="de-DE" altLang="de-DE" sz="1400" b="0" i="0" u="none" strike="noStrike" cap="none" normalizeH="0" baseline="0" dirty="0" err="1">
                <a:ln>
                  <a:noFill/>
                </a:ln>
                <a:solidFill>
                  <a:srgbClr val="BABABA"/>
                </a:solidFill>
                <a:effectLst/>
                <a:latin typeface="Consolas" panose="020B0609020204030204" pitchFamily="49" charset="0"/>
              </a:rPr>
              <a:t>value</a:t>
            </a:r>
            <a:r>
              <a:rPr kumimoji="0" lang="de-DE" altLang="de-DE" sz="1400" b="0" i="0" u="none" strike="noStrike" cap="none" normalizeH="0" baseline="0" dirty="0">
                <a:ln>
                  <a:noFill/>
                </a:ln>
                <a:solidFill>
                  <a:srgbClr val="A5C261"/>
                </a:solidFill>
                <a:effectLst/>
                <a:latin typeface="Consolas" panose="020B0609020204030204" pitchFamily="49" charset="0"/>
              </a:rPr>
              <a:t>="Formularfeld 2"</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="btn1"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1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="btn2"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Feld 2 Fokus</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4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A9B7C6"/>
                </a:solidFill>
                <a:effectLst/>
                <a:latin typeface="Consolas" panose="020B0609020204030204" pitchFamily="49" charset="0"/>
              </a:rPr>
              <a:t>() {</a:t>
            </a:r>
            <a:endParaRPr kumimoji="0" lang="de-DE" altLang="de-DE" sz="14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 leert zuerst das Input Feld und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setzt dann den Fokus darauf</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feld1.</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feld1.</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feld2.</a:t>
            </a:r>
            <a:r>
              <a:rPr kumimoji="0" lang="de-DE" altLang="de-DE" sz="1400" b="0" i="0" u="none" strike="noStrike" cap="none" normalizeH="0" baseline="0" dirty="0">
                <a:ln>
                  <a:noFill/>
                </a:ln>
                <a:solidFill>
                  <a:srgbClr val="9876AA"/>
                </a:solidFill>
                <a:effectLst/>
                <a:latin typeface="Consolas" panose="020B0609020204030204" pitchFamily="49" charset="0"/>
              </a:rPr>
              <a:t>value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feld2.</a:t>
            </a:r>
            <a:r>
              <a:rPr kumimoji="0" lang="de-DE" altLang="de-DE" sz="1400" b="0" i="0" u="none" strike="noStrike" cap="none" normalizeH="0" baseline="0" dirty="0">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btn1.</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fokus1</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btn2.</a:t>
            </a:r>
            <a:r>
              <a:rPr kumimoji="0" lang="de-DE" altLang="de-DE" sz="1400" b="0" i="0" u="none" strike="noStrike" cap="none" normalizeH="0" baseline="0" dirty="0">
                <a:ln>
                  <a:noFill/>
                </a:ln>
                <a:solidFill>
                  <a:srgbClr val="FFC66D"/>
                </a:solidFill>
                <a:effectLst/>
                <a:latin typeface="Consolas" panose="020B0609020204030204" pitchFamily="49" charset="0"/>
              </a:rPr>
              <a:t>onclick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fokus2</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3014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8DE21-9605-4A67-9FA5-23D4834B46BB}"/>
              </a:ext>
            </a:extLst>
          </p:cNvPr>
          <p:cNvSpPr>
            <a:spLocks noGrp="1"/>
          </p:cNvSpPr>
          <p:nvPr>
            <p:ph type="title"/>
          </p:nvPr>
        </p:nvSpPr>
        <p:spPr/>
        <p:txBody>
          <a:bodyPr/>
          <a:lstStyle/>
          <a:p>
            <a:r>
              <a:rPr lang="de-AT" dirty="0"/>
              <a:t>Eingaben der Formularfelder überprüfen - Anwendungsbeispiel</a:t>
            </a:r>
          </a:p>
        </p:txBody>
      </p:sp>
      <p:sp>
        <p:nvSpPr>
          <p:cNvPr id="4" name="Rectangle 1">
            <a:extLst>
              <a:ext uri="{FF2B5EF4-FFF2-40B4-BE49-F238E27FC236}">
                <a16:creationId xmlns:a16="http://schemas.microsoft.com/office/drawing/2014/main" id="{7A070039-3E7B-4F7B-91E0-B93FE215C7D2}"/>
              </a:ext>
            </a:extLst>
          </p:cNvPr>
          <p:cNvSpPr>
            <a:spLocks noChangeArrowheads="1"/>
          </p:cNvSpPr>
          <p:nvPr/>
        </p:nvSpPr>
        <p:spPr bwMode="auto">
          <a:xfrm>
            <a:off x="0" y="769742"/>
            <a:ext cx="12192000" cy="5708060"/>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formular</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="fertig.html"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onsubmit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Name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inputname</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E-Mail</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inputmail</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="mail"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 </a:t>
            </a:r>
            <a:r>
              <a:rPr kumimoji="0" lang="de-DE" altLang="de-DE" sz="1400" b="0" i="0" u="none" strike="noStrike" cap="none" normalizeH="0" baseline="0" dirty="0" err="1">
                <a:ln>
                  <a:noFill/>
                </a:ln>
                <a:solidFill>
                  <a:srgbClr val="BABABA"/>
                </a:solidFill>
                <a:effectLst/>
                <a:latin typeface="Consolas" panose="020B0609020204030204" pitchFamily="49" charset="0"/>
              </a:rPr>
              <a:t>class</a:t>
            </a:r>
            <a:r>
              <a:rPr kumimoji="0" lang="de-DE" altLang="de-DE" sz="1400" b="0" i="0" u="none" strike="noStrike" cap="none" normalizeH="0" baseline="0" dirty="0">
                <a:ln>
                  <a:noFill/>
                </a:ln>
                <a:solidFill>
                  <a:srgbClr val="A5C261"/>
                </a:solidFill>
                <a:effectLst/>
                <a:latin typeface="Consolas" panose="020B0609020204030204" pitchFamily="49" charset="0"/>
              </a:rPr>
              <a:t>="form-</a:t>
            </a:r>
            <a:r>
              <a:rPr kumimoji="0" lang="de-DE" altLang="de-DE" sz="1400" b="0" i="0" u="none" strike="noStrike" cap="none" normalizeH="0" baseline="0" dirty="0" err="1">
                <a:ln>
                  <a:noFill/>
                </a:ln>
                <a:solidFill>
                  <a:srgbClr val="A5C261"/>
                </a:solidFill>
                <a:effectLst/>
                <a:latin typeface="Consolas" panose="020B0609020204030204" pitchFamily="49" charset="0"/>
              </a:rPr>
              <a:t>row</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for</a:t>
            </a:r>
            <a:r>
              <a:rPr kumimoji="0" lang="de-DE" altLang="de-DE" sz="1400" b="0" i="0" u="none" strike="noStrike" cap="none" normalizeH="0" baseline="0" dirty="0">
                <a:ln>
                  <a:noFill/>
                </a:ln>
                <a:solidFill>
                  <a:srgbClr val="A5C261"/>
                </a:solidFill>
                <a:effectLst/>
                <a:latin typeface="Consolas" panose="020B0609020204030204" pitchFamily="49" charset="0"/>
              </a:rPr>
              <a:t>="inputalter"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label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="inputalter"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="alter"</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Absenden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auswerten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einen Namen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inputname.</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includes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Mailadresse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inputmail.</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 Alter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zahl =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a:ln>
                  <a:noFill/>
                </a:ln>
                <a:solidFill>
                  <a:srgbClr val="9876AA"/>
                </a:solidFill>
                <a:effectLst/>
                <a:latin typeface="Consolas" panose="020B0609020204030204" pitchFamily="49" charset="0"/>
              </a:rPr>
              <a:t>console</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log</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0" i="0" u="none" strike="noStrike" cap="none" normalizeH="0" baseline="0" dirty="0">
                <a:ln>
                  <a:noFill/>
                </a:ln>
                <a:solidFill>
                  <a:srgbClr val="6A8759"/>
                </a:solidFill>
                <a:effectLst/>
                <a:latin typeface="Consolas" panose="020B0609020204030204" pitchFamily="49" charset="0"/>
              </a:rPr>
              <a:t>"0" </a:t>
            </a:r>
            <a:r>
              <a:rPr kumimoji="0" lang="de-DE" altLang="de-DE" sz="14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A9B7C6"/>
                </a:solidFill>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charAt</a:t>
            </a:r>
            <a:r>
              <a:rPr kumimoji="0" lang="de-DE" altLang="de-DE" sz="1400" b="0" i="0" u="none" strike="noStrike" cap="none" normalizeH="0" baseline="0" dirty="0">
                <a:ln>
                  <a:noFill/>
                </a:ln>
                <a:solidFill>
                  <a:srgbClr val="A9B7C6"/>
                </a:solidFill>
                <a:effectLst/>
                <a:latin typeface="Consolas" panose="020B0609020204030204" pitchFamily="49" charset="0"/>
              </a:rPr>
              <a:t>(i) &gt; </a:t>
            </a:r>
            <a:r>
              <a:rPr kumimoji="0" lang="de-DE" altLang="de-DE" sz="1400" b="0" i="0" u="none" strike="noStrike" cap="none" normalizeH="0" baseline="0" dirty="0">
                <a:ln>
                  <a:noFill/>
                </a:ln>
                <a:solidFill>
                  <a:srgbClr val="6A8759"/>
                </a:solidFill>
                <a:effectLst/>
                <a:latin typeface="Consolas" panose="020B0609020204030204" pitchFamily="49" charset="0"/>
              </a:rPr>
              <a:t>"9"</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zahl =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if</a:t>
            </a:r>
            <a:r>
              <a:rPr kumimoji="0" lang="de-DE" altLang="de-DE" sz="1400" b="0" i="0" u="none" strike="noStrike" cap="none" normalizeH="0" baseline="0" dirty="0">
                <a:ln>
                  <a:noFill/>
                </a:ln>
                <a:solidFill>
                  <a:srgbClr val="A9B7C6"/>
                </a:solidFill>
                <a:effectLst/>
                <a:latin typeface="Consolas" panose="020B0609020204030204" pitchFamily="49" charset="0"/>
              </a:rPr>
              <a:t>(!zahl)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Zahl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inputalter.</a:t>
            </a:r>
            <a:r>
              <a:rPr kumimoji="0" lang="de-DE" altLang="de-DE" sz="1400" b="0" i="0" u="none" strike="noStrike" cap="none" normalizeH="0" baseline="0" dirty="0" err="1">
                <a:ln>
                  <a:noFill/>
                </a:ln>
                <a:solidFill>
                  <a:srgbClr val="FFC66D"/>
                </a:solidFill>
                <a:effectLst/>
                <a:latin typeface="Consolas" panose="020B0609020204030204" pitchFamily="49" charset="0"/>
              </a:rPr>
              <a:t>focus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false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return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true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419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53AA0-6DC3-4552-8B80-A254511CFCF9}"/>
              </a:ext>
            </a:extLst>
          </p:cNvPr>
          <p:cNvSpPr>
            <a:spLocks noGrp="1"/>
          </p:cNvSpPr>
          <p:nvPr>
            <p:ph type="title"/>
          </p:nvPr>
        </p:nvSpPr>
        <p:spPr/>
        <p:txBody>
          <a:bodyPr/>
          <a:lstStyle/>
          <a:p>
            <a:r>
              <a:rPr lang="de-AT" dirty="0"/>
              <a:t>Übungsaufgabe</a:t>
            </a:r>
          </a:p>
        </p:txBody>
      </p:sp>
      <p:sp>
        <p:nvSpPr>
          <p:cNvPr id="3" name="Textplatzhalter 2">
            <a:extLst>
              <a:ext uri="{FF2B5EF4-FFF2-40B4-BE49-F238E27FC236}">
                <a16:creationId xmlns:a16="http://schemas.microsoft.com/office/drawing/2014/main" id="{67F5C5AF-720A-4847-9EB4-83603D4DD5CC}"/>
              </a:ext>
            </a:extLst>
          </p:cNvPr>
          <p:cNvSpPr>
            <a:spLocks noGrp="1"/>
          </p:cNvSpPr>
          <p:nvPr>
            <p:ph type="body" sz="quarter" idx="13"/>
          </p:nvPr>
        </p:nvSpPr>
        <p:spPr>
          <a:xfrm>
            <a:off x="949136" y="2533768"/>
            <a:ext cx="10293728" cy="996170"/>
          </a:xfrm>
        </p:spPr>
        <p:txBody>
          <a:bodyPr/>
          <a:lstStyle/>
          <a:p>
            <a:pPr marL="342900" indent="-342900">
              <a:buFont typeface="+mj-lt"/>
              <a:buAutoNum type="arabicPeriod"/>
            </a:pPr>
            <a:r>
              <a:rPr lang="de-AT" dirty="0"/>
              <a:t>Erstelle ein Formular mit einem Eingabefeld für eine E-Mail-Adresse. Wenn der Anwender den Fokus auf das Feld setzt, soll eine Nachricht erscheinen, die ihm mitteilt, dass er hier seine E-Mail-Adresse einfügen muss.</a:t>
            </a:r>
          </a:p>
          <a:p>
            <a:pPr marL="342900" indent="-342900">
              <a:buFont typeface="+mj-lt"/>
              <a:buAutoNum type="arabicPeriod"/>
            </a:pPr>
            <a:r>
              <a:rPr lang="de-AT" dirty="0"/>
              <a:t>Ändere das Programm so ab, dass es jetzt beim Verlassen des Feldes überprüft, ob eine gültige E-Mail-Adresse (mit einem @-Zeichen) eingegeben wurde. Gib in diesem Fall eine entsprechende Nachricht aus.</a:t>
            </a:r>
          </a:p>
        </p:txBody>
      </p:sp>
    </p:spTree>
    <p:extLst>
      <p:ext uri="{BB962C8B-B14F-4D97-AF65-F5344CB8AC3E}">
        <p14:creationId xmlns:p14="http://schemas.microsoft.com/office/powerpoint/2010/main" val="419729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354CB4-B86A-4751-8FE8-5FE7FA3AD0F2}"/>
              </a:ext>
            </a:extLst>
          </p:cNvPr>
          <p:cNvSpPr>
            <a:spLocks noGrp="1"/>
          </p:cNvSpPr>
          <p:nvPr>
            <p:ph type="title"/>
          </p:nvPr>
        </p:nvSpPr>
        <p:spPr/>
        <p:txBody>
          <a:bodyPr/>
          <a:lstStyle/>
          <a:p>
            <a:r>
              <a:rPr lang="de-AT" dirty="0">
                <a:solidFill>
                  <a:schemeClr val="tx1"/>
                </a:solidFill>
              </a:rPr>
              <a:t>Weitere vordefinierte Objekte in JS</a:t>
            </a:r>
          </a:p>
        </p:txBody>
      </p:sp>
    </p:spTree>
    <p:extLst>
      <p:ext uri="{BB962C8B-B14F-4D97-AF65-F5344CB8AC3E}">
        <p14:creationId xmlns:p14="http://schemas.microsoft.com/office/powerpoint/2010/main" val="257767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Das </a:t>
            </a:r>
            <a:r>
              <a:rPr lang="de-AT" dirty="0" err="1">
                <a:solidFill>
                  <a:schemeClr val="tx1"/>
                </a:solidFill>
              </a:rPr>
              <a:t>document</a:t>
            </a:r>
            <a:r>
              <a:rPr lang="de-AT" dirty="0">
                <a:solidFill>
                  <a:schemeClr val="tx1"/>
                </a:solidFill>
              </a:rPr>
              <a:t>-Objekt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CF3250-839F-48DA-9F3C-315531099DA8}"/>
              </a:ext>
            </a:extLst>
          </p:cNvPr>
          <p:cNvSpPr>
            <a:spLocks noGrp="1"/>
          </p:cNvSpPr>
          <p:nvPr>
            <p:ph type="title"/>
          </p:nvPr>
        </p:nvSpPr>
        <p:spPr/>
        <p:txBody>
          <a:bodyPr/>
          <a:lstStyle/>
          <a:p>
            <a:r>
              <a:rPr lang="de-AT" dirty="0"/>
              <a:t>JavaScript Referenzen</a:t>
            </a:r>
          </a:p>
        </p:txBody>
      </p:sp>
      <p:sp>
        <p:nvSpPr>
          <p:cNvPr id="3" name="Textplatzhalter 2">
            <a:extLst>
              <a:ext uri="{FF2B5EF4-FFF2-40B4-BE49-F238E27FC236}">
                <a16:creationId xmlns:a16="http://schemas.microsoft.com/office/drawing/2014/main" id="{145D807F-F0BF-4A6A-A78F-1167A3A1211A}"/>
              </a:ext>
            </a:extLst>
          </p:cNvPr>
          <p:cNvSpPr>
            <a:spLocks noGrp="1"/>
          </p:cNvSpPr>
          <p:nvPr>
            <p:ph type="body" sz="quarter" idx="13"/>
          </p:nvPr>
        </p:nvSpPr>
        <p:spPr>
          <a:xfrm>
            <a:off x="4042610" y="2601145"/>
            <a:ext cx="7200253" cy="480131"/>
          </a:xfrm>
        </p:spPr>
        <p:txBody>
          <a:bodyPr/>
          <a:lstStyle/>
          <a:p>
            <a:r>
              <a:rPr lang="de-AT" dirty="0"/>
              <a:t>Überblick, welche Möglichkeiten es gibt:</a:t>
            </a:r>
            <a:br>
              <a:rPr lang="de-AT" dirty="0"/>
            </a:br>
            <a:r>
              <a:rPr lang="de-AT" dirty="0">
                <a:hlinkClick r:id="rId2"/>
              </a:rPr>
              <a:t>https://www.w3schools.com/jsref/</a:t>
            </a:r>
            <a:endParaRPr lang="de-AT" dirty="0"/>
          </a:p>
        </p:txBody>
      </p:sp>
    </p:spTree>
    <p:extLst>
      <p:ext uri="{BB962C8B-B14F-4D97-AF65-F5344CB8AC3E}">
        <p14:creationId xmlns:p14="http://schemas.microsoft.com/office/powerpoint/2010/main" val="27408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53CD67-D0AE-43A9-A177-4F99C2842AD7}"/>
              </a:ext>
            </a:extLst>
          </p:cNvPr>
          <p:cNvSpPr>
            <a:spLocks noGrp="1"/>
          </p:cNvSpPr>
          <p:nvPr>
            <p:ph type="title"/>
          </p:nvPr>
        </p:nvSpPr>
        <p:spPr/>
        <p:txBody>
          <a:bodyPr/>
          <a:lstStyle/>
          <a:p>
            <a:r>
              <a:rPr lang="de-AT" dirty="0"/>
              <a:t>Location</a:t>
            </a:r>
          </a:p>
        </p:txBody>
      </p:sp>
      <p:sp>
        <p:nvSpPr>
          <p:cNvPr id="3" name="Textplatzhalter 2">
            <a:extLst>
              <a:ext uri="{FF2B5EF4-FFF2-40B4-BE49-F238E27FC236}">
                <a16:creationId xmlns:a16="http://schemas.microsoft.com/office/drawing/2014/main" id="{76ABBDBD-3FC2-444E-8FFD-1989EF635F8C}"/>
              </a:ext>
            </a:extLst>
          </p:cNvPr>
          <p:cNvSpPr>
            <a:spLocks noGrp="1"/>
          </p:cNvSpPr>
          <p:nvPr>
            <p:ph type="body" sz="quarter" idx="13"/>
          </p:nvPr>
        </p:nvSpPr>
        <p:spPr>
          <a:xfrm>
            <a:off x="949136" y="2081380"/>
            <a:ext cx="10293728" cy="2092368"/>
          </a:xfrm>
        </p:spPr>
        <p:txBody>
          <a:bodyPr/>
          <a:lstStyle/>
          <a:p>
            <a:r>
              <a:rPr lang="de-AT" dirty="0"/>
              <a:t>Das </a:t>
            </a:r>
            <a:r>
              <a:rPr lang="de-AT" dirty="0" err="1">
                <a:latin typeface="Consolas" panose="020B0609020204030204" pitchFamily="49" charset="0"/>
              </a:rPr>
              <a:t>location</a:t>
            </a:r>
            <a:r>
              <a:rPr lang="de-AT" dirty="0"/>
              <a:t>-Objekt ist vom </a:t>
            </a:r>
            <a:r>
              <a:rPr lang="de-AT" dirty="0" err="1">
                <a:latin typeface="Consolas" panose="020B0609020204030204" pitchFamily="49" charset="0"/>
              </a:rPr>
              <a:t>document</a:t>
            </a:r>
            <a:r>
              <a:rPr lang="de-AT" dirty="0"/>
              <a:t>-Objekt abgeleitet</a:t>
            </a:r>
            <a:br>
              <a:rPr lang="de-AT" dirty="0"/>
            </a:br>
            <a:r>
              <a:rPr lang="de-AT" dirty="0"/>
              <a:t>vollständige Bezeichnung deshalb: </a:t>
            </a:r>
            <a:r>
              <a:rPr lang="de-AT" dirty="0" err="1">
                <a:latin typeface="Consolas" panose="020B0609020204030204" pitchFamily="49" charset="0"/>
              </a:rPr>
              <a:t>window.document.location</a:t>
            </a:r>
            <a:br>
              <a:rPr lang="de-AT" dirty="0"/>
            </a:br>
            <a:r>
              <a:rPr lang="de-AT" dirty="0"/>
              <a:t>Zusatz aber nicht notwendig</a:t>
            </a:r>
          </a:p>
          <a:p>
            <a:r>
              <a:rPr lang="de-AT" dirty="0"/>
              <a:t>Objekt nimmt die URL der Seite auf und ermöglicht es, sie zu beeinflussen</a:t>
            </a:r>
          </a:p>
          <a:p>
            <a:r>
              <a:rPr lang="de-AT" dirty="0"/>
              <a:t>Beispiele:</a:t>
            </a:r>
          </a:p>
          <a:p>
            <a:pPr lvl="1"/>
            <a:r>
              <a:rPr lang="de-AT" dirty="0" err="1">
                <a:latin typeface="Consolas" panose="020B0609020204030204" pitchFamily="49" charset="0"/>
              </a:rPr>
              <a:t>location</a:t>
            </a:r>
            <a:r>
              <a:rPr lang="de-AT" dirty="0" err="1"/>
              <a:t>.</a:t>
            </a:r>
            <a:r>
              <a:rPr lang="de-AT" dirty="0" err="1">
                <a:latin typeface="Consolas" panose="020B0609020204030204" pitchFamily="49" charset="0"/>
              </a:rPr>
              <a:t>host</a:t>
            </a:r>
            <a:r>
              <a:rPr lang="de-AT" dirty="0"/>
              <a:t> =&gt; lässt sich der Hostname abrufen</a:t>
            </a:r>
          </a:p>
          <a:p>
            <a:pPr lvl="1"/>
            <a:r>
              <a:rPr lang="de-AT" dirty="0" err="1">
                <a:latin typeface="Consolas" panose="020B0609020204030204" pitchFamily="49" charset="0"/>
              </a:rPr>
              <a:t>location</a:t>
            </a:r>
            <a:r>
              <a:rPr lang="de-AT" dirty="0" err="1"/>
              <a:t>.</a:t>
            </a:r>
            <a:r>
              <a:rPr lang="de-AT" dirty="0" err="1">
                <a:latin typeface="Consolas" panose="020B0609020204030204" pitchFamily="49" charset="0"/>
              </a:rPr>
              <a:t>protocol</a:t>
            </a:r>
            <a:r>
              <a:rPr lang="de-AT" dirty="0"/>
              <a:t> =&gt; verwendete Protokoll</a:t>
            </a:r>
          </a:p>
          <a:p>
            <a:pPr lvl="1"/>
            <a:r>
              <a:rPr lang="de-AT" dirty="0" err="1">
                <a:latin typeface="Consolas" panose="020B0609020204030204" pitchFamily="49" charset="0"/>
              </a:rPr>
              <a:t>reload</a:t>
            </a:r>
            <a:r>
              <a:rPr lang="de-AT" dirty="0">
                <a:latin typeface="Consolas" panose="020B0609020204030204" pitchFamily="49" charset="0"/>
              </a:rPr>
              <a:t>() </a:t>
            </a:r>
            <a:r>
              <a:rPr lang="de-AT" dirty="0"/>
              <a:t>=&gt; ladet die Seite neu</a:t>
            </a:r>
          </a:p>
        </p:txBody>
      </p:sp>
    </p:spTree>
    <p:extLst>
      <p:ext uri="{BB962C8B-B14F-4D97-AF65-F5344CB8AC3E}">
        <p14:creationId xmlns:p14="http://schemas.microsoft.com/office/powerpoint/2010/main" val="25917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84A35-2454-4981-A0E1-2BF25A506299}"/>
              </a:ext>
            </a:extLst>
          </p:cNvPr>
          <p:cNvSpPr>
            <a:spLocks noGrp="1"/>
          </p:cNvSpPr>
          <p:nvPr>
            <p:ph type="title"/>
          </p:nvPr>
        </p:nvSpPr>
        <p:spPr/>
        <p:txBody>
          <a:bodyPr/>
          <a:lstStyle/>
          <a:p>
            <a:r>
              <a:rPr lang="de-AT" dirty="0" err="1"/>
              <a:t>location.href</a:t>
            </a:r>
            <a:endParaRPr lang="de-AT" dirty="0"/>
          </a:p>
        </p:txBody>
      </p:sp>
      <p:sp>
        <p:nvSpPr>
          <p:cNvPr id="4" name="Rectangle 1">
            <a:extLst>
              <a:ext uri="{FF2B5EF4-FFF2-40B4-BE49-F238E27FC236}">
                <a16:creationId xmlns:a16="http://schemas.microsoft.com/office/drawing/2014/main" id="{A105E0D7-0706-4A59-8487-7B3AA34FD881}"/>
              </a:ext>
            </a:extLst>
          </p:cNvPr>
          <p:cNvSpPr>
            <a:spLocks noChangeArrowheads="1"/>
          </p:cNvSpPr>
          <p:nvPr/>
        </p:nvSpPr>
        <p:spPr bwMode="auto">
          <a:xfrm>
            <a:off x="2823309" y="1767006"/>
            <a:ext cx="6545382" cy="332398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Zur neuen Seite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Adresse der Seite ist unter </a:t>
            </a:r>
            <a:r>
              <a:rPr kumimoji="0" lang="de-DE" altLang="de-DE" sz="1400" b="0" i="0" u="none" strike="noStrike" cap="none" normalizeH="0" baseline="0" dirty="0" err="1">
                <a:ln>
                  <a:noFill/>
                </a:ln>
                <a:solidFill>
                  <a:srgbClr val="808080"/>
                </a:solidFill>
                <a:effectLst/>
                <a:latin typeface="Consolas" panose="020B0609020204030204" pitchFamily="49" charset="0"/>
              </a:rPr>
              <a:t>location.href</a:t>
            </a:r>
            <a:r>
              <a:rPr kumimoji="0" lang="de-DE" altLang="de-DE" sz="1400" b="0" i="0" u="none" strike="noStrike" cap="none" normalizeH="0" baseline="0" dirty="0">
                <a:ln>
                  <a:noFill/>
                </a:ln>
                <a:solidFill>
                  <a:srgbClr val="808080"/>
                </a:solidFill>
                <a:effectLst/>
                <a:latin typeface="Consolas" panose="020B0609020204030204" pitchFamily="49" charset="0"/>
              </a:rPr>
              <a:t> verfügbar</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hier wird der Besucher gleich auf die Seite</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weitergeleitet ohne das dieser einen Link klickt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es reicht mit der Maus über den Button zu fahren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"stop.html"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onmouseover</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laden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998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93B4BA-79F1-4682-AA11-5D0773EDDAE2}"/>
              </a:ext>
            </a:extLst>
          </p:cNvPr>
          <p:cNvSpPr>
            <a:spLocks noGrp="1"/>
          </p:cNvSpPr>
          <p:nvPr>
            <p:ph type="title"/>
          </p:nvPr>
        </p:nvSpPr>
        <p:spPr/>
        <p:txBody>
          <a:bodyPr/>
          <a:lstStyle/>
          <a:p>
            <a:r>
              <a:rPr lang="de-AT" dirty="0"/>
              <a:t>Location</a:t>
            </a:r>
          </a:p>
        </p:txBody>
      </p:sp>
      <p:sp>
        <p:nvSpPr>
          <p:cNvPr id="4" name="Rectangle 1">
            <a:extLst>
              <a:ext uri="{FF2B5EF4-FFF2-40B4-BE49-F238E27FC236}">
                <a16:creationId xmlns:a16="http://schemas.microsoft.com/office/drawing/2014/main" id="{05D3C3D5-B01B-48C4-B980-61EBE15E70D5}"/>
              </a:ext>
            </a:extLst>
          </p:cNvPr>
          <p:cNvSpPr>
            <a:spLocks noChangeArrowheads="1"/>
          </p:cNvSpPr>
          <p:nvPr/>
        </p:nvSpPr>
        <p:spPr bwMode="auto">
          <a:xfrm>
            <a:off x="0" y="1344711"/>
            <a:ext cx="12192000" cy="4642201"/>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 </a:t>
            </a:r>
            <a:r>
              <a:rPr kumimoji="0" lang="de-DE" altLang="de-DE" sz="1400" b="0" i="0" u="none" strike="noStrike" cap="none" normalizeH="0" baseline="0" dirty="0" err="1">
                <a:ln>
                  <a:noFill/>
                </a:ln>
                <a:solidFill>
                  <a:srgbClr val="BABABA"/>
                </a:solidFill>
                <a:effectLst/>
                <a:latin typeface="Consolas" panose="020B0609020204030204" pitchFamily="49" charset="0"/>
              </a:rPr>
              <a:t>method</a:t>
            </a:r>
            <a:r>
              <a:rPr kumimoji="0" lang="de-DE" altLang="de-DE" sz="1400" b="0" i="0" u="none" strike="noStrike" cap="none" normalizeH="0" baseline="0" dirty="0">
                <a:ln>
                  <a:noFill/>
                </a:ln>
                <a:solidFill>
                  <a:srgbClr val="A5C261"/>
                </a:solidFill>
                <a:effectLst/>
                <a:latin typeface="Consolas" panose="020B0609020204030204" pitchFamily="49" charset="0"/>
              </a:rPr>
              <a:t>="GET" </a:t>
            </a:r>
            <a:r>
              <a:rPr kumimoji="0" lang="de-DE" altLang="de-DE" sz="1400" b="0" i="0" u="none" strike="noStrike" cap="none" normalizeH="0" baseline="0" dirty="0" err="1">
                <a:ln>
                  <a:noFill/>
                </a:ln>
                <a:solidFill>
                  <a:srgbClr val="BABABA"/>
                </a:solidFill>
                <a:effectLst/>
                <a:latin typeface="Consolas" panose="020B0609020204030204" pitchFamily="49" charset="0"/>
              </a:rPr>
              <a:t>action</a:t>
            </a:r>
            <a:r>
              <a:rPr kumimoji="0" lang="de-DE" altLang="de-DE" sz="1400" b="0" i="0" u="none" strike="noStrike" cap="none" normalizeH="0" baseline="0" dirty="0">
                <a:ln>
                  <a:noFill/>
                </a:ln>
                <a:solidFill>
                  <a:srgbClr val="A5C261"/>
                </a:solidFill>
                <a:effectLst/>
                <a:latin typeface="Consolas" panose="020B0609020204030204" pitchFamily="49" charset="0"/>
              </a:rPr>
              <a:t>="js.html"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text</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name</a:t>
            </a:r>
            <a:r>
              <a:rPr kumimoji="0" lang="de-DE" altLang="de-DE" sz="1400" b="0" i="0" u="none" strike="noStrike" cap="none" normalizeH="0" baseline="0" dirty="0">
                <a:ln>
                  <a:noFill/>
                </a:ln>
                <a:solidFill>
                  <a:srgbClr val="A5C261"/>
                </a:solidFill>
                <a:effectLst/>
                <a:latin typeface="Consolas" panose="020B0609020204030204" pitchFamily="49" charset="0"/>
              </a:rPr>
              <a:t>="frage" </a:t>
            </a:r>
            <a:r>
              <a:rPr kumimoji="0" lang="de-DE" altLang="de-DE" sz="1400" b="0" i="0" u="none" strike="noStrike" cap="none" normalizeH="0" baseline="0" dirty="0" err="1">
                <a:ln>
                  <a:noFill/>
                </a:ln>
                <a:solidFill>
                  <a:srgbClr val="BABABA"/>
                </a:solidFill>
                <a:effectLst/>
                <a:latin typeface="Consolas" panose="020B0609020204030204" pitchFamily="49" charset="0"/>
              </a:rPr>
              <a:t>placeholder</a:t>
            </a:r>
            <a:r>
              <a:rPr kumimoji="0" lang="de-DE" altLang="de-DE" sz="1400" b="0" i="0" u="none" strike="noStrike" cap="none" normalizeH="0" baseline="0" dirty="0">
                <a:ln>
                  <a:noFill/>
                </a:ln>
                <a:solidFill>
                  <a:srgbClr val="A5C261"/>
                </a:solidFill>
                <a:effectLst/>
                <a:latin typeface="Consolas" panose="020B0609020204030204" pitchFamily="49" charset="0"/>
              </a:rPr>
              <a:t>="frag was"</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submit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Abschicken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&lt;/form&gt;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für Formulare die mit GET-Methode </a:t>
            </a:r>
            <a:r>
              <a:rPr kumimoji="0" lang="de-DE" altLang="de-DE" sz="1400" b="0" i="0" u="none" strike="noStrike" cap="none" normalizeH="0" baseline="0" dirty="0" err="1">
                <a:ln>
                  <a:noFill/>
                </a:ln>
                <a:solidFill>
                  <a:srgbClr val="808080"/>
                </a:solidFill>
                <a:effectLst/>
                <a:latin typeface="Consolas" panose="020B0609020204030204" pitchFamily="49" charset="0"/>
              </a:rPr>
              <a:t>abeschickt</a:t>
            </a:r>
            <a:r>
              <a:rPr kumimoji="0" lang="de-DE" altLang="de-DE" sz="1400" b="0" i="0" u="none" strike="noStrike" cap="none" normalizeH="0" baseline="0" dirty="0">
                <a:ln>
                  <a:noFill/>
                </a:ln>
                <a:solidFill>
                  <a:srgbClr val="808080"/>
                </a:solidFill>
                <a:effectLst/>
                <a:latin typeface="Consolas" panose="020B0609020204030204" pitchFamily="49" charset="0"/>
              </a:rPr>
              <a:t> werden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ruft mit </a:t>
            </a:r>
            <a:r>
              <a:rPr kumimoji="0" lang="de-DE" altLang="de-DE" sz="1400" b="0" i="0" u="none" strike="noStrike" cap="none" normalizeH="0" baseline="0" dirty="0" err="1">
                <a:ln>
                  <a:noFill/>
                </a:ln>
                <a:solidFill>
                  <a:srgbClr val="808080"/>
                </a:solidFill>
                <a:effectLst/>
                <a:latin typeface="Consolas" panose="020B0609020204030204" pitchFamily="49" charset="0"/>
              </a:rPr>
              <a:t>search</a:t>
            </a:r>
            <a:r>
              <a:rPr kumimoji="0" lang="de-DE" altLang="de-DE" sz="1400" b="0" i="0" u="none" strike="noStrike" cap="none" normalizeH="0" baseline="0" dirty="0">
                <a:ln>
                  <a:noFill/>
                </a:ln>
                <a:solidFill>
                  <a:srgbClr val="808080"/>
                </a:solidFill>
                <a:effectLst/>
                <a:latin typeface="Consolas" panose="020B0609020204030204" pitchFamily="49" charset="0"/>
              </a:rPr>
              <a:t>-Attribut Teil der URL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mit Formularinhalten ab</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location</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search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dann wird mit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 das Fragezeichen entfernt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das zu beginn der Zeichenkette steht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das Fragezeichen steht immer an erster </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a:ln>
                  <a:noFill/>
                </a:ln>
                <a:solidFill>
                  <a:srgbClr val="808080"/>
                </a:solidFill>
                <a:effectLst/>
                <a:latin typeface="Consolas" panose="020B0609020204030204" pitchFamily="49" charset="0"/>
              </a:rPr>
              <a:t>Stelle deshalb </a:t>
            </a:r>
            <a:r>
              <a:rPr kumimoji="0" lang="de-DE" altLang="de-DE" sz="1400" b="0" i="0" u="none" strike="noStrike" cap="none" normalizeH="0" baseline="0" dirty="0" err="1">
                <a:ln>
                  <a:noFill/>
                </a:ln>
                <a:solidFill>
                  <a:srgbClr val="808080"/>
                </a:solidFill>
                <a:effectLst/>
                <a:latin typeface="Consolas" panose="020B0609020204030204" pitchFamily="49" charset="0"/>
              </a:rPr>
              <a:t>substr</a:t>
            </a:r>
            <a:r>
              <a:rPr kumimoji="0" lang="de-DE" altLang="de-DE" sz="1400" b="0" i="0" u="none" strike="noStrike" cap="none" normalizeH="0" baseline="0" dirty="0">
                <a:ln>
                  <a:noFill/>
                </a:ln>
                <a:solidFill>
                  <a:srgbClr val="808080"/>
                </a:solidFill>
                <a:effectLst/>
                <a:latin typeface="Consolas" panose="020B0609020204030204" pitchFamily="49" charset="0"/>
              </a:rPr>
              <a:t>(1)</a:t>
            </a:r>
            <a:r>
              <a:rPr lang="de-DE" altLang="de-DE" sz="1400" dirty="0">
                <a:solidFill>
                  <a:srgbClr val="808080"/>
                </a:solidFill>
                <a:latin typeface="Consolas" panose="020B0609020204030204" pitchFamily="49" charset="0"/>
              </a:rPr>
              <a:t> </a:t>
            </a:r>
          </a:p>
          <a:p>
            <a:pPr defTabSz="914400" eaLnBrk="0" fontAlgn="base" hangingPunct="0">
              <a:spcBef>
                <a:spcPct val="0"/>
              </a:spcBef>
              <a:spcAft>
                <a:spcPct val="0"/>
              </a:spcAft>
            </a:pPr>
            <a:r>
              <a:rPr kumimoji="0" lang="de-DE" altLang="de-DE" sz="1400" b="1" i="1"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substr</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In der URL sind einzelne Suchwörter durch das &amp;-</a:t>
            </a:r>
          </a:p>
          <a:p>
            <a:pPr defTabSz="914400" eaLnBrk="0" fontAlgn="base" hangingPunct="0">
              <a:spcBef>
                <a:spcPct val="0"/>
              </a:spcBef>
              <a:spcAft>
                <a:spcPct val="0"/>
              </a:spcAft>
            </a:pPr>
            <a:r>
              <a:rPr lang="de-DE" altLang="de-DE" sz="1400" dirty="0">
                <a:solidFill>
                  <a:srgbClr val="808080"/>
                </a:solidFill>
                <a:latin typeface="Consolas" panose="020B0609020204030204" pitchFamily="49" charset="0"/>
              </a:rPr>
              <a:t>    // Zeichen miteinander verbunden</a:t>
            </a:r>
          </a:p>
          <a:p>
            <a:pPr defTabSz="914400" eaLnBrk="0" fontAlgn="base" hangingPunct="0">
              <a:spcBef>
                <a:spcPct val="0"/>
              </a:spcBef>
              <a:spcAft>
                <a:spcPct val="0"/>
              </a:spcAft>
            </a:pPr>
            <a:r>
              <a:rPr kumimoji="0" lang="de-DE" altLang="de-DE" sz="1400" b="0" i="0" u="none" strike="noStrike" cap="none" normalizeH="0" baseline="0" dirty="0">
                <a:ln>
                  <a:noFill/>
                </a:ln>
                <a:solidFill>
                  <a:srgbClr val="808080"/>
                </a:solidFill>
                <a:effectLst/>
                <a:latin typeface="Consolas" panose="020B0609020204030204" pitchFamily="49" charset="0"/>
              </a:rPr>
              <a:t>    // diese voneinander trennen =&gt; </a:t>
            </a:r>
            <a:r>
              <a:rPr kumimoji="0" lang="de-DE" altLang="de-DE" sz="1400" b="0" i="0" u="none" strike="noStrike" cap="none" normalizeH="0" baseline="0" dirty="0" err="1">
                <a:ln>
                  <a:noFill/>
                </a:ln>
                <a:solidFill>
                  <a:srgbClr val="808080"/>
                </a:solidFill>
                <a:effectLst/>
                <a:latin typeface="Consolas" panose="020B0609020204030204" pitchFamily="49" charset="0"/>
              </a:rPr>
              <a:t>split</a:t>
            </a:r>
            <a:r>
              <a:rPr kumimoji="0" lang="de-DE" altLang="de-DE" sz="1400" b="0" i="0" u="none" strike="noStrike" cap="none" normalizeH="0" baseline="0" dirty="0">
                <a:ln>
                  <a:noFill/>
                </a:ln>
                <a:solidFill>
                  <a:srgbClr val="808080"/>
                </a:solidFill>
                <a:effectLst/>
                <a:latin typeface="Consolas" panose="020B0609020204030204" pitchFamily="49" charset="0"/>
              </a:rPr>
              <a:t>()-Methode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str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'&amp;'</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&lt;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length</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i++)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 =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[i].</a:t>
            </a:r>
            <a:r>
              <a:rPr kumimoji="0" lang="de-DE" altLang="de-DE" sz="1400" b="0" i="0" u="none" strike="noStrike" cap="none" normalizeH="0" baseline="0" dirty="0" err="1">
                <a:ln>
                  <a:noFill/>
                </a:ln>
                <a:solidFill>
                  <a:srgbClr val="FFC66D"/>
                </a:solidFill>
                <a:effectLst/>
                <a:latin typeface="Consolas" panose="020B0609020204030204" pitchFamily="49" charset="0"/>
              </a:rPr>
              <a:t>split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for</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wert </a:t>
            </a:r>
            <a:r>
              <a:rPr kumimoji="0" lang="de-DE" altLang="de-DE" sz="1400" b="0" i="0" u="none" strike="noStrike" cap="none" normalizeH="0" baseline="0" dirty="0" err="1">
                <a:ln>
                  <a:noFill/>
                </a:ln>
                <a:solidFill>
                  <a:srgbClr val="CC7832"/>
                </a:solidFill>
                <a:effectLst/>
                <a:latin typeface="Consolas" panose="020B0609020204030204" pitchFamily="49" charset="0"/>
              </a:rPr>
              <a:t>of</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arr</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 " </a:t>
            </a:r>
            <a:r>
              <a:rPr kumimoji="0" lang="de-DE" altLang="de-DE" sz="1400" b="0" i="0" u="none" strike="noStrike" cap="none" normalizeH="0" baseline="0" dirty="0">
                <a:ln>
                  <a:noFill/>
                </a:ln>
                <a:solidFill>
                  <a:srgbClr val="A9B7C6"/>
                </a:solidFill>
                <a:effectLst/>
                <a:latin typeface="Consolas" panose="020B0609020204030204" pitchFamily="49" charset="0"/>
              </a:rPr>
              <a:t>+ wert[</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A8759"/>
                </a:solidFill>
                <a:effectLst/>
                <a:latin typeface="Consolas" panose="020B0609020204030204" pitchFamily="49" charset="0"/>
              </a:rPr>
              <a:t>"&lt;</a:t>
            </a:r>
            <a:r>
              <a:rPr kumimoji="0" lang="de-DE" altLang="de-DE" sz="1400" b="0" i="0" u="none" strike="noStrike" cap="none" normalizeH="0" baseline="0" dirty="0" err="1">
                <a:ln>
                  <a:noFill/>
                </a:ln>
                <a:solidFill>
                  <a:srgbClr val="6A8759"/>
                </a:solidFill>
                <a:effectLst/>
                <a:latin typeface="Consolas" panose="020B0609020204030204" pitchFamily="49" charset="0"/>
              </a:rPr>
              <a:t>br</a:t>
            </a:r>
            <a:r>
              <a:rPr kumimoji="0" lang="de-DE" altLang="de-DE" sz="1400" b="0" i="0" u="none" strike="noStrike" cap="none" normalizeH="0" baseline="0" dirty="0">
                <a:ln>
                  <a:noFill/>
                </a:ln>
                <a:solidFill>
                  <a:srgbClr val="6A8759"/>
                </a:solidFill>
                <a:effectLst/>
                <a:latin typeface="Consolas" panose="020B0609020204030204" pitchFamily="49" charset="0"/>
              </a:rPr>
              <a:t>&gt;"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decodeURIComponent</a:t>
            </a:r>
            <a:r>
              <a:rPr kumimoji="0" lang="de-DE" altLang="de-DE" sz="1400" b="0" i="0" u="none" strike="noStrike" cap="none" normalizeH="0" baseline="0" dirty="0">
                <a:ln>
                  <a:noFill/>
                </a:ln>
                <a:solidFill>
                  <a:srgbClr val="808080"/>
                </a:solidFill>
                <a:effectLst/>
                <a:latin typeface="Consolas" panose="020B0609020204030204" pitchFamily="49" charset="0"/>
              </a:rPr>
              <a:t> wird benötigt um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400" dirty="0">
                <a:solidFill>
                  <a:srgbClr val="808080"/>
                </a:solidFill>
                <a:latin typeface="Consolas" panose="020B0609020204030204" pitchFamily="49" charset="0"/>
              </a:rPr>
              <a:t>    // </a:t>
            </a:r>
            <a:r>
              <a:rPr kumimoji="0" lang="de-DE" altLang="de-DE" sz="1400" b="0" i="0" u="none" strike="noStrike" cap="none" normalizeH="0" baseline="0" dirty="0" err="1">
                <a:ln>
                  <a:noFill/>
                </a:ln>
                <a:solidFill>
                  <a:srgbClr val="808080"/>
                </a:solidFill>
                <a:effectLst/>
                <a:latin typeface="Consolas" panose="020B0609020204030204" pitchFamily="49" charset="0"/>
              </a:rPr>
              <a:t>zb</a:t>
            </a:r>
            <a:r>
              <a:rPr kumimoji="0" lang="de-DE" altLang="de-DE" sz="1400" b="0" i="0" u="none" strike="noStrike" cap="none" normalizeH="0" baseline="0" dirty="0">
                <a:ln>
                  <a:noFill/>
                </a:ln>
                <a:solidFill>
                  <a:srgbClr val="808080"/>
                </a:solidFill>
                <a:effectLst/>
                <a:latin typeface="Consolas" panose="020B0609020204030204" pitchFamily="49" charset="0"/>
              </a:rPr>
              <a:t> das @ Zeichen richtig darzustellen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867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254A6-3D99-4E3F-B27B-417A16BCA633}"/>
              </a:ext>
            </a:extLst>
          </p:cNvPr>
          <p:cNvSpPr>
            <a:spLocks noGrp="1"/>
          </p:cNvSpPr>
          <p:nvPr>
            <p:ph type="title"/>
          </p:nvPr>
        </p:nvSpPr>
        <p:spPr/>
        <p:txBody>
          <a:bodyPr/>
          <a:lstStyle/>
          <a:p>
            <a:r>
              <a:rPr lang="de-AT" dirty="0"/>
              <a:t>Images</a:t>
            </a:r>
          </a:p>
        </p:txBody>
      </p:sp>
      <p:sp>
        <p:nvSpPr>
          <p:cNvPr id="3" name="Textplatzhalter 2">
            <a:extLst>
              <a:ext uri="{FF2B5EF4-FFF2-40B4-BE49-F238E27FC236}">
                <a16:creationId xmlns:a16="http://schemas.microsoft.com/office/drawing/2014/main" id="{123235CF-6E92-449D-A2FA-5C8B08015B5A}"/>
              </a:ext>
            </a:extLst>
          </p:cNvPr>
          <p:cNvSpPr>
            <a:spLocks noGrp="1"/>
          </p:cNvSpPr>
          <p:nvPr>
            <p:ph type="body" sz="quarter" idx="13"/>
          </p:nvPr>
        </p:nvSpPr>
        <p:spPr>
          <a:xfrm>
            <a:off x="949136" y="1253607"/>
            <a:ext cx="10293728" cy="1574790"/>
          </a:xfrm>
        </p:spPr>
        <p:txBody>
          <a:bodyPr/>
          <a:lstStyle/>
          <a:p>
            <a:r>
              <a:rPr lang="de-AT" dirty="0"/>
              <a:t>Informationen über enthaltene Bilder abrufen oder verändern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lang="de-DE" altLang="de-DE" dirty="0">
                <a:solidFill>
                  <a:srgbClr val="A9B7C6"/>
                </a:solidFill>
                <a:latin typeface="Consolas" panose="020B0609020204030204" pitchFamily="49" charset="0"/>
              </a:rPr>
              <a:t> </a:t>
            </a:r>
            <a:r>
              <a:rPr lang="de-DE" altLang="de-DE" dirty="0"/>
              <a:t>=&gt; enthält alle Bilder, die auf der Seite enthalten sind</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auf einzelne Bilder zugreifen (Position im Array angeben)</a:t>
            </a:r>
          </a:p>
          <a:p>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err="1">
                <a:ln>
                  <a:noFill/>
                </a:ln>
                <a:solidFill>
                  <a:srgbClr val="A9B7C6"/>
                </a:solidFill>
                <a:effectLst/>
                <a:latin typeface="Consolas" panose="020B0609020204030204" pitchFamily="49" charset="0"/>
              </a:rPr>
              <a:t>.length</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lang="de-DE" altLang="de-DE" dirty="0"/>
              <a:t>=&gt; gibt an wie viele Bilder auf der Seite sind</a:t>
            </a:r>
          </a:p>
          <a:p>
            <a:r>
              <a:rPr lang="de-DE" dirty="0"/>
              <a:t>Höhe und Breite auslesen mit: </a:t>
            </a:r>
            <a:r>
              <a:rPr lang="de-DE" dirty="0" err="1">
                <a:latin typeface="Consolas" panose="020B0609020204030204" pitchFamily="49" charset="0"/>
              </a:rPr>
              <a:t>heigth</a:t>
            </a:r>
            <a:r>
              <a:rPr lang="de-DE" dirty="0"/>
              <a:t> und </a:t>
            </a:r>
            <a:r>
              <a:rPr lang="de-DE" dirty="0" err="1">
                <a:latin typeface="Consolas" panose="020B0609020204030204" pitchFamily="49" charset="0"/>
              </a:rPr>
              <a:t>length</a:t>
            </a:r>
            <a:endParaRPr lang="de-AT" dirty="0">
              <a:latin typeface="Consolas" panose="020B0609020204030204" pitchFamily="49" charset="0"/>
            </a:endParaRPr>
          </a:p>
        </p:txBody>
      </p:sp>
      <p:sp>
        <p:nvSpPr>
          <p:cNvPr id="5" name="Rectangle 2">
            <a:extLst>
              <a:ext uri="{FF2B5EF4-FFF2-40B4-BE49-F238E27FC236}">
                <a16:creationId xmlns:a16="http://schemas.microsoft.com/office/drawing/2014/main" id="{721A85A4-F77A-4B8F-8068-67646333B835}"/>
              </a:ext>
            </a:extLst>
          </p:cNvPr>
          <p:cNvSpPr>
            <a:spLocks noChangeArrowheads="1"/>
          </p:cNvSpPr>
          <p:nvPr/>
        </p:nvSpPr>
        <p:spPr bwMode="auto">
          <a:xfrm>
            <a:off x="3369933" y="3665747"/>
            <a:ext cx="5452134" cy="246221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img</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src</a:t>
            </a:r>
            <a:r>
              <a:rPr kumimoji="0" lang="de-DE" altLang="de-DE" sz="1400" b="0" i="0" u="none" strike="noStrike" cap="none" normalizeH="0" baseline="0" dirty="0">
                <a:ln>
                  <a:noFill/>
                </a:ln>
                <a:solidFill>
                  <a:srgbClr val="A5C261"/>
                </a:solidFill>
                <a:effectLst/>
                <a:latin typeface="Consolas" panose="020B0609020204030204" pitchFamily="49" charset="0"/>
              </a:rPr>
              <a:t>="beispiel.jpg"</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Bild tauschen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images</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897BB"/>
                </a:solidFill>
                <a:effectLst/>
                <a:latin typeface="Consolas" panose="020B0609020204030204" pitchFamily="49" charset="0"/>
              </a:rPr>
              <a:t>0</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src</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"bild2.jpg"</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onclick</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tauschen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9009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54E40-E7CD-424E-A440-5024F6807FCD}"/>
              </a:ext>
            </a:extLst>
          </p:cNvPr>
          <p:cNvSpPr>
            <a:spLocks noGrp="1"/>
          </p:cNvSpPr>
          <p:nvPr>
            <p:ph type="title"/>
          </p:nvPr>
        </p:nvSpPr>
        <p:spPr/>
        <p:txBody>
          <a:bodyPr/>
          <a:lstStyle/>
          <a:p>
            <a:r>
              <a:rPr lang="de-AT" dirty="0" err="1"/>
              <a:t>History</a:t>
            </a:r>
            <a:endParaRPr lang="de-AT" dirty="0"/>
          </a:p>
        </p:txBody>
      </p:sp>
      <p:sp>
        <p:nvSpPr>
          <p:cNvPr id="3" name="Textplatzhalter 2">
            <a:extLst>
              <a:ext uri="{FF2B5EF4-FFF2-40B4-BE49-F238E27FC236}">
                <a16:creationId xmlns:a16="http://schemas.microsoft.com/office/drawing/2014/main" id="{1AC3894D-2F19-43A9-ACB6-498E8ABDC6B1}"/>
              </a:ext>
            </a:extLst>
          </p:cNvPr>
          <p:cNvSpPr>
            <a:spLocks noGrp="1"/>
          </p:cNvSpPr>
          <p:nvPr>
            <p:ph type="body" sz="quarter" idx="13"/>
          </p:nvPr>
        </p:nvSpPr>
        <p:spPr>
          <a:xfrm>
            <a:off x="949136" y="1455738"/>
            <a:ext cx="10293728" cy="930511"/>
          </a:xfrm>
        </p:spPr>
        <p:txBody>
          <a:bodyPr/>
          <a:lstStyle/>
          <a:p>
            <a:r>
              <a:rPr lang="de-AT" dirty="0"/>
              <a:t>Browser speichert, welche Seiten Anwender besucht hat =&gt; </a:t>
            </a:r>
            <a:r>
              <a:rPr lang="de-AT" dirty="0" err="1">
                <a:latin typeface="Consolas" panose="020B0609020204030204" pitchFamily="49" charset="0"/>
              </a:rPr>
              <a:t>history</a:t>
            </a:r>
            <a:r>
              <a:rPr lang="de-AT" dirty="0"/>
              <a:t>-Objekt</a:t>
            </a:r>
          </a:p>
          <a:p>
            <a:r>
              <a:rPr lang="de-AT" dirty="0"/>
              <a:t>Als Attribut nur </a:t>
            </a:r>
            <a:r>
              <a:rPr lang="de-AT" dirty="0" err="1">
                <a:latin typeface="Consolas" panose="020B0609020204030204" pitchFamily="49" charset="0"/>
              </a:rPr>
              <a:t>length</a:t>
            </a:r>
            <a:r>
              <a:rPr lang="de-AT" dirty="0"/>
              <a:t> verfügbar =&gt; gibt an wie viele Seiten im Verlauf gespeichert sind</a:t>
            </a:r>
          </a:p>
          <a:p>
            <a:r>
              <a:rPr lang="de-AT" dirty="0"/>
              <a:t>Als Methoden verfügbar: </a:t>
            </a:r>
            <a:r>
              <a:rPr lang="de-AT" dirty="0">
                <a:latin typeface="Consolas" panose="020B0609020204030204" pitchFamily="49" charset="0"/>
              </a:rPr>
              <a:t>back()</a:t>
            </a:r>
            <a:r>
              <a:rPr lang="de-AT" dirty="0"/>
              <a:t>, </a:t>
            </a:r>
            <a:r>
              <a:rPr lang="de-AT" dirty="0" err="1">
                <a:latin typeface="Consolas" panose="020B0609020204030204" pitchFamily="49" charset="0"/>
              </a:rPr>
              <a:t>forward</a:t>
            </a:r>
            <a:r>
              <a:rPr lang="de-AT" dirty="0">
                <a:latin typeface="Consolas" panose="020B0609020204030204" pitchFamily="49" charset="0"/>
              </a:rPr>
              <a:t>()</a:t>
            </a:r>
            <a:r>
              <a:rPr lang="de-AT" dirty="0"/>
              <a:t>, </a:t>
            </a:r>
            <a:r>
              <a:rPr lang="de-AT" dirty="0" err="1">
                <a:latin typeface="Consolas" panose="020B0609020204030204" pitchFamily="49" charset="0"/>
              </a:rPr>
              <a:t>go</a:t>
            </a:r>
            <a:r>
              <a:rPr lang="de-AT" dirty="0">
                <a:latin typeface="Consolas" panose="020B0609020204030204" pitchFamily="49" charset="0"/>
              </a:rPr>
              <a:t>() </a:t>
            </a:r>
            <a:r>
              <a:rPr lang="de-AT" dirty="0"/>
              <a:t>(=&gt; beliebiger Wert aus dem Verlauf ansteuern)</a:t>
            </a:r>
          </a:p>
        </p:txBody>
      </p:sp>
      <p:sp>
        <p:nvSpPr>
          <p:cNvPr id="4" name="Rectangle 1">
            <a:extLst>
              <a:ext uri="{FF2B5EF4-FFF2-40B4-BE49-F238E27FC236}">
                <a16:creationId xmlns:a16="http://schemas.microsoft.com/office/drawing/2014/main" id="{AF839477-EA79-4689-A739-A13CECB044A5}"/>
              </a:ext>
            </a:extLst>
          </p:cNvPr>
          <p:cNvSpPr>
            <a:spLocks noChangeArrowheads="1"/>
          </p:cNvSpPr>
          <p:nvPr/>
        </p:nvSpPr>
        <p:spPr bwMode="auto">
          <a:xfrm>
            <a:off x="2574844" y="3263329"/>
            <a:ext cx="7042312" cy="224676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A9B7C6"/>
                </a:solidFill>
                <a:effectLst/>
                <a:latin typeface="Consolas" panose="020B0609020204030204" pitchFamily="49" charset="0"/>
              </a:rPr>
              <a:t>Funktioniert nicht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a:t>
            </a:r>
            <a:r>
              <a:rPr kumimoji="0" lang="de-DE" altLang="de-DE" sz="1400" b="0" i="0" u="none" strike="noStrike" cap="none" normalizeH="0" baseline="0" dirty="0" err="1">
                <a:ln>
                  <a:noFill/>
                </a:ln>
                <a:solidFill>
                  <a:srgbClr val="A9B7C6"/>
                </a:solidFill>
                <a:effectLst/>
                <a:latin typeface="Consolas" panose="020B0609020204030204" pitchFamily="49" charset="0"/>
              </a:rPr>
              <a:t>Wieviele</a:t>
            </a:r>
            <a:r>
              <a:rPr kumimoji="0" lang="de-DE" altLang="de-DE" sz="1400" b="0" i="0" u="none" strike="noStrike" cap="none" normalizeH="0" baseline="0" dirty="0">
                <a:ln>
                  <a:noFill/>
                </a:ln>
                <a:solidFill>
                  <a:srgbClr val="A9B7C6"/>
                </a:solidFill>
                <a:effectLst/>
                <a:latin typeface="Consolas" panose="020B0609020204030204" pitchFamily="49" charset="0"/>
              </a:rPr>
              <a:t> Schritte möchten sie zurück?</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Back </a:t>
            </a:r>
            <a:r>
              <a:rPr kumimoji="0" lang="de-DE" altLang="de-DE" sz="1400" b="0" i="0" u="none" strike="noStrike" cap="none" normalizeH="0" baseline="0" dirty="0" err="1">
                <a:ln>
                  <a:noFill/>
                </a:ln>
                <a:solidFill>
                  <a:srgbClr val="A9B7C6"/>
                </a:solidFill>
                <a:effectLst/>
                <a:latin typeface="Consolas" panose="020B0609020204030204" pitchFamily="49" charset="0"/>
              </a:rPr>
              <a:t>to</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the</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future</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zurueck</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history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go</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897BB"/>
                </a:solidFill>
                <a:effectLst/>
                <a:latin typeface="Consolas" panose="020B0609020204030204" pitchFamily="49" charset="0"/>
              </a:rPr>
              <a: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465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D48C9-28AE-4E67-878B-C7F32A382512}"/>
              </a:ext>
            </a:extLst>
          </p:cNvPr>
          <p:cNvSpPr>
            <a:spLocks noGrp="1"/>
          </p:cNvSpPr>
          <p:nvPr>
            <p:ph type="title"/>
          </p:nvPr>
        </p:nvSpPr>
        <p:spPr/>
        <p:txBody>
          <a:bodyPr/>
          <a:lstStyle/>
          <a:p>
            <a:r>
              <a:rPr lang="de-AT" dirty="0"/>
              <a:t>Style</a:t>
            </a:r>
          </a:p>
        </p:txBody>
      </p:sp>
      <p:sp>
        <p:nvSpPr>
          <p:cNvPr id="3" name="Textplatzhalter 2">
            <a:extLst>
              <a:ext uri="{FF2B5EF4-FFF2-40B4-BE49-F238E27FC236}">
                <a16:creationId xmlns:a16="http://schemas.microsoft.com/office/drawing/2014/main" id="{E9A0B1E2-4114-4BF2-A14F-80E8DE438220}"/>
              </a:ext>
            </a:extLst>
          </p:cNvPr>
          <p:cNvSpPr>
            <a:spLocks noGrp="1"/>
          </p:cNvSpPr>
          <p:nvPr>
            <p:ph type="body" sz="quarter" idx="13"/>
          </p:nvPr>
        </p:nvSpPr>
        <p:spPr>
          <a:xfrm>
            <a:off x="949136" y="1455738"/>
            <a:ext cx="10293728" cy="286232"/>
          </a:xfrm>
        </p:spPr>
        <p:txBody>
          <a:bodyPr/>
          <a:lstStyle/>
          <a:p>
            <a:r>
              <a:rPr lang="de-AT" dirty="0"/>
              <a:t>Bezieht sich immer auf bestimmtes Element</a:t>
            </a:r>
          </a:p>
        </p:txBody>
      </p:sp>
      <p:sp>
        <p:nvSpPr>
          <p:cNvPr id="4" name="Rectangle 1">
            <a:extLst>
              <a:ext uri="{FF2B5EF4-FFF2-40B4-BE49-F238E27FC236}">
                <a16:creationId xmlns:a16="http://schemas.microsoft.com/office/drawing/2014/main" id="{DF3DF58C-F925-4E38-A12C-302851E60118}"/>
              </a:ext>
            </a:extLst>
          </p:cNvPr>
          <p:cNvSpPr>
            <a:spLocks noChangeArrowheads="1"/>
          </p:cNvSpPr>
          <p:nvPr/>
        </p:nvSpPr>
        <p:spPr bwMode="auto">
          <a:xfrm>
            <a:off x="2194560" y="2293719"/>
            <a:ext cx="7539243" cy="310854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="div"</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Hier steht ein Absatz</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&lt;/div&gt;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Layout verändern</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hintergrund</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background</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red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fontSize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color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white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width</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"150px"</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style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border</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"3px solid </a:t>
            </a:r>
            <a:r>
              <a:rPr kumimoji="0" lang="de-DE" altLang="de-DE" sz="1400" b="0" i="0" u="none" strike="noStrike" cap="none" normalizeH="0" baseline="0" dirty="0" err="1">
                <a:ln>
                  <a:noFill/>
                </a:ln>
                <a:solidFill>
                  <a:srgbClr val="6A8759"/>
                </a:solidFill>
                <a:effectLst/>
                <a:latin typeface="Consolas" panose="020B0609020204030204" pitchFamily="49" charset="0"/>
              </a:rPr>
              <a:t>blue</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3752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886D2-67E0-42CF-97B1-630A84CFFAE6}"/>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B7F9AFE-18F1-44FF-ADE0-0C26C38D08E5}"/>
              </a:ext>
            </a:extLst>
          </p:cNvPr>
          <p:cNvSpPr>
            <a:spLocks noGrp="1"/>
          </p:cNvSpPr>
          <p:nvPr>
            <p:ph type="body" sz="quarter" idx="13"/>
          </p:nvPr>
        </p:nvSpPr>
        <p:spPr>
          <a:xfrm>
            <a:off x="949136" y="2478996"/>
            <a:ext cx="10293728" cy="1900007"/>
          </a:xfrm>
        </p:spPr>
        <p:txBody>
          <a:bodyPr/>
          <a:lstStyle/>
          <a:p>
            <a:pPr marL="342900" indent="-342900">
              <a:buFont typeface="+mj-lt"/>
              <a:buAutoNum type="arabicPeriod"/>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342900" indent="-342900">
              <a:buFont typeface="+mj-lt"/>
              <a:buAutoNum type="arabicPeriod"/>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a:p>
            <a:pPr marL="342900" indent="-342900">
              <a:buFont typeface="+mj-lt"/>
              <a:buAutoNum type="arabicPeriod"/>
            </a:pPr>
            <a:r>
              <a:rPr lang="de-AT" dirty="0"/>
              <a:t>Erstelle eine Seite mit einem Absatz mit einem beliebigen Text. Füge darunter drei Buttons ein, die es dem Besucher erlauben, aus drei verschiedenen Layout-Entwürfen für die Seite zu wählen.</a:t>
            </a:r>
          </a:p>
        </p:txBody>
      </p:sp>
    </p:spTree>
    <p:extLst>
      <p:ext uri="{BB962C8B-B14F-4D97-AF65-F5344CB8AC3E}">
        <p14:creationId xmlns:p14="http://schemas.microsoft.com/office/powerpoint/2010/main" val="720126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Das </a:t>
            </a:r>
            <a:r>
              <a:rPr lang="de-AT" dirty="0" err="1"/>
              <a:t>document</a:t>
            </a:r>
            <a:r>
              <a:rPr lang="de-AT" dirty="0"/>
              <a:t>-Objekt</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949136" y="2353809"/>
            <a:ext cx="10293728" cy="1252651"/>
          </a:xfrm>
        </p:spPr>
        <p:txBody>
          <a:bodyPr/>
          <a:lstStyle/>
          <a:p>
            <a:r>
              <a:rPr lang="de-AT" dirty="0"/>
              <a:t>Ist für die Erstellung von dynamischen Internetseiten enorm wichtig</a:t>
            </a:r>
          </a:p>
          <a:p>
            <a:r>
              <a:rPr lang="de-AT" dirty="0"/>
              <a:t>Erlaubt es, auf alle einzelnen Bestandteile der Seite zuzugreifen</a:t>
            </a:r>
          </a:p>
          <a:p>
            <a:r>
              <a:rPr lang="de-AT" dirty="0"/>
              <a:t>Erlaubt es, Funktionsweisen zu verändern bei Buttons oder Formulare</a:t>
            </a:r>
          </a:p>
          <a:p>
            <a:r>
              <a:rPr lang="de-AT" dirty="0"/>
              <a:t>Bsp.: </a:t>
            </a:r>
            <a:r>
              <a:rPr lang="de-AT" dirty="0" err="1"/>
              <a:t>document.write</a:t>
            </a:r>
            <a:r>
              <a:rPr lang="de-AT" dirty="0"/>
              <a:t>()</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904C2-C307-452E-9667-A9C3B6825179}"/>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A0A6BBA2-B1DA-45CC-8019-593BBA5D052E}"/>
              </a:ext>
            </a:extLst>
          </p:cNvPr>
          <p:cNvSpPr txBox="1"/>
          <p:nvPr/>
        </p:nvSpPr>
        <p:spPr>
          <a:xfrm>
            <a:off x="679716" y="1129166"/>
            <a:ext cx="8835798" cy="507831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Übungen</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&lt;h1&gt;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1</a:t>
            </a:r>
            <a:r>
              <a:rPr kumimoji="0" lang="de-DE" altLang="de-DE" sz="1200" b="0" i="0" u="none" strike="noStrike" cap="none" normalizeH="0" baseline="0" dirty="0">
                <a:ln>
                  <a:noFill/>
                </a:ln>
                <a:solidFill>
                  <a:srgbClr val="E8BF6A"/>
                </a:solidFill>
                <a:effectLst/>
                <a:latin typeface="Consolas" panose="020B0609020204030204" pitchFamily="49" charset="0"/>
              </a:rPr>
              <a:t>&lt;/h1&gt;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&lt;h2&gt;</a:t>
            </a:r>
            <a:r>
              <a:rPr kumimoji="0" lang="de-DE" altLang="de-DE" sz="1200" b="0" i="0" u="none" strike="noStrike" cap="none" normalizeH="0" baseline="0" dirty="0">
                <a:ln>
                  <a:noFill/>
                </a:ln>
                <a:solidFill>
                  <a:srgbClr val="A9B7C6"/>
                </a:solidFill>
                <a:effectLst/>
                <a:latin typeface="Consolas" panose="020B0609020204030204" pitchFamily="49" charset="0"/>
              </a:rPr>
              <a:t>Überschrift 2</a:t>
            </a:r>
            <a:r>
              <a:rPr kumimoji="0" lang="de-DE" altLang="de-DE" sz="1200" b="0" i="0" u="none" strike="noStrike" cap="none" normalizeH="0" baseline="0" dirty="0">
                <a:ln>
                  <a:noFill/>
                </a:ln>
                <a:solidFill>
                  <a:srgbClr val="E8BF6A"/>
                </a:solidFill>
                <a:effectLst/>
                <a:latin typeface="Consolas" panose="020B0609020204030204" pitchFamily="49" charset="0"/>
              </a:rPr>
              <a:t>&lt;/h2&gt;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Absatz mit </a:t>
            </a:r>
            <a:r>
              <a:rPr kumimoji="0" lang="de-DE" altLang="de-DE" sz="1200" b="0" i="0" u="none" strike="noStrike" cap="none" normalizeH="0" baseline="0" dirty="0">
                <a:ln>
                  <a:noFill/>
                </a:ln>
                <a:solidFill>
                  <a:srgbClr val="E8BF6A"/>
                </a:solidFill>
                <a:effectLst/>
                <a:latin typeface="Consolas" panose="020B0609020204030204" pitchFamily="49" charset="0"/>
              </a:rPr>
              <a:t>&lt;i&gt;</a:t>
            </a:r>
            <a:r>
              <a:rPr kumimoji="0" lang="de-DE" altLang="de-DE" sz="12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200" b="0" i="0" u="none" strike="noStrike" cap="none" normalizeH="0" baseline="0" dirty="0">
                <a:ln>
                  <a:noFill/>
                </a:ln>
                <a:solidFill>
                  <a:srgbClr val="E8BF6A"/>
                </a:solidFill>
                <a:effectLst/>
                <a:latin typeface="Consolas" panose="020B0609020204030204" pitchFamily="49" charset="0"/>
              </a:rPr>
              <a:t>&lt;/i&gt;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und einem </a:t>
            </a:r>
            <a:r>
              <a:rPr kumimoji="0" lang="de-DE" altLang="de-DE" sz="1200" b="0" i="0" u="none" strike="noStrike" cap="none" normalizeH="0" baseline="0" dirty="0">
                <a:ln>
                  <a:noFill/>
                </a:ln>
                <a:solidFill>
                  <a:srgbClr val="E8BF6A"/>
                </a:solidFill>
                <a:effectLst/>
                <a:latin typeface="Consolas" panose="020B0609020204030204" pitchFamily="49" charset="0"/>
              </a:rPr>
              <a:t>&lt;strong&gt;</a:t>
            </a:r>
            <a:r>
              <a:rPr kumimoji="0" lang="de-DE" altLang="de-DE" sz="1200" b="0" i="0" u="none" strike="noStrike" cap="none" normalizeH="0" baseline="0" dirty="0">
                <a:ln>
                  <a:noFill/>
                </a:ln>
                <a:solidFill>
                  <a:srgbClr val="A9B7C6"/>
                </a:solidFill>
                <a:effectLst/>
                <a:latin typeface="Consolas" panose="020B0609020204030204" pitchFamily="49" charset="0"/>
              </a:rPr>
              <a:t>fett</a:t>
            </a:r>
            <a:r>
              <a:rPr kumimoji="0" lang="de-DE" altLang="de-DE" sz="1200" b="0" i="0" u="none" strike="noStrike" cap="none" normalizeH="0" baseline="0" dirty="0">
                <a:ln>
                  <a:noFill/>
                </a:ln>
                <a:solidFill>
                  <a:srgbClr val="E8BF6A"/>
                </a:solidFill>
                <a:effectLst/>
                <a:latin typeface="Consolas" panose="020B0609020204030204" pitchFamily="49" charset="0"/>
              </a:rPr>
              <a:t>&lt;/strong&gt; </a:t>
            </a:r>
            <a:r>
              <a:rPr kumimoji="0" lang="de-DE" altLang="de-DE" sz="12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body</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document.body</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die Elemente im Body zu</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firstElementChild</a:t>
            </a:r>
            <a:r>
              <a:rPr kumimoji="0" lang="de-DE" altLang="de-DE" sz="1200" b="0" i="0" u="none" strike="noStrike" cap="none" normalizeH="0" baseline="0" dirty="0">
                <a:ln>
                  <a:noFill/>
                </a:ln>
                <a:solidFill>
                  <a:srgbClr val="808080"/>
                </a:solidFill>
                <a:effectLst/>
                <a:latin typeface="Consolas" panose="020B0609020204030204" pitchFamily="49" charset="0"/>
              </a:rPr>
              <a:t> =&gt; bezieht sich immer auf das erste Kind-Element (h1)</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nextElementSibling</a:t>
            </a:r>
            <a:r>
              <a:rPr kumimoji="0" lang="de-DE" altLang="de-DE" sz="1200" b="0" i="0" u="none" strike="noStrike" cap="none" normalizeH="0" baseline="0" dirty="0">
                <a:ln>
                  <a:noFill/>
                </a:ln>
                <a:solidFill>
                  <a:srgbClr val="808080"/>
                </a:solidFill>
                <a:effectLst/>
                <a:latin typeface="Consolas" panose="020B0609020204030204" pitchFamily="49" charset="0"/>
              </a:rPr>
              <a:t> =&gt; bezeichnet das nachfolgende Geschwister-Element (h2)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808080"/>
                </a:solidFill>
                <a:effectLst/>
                <a:latin typeface="Consolas" panose="020B0609020204030204" pitchFamily="49" charset="0"/>
              </a:rPr>
              <a:t>innerHTML</a:t>
            </a:r>
            <a:r>
              <a:rPr kumimoji="0" lang="de-DE" altLang="de-DE" sz="1200" b="0" i="0" u="none" strike="noStrike" cap="none" normalizeH="0" baseline="0" dirty="0">
                <a:ln>
                  <a:noFill/>
                </a:ln>
                <a:solidFill>
                  <a:srgbClr val="808080"/>
                </a:solidFill>
                <a:effectLst/>
                <a:latin typeface="Consolas" panose="020B0609020204030204" pitchFamily="49" charset="0"/>
              </a:rPr>
              <a:t> =&gt; greift auf Inhalt des angesprochenen Tags zu (Überschrift 2)</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Beispiel um das &lt;i&gt;-Tag anzusprechen: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document.body.firstElementChild.nextElementSibling.nextElementSibling.firstElementChild</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2800" b="0" i="0" u="none" strike="noStrike" cap="none" normalizeH="0" baseline="0" dirty="0">
              <a:ln>
                <a:noFill/>
              </a:ln>
              <a:solidFill>
                <a:schemeClr val="tx1"/>
              </a:solidFill>
              <a:effectLst/>
              <a:latin typeface="Consolas" panose="020B0609020204030204" pitchFamily="49" charset="0"/>
            </a:endParaRPr>
          </a:p>
        </p:txBody>
      </p:sp>
      <p:sp>
        <p:nvSpPr>
          <p:cNvPr id="3" name="Textplatzhalter 2">
            <a:extLst>
              <a:ext uri="{FF2B5EF4-FFF2-40B4-BE49-F238E27FC236}">
                <a16:creationId xmlns:a16="http://schemas.microsoft.com/office/drawing/2014/main" id="{B19A64F4-E071-416D-AC77-9E661EF9ADE7}"/>
              </a:ext>
            </a:extLst>
          </p:cNvPr>
          <p:cNvSpPr>
            <a:spLocks noGrp="1"/>
          </p:cNvSpPr>
          <p:nvPr>
            <p:ph type="body" sz="quarter" idx="13"/>
          </p:nvPr>
        </p:nvSpPr>
        <p:spPr>
          <a:xfrm>
            <a:off x="5323113" y="1129166"/>
            <a:ext cx="6581057" cy="1512209"/>
          </a:xfrm>
          <a:solidFill>
            <a:schemeClr val="bg1"/>
          </a:solidFill>
        </p:spPr>
        <p:txBody>
          <a:bodyPr/>
          <a:lstStyle/>
          <a:p>
            <a:r>
              <a:rPr lang="de-AT" dirty="0"/>
              <a:t>HTML-Struktur wird als DOM-Baum bezeichnet (</a:t>
            </a:r>
            <a:r>
              <a:rPr lang="de-AT" dirty="0" err="1"/>
              <a:t>Document</a:t>
            </a:r>
            <a:r>
              <a:rPr lang="de-AT" dirty="0"/>
              <a:t> </a:t>
            </a:r>
            <a:r>
              <a:rPr lang="de-AT" dirty="0" err="1"/>
              <a:t>Object</a:t>
            </a:r>
            <a:r>
              <a:rPr lang="de-AT" dirty="0"/>
              <a:t> Model -&gt; Baumartige Struktur)</a:t>
            </a:r>
          </a:p>
          <a:p>
            <a:r>
              <a:rPr lang="de-AT" dirty="0"/>
              <a:t>Ursprungselement = </a:t>
            </a:r>
            <a:r>
              <a:rPr lang="de-AT" dirty="0" err="1"/>
              <a:t>document</a:t>
            </a:r>
            <a:r>
              <a:rPr lang="de-AT" dirty="0"/>
              <a:t>-Element, enthält alle weiteren Bestandteile der Seite</a:t>
            </a:r>
          </a:p>
          <a:p>
            <a:r>
              <a:rPr lang="de-AT" dirty="0"/>
              <a:t>Objekt </a:t>
            </a:r>
            <a:r>
              <a:rPr lang="de-AT" dirty="0" err="1"/>
              <a:t>document</a:t>
            </a:r>
            <a:r>
              <a:rPr lang="de-AT" dirty="0"/>
              <a:t>-Element = alle Bereiche, die innerhalb der &lt;</a:t>
            </a:r>
            <a:r>
              <a:rPr lang="de-AT" dirty="0" err="1"/>
              <a:t>html</a:t>
            </a:r>
            <a:r>
              <a:rPr lang="de-AT" dirty="0"/>
              <a:t>&gt; Tags stehen</a:t>
            </a:r>
          </a:p>
        </p:txBody>
      </p:sp>
    </p:spTree>
    <p:extLst>
      <p:ext uri="{BB962C8B-B14F-4D97-AF65-F5344CB8AC3E}">
        <p14:creationId xmlns:p14="http://schemas.microsoft.com/office/powerpoint/2010/main" val="41176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ABE8A-F40E-4F37-94AB-D92E293EDC48}"/>
              </a:ext>
            </a:extLst>
          </p:cNvPr>
          <p:cNvSpPr>
            <a:spLocks noGrp="1"/>
          </p:cNvSpPr>
          <p:nvPr>
            <p:ph type="title"/>
          </p:nvPr>
        </p:nvSpPr>
        <p:spPr/>
        <p:txBody>
          <a:bodyPr/>
          <a:lstStyle/>
          <a:p>
            <a:r>
              <a:rPr lang="de-AT" dirty="0"/>
              <a:t>Auf Inhalte des DOM-Baums zugreifen</a:t>
            </a:r>
          </a:p>
        </p:txBody>
      </p:sp>
      <p:sp>
        <p:nvSpPr>
          <p:cNvPr id="5" name="Textfeld 4">
            <a:extLst>
              <a:ext uri="{FF2B5EF4-FFF2-40B4-BE49-F238E27FC236}">
                <a16:creationId xmlns:a16="http://schemas.microsoft.com/office/drawing/2014/main" id="{41FB518D-8033-4C59-A9EA-019991F5D2A2}"/>
              </a:ext>
            </a:extLst>
          </p:cNvPr>
          <p:cNvSpPr txBox="1"/>
          <p:nvPr/>
        </p:nvSpPr>
        <p:spPr>
          <a:xfrm>
            <a:off x="1262742" y="875862"/>
            <a:ext cx="9666515" cy="5478423"/>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1</a:t>
            </a:r>
            <a:r>
              <a:rPr kumimoji="0" lang="de-DE" altLang="de-DE" sz="1400" b="0" i="0" u="none" strike="noStrike" cap="none" normalizeH="0" baseline="0" dirty="0">
                <a:ln>
                  <a:noFill/>
                </a:ln>
                <a:solidFill>
                  <a:srgbClr val="E8BF6A"/>
                </a:solidFill>
                <a:effectLst/>
                <a:latin typeface="Consolas" panose="020B0609020204030204" pitchFamily="49" charset="0"/>
              </a:rPr>
              <a: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&lt;h2&gt;</a:t>
            </a:r>
            <a:r>
              <a:rPr kumimoji="0" lang="de-DE" altLang="de-DE" sz="1400" b="0" i="0" u="none" strike="noStrike" cap="none" normalizeH="0" baseline="0" dirty="0">
                <a:ln>
                  <a:noFill/>
                </a:ln>
                <a:solidFill>
                  <a:srgbClr val="A9B7C6"/>
                </a:solidFill>
                <a:effectLst/>
                <a:latin typeface="Consolas" panose="020B0609020204030204" pitchFamily="49" charset="0"/>
              </a:rPr>
              <a:t>Überschrift 2</a:t>
            </a:r>
            <a:r>
              <a:rPr kumimoji="0" lang="de-DE" altLang="de-DE" sz="1400" b="0" i="0" u="none" strike="noStrike" cap="none" normalizeH="0" baseline="0" dirty="0">
                <a:ln>
                  <a:noFill/>
                </a:ln>
                <a:solidFill>
                  <a:srgbClr val="E8BF6A"/>
                </a:solidFill>
                <a:effectLst/>
                <a:latin typeface="Consolas" panose="020B0609020204030204" pitchFamily="49" charset="0"/>
              </a:rPr>
              <a: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Absatz mit </a:t>
            </a:r>
            <a:r>
              <a:rPr kumimoji="0" lang="de-DE" altLang="de-DE" sz="1400" b="0" i="0" u="none" strike="noStrike" cap="none" normalizeH="0" baseline="0" dirty="0">
                <a:ln>
                  <a:noFill/>
                </a:ln>
                <a:solidFill>
                  <a:srgbClr val="E8BF6A"/>
                </a:solidFill>
                <a:effectLst/>
                <a:latin typeface="Consolas" panose="020B0609020204030204" pitchFamily="49" charset="0"/>
              </a:rPr>
              <a:t>&lt;i&gt;</a:t>
            </a:r>
            <a:r>
              <a:rPr kumimoji="0" lang="de-DE" altLang="de-DE" sz="1400" b="0" i="0" u="none" strike="noStrike" cap="none" normalizeH="0" baseline="0" dirty="0">
                <a:ln>
                  <a:noFill/>
                </a:ln>
                <a:solidFill>
                  <a:srgbClr val="A9B7C6"/>
                </a:solidFill>
                <a:effectLst/>
                <a:latin typeface="Consolas" panose="020B0609020204030204" pitchFamily="49" charset="0"/>
              </a:rPr>
              <a:t>einem kursiven Bereich</a:t>
            </a:r>
            <a:r>
              <a:rPr kumimoji="0" lang="de-DE" altLang="de-DE" sz="1400" b="0" i="0" u="none" strike="noStrike" cap="none" normalizeH="0" baseline="0" dirty="0">
                <a:ln>
                  <a:noFill/>
                </a:ln>
                <a:solidFill>
                  <a:srgbClr val="E8BF6A"/>
                </a:solidFill>
                <a:effectLst/>
                <a:latin typeface="Consolas" panose="020B0609020204030204" pitchFamily="49" charset="0"/>
              </a:rPr>
              <a:t>&lt;/i&gt;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und einem </a:t>
            </a:r>
            <a:r>
              <a:rPr kumimoji="0" lang="de-DE" altLang="de-DE" sz="1400" b="0" i="0" u="none" strike="noStrike" cap="none" normalizeH="0" baseline="0" dirty="0">
                <a:ln>
                  <a:noFill/>
                </a:ln>
                <a:solidFill>
                  <a:srgbClr val="E8BF6A"/>
                </a:solidFill>
                <a:effectLst/>
                <a:latin typeface="Consolas" panose="020B0609020204030204" pitchFamily="49" charset="0"/>
              </a:rPr>
              <a:t>&lt;strong&gt;</a:t>
            </a:r>
            <a:r>
              <a:rPr kumimoji="0" lang="de-DE" altLang="de-DE" sz="1400" b="0" i="0" u="none" strike="noStrike" cap="none" normalizeH="0" baseline="0" dirty="0">
                <a:ln>
                  <a:noFill/>
                </a:ln>
                <a:solidFill>
                  <a:srgbClr val="A9B7C6"/>
                </a:solidFill>
                <a:effectLst/>
                <a:latin typeface="Consolas" panose="020B0609020204030204" pitchFamily="49" charset="0"/>
              </a:rPr>
              <a:t>fett</a:t>
            </a:r>
            <a:r>
              <a:rPr kumimoji="0" lang="de-DE" altLang="de-DE" sz="1400" b="0" i="0" u="none" strike="noStrike" cap="none" normalizeH="0" baseline="0" dirty="0">
                <a:ln>
                  <a:noFill/>
                </a:ln>
                <a:solidFill>
                  <a:srgbClr val="E8BF6A"/>
                </a:solidFill>
                <a:effectLst/>
                <a:latin typeface="Consolas" panose="020B0609020204030204" pitchFamily="49" charset="0"/>
              </a:rPr>
              <a:t>&lt;/strong&gt; </a:t>
            </a:r>
            <a:r>
              <a:rPr kumimoji="0" lang="de-DE" altLang="de-DE" sz="1400" b="0" i="0" u="none" strike="noStrike" cap="none" normalizeH="0" baseline="0" dirty="0">
                <a:ln>
                  <a:noFill/>
                </a:ln>
                <a:solidFill>
                  <a:srgbClr val="A9B7C6"/>
                </a:solidFill>
                <a:effectLst/>
                <a:latin typeface="Consolas" panose="020B0609020204030204" pitchFamily="49" charset="0"/>
              </a:rPr>
              <a:t>gedruckten Wort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use</a:t>
            </a:r>
            <a:r>
              <a:rPr kumimoji="0" lang="de-DE" altLang="de-DE" sz="1400" b="0" i="0" u="none" strike="noStrike" cap="none" normalizeH="0" baseline="0" dirty="0">
                <a:ln>
                  <a:noFill/>
                </a:ln>
                <a:solidFill>
                  <a:srgbClr val="6A8759"/>
                </a:solidFill>
                <a:effectLst/>
                <a:latin typeface="Consolas" panose="020B0609020204030204" pitchFamily="49" charset="0"/>
              </a:rPr>
              <a:t> </a:t>
            </a:r>
            <a:r>
              <a:rPr kumimoji="0" lang="de-DE" altLang="de-DE" sz="1400" b="0" i="0" u="none" strike="noStrike" cap="none" normalizeH="0" baseline="0" dirty="0" err="1">
                <a:ln>
                  <a:noFill/>
                </a:ln>
                <a:solidFill>
                  <a:srgbClr val="6A8759"/>
                </a:solidFill>
                <a:effectLst/>
                <a:latin typeface="Consolas" panose="020B0609020204030204" pitchFamily="49" charset="0"/>
              </a:rPr>
              <a:t>strict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body</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"neue Überschrift"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r>
              <a:rPr kumimoji="0" lang="de-DE" altLang="de-DE" sz="1400" b="0" i="0" u="none" strike="noStrike" cap="none" normalizeH="0" baseline="0" dirty="0">
                <a:ln>
                  <a:noFill/>
                </a:ln>
                <a:solidFill>
                  <a:srgbClr val="808080"/>
                </a:solidFill>
                <a:effectLst/>
                <a:latin typeface="Consolas" panose="020B0609020204030204" pitchFamily="49" charset="0"/>
              </a:rPr>
              <a:t> ohne alert vorangestellt ändert den Inhalt des ausgewählten Tags =&gt;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808080"/>
                </a:solidFill>
                <a:effectLst/>
                <a:latin typeface="Consolas" panose="020B0609020204030204" pitchFamily="49" charset="0"/>
              </a:rPr>
              <a:t>            Überschrift 2 ändert sich zu neue Überschrift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in diesem Fall, da es nur Text ist, der geändert wird ginge auch </a:t>
            </a:r>
            <a:r>
              <a:rPr kumimoji="0" lang="de-DE" altLang="de-DE" sz="1400" b="0" i="0" u="none" strike="noStrike" cap="none" normalizeH="0" baseline="0" dirty="0" err="1">
                <a:ln>
                  <a:noFill/>
                </a:ln>
                <a:solidFill>
                  <a:srgbClr val="808080"/>
                </a:solidFill>
                <a:effectLst/>
                <a:latin typeface="Consolas" panose="020B0609020204030204" pitchFamily="49" charset="0"/>
              </a:rPr>
              <a:t>innerText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statt </a:t>
            </a:r>
            <a:r>
              <a:rPr kumimoji="0" lang="de-DE" altLang="de-DE" sz="1400" b="0" i="0" u="none" strike="noStrike" cap="none" normalizeH="0" baseline="0" dirty="0" err="1">
                <a:ln>
                  <a:noFill/>
                </a:ln>
                <a:solidFill>
                  <a:srgbClr val="808080"/>
                </a:solidFill>
                <a:effectLst/>
                <a:latin typeface="Consolas" panose="020B0609020204030204" pitchFamily="49" charset="0"/>
              </a:rPr>
              <a:t>innerHTML</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930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3E2D9-BD14-4A3C-BA33-8968593F4BF0}"/>
              </a:ext>
            </a:extLst>
          </p:cNvPr>
          <p:cNvSpPr>
            <a:spLocks noGrp="1"/>
          </p:cNvSpPr>
          <p:nvPr>
            <p:ph type="title"/>
          </p:nvPr>
        </p:nvSpPr>
        <p:spPr/>
        <p:txBody>
          <a:bodyPr/>
          <a:lstStyle/>
          <a:p>
            <a:r>
              <a:rPr lang="de-AT" dirty="0"/>
              <a:t>Auf einzelne Elemente der Seite gezielt zugreifen</a:t>
            </a:r>
          </a:p>
        </p:txBody>
      </p:sp>
      <p:sp>
        <p:nvSpPr>
          <p:cNvPr id="5" name="Textfeld 4">
            <a:extLst>
              <a:ext uri="{FF2B5EF4-FFF2-40B4-BE49-F238E27FC236}">
                <a16:creationId xmlns:a16="http://schemas.microsoft.com/office/drawing/2014/main" id="{384F2224-607C-4E13-94FC-A3EB74C43C26}"/>
              </a:ext>
            </a:extLst>
          </p:cNvPr>
          <p:cNvSpPr txBox="1"/>
          <p:nvPr/>
        </p:nvSpPr>
        <p:spPr>
          <a:xfrm>
            <a:off x="536801" y="1233917"/>
            <a:ext cx="11031991" cy="461664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&lt;h1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="ueberschrift1"</a:t>
            </a:r>
            <a:r>
              <a:rPr kumimoji="0" lang="de-DE" altLang="de-DE" sz="1400" b="0" i="0" u="none" strike="noStrike" cap="none" normalizeH="0" baseline="0" dirty="0">
                <a:ln>
                  <a:noFill/>
                </a:ln>
                <a:solidFill>
                  <a:srgbClr val="E8BF6A"/>
                </a:solidFill>
                <a:effectLst/>
                <a:latin typeface="Consolas" panose="020B0609020204030204" pitchFamily="49" charset="0"/>
              </a:rPr>
              <a:t>&gt;&lt;/h1&gt;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&lt;h2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="ueberschrift2"</a:t>
            </a:r>
            <a:r>
              <a:rPr kumimoji="0" lang="de-DE" altLang="de-DE" sz="1400" b="0" i="0" u="none" strike="noStrike" cap="none" normalizeH="0" baseline="0" dirty="0">
                <a:ln>
                  <a:noFill/>
                </a:ln>
                <a:solidFill>
                  <a:srgbClr val="E8BF6A"/>
                </a:solidFill>
                <a:effectLst/>
                <a:latin typeface="Consolas" panose="020B0609020204030204" pitchFamily="49" charset="0"/>
              </a:rPr>
              <a:t>&gt;&lt;/h2&gt;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&lt;p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absatz</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808080"/>
                </a:solidFill>
                <a:effectLst/>
                <a:latin typeface="Consolas" panose="020B0609020204030204" pitchFamily="49" charset="0"/>
              </a:rPr>
              <a:t>getElementById</a:t>
            </a:r>
            <a:r>
              <a:rPr kumimoji="0" lang="de-DE" altLang="de-DE" sz="1400" b="0" i="0" u="none" strike="noStrike" cap="none" normalizeH="0" baseline="0" dirty="0">
                <a:ln>
                  <a:noFill/>
                </a:ln>
                <a:solidFill>
                  <a:srgbClr val="808080"/>
                </a:solidFill>
                <a:effectLst/>
                <a:latin typeface="Consolas" panose="020B0609020204030204" pitchFamily="49" charset="0"/>
              </a:rPr>
              <a:t> greift auf den Tag mit der entsprechenden ID zu</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"ueberschrift1"</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ist cool"</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"ueberschrift2"</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"Seite mit generierten Inhalten"</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absatz</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"Hier steht ein Absatz mit einem"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 &lt;strong&gt;fett gedruckten&lt;/strong&gt;Bereich."</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7501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7" name="Textfeld 6">
            <a:extLst>
              <a:ext uri="{FF2B5EF4-FFF2-40B4-BE49-F238E27FC236}">
                <a16:creationId xmlns:a16="http://schemas.microsoft.com/office/drawing/2014/main" id="{A4943198-80C2-4FD7-955D-A18CABEB82B3}"/>
              </a:ext>
            </a:extLst>
          </p:cNvPr>
          <p:cNvSpPr txBox="1"/>
          <p:nvPr/>
        </p:nvSpPr>
        <p:spPr>
          <a:xfrm>
            <a:off x="2192451" y="1767006"/>
            <a:ext cx="7807097" cy="3323987"/>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über </a:t>
            </a:r>
            <a:r>
              <a:rPr kumimoji="0" lang="de-DE" altLang="de-DE" sz="1400" b="0" i="0" u="none" strike="noStrike" cap="none" normalizeH="0" baseline="0" dirty="0" err="1">
                <a:ln>
                  <a:noFill/>
                </a:ln>
                <a:solidFill>
                  <a:srgbClr val="808080"/>
                </a:solidFill>
                <a:effectLst/>
                <a:latin typeface="Consolas" panose="020B0609020204030204" pitchFamily="49" charset="0"/>
              </a:rPr>
              <a:t>value</a:t>
            </a:r>
            <a:r>
              <a:rPr kumimoji="0" lang="de-DE" altLang="de-DE" sz="1400" b="0" i="0" u="none" strike="noStrike" cap="none" normalizeH="0" baseline="0" dirty="0">
                <a:ln>
                  <a:noFill/>
                </a:ln>
                <a:solidFill>
                  <a:srgbClr val="808080"/>
                </a:solidFill>
                <a:effectLst/>
                <a:latin typeface="Consolas" panose="020B0609020204030204" pitchFamily="49" charset="0"/>
              </a:rPr>
              <a:t>-Attribut lässt sich ein </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 beliebiger Text in das Feld einfügen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6A8759"/>
                </a:solidFill>
                <a:effectLst/>
                <a:latin typeface="Consolas" panose="020B0609020204030204" pitchFamily="49" charset="0"/>
              </a:rPr>
              <a:t>"JavaScript Kurs"</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6914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71E0E-AF0A-46CF-802F-41114468D8B2}"/>
              </a:ext>
            </a:extLst>
          </p:cNvPr>
          <p:cNvSpPr>
            <a:spLocks noGrp="1"/>
          </p:cNvSpPr>
          <p:nvPr>
            <p:ph type="title"/>
          </p:nvPr>
        </p:nvSpPr>
        <p:spPr/>
        <p:txBody>
          <a:bodyPr/>
          <a:lstStyle/>
          <a:p>
            <a:r>
              <a:rPr lang="de-AT" dirty="0"/>
              <a:t>Weitere Gestaltungsmöglichkeiten</a:t>
            </a:r>
          </a:p>
        </p:txBody>
      </p:sp>
      <p:sp>
        <p:nvSpPr>
          <p:cNvPr id="8" name="Textfeld 7">
            <a:extLst>
              <a:ext uri="{FF2B5EF4-FFF2-40B4-BE49-F238E27FC236}">
                <a16:creationId xmlns:a16="http://schemas.microsoft.com/office/drawing/2014/main" id="{680EAA2C-8E9A-44C1-884E-26EB41196394}"/>
              </a:ext>
            </a:extLst>
          </p:cNvPr>
          <p:cNvSpPr txBox="1"/>
          <p:nvPr/>
        </p:nvSpPr>
        <p:spPr>
          <a:xfrm>
            <a:off x="2323080" y="1535702"/>
            <a:ext cx="7545840"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&lt;!-- </a:t>
            </a:r>
            <a:r>
              <a:rPr kumimoji="0" lang="de-DE" altLang="de-DE" sz="1400" b="0" i="0" u="none" strike="noStrike" cap="none" normalizeH="0" baseline="0" dirty="0" err="1">
                <a:ln>
                  <a:noFill/>
                </a:ln>
                <a:solidFill>
                  <a:srgbClr val="808080"/>
                </a:solidFill>
                <a:effectLst/>
                <a:latin typeface="Consolas" panose="020B0609020204030204" pitchFamily="49" charset="0"/>
              </a:rPr>
              <a:t>onclick</a:t>
            </a:r>
            <a:r>
              <a:rPr kumimoji="0" lang="de-DE" altLang="de-DE" sz="1400" b="0" i="0" u="none" strike="noStrike" cap="none" normalizeH="0" baseline="0" dirty="0">
                <a:ln>
                  <a:noFill/>
                </a:ln>
                <a:solidFill>
                  <a:srgbClr val="808080"/>
                </a:solidFill>
                <a:effectLst/>
                <a:latin typeface="Consolas" panose="020B0609020204030204" pitchFamily="49" charset="0"/>
              </a:rPr>
              <a:t>-Funktion aktiviert die JS Funktion --&gt;</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onclick</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Weiter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auslesen</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alert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409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C26F97-EC72-44F2-AE1A-68ADD2D308ED}"/>
              </a:ext>
            </a:extLst>
          </p:cNvPr>
          <p:cNvSpPr>
            <a:spLocks noGrp="1"/>
          </p:cNvSpPr>
          <p:nvPr>
            <p:ph type="title"/>
          </p:nvPr>
        </p:nvSpPr>
        <p:spPr/>
        <p:txBody>
          <a:bodyPr/>
          <a:lstStyle/>
          <a:p>
            <a:r>
              <a:rPr lang="de-AT" dirty="0"/>
              <a:t>Weitere Gestaltungsmöglichkeiten</a:t>
            </a:r>
          </a:p>
        </p:txBody>
      </p:sp>
      <p:sp>
        <p:nvSpPr>
          <p:cNvPr id="5" name="Textfeld 4">
            <a:extLst>
              <a:ext uri="{FF2B5EF4-FFF2-40B4-BE49-F238E27FC236}">
                <a16:creationId xmlns:a16="http://schemas.microsoft.com/office/drawing/2014/main" id="{143C2DBA-2829-4B55-AA6B-0A127E56DBB5}"/>
              </a:ext>
            </a:extLst>
          </p:cNvPr>
          <p:cNvSpPr txBox="1"/>
          <p:nvPr/>
        </p:nvSpPr>
        <p:spPr>
          <a:xfrm>
            <a:off x="1918947" y="1389626"/>
            <a:ext cx="8354105"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&lt;p&gt;&lt;a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="link"</a:t>
            </a:r>
            <a:r>
              <a:rPr kumimoji="0" lang="de-DE" altLang="de-DE" sz="1400" b="0" i="0" u="none" strike="noStrike" cap="none" normalizeH="0" baseline="0" dirty="0">
                <a:ln>
                  <a:noFill/>
                </a:ln>
                <a:solidFill>
                  <a:srgbClr val="E8BF6A"/>
                </a:solidFill>
                <a:effectLst/>
                <a:latin typeface="Consolas" panose="020B0609020204030204" pitchFamily="49" charset="0"/>
              </a:rPr>
              <a:t>&gt;&lt;/a&gt;&lt;/p&gt;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Programm fordert User auf einen Link einzugeben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1" i="1"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FFC66D"/>
                </a:solidFill>
                <a:effectLst/>
                <a:latin typeface="Consolas" panose="020B0609020204030204" pitchFamily="49" charset="0"/>
              </a:rPr>
              <a:t>prompt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"Gib eine Linkadresse ein."</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als </a:t>
            </a:r>
            <a:r>
              <a:rPr kumimoji="0" lang="de-DE" altLang="de-DE" sz="1400" b="0" i="0" u="none" strike="noStrike" cap="none" normalizeH="0" baseline="0" dirty="0" err="1">
                <a:ln>
                  <a:noFill/>
                </a:ln>
                <a:solidFill>
                  <a:srgbClr val="808080"/>
                </a:solidFill>
                <a:effectLst/>
                <a:latin typeface="Consolas" panose="020B0609020204030204" pitchFamily="49" charset="0"/>
              </a:rPr>
              <a:t>href</a:t>
            </a:r>
            <a:r>
              <a:rPr kumimoji="0" lang="de-DE" altLang="de-DE" sz="1400" b="0" i="0" u="none" strike="noStrike" cap="none" normalizeH="0" baseline="0" dirty="0">
                <a:ln>
                  <a:noFill/>
                </a:ln>
                <a:solidFill>
                  <a:srgbClr val="808080"/>
                </a:solidFill>
                <a:effectLst/>
                <a:latin typeface="Consolas" panose="020B0609020204030204" pitchFamily="49" charset="0"/>
              </a:rPr>
              <a:t>-Attribut in den &lt;a&gt; Tag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href</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808080"/>
                </a:solidFill>
                <a:effectLst/>
                <a:latin typeface="Consolas" panose="020B0609020204030204" pitchFamily="49" charset="0"/>
              </a:rPr>
              <a:t>// eingegebener Link wird innerhalb der &lt;a&gt; Tags geschrieben</a:t>
            </a:r>
            <a:br>
              <a:rPr kumimoji="0" lang="de-DE" altLang="de-DE" sz="1400" b="0" i="0" u="none" strike="noStrike" cap="none" normalizeH="0" baseline="0" dirty="0">
                <a:ln>
                  <a:noFill/>
                </a:ln>
                <a:solidFill>
                  <a:srgbClr val="808080"/>
                </a:solidFill>
                <a:effectLst/>
                <a:latin typeface="Consolas" panose="020B0609020204030204" pitchFamily="49" charset="0"/>
              </a:rPr>
            </a:br>
            <a:r>
              <a:rPr kumimoji="0" lang="de-DE" altLang="de-DE" sz="1400" b="0" i="0" u="none" strike="noStrike" cap="none" normalizeH="0" baseline="0" dirty="0">
                <a:ln>
                  <a:noFill/>
                </a:ln>
                <a:solidFill>
                  <a:srgbClr val="808080"/>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"link"</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innerHTML</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adresse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5026180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3741</Words>
  <Application>Microsoft Office PowerPoint</Application>
  <PresentationFormat>Breitbild</PresentationFormat>
  <Paragraphs>100</Paragraphs>
  <Slides>28</Slides>
  <Notes>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Arial</vt:lpstr>
      <vt:lpstr>Consolas</vt:lpstr>
      <vt:lpstr>Courier New</vt:lpstr>
      <vt:lpstr>FontAwesome</vt:lpstr>
      <vt:lpstr>Wingdings</vt:lpstr>
      <vt:lpstr>1_pm</vt:lpstr>
      <vt:lpstr>JavaScript 03</vt:lpstr>
      <vt:lpstr>Das document-Objekt</vt:lpstr>
      <vt:lpstr>Das document-Objekt</vt:lpstr>
      <vt:lpstr>Auf Inhalte des DOM-Baums zugreifen</vt:lpstr>
      <vt:lpstr>Auf Inhalte des DOM-Baums zugreifen</vt:lpstr>
      <vt:lpstr>Auf einzelne Elemente der Seite gezielt zugreifen</vt:lpstr>
      <vt:lpstr>Weitere Gestaltungsmöglichkeiten</vt:lpstr>
      <vt:lpstr>Weitere Gestaltungsmöglichkeiten</vt:lpstr>
      <vt:lpstr>Weitere Gestaltungsmöglichkeiten</vt:lpstr>
      <vt:lpstr>Übungsaufgabe: Dynamische Seiten mit dem document-Objekt erzeugen</vt:lpstr>
      <vt:lpstr>Formulare mit JavaScript bearbeiten</vt:lpstr>
      <vt:lpstr>Formulare</vt:lpstr>
      <vt:lpstr>Optionsfeld auswählen</vt:lpstr>
      <vt:lpstr>Events für Formulare</vt:lpstr>
      <vt:lpstr>Events für Formulare</vt:lpstr>
      <vt:lpstr>Spezielle Methoden für Formularelemente</vt:lpstr>
      <vt:lpstr>Eingaben der Formularfelder überprüfen - Anwendungsbeispiel</vt:lpstr>
      <vt:lpstr>Übungsaufgabe</vt:lpstr>
      <vt:lpstr>Weitere vordefinierte Objekte in JS</vt:lpstr>
      <vt:lpstr>JavaScript Referenzen</vt:lpstr>
      <vt:lpstr>Location</vt:lpstr>
      <vt:lpstr>location.href</vt:lpstr>
      <vt:lpstr>Location</vt:lpstr>
      <vt:lpstr>Images</vt:lpstr>
      <vt:lpstr>History</vt:lpstr>
      <vt:lpstr>Style</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207</cp:revision>
  <dcterms:created xsi:type="dcterms:W3CDTF">2019-04-14T16:39:40Z</dcterms:created>
  <dcterms:modified xsi:type="dcterms:W3CDTF">2021-05-18T10:40:37Z</dcterms:modified>
</cp:coreProperties>
</file>