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2"/>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48" r:id="rId14"/>
    <p:sldId id="355" r:id="rId15"/>
    <p:sldId id="338" r:id="rId16"/>
    <p:sldId id="349" r:id="rId17"/>
    <p:sldId id="356" r:id="rId18"/>
    <p:sldId id="345" r:id="rId19"/>
    <p:sldId id="346" r:id="rId20"/>
    <p:sldId id="304" r:id="rId21"/>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79" d="100"/>
          <a:sy n="79" d="100"/>
        </p:scale>
        <p:origin x="96" y="176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18.05.2021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Arial" panose="020B0604020202020204" pitchFamily="34" charset="0"/>
              <a:buChar char="•"/>
              <a:defRPr/>
            </a:lvl1pPr>
            <a:lvl2pPr marL="685783" indent="-228594">
              <a:buFont typeface="Courier New" panose="02070309020205020404" pitchFamily="49" charset="0"/>
              <a:buChar char="o"/>
              <a:defRPr/>
            </a:lvl2pPr>
            <a:lvl3pPr marL="1142971" indent="-228594">
              <a:buFont typeface="Wingdings" panose="05000000000000000000" pitchFamily="2"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trends.builtwith.com/javascript/jQuery"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04</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Verändern der Größe des input-Tags</a:t>
            </a:r>
          </a:p>
        </p:txBody>
      </p:sp>
      <p:sp>
        <p:nvSpPr>
          <p:cNvPr id="4" name="Rectangle 1">
            <a:extLst>
              <a:ext uri="{FF2B5EF4-FFF2-40B4-BE49-F238E27FC236}">
                <a16:creationId xmlns:a16="http://schemas.microsoft.com/office/drawing/2014/main" id="{C47820EF-33CA-48AF-8083-D2E6B8C7D5F8}"/>
              </a:ext>
            </a:extLst>
          </p:cNvPr>
          <p:cNvSpPr>
            <a:spLocks noChangeArrowheads="1"/>
          </p:cNvSpPr>
          <p:nvPr/>
        </p:nvSpPr>
        <p:spPr bwMode="auto">
          <a:xfrm>
            <a:off x="3157535" y="2203299"/>
            <a:ext cx="5876930" cy="1569660"/>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 </a:t>
            </a:r>
            <a:r>
              <a:rPr lang="de-DE" altLang="de-DE" sz="1200" dirty="0" err="1">
                <a:latin typeface="Consolas" panose="020B0609020204030204" pitchFamily="49" charset="0"/>
              </a:rPr>
              <a:t>value</a:t>
            </a:r>
            <a:r>
              <a:rPr lang="de-DE" altLang="de-DE" sz="1200" dirty="0">
                <a:latin typeface="Consolas" panose="020B0609020204030204" pitchFamily="49" charset="0"/>
              </a:rPr>
              <a:t>="Eingabefeld Beispiel"&gt;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eingabe</a:t>
            </a:r>
            <a:r>
              <a:rPr lang="de-DE" altLang="de-DE" sz="1200" dirty="0">
                <a:latin typeface="Consolas" panose="020B0609020204030204" pitchFamily="49" charset="0"/>
              </a:rPr>
              <a:t>').</a:t>
            </a:r>
            <a:r>
              <a:rPr lang="de-DE" altLang="de-DE" sz="1200" dirty="0" err="1">
                <a:latin typeface="Consolas" panose="020B0609020204030204" pitchFamily="49" charset="0"/>
              </a:rPr>
              <a:t>attr</a:t>
            </a:r>
            <a:r>
              <a:rPr lang="de-DE" altLang="de-DE" sz="1200" dirty="0">
                <a:latin typeface="Consolas" panose="020B0609020204030204" pitchFamily="49" charset="0"/>
              </a:rPr>
              <a:t>('</a:t>
            </a:r>
            <a:r>
              <a:rPr lang="de-DE" altLang="de-DE" sz="1200" dirty="0" err="1">
                <a:latin typeface="Consolas" panose="020B0609020204030204" pitchFamily="49" charset="0"/>
              </a:rPr>
              <a:t>size</a:t>
            </a:r>
            <a:r>
              <a:rPr lang="de-DE" altLang="de-DE" sz="1200" dirty="0">
                <a:latin typeface="Consolas" panose="020B0609020204030204" pitchFamily="49" charset="0"/>
              </a:rPr>
              <a:t>', 100);</a:t>
            </a:r>
            <a:br>
              <a:rPr lang="de-DE" altLang="de-DE" sz="1200" dirty="0">
                <a:latin typeface="Consolas" panose="020B0609020204030204" pitchFamily="49" charset="0"/>
              </a:rPr>
            </a:br>
            <a:r>
              <a:rPr lang="de-DE" altLang="de-DE" sz="1200" dirty="0">
                <a:latin typeface="Consolas" panose="020B0609020204030204" pitchFamily="49" charset="0"/>
              </a:rPr>
              <a:t>    alert('Länge: ' + $("#</a:t>
            </a:r>
            <a:r>
              <a:rPr lang="de-DE" altLang="de-DE" sz="1200" dirty="0" err="1">
                <a:latin typeface="Consolas" panose="020B0609020204030204" pitchFamily="49" charset="0"/>
              </a:rPr>
              <a:t>eingabe</a:t>
            </a:r>
            <a:r>
              <a:rPr lang="de-DE" altLang="de-DE" sz="1200" dirty="0">
                <a:latin typeface="Consolas" panose="020B0609020204030204" pitchFamily="49" charset="0"/>
              </a:rPr>
              <a:t>").</a:t>
            </a:r>
            <a:r>
              <a:rPr lang="de-DE" altLang="de-DE" sz="1200" dirty="0" err="1">
                <a:latin typeface="Consolas" panose="020B0609020204030204" pitchFamily="49" charset="0"/>
              </a:rPr>
              <a:t>attr</a:t>
            </a:r>
            <a:r>
              <a:rPr lang="de-DE" altLang="de-DE" sz="1200" dirty="0">
                <a:latin typeface="Consolas" panose="020B0609020204030204" pitchFamily="49" charset="0"/>
              </a:rPr>
              <a:t>("</a:t>
            </a:r>
            <a:r>
              <a:rPr lang="de-DE" altLang="de-DE" sz="1200" dirty="0" err="1">
                <a:latin typeface="Consolas" panose="020B0609020204030204" pitchFamily="49" charset="0"/>
              </a:rPr>
              <a:t>size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401856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Text wird je nach verwendeter Funktion am Anfang oder am Ende eingefügt</a:t>
            </a:r>
          </a:p>
        </p:txBody>
      </p:sp>
      <p:sp>
        <p:nvSpPr>
          <p:cNvPr id="5" name="Rectangle 1">
            <a:extLst>
              <a:ext uri="{FF2B5EF4-FFF2-40B4-BE49-F238E27FC236}">
                <a16:creationId xmlns:a16="http://schemas.microsoft.com/office/drawing/2014/main" id="{E2E32780-DC4B-4584-B42C-EB0B3EC8C3AA}"/>
              </a:ext>
            </a:extLst>
          </p:cNvPr>
          <p:cNvSpPr>
            <a:spLocks noChangeArrowheads="1"/>
          </p:cNvSpPr>
          <p:nvPr/>
        </p:nvSpPr>
        <p:spPr bwMode="auto">
          <a:xfrm>
            <a:off x="3157535" y="2151787"/>
            <a:ext cx="5876930" cy="1754326"/>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="1"&gt;Absatz&lt;/p&gt;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="2"&gt;Absatz&lt;/p&gt;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$('#1').</a:t>
            </a:r>
            <a:r>
              <a:rPr lang="de-DE" altLang="de-DE" sz="1200" dirty="0" err="1">
                <a:latin typeface="Consolas" panose="020B0609020204030204" pitchFamily="49" charset="0"/>
              </a:rPr>
              <a:t>append</a:t>
            </a:r>
            <a:r>
              <a:rPr lang="de-DE" altLang="de-DE" sz="1200" dirty="0">
                <a:latin typeface="Consolas" panose="020B0609020204030204" pitchFamily="49" charset="0"/>
              </a:rPr>
              <a:t>(" * Am Ende eingefügter Text *");</a:t>
            </a:r>
            <a:br>
              <a:rPr lang="de-DE" altLang="de-DE" sz="1200" dirty="0">
                <a:latin typeface="Consolas" panose="020B0609020204030204" pitchFamily="49" charset="0"/>
              </a:rPr>
            </a:br>
            <a:r>
              <a:rPr lang="de-DE" altLang="de-DE" sz="1200" dirty="0">
                <a:latin typeface="Consolas" panose="020B0609020204030204" pitchFamily="49" charset="0"/>
              </a:rPr>
              <a:t>    $('#2').</a:t>
            </a:r>
            <a:r>
              <a:rPr lang="de-DE" altLang="de-DE" sz="1200" dirty="0" err="1">
                <a:latin typeface="Consolas" panose="020B0609020204030204" pitchFamily="49" charset="0"/>
              </a:rPr>
              <a:t>prepend</a:t>
            </a:r>
            <a:r>
              <a:rPr lang="de-DE" altLang="de-DE" sz="1200" dirty="0">
                <a:latin typeface="Consolas" panose="020B0609020204030204" pitchFamily="49" charset="0"/>
              </a:rPr>
              <a:t>(" * Am </a:t>
            </a:r>
            <a:r>
              <a:rPr lang="de-DE" altLang="de-DE" sz="1200" dirty="0" err="1">
                <a:latin typeface="Consolas" panose="020B0609020204030204" pitchFamily="49" charset="0"/>
              </a:rPr>
              <a:t>Anfgang</a:t>
            </a:r>
            <a:r>
              <a:rPr lang="de-DE" altLang="de-DE" sz="1200" dirty="0">
                <a:latin typeface="Consolas" panose="020B0609020204030204" pitchFamily="49" charset="0"/>
              </a:rPr>
              <a:t> eingefügter Text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147572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2117046"/>
            <a:ext cx="10293728" cy="286232"/>
          </a:xfrm>
        </p:spPr>
        <p:txBody>
          <a:bodyPr/>
          <a:lstStyle/>
          <a:p>
            <a:pPr algn="ctr"/>
            <a:r>
              <a:rPr lang="de-AT" dirty="0"/>
              <a:t>Mit den Methoden </a:t>
            </a:r>
            <a:r>
              <a:rPr lang="de-AT" dirty="0" err="1"/>
              <a:t>before</a:t>
            </a:r>
            <a:r>
              <a:rPr lang="de-AT" dirty="0"/>
              <a:t>() und after() kann Inhalte vor oder nach einem bestimmten Element eingefügt werden.</a:t>
            </a:r>
          </a:p>
        </p:txBody>
      </p:sp>
      <p:sp>
        <p:nvSpPr>
          <p:cNvPr id="4" name="Rectangle 1">
            <a:extLst>
              <a:ext uri="{FF2B5EF4-FFF2-40B4-BE49-F238E27FC236}">
                <a16:creationId xmlns:a16="http://schemas.microsoft.com/office/drawing/2014/main" id="{12371F39-567C-46D7-AFE8-BB0915C74A69}"/>
              </a:ext>
            </a:extLst>
          </p:cNvPr>
          <p:cNvSpPr>
            <a:spLocks noChangeArrowheads="1"/>
          </p:cNvSpPr>
          <p:nvPr/>
        </p:nvSpPr>
        <p:spPr bwMode="auto">
          <a:xfrm>
            <a:off x="2477862" y="2752117"/>
            <a:ext cx="7236276" cy="1569660"/>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"&gt;ursprünglicher Absatz&lt;/p&gt;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$('p').after("&lt;p&gt;nach dem ursprünglich eingesetzten Inhalt ein neues Element&lt;/p&gt;");</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before</a:t>
            </a:r>
            <a:r>
              <a:rPr lang="de-DE" altLang="de-DE" sz="1200" dirty="0">
                <a:latin typeface="Consolas" panose="020B0609020204030204" pitchFamily="49" charset="0"/>
              </a:rPr>
              <a:t>("&lt;h1&gt;Vor dem ursprünglichen Inhalt eingefügtes Element.&lt;/h1&gt;");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2921357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1455738"/>
            <a:ext cx="10293728" cy="286232"/>
          </a:xfrm>
        </p:spPr>
        <p:txBody>
          <a:bodyPr/>
          <a:lstStyle/>
          <a:p>
            <a:r>
              <a:rPr lang="de-AT" dirty="0"/>
              <a:t>jQuery bietet für alle gängigen Events eine Methode an, die genau gleich lautet wie dessen Bezeichnung. </a:t>
            </a:r>
          </a:p>
        </p:txBody>
      </p:sp>
      <p:sp>
        <p:nvSpPr>
          <p:cNvPr id="4" name="Rectangle 1">
            <a:extLst>
              <a:ext uri="{FF2B5EF4-FFF2-40B4-BE49-F238E27FC236}">
                <a16:creationId xmlns:a16="http://schemas.microsoft.com/office/drawing/2014/main" id="{152A7618-F86C-4E89-8DD2-702846D3EBD9}"/>
              </a:ext>
            </a:extLst>
          </p:cNvPr>
          <p:cNvSpPr>
            <a:spLocks noChangeArrowheads="1"/>
          </p:cNvSpPr>
          <p:nvPr/>
        </p:nvSpPr>
        <p:spPr bwMode="auto">
          <a:xfrm>
            <a:off x="3157535" y="2318773"/>
            <a:ext cx="5876930" cy="2677656"/>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&lt;p&gt;Absatz&lt;/p&gt;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funktion1()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Mouseout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funktion2()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Mousedown</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$('p').</a:t>
            </a:r>
            <a:r>
              <a:rPr lang="de-DE" altLang="de-DE" sz="1200" dirty="0" err="1">
                <a:latin typeface="Consolas" panose="020B0609020204030204" pitchFamily="49" charset="0"/>
              </a:rPr>
              <a:t>mouseout</a:t>
            </a:r>
            <a:r>
              <a:rPr lang="de-DE" altLang="de-DE" sz="1200" dirty="0">
                <a:latin typeface="Consolas" panose="020B0609020204030204" pitchFamily="49" charset="0"/>
              </a:rPr>
              <a:t>(funktion1);</a:t>
            </a:r>
            <a:br>
              <a:rPr lang="de-DE" altLang="de-DE" sz="1200" dirty="0">
                <a:latin typeface="Consolas" panose="020B0609020204030204" pitchFamily="49" charset="0"/>
              </a:rPr>
            </a:br>
            <a:r>
              <a:rPr lang="de-DE" altLang="de-DE" sz="1200" dirty="0">
                <a:latin typeface="Consolas" panose="020B0609020204030204" pitchFamily="49" charset="0"/>
              </a:rPr>
              <a:t>$('p').</a:t>
            </a:r>
            <a:r>
              <a:rPr lang="de-DE" altLang="de-DE" sz="1200" dirty="0" err="1">
                <a:latin typeface="Consolas" panose="020B0609020204030204" pitchFamily="49" charset="0"/>
              </a:rPr>
              <a:t>mousedown</a:t>
            </a:r>
            <a:r>
              <a:rPr lang="de-DE" altLang="de-DE" sz="1200" dirty="0">
                <a:latin typeface="Consolas" panose="020B0609020204030204" pitchFamily="49" charset="0"/>
              </a:rPr>
              <a:t>(funktion2);</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95776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D3D65-642C-40FD-932C-4C7EEB983A8D}"/>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14E30669-8656-4794-93F7-85C61F5AD6FF}"/>
              </a:ext>
            </a:extLst>
          </p:cNvPr>
          <p:cNvSpPr>
            <a:spLocks noGrp="1"/>
          </p:cNvSpPr>
          <p:nvPr>
            <p:ph type="body" sz="quarter" idx="13"/>
          </p:nvPr>
        </p:nvSpPr>
        <p:spPr>
          <a:xfrm>
            <a:off x="949136" y="1455738"/>
            <a:ext cx="10293728" cy="608372"/>
          </a:xfrm>
        </p:spPr>
        <p:txBody>
          <a:bodyPr/>
          <a:lstStyle/>
          <a:p>
            <a:r>
              <a:rPr lang="de-AT" dirty="0"/>
              <a:t>Weitere wichtige Methode: .on()</a:t>
            </a:r>
          </a:p>
          <a:p>
            <a:r>
              <a:rPr lang="de-AT" dirty="0"/>
              <a:t>Möglichkeit, mehrere Events mit einem einzigen Element zu verbinden</a:t>
            </a:r>
          </a:p>
        </p:txBody>
      </p:sp>
      <p:sp>
        <p:nvSpPr>
          <p:cNvPr id="4" name="Rectangle 1">
            <a:extLst>
              <a:ext uri="{FF2B5EF4-FFF2-40B4-BE49-F238E27FC236}">
                <a16:creationId xmlns:a16="http://schemas.microsoft.com/office/drawing/2014/main" id="{3A448A47-8745-4154-9516-A28D1080F5F7}"/>
              </a:ext>
            </a:extLst>
          </p:cNvPr>
          <p:cNvSpPr>
            <a:spLocks noChangeArrowheads="1"/>
          </p:cNvSpPr>
          <p:nvPr/>
        </p:nvSpPr>
        <p:spPr bwMode="auto">
          <a:xfrm>
            <a:off x="3157535" y="2484585"/>
            <a:ext cx="5876930" cy="2492990"/>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&lt;p&gt;Absatz&lt;/p&gt;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funktion1()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Mouseout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funktion2()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Mousedown</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$('p').on({</a:t>
            </a:r>
            <a:r>
              <a:rPr lang="de-DE" altLang="de-DE" sz="1200" dirty="0" err="1">
                <a:latin typeface="Consolas" panose="020B0609020204030204" pitchFamily="49" charset="0"/>
              </a:rPr>
              <a:t>mouseout</a:t>
            </a:r>
            <a:r>
              <a:rPr lang="de-DE" altLang="de-DE" sz="1200" dirty="0">
                <a:latin typeface="Consolas" panose="020B0609020204030204" pitchFamily="49" charset="0"/>
              </a:rPr>
              <a:t>: funktion1, </a:t>
            </a:r>
            <a:r>
              <a:rPr lang="de-DE" altLang="de-DE" sz="1200" dirty="0" err="1">
                <a:latin typeface="Consolas" panose="020B0609020204030204" pitchFamily="49" charset="0"/>
              </a:rPr>
              <a:t>mousedown</a:t>
            </a:r>
            <a:r>
              <a:rPr lang="de-DE" altLang="de-DE" sz="1200" dirty="0">
                <a:latin typeface="Consolas" panose="020B0609020204030204" pitchFamily="49" charset="0"/>
              </a:rPr>
              <a:t>: funktion2});</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267922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3" name="Textplatzhalter 2">
            <a:extLst>
              <a:ext uri="{FF2B5EF4-FFF2-40B4-BE49-F238E27FC236}">
                <a16:creationId xmlns:a16="http://schemas.microsoft.com/office/drawing/2014/main" id="{6585EA3B-CE20-44EA-9BE6-C3B5CCB4F2D3}"/>
              </a:ext>
            </a:extLst>
          </p:cNvPr>
          <p:cNvSpPr>
            <a:spLocks noGrp="1"/>
          </p:cNvSpPr>
          <p:nvPr>
            <p:ph type="body" sz="quarter" idx="13"/>
          </p:nvPr>
        </p:nvSpPr>
        <p:spPr>
          <a:xfrm>
            <a:off x="116379" y="1578203"/>
            <a:ext cx="4480114" cy="4158061"/>
          </a:xfrm>
        </p:spPr>
        <p:txBody>
          <a:bodyPr/>
          <a:lstStyle/>
          <a:p>
            <a:r>
              <a:rPr lang="de-AT" dirty="0">
                <a:latin typeface="+mj-lt"/>
              </a:rPr>
              <a:t>Einfache Beispiele Methoden:</a:t>
            </a:r>
          </a:p>
          <a:p>
            <a:pPr lvl="1"/>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=&gt; zeigt ein Element an, das bislang versteckt war</a:t>
            </a:r>
          </a:p>
          <a:p>
            <a:pPr lvl="1"/>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=&gt; versteckt ein Element </a:t>
            </a:r>
          </a:p>
          <a:p>
            <a:pPr lvl="1"/>
            <a:r>
              <a:rPr lang="de-AT" dirty="0" err="1">
                <a:latin typeface="Consolas" panose="020B0609020204030204" pitchFamily="49" charset="0"/>
              </a:rPr>
              <a:t>toggle</a:t>
            </a:r>
            <a:r>
              <a:rPr lang="de-AT" dirty="0">
                <a:latin typeface="Consolas" panose="020B0609020204030204" pitchFamily="49" charset="0"/>
              </a:rPr>
              <a:t>()</a:t>
            </a:r>
            <a:r>
              <a:rPr lang="de-AT" dirty="0">
                <a:latin typeface="+mj-lt"/>
              </a:rPr>
              <a:t> =&gt; verbindet </a:t>
            </a:r>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und </a:t>
            </a:r>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in einem</a:t>
            </a:r>
          </a:p>
          <a:p>
            <a:r>
              <a:rPr lang="de-AT" dirty="0">
                <a:latin typeface="+mj-lt"/>
              </a:rPr>
              <a:t>Alle drei Funktionen erlauben Übergabewerte für Geschwindigkeit</a:t>
            </a:r>
          </a:p>
          <a:p>
            <a:r>
              <a:rPr lang="de-AT" dirty="0">
                <a:latin typeface="+mj-lt"/>
              </a:rPr>
              <a:t>Ähnliche Effekte bei Methoden: </a:t>
            </a:r>
            <a:r>
              <a:rPr lang="de-AT" dirty="0" err="1">
                <a:latin typeface="Consolas" panose="020B0609020204030204" pitchFamily="49" charset="0"/>
              </a:rPr>
              <a:t>fadeIn</a:t>
            </a:r>
            <a:r>
              <a:rPr lang="de-AT" dirty="0">
                <a:latin typeface="Consolas" panose="020B0609020204030204" pitchFamily="49" charset="0"/>
              </a:rPr>
              <a:t>(), </a:t>
            </a:r>
            <a:r>
              <a:rPr lang="de-AT" dirty="0" err="1">
                <a:latin typeface="Consolas" panose="020B0609020204030204" pitchFamily="49" charset="0"/>
              </a:rPr>
              <a:t>fadeOut</a:t>
            </a:r>
            <a:r>
              <a:rPr lang="de-AT" dirty="0">
                <a:latin typeface="Consolas" panose="020B0609020204030204" pitchFamily="49" charset="0"/>
              </a:rPr>
              <a:t>(), </a:t>
            </a:r>
            <a:r>
              <a:rPr lang="de-AT" dirty="0" err="1">
                <a:latin typeface="Consolas" panose="020B0609020204030204" pitchFamily="49" charset="0"/>
              </a:rPr>
              <a:t>fadeToggle</a:t>
            </a:r>
            <a:r>
              <a:rPr lang="de-AT" dirty="0">
                <a:latin typeface="Consolas" panose="020B0609020204030204" pitchFamily="49" charset="0"/>
              </a:rPr>
              <a:t>(), </a:t>
            </a:r>
            <a:r>
              <a:rPr lang="de-AT" dirty="0" err="1">
                <a:latin typeface="Consolas" panose="020B0609020204030204" pitchFamily="49" charset="0"/>
              </a:rPr>
              <a:t>fadeTo</a:t>
            </a:r>
            <a:r>
              <a:rPr lang="de-AT" dirty="0">
                <a:latin typeface="Consolas" panose="020B0609020204030204" pitchFamily="49" charset="0"/>
              </a:rPr>
              <a:t>()</a:t>
            </a:r>
          </a:p>
          <a:p>
            <a:pPr lvl="1"/>
            <a:r>
              <a:rPr lang="de-AT" dirty="0">
                <a:latin typeface="+mj-lt"/>
              </a:rPr>
              <a:t>Mit langsamen Übergang </a:t>
            </a:r>
            <a:r>
              <a:rPr lang="de-AT" dirty="0">
                <a:latin typeface="Consolas" panose="020B0609020204030204" pitchFamily="49" charset="0"/>
              </a:rPr>
              <a:t>(</a:t>
            </a:r>
            <a:r>
              <a:rPr lang="de-DE" altLang="de-DE" dirty="0">
                <a:latin typeface="Consolas" panose="020B0609020204030204" pitchFamily="49" charset="0"/>
              </a:rPr>
              <a:t>"slow")</a:t>
            </a:r>
            <a:r>
              <a:rPr lang="de-AT" dirty="0">
                <a:latin typeface="+mj-lt"/>
              </a:rPr>
              <a:t>: Größe bleibt konstant, Transparenz ändert sich </a:t>
            </a:r>
          </a:p>
          <a:p>
            <a:r>
              <a:rPr lang="de-AT" dirty="0">
                <a:latin typeface="+mj-lt"/>
              </a:rPr>
              <a:t>Weitere Effekte: </a:t>
            </a:r>
            <a:r>
              <a:rPr lang="de-AT" dirty="0" err="1">
                <a:latin typeface="Consolas" panose="020B0609020204030204" pitchFamily="49" charset="0"/>
              </a:rPr>
              <a:t>slideDown</a:t>
            </a:r>
            <a:r>
              <a:rPr lang="de-AT" dirty="0">
                <a:latin typeface="Consolas" panose="020B0609020204030204" pitchFamily="49" charset="0"/>
              </a:rPr>
              <a:t>(), </a:t>
            </a:r>
            <a:r>
              <a:rPr lang="de-AT" dirty="0" err="1">
                <a:latin typeface="Consolas" panose="020B0609020204030204" pitchFamily="49" charset="0"/>
              </a:rPr>
              <a:t>slideUp</a:t>
            </a:r>
            <a:r>
              <a:rPr lang="de-AT" dirty="0">
                <a:latin typeface="Consolas" panose="020B0609020204030204" pitchFamily="49" charset="0"/>
              </a:rPr>
              <a:t>(), </a:t>
            </a:r>
            <a:r>
              <a:rPr lang="de-AT" dirty="0" err="1">
                <a:latin typeface="Consolas" panose="020B0609020204030204" pitchFamily="49" charset="0"/>
              </a:rPr>
              <a:t>slideToggle</a:t>
            </a:r>
            <a:r>
              <a:rPr lang="de-AT" dirty="0">
                <a:latin typeface="Consolas" panose="020B0609020204030204" pitchFamily="49" charset="0"/>
              </a:rPr>
              <a:t>()</a:t>
            </a:r>
          </a:p>
          <a:p>
            <a:pPr lvl="1"/>
            <a:r>
              <a:rPr lang="de-AT" dirty="0">
                <a:latin typeface="+mj-lt"/>
              </a:rPr>
              <a:t>Element in vertikaler Richtung aus-/eingefahren</a:t>
            </a:r>
          </a:p>
          <a:p>
            <a:pPr lvl="1"/>
            <a:endParaRPr lang="de-AT" dirty="0">
              <a:latin typeface="+mj-lt"/>
            </a:endParaRPr>
          </a:p>
        </p:txBody>
      </p:sp>
      <p:sp>
        <p:nvSpPr>
          <p:cNvPr id="4" name="Rectangle 1">
            <a:extLst>
              <a:ext uri="{FF2B5EF4-FFF2-40B4-BE49-F238E27FC236}">
                <a16:creationId xmlns:a16="http://schemas.microsoft.com/office/drawing/2014/main" id="{3E3C2C59-AF51-4C8A-BACB-093EF14ED6B5}"/>
              </a:ext>
            </a:extLst>
          </p:cNvPr>
          <p:cNvSpPr>
            <a:spLocks noChangeArrowheads="1"/>
          </p:cNvSpPr>
          <p:nvPr/>
        </p:nvSpPr>
        <p:spPr bwMode="auto">
          <a:xfrm>
            <a:off x="4741374" y="1651304"/>
            <a:ext cx="7236276" cy="3416320"/>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="btn1"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hide</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"&gt;Verstecken&lt;/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="btn2"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show</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"&gt;Zeigen&lt;/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="btn3"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toggle</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r>
              <a:rPr lang="de-DE" altLang="de-DE" sz="1200" dirty="0" err="1">
                <a:latin typeface="Consolas" panose="020B0609020204030204" pitchFamily="49" charset="0"/>
              </a:rPr>
              <a:t>Toggle</a:t>
            </a: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&lt;div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rechteck</a:t>
            </a:r>
            <a:r>
              <a:rPr lang="de-DE" altLang="de-DE" sz="1200" dirty="0">
                <a:latin typeface="Consolas" panose="020B0609020204030204" pitchFamily="49" charset="0"/>
              </a:rPr>
              <a:t>" style="</a:t>
            </a:r>
            <a:r>
              <a:rPr lang="de-DE" altLang="de-DE" sz="1200" dirty="0" err="1">
                <a:latin typeface="Consolas" panose="020B0609020204030204" pitchFamily="49" charset="0"/>
              </a:rPr>
              <a:t>background</a:t>
            </a:r>
            <a:r>
              <a:rPr lang="de-DE" altLang="de-DE" sz="1200" dirty="0">
                <a:latin typeface="Consolas" panose="020B0609020204030204" pitchFamily="49" charset="0"/>
              </a:rPr>
              <a:t>: #ee9900; </a:t>
            </a:r>
            <a:r>
              <a:rPr lang="de-DE" altLang="de-DE" sz="1200" dirty="0" err="1">
                <a:latin typeface="Consolas" panose="020B0609020204030204" pitchFamily="49" charset="0"/>
              </a:rPr>
              <a:t>height</a:t>
            </a:r>
            <a:r>
              <a:rPr lang="de-DE" altLang="de-DE" sz="1200" dirty="0">
                <a:latin typeface="Consolas" panose="020B0609020204030204" pitchFamily="49" charset="0"/>
              </a:rPr>
              <a:t>: 200px; </a:t>
            </a:r>
            <a:r>
              <a:rPr lang="de-DE" altLang="de-DE" sz="1200" dirty="0" err="1">
                <a:latin typeface="Consolas" panose="020B0609020204030204" pitchFamily="49" charset="0"/>
              </a:rPr>
              <a:t>width</a:t>
            </a:r>
            <a:r>
              <a:rPr lang="de-DE" altLang="de-DE" sz="1200" dirty="0">
                <a:latin typeface="Consolas" panose="020B0609020204030204" pitchFamily="49" charset="0"/>
              </a:rPr>
              <a:t>: 200px;"&gt;&lt;/div&gt;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hide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rechteck</a:t>
            </a:r>
            <a:r>
              <a:rPr lang="de-DE" altLang="de-DE" sz="1200" dirty="0">
                <a:latin typeface="Consolas" panose="020B0609020204030204" pitchFamily="49" charset="0"/>
              </a:rPr>
              <a:t>').</a:t>
            </a:r>
            <a:r>
              <a:rPr lang="de-DE" altLang="de-DE" sz="1200" dirty="0" err="1">
                <a:latin typeface="Consolas" panose="020B0609020204030204" pitchFamily="49" charset="0"/>
              </a:rPr>
              <a:t>hide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show</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rechteck</a:t>
            </a:r>
            <a:r>
              <a:rPr lang="de-DE" altLang="de-DE" sz="1200" dirty="0">
                <a:latin typeface="Consolas" panose="020B0609020204030204" pitchFamily="49" charset="0"/>
              </a:rPr>
              <a:t>').</a:t>
            </a:r>
            <a:r>
              <a:rPr lang="de-DE" altLang="de-DE" sz="1200" dirty="0" err="1">
                <a:latin typeface="Consolas" panose="020B0609020204030204" pitchFamily="49" charset="0"/>
              </a:rPr>
              <a:t>show</a:t>
            </a:r>
            <a:r>
              <a:rPr lang="de-DE" altLang="de-DE" sz="1200" dirty="0">
                <a:latin typeface="Consolas" panose="020B0609020204030204" pitchFamily="49" charset="0"/>
              </a:rPr>
              <a:t>("fast");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toggle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rechteck</a:t>
            </a:r>
            <a:r>
              <a:rPr lang="de-DE" altLang="de-DE" sz="1200" dirty="0">
                <a:latin typeface="Consolas" panose="020B0609020204030204" pitchFamily="49" charset="0"/>
              </a:rPr>
              <a:t>').</a:t>
            </a:r>
            <a:r>
              <a:rPr lang="de-DE" altLang="de-DE" sz="1200" dirty="0" err="1">
                <a:latin typeface="Consolas" panose="020B0609020204030204" pitchFamily="49" charset="0"/>
              </a:rPr>
              <a:t>toggle</a:t>
            </a:r>
            <a:r>
              <a:rPr lang="de-DE" altLang="de-DE" sz="1200" dirty="0">
                <a:latin typeface="Consolas" panose="020B0609020204030204" pitchFamily="49" charset="0"/>
              </a:rPr>
              <a:t>("slow");</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63709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5" name="Rectangle 2">
            <a:extLst>
              <a:ext uri="{FF2B5EF4-FFF2-40B4-BE49-F238E27FC236}">
                <a16:creationId xmlns:a16="http://schemas.microsoft.com/office/drawing/2014/main" id="{BE8FF854-2810-4401-B0A3-FE24C69DA4F4}"/>
              </a:ext>
            </a:extLst>
          </p:cNvPr>
          <p:cNvSpPr>
            <a:spLocks noChangeArrowheads="1"/>
          </p:cNvSpPr>
          <p:nvPr/>
        </p:nvSpPr>
        <p:spPr bwMode="auto">
          <a:xfrm>
            <a:off x="500515" y="1875594"/>
            <a:ext cx="11386686" cy="4236449"/>
          </a:xfrm>
          <a:prstGeom prst="rect">
            <a:avLst/>
          </a:prstGeom>
          <a:solidFill>
            <a:schemeClr val="bg1"/>
          </a:solidFill>
          <a:ln w="6350">
            <a:solidFill>
              <a:schemeClr val="tx1"/>
            </a:solidFill>
          </a:ln>
          <a:effectLst/>
        </p:spPr>
        <p:txBody>
          <a:bodyPr vert="horz" wrap="none" lIns="91440" tIns="45720" rIns="91440" bIns="45720" numCol="2"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&lt;!DOCTYPE </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meta</a:t>
            </a:r>
            <a:r>
              <a:rPr lang="de-DE" altLang="de-DE" sz="1200" dirty="0">
                <a:latin typeface="Consolas" panose="020B0609020204030204" pitchFamily="49" charset="0"/>
              </a:rPr>
              <a:t> </a:t>
            </a:r>
            <a:r>
              <a:rPr lang="de-DE" altLang="de-DE" sz="1200" dirty="0" err="1">
                <a:latin typeface="Consolas" panose="020B0609020204030204" pitchFamily="49" charset="0"/>
              </a:rPr>
              <a:t>charset</a:t>
            </a:r>
            <a:r>
              <a:rPr lang="de-DE" altLang="de-DE" sz="1200" dirty="0">
                <a:latin typeface="Consolas" panose="020B0609020204030204" pitchFamily="49" charset="0"/>
              </a:rPr>
              <a:t>="UTF-8"&gt;</a:t>
            </a:r>
            <a:br>
              <a:rPr lang="de-DE" altLang="de-DE" sz="1200" dirty="0">
                <a:latin typeface="Consolas" panose="020B0609020204030204" pitchFamily="49" charset="0"/>
              </a:rPr>
            </a:br>
            <a:r>
              <a:rPr lang="de-DE" altLang="de-DE" sz="1200" dirty="0">
                <a:latin typeface="Consolas" panose="020B0609020204030204" pitchFamily="49" charset="0"/>
              </a:rPr>
              <a:t>    &lt;title&gt;Übung&lt;/title&gt;</a:t>
            </a:r>
            <a:br>
              <a:rPr lang="de-DE" altLang="de-DE" sz="1200" dirty="0">
                <a:latin typeface="Consolas" panose="020B0609020204030204" pitchFamily="49" charset="0"/>
              </a:rPr>
            </a:br>
            <a:r>
              <a:rPr lang="de-DE" altLang="de-DE" sz="1200" dirty="0">
                <a:latin typeface="Consolas" panose="020B0609020204030204" pitchFamily="49" charset="0"/>
              </a:rPr>
              <a:t>    &lt;style&gt;</a:t>
            </a:r>
            <a:br>
              <a:rPr lang="de-DE" altLang="de-DE" sz="1200" dirty="0">
                <a:latin typeface="Consolas" panose="020B0609020204030204" pitchFamily="49" charset="0"/>
              </a:rPr>
            </a:br>
            <a:r>
              <a:rPr lang="de-DE" altLang="de-DE" sz="1200" dirty="0">
                <a:latin typeface="Consolas" panose="020B0609020204030204" pitchFamily="49" charset="0"/>
              </a:rPr>
              <a:t>        #rechteck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background</a:t>
            </a:r>
            <a:r>
              <a:rPr lang="de-DE" altLang="de-DE" sz="1200" dirty="0">
                <a:latin typeface="Consolas" panose="020B0609020204030204" pitchFamily="49" charset="0"/>
              </a:rPr>
              <a:t>: #ee9900; </a:t>
            </a:r>
            <a:r>
              <a:rPr lang="de-DE" altLang="de-DE" sz="1200" dirty="0" err="1">
                <a:latin typeface="Consolas" panose="020B0609020204030204" pitchFamily="49" charset="0"/>
              </a:rPr>
              <a:t>height</a:t>
            </a:r>
            <a:r>
              <a:rPr lang="de-DE" altLang="de-DE" sz="1200" dirty="0">
                <a:latin typeface="Consolas" panose="020B0609020204030204" pitchFamily="49" charset="0"/>
              </a:rPr>
              <a:t>: 200px; </a:t>
            </a:r>
            <a:r>
              <a:rPr lang="de-DE" altLang="de-DE" sz="1200" dirty="0" err="1">
                <a:latin typeface="Consolas" panose="020B0609020204030204" pitchFamily="49" charset="0"/>
              </a:rPr>
              <a:t>width</a:t>
            </a:r>
            <a:r>
              <a:rPr lang="de-DE" altLang="de-DE" sz="1200" dirty="0">
                <a:latin typeface="Consolas" panose="020B0609020204030204" pitchFamily="49" charset="0"/>
              </a:rPr>
              <a:t>: 200px;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font</a:t>
            </a:r>
            <a:r>
              <a:rPr lang="de-DE" altLang="de-DE" sz="1200" dirty="0">
                <a:latin typeface="Consolas" panose="020B0609020204030204" pitchFamily="49" charset="0"/>
              </a:rPr>
              <a:t>-size: 100px; </a:t>
            </a:r>
            <a:r>
              <a:rPr lang="de-DE" altLang="de-DE" sz="1200" dirty="0" err="1">
                <a:latin typeface="Consolas" panose="020B0609020204030204" pitchFamily="49" charset="0"/>
              </a:rPr>
              <a:t>position</a:t>
            </a:r>
            <a:r>
              <a:rPr lang="de-DE" altLang="de-DE" sz="1200" dirty="0">
                <a:latin typeface="Consolas" panose="020B0609020204030204" pitchFamily="49" charset="0"/>
              </a:rPr>
              <a:t>: absolute;</a:t>
            </a:r>
            <a:br>
              <a:rPr lang="de-DE" altLang="de-DE" sz="1200" dirty="0">
                <a:latin typeface="Consolas" panose="020B0609020204030204" pitchFamily="49" charset="0"/>
              </a:rPr>
            </a:br>
            <a:r>
              <a:rPr lang="de-DE" altLang="de-DE" sz="1200" dirty="0">
                <a:latin typeface="Consolas" panose="020B0609020204030204" pitchFamily="49" charset="0"/>
              </a:rPr>
              <a:t>            /* damit entsprechendes Element seine Position</a:t>
            </a:r>
            <a:br>
              <a:rPr lang="de-DE" altLang="de-DE" sz="1200" dirty="0">
                <a:latin typeface="Consolas" panose="020B0609020204030204" pitchFamily="49" charset="0"/>
              </a:rPr>
            </a:br>
            <a:r>
              <a:rPr lang="de-DE" altLang="de-DE" sz="1200" dirty="0">
                <a:latin typeface="Consolas" panose="020B0609020204030204" pitchFamily="49" charset="0"/>
              </a:rPr>
              <a:t>               auf der Seite verändern kann, </a:t>
            </a:r>
            <a:r>
              <a:rPr lang="de-DE" altLang="de-DE" sz="1200" dirty="0" err="1">
                <a:latin typeface="Consolas" panose="020B0609020204030204" pitchFamily="49" charset="0"/>
              </a:rPr>
              <a:t>position</a:t>
            </a: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absolute, relative oder </a:t>
            </a:r>
            <a:r>
              <a:rPr lang="de-DE" altLang="de-DE" sz="1200" dirty="0" err="1">
                <a:latin typeface="Consolas" panose="020B0609020204030204" pitchFamily="49" charset="0"/>
              </a:rPr>
              <a:t>fixed</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notwenig</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&lt;/style&gt;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="btn1"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animation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"&gt;Animation&lt;/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&lt;div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rechteck</a:t>
            </a:r>
            <a:r>
              <a:rPr lang="de-DE" altLang="de-DE" sz="1200" dirty="0">
                <a:latin typeface="Consolas" panose="020B0609020204030204" pitchFamily="49" charset="0"/>
              </a:rPr>
              <a:t>"&gt;Text&lt;/div&gt;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animation</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rechteck</a:t>
            </a:r>
            <a:r>
              <a:rPr lang="de-DE" altLang="de-DE" sz="1200" dirty="0">
                <a:latin typeface="Consolas" panose="020B0609020204030204" pitchFamily="49" charset="0"/>
              </a:rPr>
              <a:t>').</a:t>
            </a:r>
            <a:r>
              <a:rPr lang="de-DE" altLang="de-DE" sz="1200" dirty="0" err="1">
                <a:latin typeface="Consolas" panose="020B0609020204030204" pitchFamily="49" charset="0"/>
              </a:rPr>
              <a:t>animate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left</a:t>
            </a:r>
            <a:r>
              <a:rPr lang="de-DE" altLang="de-DE" sz="1200" dirty="0">
                <a:latin typeface="Consolas" panose="020B0609020204030204" pitchFamily="49" charset="0"/>
              </a:rPr>
              <a:t>: '100px',</a:t>
            </a:r>
            <a:br>
              <a:rPr lang="de-DE" altLang="de-DE" sz="1200" dirty="0">
                <a:latin typeface="Consolas" panose="020B0609020204030204" pitchFamily="49" charset="0"/>
              </a:rPr>
            </a:br>
            <a:r>
              <a:rPr lang="de-DE" altLang="de-DE" sz="1200" dirty="0">
                <a:latin typeface="Consolas" panose="020B0609020204030204" pitchFamily="49" charset="0"/>
              </a:rPr>
              <a:t>        top: '200px',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width</a:t>
            </a:r>
            <a:r>
              <a:rPr lang="de-DE" altLang="de-DE" sz="1200" dirty="0">
                <a:latin typeface="Consolas" panose="020B0609020204030204" pitchFamily="49" charset="0"/>
              </a:rPr>
              <a:t>: '500px',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heigth</a:t>
            </a:r>
            <a:r>
              <a:rPr lang="de-DE" altLang="de-DE" sz="1200" dirty="0">
                <a:latin typeface="Consolas" panose="020B0609020204030204" pitchFamily="49" charset="0"/>
              </a:rPr>
              <a:t>: '50px',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fontSize</a:t>
            </a:r>
            <a:r>
              <a:rPr lang="de-DE" altLang="de-DE" sz="1200" dirty="0">
                <a:latin typeface="Consolas" panose="020B0609020204030204" pitchFamily="49" charset="0"/>
              </a:rPr>
              <a:t>: '20px'</a:t>
            </a:r>
            <a:br>
              <a:rPr lang="de-DE" altLang="de-DE" sz="1200" dirty="0">
                <a:latin typeface="Consolas" panose="020B0609020204030204" pitchFamily="49" charset="0"/>
              </a:rPr>
            </a:br>
            <a:r>
              <a:rPr lang="de-DE" altLang="de-DE" sz="1200" dirty="0">
                <a:latin typeface="Consolas" panose="020B0609020204030204" pitchFamily="49" charset="0"/>
              </a:rPr>
              <a:t>    }, 3000); /* 3000 Millisekunden */</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150399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5" y="442774"/>
            <a:ext cx="10293728" cy="286232"/>
          </a:xfrm>
        </p:spPr>
        <p:txBody>
          <a:bodyPr anchor="ctr"/>
          <a:lstStyle/>
          <a:p>
            <a:r>
              <a:rPr lang="de-AT" dirty="0"/>
              <a:t>Aufgabe</a:t>
            </a:r>
          </a:p>
        </p:txBody>
      </p:sp>
      <p:sp>
        <p:nvSpPr>
          <p:cNvPr id="7" name="Rectangle 3">
            <a:extLst>
              <a:ext uri="{FF2B5EF4-FFF2-40B4-BE49-F238E27FC236}">
                <a16:creationId xmlns:a16="http://schemas.microsoft.com/office/drawing/2014/main" id="{83AD146C-C0D8-43C7-BDD7-EFFAF9E261C7}"/>
              </a:ext>
            </a:extLst>
          </p:cNvPr>
          <p:cNvSpPr>
            <a:spLocks noChangeArrowheads="1"/>
          </p:cNvSpPr>
          <p:nvPr/>
        </p:nvSpPr>
        <p:spPr bwMode="auto">
          <a:xfrm>
            <a:off x="5757283" y="1575057"/>
            <a:ext cx="5876930" cy="4524315"/>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&lt;!DOCTYPE </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meta</a:t>
            </a:r>
            <a:r>
              <a:rPr lang="de-DE" altLang="de-DE" sz="1200" dirty="0">
                <a:latin typeface="Consolas" panose="020B0609020204030204" pitchFamily="49" charset="0"/>
              </a:rPr>
              <a:t> </a:t>
            </a:r>
            <a:r>
              <a:rPr lang="de-DE" altLang="de-DE" sz="1200" dirty="0" err="1">
                <a:latin typeface="Consolas" panose="020B0609020204030204" pitchFamily="49" charset="0"/>
              </a:rPr>
              <a:t>charset</a:t>
            </a:r>
            <a:r>
              <a:rPr lang="de-DE" altLang="de-DE" sz="1200" dirty="0">
                <a:latin typeface="Consolas" panose="020B0609020204030204" pitchFamily="49" charset="0"/>
              </a:rPr>
              <a:t>="UTF-8"&gt;</a:t>
            </a:r>
            <a:br>
              <a:rPr lang="de-DE" altLang="de-DE" sz="1200" dirty="0">
                <a:latin typeface="Consolas" panose="020B0609020204030204" pitchFamily="49" charset="0"/>
              </a:rPr>
            </a:br>
            <a:r>
              <a:rPr lang="de-DE" altLang="de-DE" sz="1200" dirty="0">
                <a:latin typeface="Consolas" panose="020B0609020204030204" pitchFamily="49" charset="0"/>
              </a:rPr>
              <a:t>    &lt;title&gt;Übung&lt;/title&gt;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&lt;h1&gt;&lt;/h1&gt;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="absatz2"&gt;&lt;/p&gt;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btn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"&gt;Inhalt austauschen&lt;/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austauschen() {</a:t>
            </a:r>
            <a:br>
              <a:rPr lang="de-DE" altLang="de-DE" sz="1200" dirty="0">
                <a:latin typeface="Consolas" panose="020B0609020204030204" pitchFamily="49" charset="0"/>
              </a:rPr>
            </a:br>
            <a:r>
              <a:rPr lang="de-DE" altLang="de-DE" sz="1200" dirty="0">
                <a:latin typeface="Consolas" panose="020B0609020204030204" pitchFamily="49" charset="0"/>
              </a:rPr>
              <a:t>    $('#absatz2').</a:t>
            </a:r>
            <a:r>
              <a:rPr lang="de-DE" altLang="de-DE" sz="1200" dirty="0" err="1">
                <a:latin typeface="Consolas" panose="020B0609020204030204" pitchFamily="49" charset="0"/>
              </a:rPr>
              <a:t>html</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a:t>
            </a:r>
            <a:r>
              <a:rPr lang="de-DE" altLang="de-DE" sz="1200" dirty="0" err="1">
                <a:latin typeface="Consolas" panose="020B0609020204030204" pitchFamily="49" charset="0"/>
              </a:rPr>
              <a:t>val</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$('h1').</a:t>
            </a:r>
            <a:r>
              <a:rPr lang="de-DE" altLang="de-DE" sz="1200" dirty="0" err="1">
                <a:latin typeface="Consolas" panose="020B0609020204030204" pitchFamily="49" charset="0"/>
              </a:rPr>
              <a:t>text</a:t>
            </a:r>
            <a:r>
              <a:rPr lang="de-DE" altLang="de-DE" sz="1200" dirty="0">
                <a:latin typeface="Consolas" panose="020B0609020204030204" pitchFamily="49" charset="0"/>
              </a:rPr>
              <a:t>("Überschrift");</a:t>
            </a:r>
            <a:br>
              <a:rPr lang="de-DE" altLang="de-DE" sz="1200" dirty="0">
                <a:latin typeface="Consolas" panose="020B0609020204030204" pitchFamily="49" charset="0"/>
              </a:rPr>
            </a:br>
            <a:r>
              <a:rPr lang="de-DE" altLang="de-DE" sz="1200" dirty="0">
                <a:latin typeface="Consolas" panose="020B0609020204030204" pitchFamily="49" charset="0"/>
              </a:rPr>
              <a:t>$('p').</a:t>
            </a:r>
            <a:r>
              <a:rPr lang="de-DE" altLang="de-DE" sz="1200" dirty="0" err="1">
                <a:latin typeface="Consolas" panose="020B0609020204030204" pitchFamily="49" charset="0"/>
              </a:rPr>
              <a:t>text</a:t>
            </a:r>
            <a:r>
              <a:rPr lang="de-DE" altLang="de-DE" sz="1200" dirty="0">
                <a:latin typeface="Consolas" panose="020B0609020204030204" pitchFamily="49" charset="0"/>
              </a:rPr>
              <a:t>('Absatz');</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btn</a:t>
            </a:r>
            <a:r>
              <a:rPr lang="de-DE" altLang="de-DE" sz="1200" dirty="0">
                <a:latin typeface="Consolas" panose="020B0609020204030204" pitchFamily="49" charset="0"/>
              </a:rPr>
              <a:t>').</a:t>
            </a:r>
            <a:r>
              <a:rPr lang="de-DE" altLang="de-DE" sz="1200" dirty="0" err="1">
                <a:latin typeface="Consolas" panose="020B0609020204030204" pitchFamily="49" charset="0"/>
              </a:rPr>
              <a:t>click</a:t>
            </a:r>
            <a:r>
              <a:rPr lang="de-DE" altLang="de-DE" sz="1200" dirty="0">
                <a:latin typeface="Consolas" panose="020B0609020204030204" pitchFamily="49" charset="0"/>
              </a:rPr>
              <a:t>(austauschen);</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p>
        </p:txBody>
      </p:sp>
      <p:sp>
        <p:nvSpPr>
          <p:cNvPr id="4" name="Textplatzhalter 2">
            <a:extLst>
              <a:ext uri="{FF2B5EF4-FFF2-40B4-BE49-F238E27FC236}">
                <a16:creationId xmlns:a16="http://schemas.microsoft.com/office/drawing/2014/main" id="{5DAF8D4D-E99F-487D-997C-A91548CB5DA7}"/>
              </a:ext>
            </a:extLst>
          </p:cNvPr>
          <p:cNvSpPr>
            <a:spLocks noGrp="1"/>
          </p:cNvSpPr>
          <p:nvPr>
            <p:ph type="body" sz="quarter" idx="13"/>
          </p:nvPr>
        </p:nvSpPr>
        <p:spPr>
          <a:xfrm>
            <a:off x="949136" y="1863952"/>
            <a:ext cx="4114183" cy="1779999"/>
          </a:xfrm>
        </p:spPr>
        <p:txBody>
          <a:bodyPr/>
          <a:lstStyle/>
          <a:p>
            <a:pPr marL="342900" indent="-342900">
              <a:buFont typeface="+mj-lt"/>
              <a:buAutoNum type="arabicPeriod"/>
            </a:pPr>
            <a:r>
              <a:rPr lang="de-AT" dirty="0"/>
              <a:t>Gestalte eine Seite mit einer Überschrift, drei Absätzen, einem Eingabefeld und einem Button. Füge zunächst einen passenden Text für die Überschrift ein. Danach sollen alle drei Absätze den gleichen Inhalt erhalten. Wenn der Anwender auf den Button drückt, soll der zweite Absatz den Inhalt des Eingabefelds erhalten. Dabei soll es auch möglich sein, HTML-Tags zu verwenden. Nutze für all diese Aufgaben jQuery.</a:t>
            </a:r>
          </a:p>
        </p:txBody>
      </p:sp>
    </p:spTree>
    <p:extLst>
      <p:ext uri="{BB962C8B-B14F-4D97-AF65-F5344CB8AC3E}">
        <p14:creationId xmlns:p14="http://schemas.microsoft.com/office/powerpoint/2010/main" val="3125665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215195"/>
            <a:ext cx="10293728" cy="480131"/>
          </a:xfrm>
        </p:spPr>
        <p:txBody>
          <a:bodyPr anchor="ctr"/>
          <a:lstStyle/>
          <a:p>
            <a:r>
              <a:rPr lang="de-AT" dirty="0"/>
              <a:t>Aufgabe</a:t>
            </a:r>
          </a:p>
        </p:txBody>
      </p:sp>
      <p:sp>
        <p:nvSpPr>
          <p:cNvPr id="4" name="Rectangle 1">
            <a:extLst>
              <a:ext uri="{FF2B5EF4-FFF2-40B4-BE49-F238E27FC236}">
                <a16:creationId xmlns:a16="http://schemas.microsoft.com/office/drawing/2014/main" id="{35305410-F8FD-4278-B5D1-D998E4723D7E}"/>
              </a:ext>
            </a:extLst>
          </p:cNvPr>
          <p:cNvSpPr>
            <a:spLocks noChangeArrowheads="1"/>
          </p:cNvSpPr>
          <p:nvPr/>
        </p:nvSpPr>
        <p:spPr bwMode="auto">
          <a:xfrm>
            <a:off x="588760" y="2048902"/>
            <a:ext cx="11014480" cy="4161763"/>
          </a:xfrm>
          <a:prstGeom prst="rect">
            <a:avLst/>
          </a:prstGeom>
          <a:solidFill>
            <a:schemeClr val="bg1"/>
          </a:solidFill>
          <a:ln w="6350">
            <a:solidFill>
              <a:schemeClr val="tx1"/>
            </a:solidFill>
          </a:ln>
          <a:effectLst/>
        </p:spPr>
        <p:txBody>
          <a:bodyPr vert="horz" wrap="none" lIns="91440" tIns="45720" rIns="91440" bIns="45720" numCol="2"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&lt;!DOCTYPE </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meta</a:t>
            </a:r>
            <a:r>
              <a:rPr lang="de-DE" altLang="de-DE" sz="1200" dirty="0">
                <a:latin typeface="Consolas" panose="020B0609020204030204" pitchFamily="49" charset="0"/>
              </a:rPr>
              <a:t> </a:t>
            </a:r>
            <a:r>
              <a:rPr lang="de-DE" altLang="de-DE" sz="1200" dirty="0" err="1">
                <a:latin typeface="Consolas" panose="020B0609020204030204" pitchFamily="49" charset="0"/>
              </a:rPr>
              <a:t>charset</a:t>
            </a:r>
            <a:r>
              <a:rPr lang="de-DE" altLang="de-DE" sz="1200" dirty="0">
                <a:latin typeface="Consolas" panose="020B0609020204030204" pitchFamily="49" charset="0"/>
              </a:rPr>
              <a:t>="UTF-8"&gt;</a:t>
            </a:r>
            <a:br>
              <a:rPr lang="de-DE" altLang="de-DE" sz="1200" dirty="0">
                <a:latin typeface="Consolas" panose="020B0609020204030204" pitchFamily="49" charset="0"/>
              </a:rPr>
            </a:br>
            <a:r>
              <a:rPr lang="de-DE" altLang="de-DE" sz="1200" dirty="0">
                <a:latin typeface="Consolas" panose="020B0609020204030204" pitchFamily="49" charset="0"/>
              </a:rPr>
              <a:t>    &lt;title&gt;Übung&lt;/title&gt;</a:t>
            </a:r>
            <a:br>
              <a:rPr lang="de-DE" altLang="de-DE" sz="1200" dirty="0">
                <a:latin typeface="Consolas" panose="020B0609020204030204" pitchFamily="49" charset="0"/>
              </a:rPr>
            </a:br>
            <a:r>
              <a:rPr lang="de-DE" altLang="de-DE" sz="1200" dirty="0">
                <a:latin typeface="Consolas" panose="020B0609020204030204" pitchFamily="49" charset="0"/>
              </a:rPr>
              <a:t>    &lt;style&gt;</a:t>
            </a:r>
            <a:br>
              <a:rPr lang="de-DE" altLang="de-DE" sz="1200" dirty="0">
                <a:latin typeface="Consolas" panose="020B0609020204030204" pitchFamily="49" charset="0"/>
              </a:rPr>
            </a:br>
            <a:r>
              <a:rPr lang="de-DE" altLang="de-DE" sz="1200" dirty="0">
                <a:latin typeface="Consolas" panose="020B0609020204030204" pitchFamily="49" charset="0"/>
              </a:rPr>
              <a:t>        div {</a:t>
            </a:r>
            <a:br>
              <a:rPr lang="de-DE" altLang="de-DE" sz="1200" dirty="0">
                <a:latin typeface="Consolas" panose="020B0609020204030204" pitchFamily="49" charset="0"/>
              </a:rPr>
            </a:br>
            <a:r>
              <a:rPr lang="de-DE" altLang="de-DE" sz="1200" dirty="0">
                <a:latin typeface="Consolas" panose="020B0609020204030204" pitchFamily="49" charset="0"/>
              </a:rPr>
              <a:t>            background-color: #669966;</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height</a:t>
            </a:r>
            <a:r>
              <a:rPr lang="de-DE" altLang="de-DE" sz="1200" dirty="0">
                <a:latin typeface="Consolas" panose="020B0609020204030204" pitchFamily="49" charset="0"/>
              </a:rPr>
              <a:t>: 50px;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width</a:t>
            </a:r>
            <a:r>
              <a:rPr lang="de-DE" altLang="de-DE" sz="1200" dirty="0">
                <a:latin typeface="Consolas" panose="020B0609020204030204" pitchFamily="49" charset="0"/>
              </a:rPr>
              <a:t>: 50px;</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&lt;/style&gt;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&lt;div&gt;&lt;/div&gt;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funktion1()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mouseout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funktion2()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dblclick</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funktion3()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contextmenü</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$('div').on({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mouseout</a:t>
            </a:r>
            <a:r>
              <a:rPr lang="de-DE" altLang="de-DE" sz="1200" dirty="0">
                <a:latin typeface="Consolas" panose="020B0609020204030204" pitchFamily="49" charset="0"/>
              </a:rPr>
              <a:t>: funktion1,</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dblclick</a:t>
            </a:r>
            <a:r>
              <a:rPr lang="de-DE" altLang="de-DE" sz="1200" dirty="0">
                <a:latin typeface="Consolas" panose="020B0609020204030204" pitchFamily="49" charset="0"/>
              </a:rPr>
              <a:t>: funktion2,</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contextmenu</a:t>
            </a:r>
            <a:r>
              <a:rPr lang="de-DE" altLang="de-DE" sz="1200" dirty="0">
                <a:latin typeface="Consolas" panose="020B0609020204030204" pitchFamily="49" charset="0"/>
              </a:rPr>
              <a:t>: funktion3</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p>
        </p:txBody>
      </p:sp>
      <p:sp>
        <p:nvSpPr>
          <p:cNvPr id="5" name="Textplatzhalter 2">
            <a:extLst>
              <a:ext uri="{FF2B5EF4-FFF2-40B4-BE49-F238E27FC236}">
                <a16:creationId xmlns:a16="http://schemas.microsoft.com/office/drawing/2014/main" id="{4277E6BD-5A6D-490A-9763-6AF40580F0BB}"/>
              </a:ext>
            </a:extLst>
          </p:cNvPr>
          <p:cNvSpPr>
            <a:spLocks noGrp="1"/>
          </p:cNvSpPr>
          <p:nvPr>
            <p:ph type="body" sz="quarter" idx="13"/>
          </p:nvPr>
        </p:nvSpPr>
        <p:spPr>
          <a:xfrm>
            <a:off x="949136" y="1034720"/>
            <a:ext cx="10293728" cy="480131"/>
          </a:xfrm>
        </p:spPr>
        <p:txBody>
          <a:bodyPr/>
          <a:lstStyle/>
          <a:p>
            <a:pPr marL="342900" indent="-342900">
              <a:buFont typeface="+mj-lt"/>
              <a:buAutoNum type="arabicPeriod"/>
            </a:pPr>
            <a:r>
              <a:rPr lang="de-AT" dirty="0"/>
              <a:t>Gestalte ein farbiges div-Element. Dieses soll auf drei verschiedene Events (</a:t>
            </a:r>
            <a:r>
              <a:rPr lang="de-AT" dirty="0" err="1">
                <a:latin typeface="Consolas" panose="020B0609020204030204" pitchFamily="49" charset="0"/>
              </a:rPr>
              <a:t>mouseout</a:t>
            </a:r>
            <a:r>
              <a:rPr lang="de-AT" dirty="0"/>
              <a:t>, </a:t>
            </a:r>
            <a:r>
              <a:rPr lang="de-AT" dirty="0" err="1">
                <a:latin typeface="Consolas" panose="020B0609020204030204" pitchFamily="49" charset="0"/>
              </a:rPr>
              <a:t>dblclick</a:t>
            </a:r>
            <a:r>
              <a:rPr lang="de-AT" dirty="0"/>
              <a:t> und </a:t>
            </a:r>
            <a:r>
              <a:rPr lang="de-AT" dirty="0" err="1">
                <a:latin typeface="Consolas" panose="020B0609020204030204" pitchFamily="49" charset="0"/>
              </a:rPr>
              <a:t>contextmenu</a:t>
            </a:r>
            <a:r>
              <a:rPr lang="de-AT" dirty="0"/>
              <a:t>) reagieren und dabei jeweils die Art des Events per </a:t>
            </a:r>
            <a:r>
              <a:rPr lang="de-AT" dirty="0">
                <a:latin typeface="Consolas" panose="020B0609020204030204" pitchFamily="49" charset="0"/>
              </a:rPr>
              <a:t>alert</a:t>
            </a:r>
            <a:r>
              <a:rPr lang="de-AT" dirty="0"/>
              <a:t>-Befehl ausgeben. Verwende dafür nur eine einzige Methode.</a:t>
            </a:r>
          </a:p>
        </p:txBody>
      </p:sp>
    </p:spTree>
    <p:extLst>
      <p:ext uri="{BB962C8B-B14F-4D97-AF65-F5344CB8AC3E}">
        <p14:creationId xmlns:p14="http://schemas.microsoft.com/office/powerpoint/2010/main" val="3057564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354243"/>
            <a:ext cx="10293728" cy="528606"/>
          </a:xfrm>
        </p:spPr>
        <p:txBody>
          <a:bodyPr anchor="ctr"/>
          <a:lstStyle/>
          <a:p>
            <a:r>
              <a:rPr lang="de-AT" dirty="0"/>
              <a:t>Aufgabe</a:t>
            </a:r>
          </a:p>
        </p:txBody>
      </p:sp>
      <p:sp>
        <p:nvSpPr>
          <p:cNvPr id="4" name="Rectangle 1">
            <a:extLst>
              <a:ext uri="{FF2B5EF4-FFF2-40B4-BE49-F238E27FC236}">
                <a16:creationId xmlns:a16="http://schemas.microsoft.com/office/drawing/2014/main" id="{C274404D-0B1B-4D27-BA94-7D6D7743E269}"/>
              </a:ext>
            </a:extLst>
          </p:cNvPr>
          <p:cNvSpPr>
            <a:spLocks noChangeArrowheads="1"/>
          </p:cNvSpPr>
          <p:nvPr/>
        </p:nvSpPr>
        <p:spPr bwMode="auto">
          <a:xfrm>
            <a:off x="949136" y="2026692"/>
            <a:ext cx="10293728" cy="4239355"/>
          </a:xfrm>
          <a:prstGeom prst="rect">
            <a:avLst/>
          </a:prstGeom>
          <a:solidFill>
            <a:schemeClr val="bg1"/>
          </a:solidFill>
          <a:ln w="6350">
            <a:solidFill>
              <a:schemeClr val="tx1"/>
            </a:solidFill>
          </a:ln>
          <a:effectLst/>
        </p:spPr>
        <p:txBody>
          <a:bodyPr vert="horz" wrap="none" lIns="91440" tIns="45720" rIns="91440" bIns="45720" numCol="2" spcCol="360000" anchor="ctr" anchorCtr="0" compatLnSpc="1">
            <a:prstTxWarp prst="textNoShape">
              <a:avLst/>
            </a:prstTxWarp>
            <a:noAutofit/>
          </a:bodyPr>
          <a:lstStyle/>
          <a:p>
            <a:pPr defTabSz="914400" eaLnBrk="0" fontAlgn="base" hangingPunct="0">
              <a:spcBef>
                <a:spcPct val="0"/>
              </a:spcBef>
              <a:spcAft>
                <a:spcPct val="0"/>
              </a:spcAft>
            </a:pPr>
            <a:r>
              <a:rPr lang="de-DE" altLang="de-DE" sz="1100" dirty="0">
                <a:latin typeface="Consolas" panose="020B0609020204030204" pitchFamily="49" charset="0"/>
              </a:rPr>
              <a:t>&lt;!DOCTYPE </a:t>
            </a:r>
            <a:r>
              <a:rPr lang="de-DE" altLang="de-DE" sz="1100" dirty="0" err="1">
                <a:latin typeface="Consolas" panose="020B0609020204030204" pitchFamily="49" charset="0"/>
              </a:rPr>
              <a:t>html</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html</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head</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    &lt;</a:t>
            </a:r>
            <a:r>
              <a:rPr lang="de-DE" altLang="de-DE" sz="1100" dirty="0" err="1">
                <a:latin typeface="Consolas" panose="020B0609020204030204" pitchFamily="49" charset="0"/>
              </a:rPr>
              <a:t>meta</a:t>
            </a:r>
            <a:r>
              <a:rPr lang="de-DE" altLang="de-DE" sz="1100" dirty="0">
                <a:latin typeface="Consolas" panose="020B0609020204030204" pitchFamily="49" charset="0"/>
              </a:rPr>
              <a:t> </a:t>
            </a:r>
            <a:r>
              <a:rPr lang="de-DE" altLang="de-DE" sz="1100" dirty="0" err="1">
                <a:latin typeface="Consolas" panose="020B0609020204030204" pitchFamily="49" charset="0"/>
              </a:rPr>
              <a:t>charset</a:t>
            </a:r>
            <a:r>
              <a:rPr lang="de-DE" altLang="de-DE" sz="1100" dirty="0">
                <a:latin typeface="Consolas" panose="020B0609020204030204" pitchFamily="49" charset="0"/>
              </a:rPr>
              <a:t>="UTF-8"&gt;</a:t>
            </a:r>
            <a:br>
              <a:rPr lang="de-DE" altLang="de-DE" sz="1100" dirty="0">
                <a:latin typeface="Consolas" panose="020B0609020204030204" pitchFamily="49" charset="0"/>
              </a:rPr>
            </a:br>
            <a:r>
              <a:rPr lang="de-DE" altLang="de-DE" sz="1100" dirty="0">
                <a:latin typeface="Consolas" panose="020B0609020204030204" pitchFamily="49" charset="0"/>
              </a:rPr>
              <a:t>    &lt;title&gt;Übung&lt;/title&gt;</a:t>
            </a:r>
            <a:br>
              <a:rPr lang="de-DE" altLang="de-DE" sz="1100" dirty="0">
                <a:latin typeface="Consolas" panose="020B0609020204030204" pitchFamily="49" charset="0"/>
              </a:rPr>
            </a:br>
            <a:r>
              <a:rPr lang="de-DE" altLang="de-DE" sz="1100" dirty="0">
                <a:latin typeface="Consolas" panose="020B0609020204030204" pitchFamily="49" charset="0"/>
              </a:rPr>
              <a:t>    &lt;style&gt;</a:t>
            </a:r>
            <a:br>
              <a:rPr lang="de-DE" altLang="de-DE" sz="1100" dirty="0">
                <a:latin typeface="Consolas" panose="020B0609020204030204" pitchFamily="49" charset="0"/>
              </a:rPr>
            </a:br>
            <a:r>
              <a:rPr lang="de-DE" altLang="de-DE" sz="1100" dirty="0">
                <a:latin typeface="Consolas" panose="020B0609020204030204" pitchFamily="49" charset="0"/>
              </a:rPr>
              <a:t>        #rechteck1 {</a:t>
            </a:r>
            <a:br>
              <a:rPr lang="de-DE" altLang="de-DE" sz="1100" dirty="0">
                <a:latin typeface="Consolas" panose="020B0609020204030204" pitchFamily="49" charset="0"/>
              </a:rPr>
            </a:br>
            <a:r>
              <a:rPr lang="de-DE" altLang="de-DE" sz="1100" dirty="0">
                <a:latin typeface="Consolas" panose="020B0609020204030204" pitchFamily="49" charset="0"/>
              </a:rPr>
              <a:t>            background-color: #ee9900;</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height</a:t>
            </a:r>
            <a:r>
              <a:rPr lang="de-DE" altLang="de-DE" sz="1100" dirty="0">
                <a:latin typeface="Consolas" panose="020B0609020204030204" pitchFamily="49" charset="0"/>
              </a:rPr>
              <a:t>: 100px;</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width</a:t>
            </a:r>
            <a:r>
              <a:rPr lang="de-DE" altLang="de-DE" sz="1100" dirty="0">
                <a:latin typeface="Consolas" panose="020B0609020204030204" pitchFamily="49" charset="0"/>
              </a:rPr>
              <a:t>: 200px;</a:t>
            </a:r>
            <a:br>
              <a:rPr lang="de-DE" altLang="de-DE" sz="1100" dirty="0">
                <a:latin typeface="Consolas" panose="020B0609020204030204" pitchFamily="49" charset="0"/>
              </a:rPr>
            </a:br>
            <a:r>
              <a:rPr lang="de-DE" altLang="de-DE" sz="1100" dirty="0">
                <a:latin typeface="Consolas" panose="020B0609020204030204" pitchFamily="49" charset="0"/>
              </a:rPr>
              <a:t>        }</a:t>
            </a:r>
            <a:br>
              <a:rPr lang="de-DE" altLang="de-DE" sz="1100" dirty="0">
                <a:latin typeface="Consolas" panose="020B0609020204030204" pitchFamily="49" charset="0"/>
              </a:rPr>
            </a:br>
            <a:r>
              <a:rPr lang="de-DE" altLang="de-DE" sz="1100" dirty="0">
                <a:latin typeface="Consolas" panose="020B0609020204030204" pitchFamily="49" charset="0"/>
              </a:rPr>
              <a:t>        #rechteck2 {</a:t>
            </a:r>
            <a:br>
              <a:rPr lang="de-DE" altLang="de-DE" sz="1100" dirty="0">
                <a:latin typeface="Consolas" panose="020B0609020204030204" pitchFamily="49" charset="0"/>
              </a:rPr>
            </a:br>
            <a:r>
              <a:rPr lang="de-DE" altLang="de-DE" sz="1100" dirty="0">
                <a:latin typeface="Consolas" panose="020B0609020204030204" pitchFamily="49" charset="0"/>
              </a:rPr>
              <a:t>            background-color: #ee6600;</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height</a:t>
            </a:r>
            <a:r>
              <a:rPr lang="de-DE" altLang="de-DE" sz="1100" dirty="0">
                <a:latin typeface="Consolas" panose="020B0609020204030204" pitchFamily="49" charset="0"/>
              </a:rPr>
              <a:t>: 100px;</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width</a:t>
            </a:r>
            <a:r>
              <a:rPr lang="de-DE" altLang="de-DE" sz="1100" dirty="0">
                <a:latin typeface="Consolas" panose="020B0609020204030204" pitchFamily="49" charset="0"/>
              </a:rPr>
              <a:t>: 200px;</a:t>
            </a:r>
            <a:br>
              <a:rPr lang="de-DE" altLang="de-DE" sz="1100" dirty="0">
                <a:latin typeface="Consolas" panose="020B0609020204030204" pitchFamily="49" charset="0"/>
              </a:rPr>
            </a:br>
            <a:r>
              <a:rPr lang="de-DE" altLang="de-DE" sz="1100" dirty="0">
                <a:latin typeface="Consolas" panose="020B0609020204030204" pitchFamily="49" charset="0"/>
              </a:rPr>
              <a:t>        }</a:t>
            </a:r>
            <a:br>
              <a:rPr lang="de-DE" altLang="de-DE" sz="1100" dirty="0">
                <a:latin typeface="Consolas" panose="020B0609020204030204" pitchFamily="49" charset="0"/>
              </a:rPr>
            </a:br>
            <a:r>
              <a:rPr lang="de-DE" altLang="de-DE" sz="1100" dirty="0">
                <a:latin typeface="Consolas" panose="020B0609020204030204" pitchFamily="49" charset="0"/>
              </a:rPr>
              <a:t>    &lt;/style&gt;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head</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body</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&lt;div </a:t>
            </a:r>
            <a:r>
              <a:rPr lang="de-DE" altLang="de-DE" sz="1100" dirty="0" err="1">
                <a:latin typeface="Consolas" panose="020B0609020204030204" pitchFamily="49" charset="0"/>
              </a:rPr>
              <a:t>id</a:t>
            </a:r>
            <a:r>
              <a:rPr lang="de-DE" altLang="de-DE" sz="1100" dirty="0">
                <a:latin typeface="Consolas" panose="020B0609020204030204" pitchFamily="49" charset="0"/>
              </a:rPr>
              <a:t>="rechteck1"&gt;</a:t>
            </a:r>
            <a:r>
              <a:rPr lang="de-DE" altLang="de-DE" sz="1100" dirty="0" err="1">
                <a:latin typeface="Consolas" panose="020B0609020204030204" pitchFamily="49" charset="0"/>
              </a:rPr>
              <a:t>Textbox</a:t>
            </a:r>
            <a:r>
              <a:rPr lang="de-DE" altLang="de-DE" sz="1100" dirty="0">
                <a:latin typeface="Consolas" panose="020B0609020204030204" pitchFamily="49" charset="0"/>
              </a:rPr>
              <a:t> 1&lt;/div&gt;</a:t>
            </a:r>
            <a:br>
              <a:rPr lang="de-DE" altLang="de-DE" sz="1100" dirty="0">
                <a:latin typeface="Consolas" panose="020B0609020204030204" pitchFamily="49" charset="0"/>
              </a:rPr>
            </a:br>
            <a:r>
              <a:rPr lang="de-DE" altLang="de-DE" sz="1100" dirty="0">
                <a:latin typeface="Consolas" panose="020B0609020204030204" pitchFamily="49" charset="0"/>
              </a:rPr>
              <a:t>&lt;div </a:t>
            </a:r>
            <a:r>
              <a:rPr lang="de-DE" altLang="de-DE" sz="1100" dirty="0" err="1">
                <a:latin typeface="Consolas" panose="020B0609020204030204" pitchFamily="49" charset="0"/>
              </a:rPr>
              <a:t>id</a:t>
            </a:r>
            <a:r>
              <a:rPr lang="de-DE" altLang="de-DE" sz="1100" dirty="0">
                <a:latin typeface="Consolas" panose="020B0609020204030204" pitchFamily="49" charset="0"/>
              </a:rPr>
              <a:t>="rechteck2"&gt;</a:t>
            </a:r>
            <a:r>
              <a:rPr lang="de-DE" altLang="de-DE" sz="1100" dirty="0" err="1">
                <a:latin typeface="Consolas" panose="020B0609020204030204" pitchFamily="49" charset="0"/>
              </a:rPr>
              <a:t>Textbox</a:t>
            </a:r>
            <a:r>
              <a:rPr lang="de-DE" altLang="de-DE" sz="1100" dirty="0">
                <a:latin typeface="Consolas" panose="020B0609020204030204" pitchFamily="49" charset="0"/>
              </a:rPr>
              <a:t> 2&lt;/div&gt;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button</a:t>
            </a:r>
            <a:r>
              <a:rPr lang="de-DE" altLang="de-DE" sz="1100" dirty="0">
                <a:latin typeface="Consolas" panose="020B0609020204030204" pitchFamily="49" charset="0"/>
              </a:rPr>
              <a:t> </a:t>
            </a:r>
            <a:r>
              <a:rPr lang="de-DE" altLang="de-DE" sz="1100" dirty="0" err="1">
                <a:latin typeface="Consolas" panose="020B0609020204030204" pitchFamily="49" charset="0"/>
              </a:rPr>
              <a:t>id</a:t>
            </a:r>
            <a:r>
              <a:rPr lang="de-DE" altLang="de-DE" sz="1100" dirty="0">
                <a:latin typeface="Consolas" panose="020B0609020204030204" pitchFamily="49" charset="0"/>
              </a:rPr>
              <a:t>="</a:t>
            </a:r>
            <a:r>
              <a:rPr lang="de-DE" altLang="de-DE" sz="1100" dirty="0" err="1">
                <a:latin typeface="Consolas" panose="020B0609020204030204" pitchFamily="49" charset="0"/>
              </a:rPr>
              <a:t>btn</a:t>
            </a:r>
            <a:r>
              <a:rPr lang="de-DE" altLang="de-DE" sz="1100" dirty="0">
                <a:latin typeface="Consolas" panose="020B0609020204030204" pitchFamily="49" charset="0"/>
              </a:rPr>
              <a:t>" type="</a:t>
            </a:r>
            <a:r>
              <a:rPr lang="de-DE" altLang="de-DE" sz="1100" dirty="0" err="1">
                <a:latin typeface="Consolas" panose="020B0609020204030204" pitchFamily="49" charset="0"/>
              </a:rPr>
              <a:t>button</a:t>
            </a:r>
            <a:r>
              <a:rPr lang="de-DE" altLang="de-DE" sz="1100" dirty="0">
                <a:latin typeface="Consolas" panose="020B0609020204030204" pitchFamily="49" charset="0"/>
              </a:rPr>
              <a:t>"&gt;Elemente tauschen&lt;/</a:t>
            </a:r>
            <a:r>
              <a:rPr lang="de-DE" altLang="de-DE" sz="1100" dirty="0" err="1">
                <a:latin typeface="Consolas" panose="020B0609020204030204" pitchFamily="49" charset="0"/>
              </a:rPr>
              <a:t>button</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script</a:t>
            </a:r>
            <a:r>
              <a:rPr lang="de-DE" altLang="de-DE" sz="1100" dirty="0">
                <a:latin typeface="Consolas" panose="020B0609020204030204" pitchFamily="49" charset="0"/>
              </a:rPr>
              <a:t> </a:t>
            </a:r>
            <a:r>
              <a:rPr lang="de-DE" altLang="de-DE" sz="1100" dirty="0" err="1">
                <a:latin typeface="Consolas" panose="020B0609020204030204" pitchFamily="49" charset="0"/>
              </a:rPr>
              <a:t>src</a:t>
            </a:r>
            <a:r>
              <a:rPr lang="de-DE" altLang="de-DE" sz="1100" dirty="0">
                <a:latin typeface="Consolas" panose="020B0609020204030204" pitchFamily="49" charset="0"/>
              </a:rPr>
              <a:t>="https://code.jquery.com/jquery-3.5.1.min.js"&gt;&lt;/</a:t>
            </a:r>
            <a:r>
              <a:rPr lang="de-DE" altLang="de-DE" sz="1100" dirty="0" err="1">
                <a:latin typeface="Consolas" panose="020B0609020204030204" pitchFamily="49" charset="0"/>
              </a:rPr>
              <a:t>script</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script</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err="1">
                <a:latin typeface="Consolas" panose="020B0609020204030204" pitchFamily="49" charset="0"/>
              </a:rPr>
              <a:t>function</a:t>
            </a:r>
            <a:r>
              <a:rPr lang="de-DE" altLang="de-DE" sz="1100" dirty="0">
                <a:latin typeface="Consolas" panose="020B0609020204030204" pitchFamily="49" charset="0"/>
              </a:rPr>
              <a:t> tauschen() {</a:t>
            </a:r>
            <a:br>
              <a:rPr lang="de-DE" altLang="de-DE" sz="1100" dirty="0">
                <a:latin typeface="Consolas" panose="020B0609020204030204" pitchFamily="49" charset="0"/>
              </a:rPr>
            </a:br>
            <a:r>
              <a:rPr lang="de-DE" altLang="de-DE" sz="1100" dirty="0">
                <a:latin typeface="Consolas" panose="020B0609020204030204" pitchFamily="49" charset="0"/>
              </a:rPr>
              <a:t>    $('#rechteck1').</a:t>
            </a:r>
            <a:r>
              <a:rPr lang="de-DE" altLang="de-DE" sz="1100" dirty="0" err="1">
                <a:latin typeface="Consolas" panose="020B0609020204030204" pitchFamily="49" charset="0"/>
              </a:rPr>
              <a:t>toggle</a:t>
            </a:r>
            <a:r>
              <a:rPr lang="de-DE" altLang="de-DE" sz="1100" dirty="0">
                <a:latin typeface="Consolas" panose="020B0609020204030204" pitchFamily="49" charset="0"/>
              </a:rPr>
              <a:t>(2000);</a:t>
            </a:r>
            <a:br>
              <a:rPr lang="de-DE" altLang="de-DE" sz="1100" dirty="0">
                <a:latin typeface="Consolas" panose="020B0609020204030204" pitchFamily="49" charset="0"/>
              </a:rPr>
            </a:br>
            <a:r>
              <a:rPr lang="de-DE" altLang="de-DE" sz="1100" dirty="0">
                <a:latin typeface="Consolas" panose="020B0609020204030204" pitchFamily="49" charset="0"/>
              </a:rPr>
              <a:t>    $('#rechteck2').</a:t>
            </a:r>
            <a:r>
              <a:rPr lang="de-DE" altLang="de-DE" sz="1100" dirty="0" err="1">
                <a:latin typeface="Consolas" panose="020B0609020204030204" pitchFamily="49" charset="0"/>
              </a:rPr>
              <a:t>toggle</a:t>
            </a:r>
            <a:r>
              <a:rPr lang="de-DE" altLang="de-DE" sz="1100" dirty="0">
                <a:latin typeface="Consolas" panose="020B0609020204030204" pitchFamily="49" charset="0"/>
              </a:rPr>
              <a:t>(2000);</a:t>
            </a:r>
            <a:br>
              <a:rPr lang="de-DE" altLang="de-DE" sz="1100" dirty="0">
                <a:latin typeface="Consolas" panose="020B0609020204030204" pitchFamily="49" charset="0"/>
              </a:rPr>
            </a:br>
            <a:r>
              <a:rPr lang="de-DE" altLang="de-DE" sz="1100" dirty="0">
                <a:latin typeface="Consolas" panose="020B0609020204030204" pitchFamily="49" charset="0"/>
              </a:rPr>
              <a:t>}</a:t>
            </a:r>
            <a:br>
              <a:rPr lang="de-DE" altLang="de-DE" sz="1100" dirty="0">
                <a:latin typeface="Consolas" panose="020B0609020204030204" pitchFamily="49" charset="0"/>
              </a:rPr>
            </a:br>
            <a:r>
              <a:rPr lang="de-DE" altLang="de-DE" sz="1100" dirty="0">
                <a:latin typeface="Consolas" panose="020B0609020204030204" pitchFamily="49" charset="0"/>
              </a:rPr>
              <a:t>$('#rechteck2').</a:t>
            </a:r>
            <a:r>
              <a:rPr lang="de-DE" altLang="de-DE" sz="1100" dirty="0" err="1">
                <a:latin typeface="Consolas" panose="020B0609020204030204" pitchFamily="49" charset="0"/>
              </a:rPr>
              <a:t>hide</a:t>
            </a:r>
            <a:r>
              <a:rPr lang="de-DE" altLang="de-DE" sz="1100" dirty="0">
                <a:latin typeface="Consolas" panose="020B0609020204030204" pitchFamily="49" charset="0"/>
              </a:rPr>
              <a:t>();</a:t>
            </a:r>
            <a:br>
              <a:rPr lang="de-DE" altLang="de-DE" sz="1100" dirty="0">
                <a:latin typeface="Consolas" panose="020B0609020204030204" pitchFamily="49" charset="0"/>
              </a:rPr>
            </a:br>
            <a:r>
              <a:rPr lang="de-DE" altLang="de-DE" sz="1100" dirty="0">
                <a:latin typeface="Consolas" panose="020B0609020204030204" pitchFamily="49" charset="0"/>
              </a:rPr>
              <a:t>$('#</a:t>
            </a:r>
            <a:r>
              <a:rPr lang="de-DE" altLang="de-DE" sz="1100" dirty="0" err="1">
                <a:latin typeface="Consolas" panose="020B0609020204030204" pitchFamily="49" charset="0"/>
              </a:rPr>
              <a:t>btn</a:t>
            </a:r>
            <a:r>
              <a:rPr lang="de-DE" altLang="de-DE" sz="1100" dirty="0">
                <a:latin typeface="Consolas" panose="020B0609020204030204" pitchFamily="49" charset="0"/>
              </a:rPr>
              <a:t>').</a:t>
            </a:r>
            <a:r>
              <a:rPr lang="de-DE" altLang="de-DE" sz="1100" dirty="0" err="1">
                <a:latin typeface="Consolas" panose="020B0609020204030204" pitchFamily="49" charset="0"/>
              </a:rPr>
              <a:t>click</a:t>
            </a:r>
            <a:r>
              <a:rPr lang="de-DE" altLang="de-DE" sz="1100" dirty="0">
                <a:latin typeface="Consolas" panose="020B0609020204030204" pitchFamily="49" charset="0"/>
              </a:rPr>
              <a:t>(tauschen);</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script</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body</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html</a:t>
            </a:r>
            <a:r>
              <a:rPr lang="de-DE" altLang="de-DE" sz="1100" dirty="0">
                <a:latin typeface="Consolas" panose="020B0609020204030204" pitchFamily="49" charset="0"/>
              </a:rPr>
              <a:t>&gt;</a:t>
            </a:r>
          </a:p>
        </p:txBody>
      </p:sp>
      <p:sp>
        <p:nvSpPr>
          <p:cNvPr id="5" name="Textplatzhalter 2">
            <a:extLst>
              <a:ext uri="{FF2B5EF4-FFF2-40B4-BE49-F238E27FC236}">
                <a16:creationId xmlns:a16="http://schemas.microsoft.com/office/drawing/2014/main" id="{23FB8687-5DC2-419C-8708-D5AA7F29E13B}"/>
              </a:ext>
            </a:extLst>
          </p:cNvPr>
          <p:cNvSpPr>
            <a:spLocks noGrp="1"/>
          </p:cNvSpPr>
          <p:nvPr>
            <p:ph type="body" sz="quarter" idx="13"/>
          </p:nvPr>
        </p:nvSpPr>
        <p:spPr>
          <a:xfrm>
            <a:off x="949136" y="893420"/>
            <a:ext cx="10293728" cy="590931"/>
          </a:xfrm>
        </p:spPr>
        <p:txBody>
          <a:bodyPr/>
          <a:lstStyle/>
          <a:p>
            <a:pPr marL="342900" indent="-342900">
              <a:buFont typeface="+mj-lt"/>
              <a:buAutoNum type="arabicPeriod"/>
            </a:pPr>
            <a:r>
              <a:rPr lang="de-AT" sz="1200" dirty="0"/>
              <a:t>Gestalte eine Seite mit zwei </a:t>
            </a:r>
            <a:r>
              <a:rPr lang="de-AT" sz="1200" dirty="0">
                <a:latin typeface="Consolas" panose="020B0609020204030204" pitchFamily="49" charset="0"/>
              </a:rPr>
              <a:t>div</a:t>
            </a:r>
            <a:r>
              <a:rPr lang="de-AT" sz="1200" dirty="0"/>
              <a:t>-Elementen mit identischer Größe aber unterschiedlichen Farben. Wenn die Seite aufgerufen wird, soll jedoch eines der beiden Elemente mit der </a:t>
            </a:r>
            <a:r>
              <a:rPr lang="de-AT" sz="1200" dirty="0" err="1">
                <a:latin typeface="Consolas" panose="020B0609020204030204" pitchFamily="49" charset="0"/>
              </a:rPr>
              <a:t>hide</a:t>
            </a:r>
            <a:r>
              <a:rPr lang="de-AT" sz="1200" dirty="0">
                <a:latin typeface="Consolas" panose="020B0609020204030204" pitchFamily="49" charset="0"/>
              </a:rPr>
              <a:t>()</a:t>
            </a:r>
            <a:r>
              <a:rPr lang="de-AT" sz="1200" dirty="0"/>
              <a:t>-Methode (ohne Verzögerung) versteckt werden. Füge darunter einen Button ein. Wenn der Anwender diesen anklickt, soll das Programm die beiden Rechtecke langsam austauschen, indem es auf beide die </a:t>
            </a:r>
            <a:r>
              <a:rPr lang="de-AT" sz="1200" dirty="0" err="1">
                <a:latin typeface="Consolas" panose="020B0609020204030204" pitchFamily="49" charset="0"/>
              </a:rPr>
              <a:t>toggle</a:t>
            </a:r>
            <a:r>
              <a:rPr lang="de-AT" sz="1200" dirty="0">
                <a:latin typeface="Consolas" panose="020B0609020204030204" pitchFamily="49" charset="0"/>
              </a:rPr>
              <a:t>()</a:t>
            </a:r>
            <a:r>
              <a:rPr lang="de-AT" sz="1200" dirty="0"/>
              <a:t>-Methode anwendet.</a:t>
            </a:r>
          </a:p>
        </p:txBody>
      </p:sp>
    </p:spTree>
    <p:extLst>
      <p:ext uri="{BB962C8B-B14F-4D97-AF65-F5344CB8AC3E}">
        <p14:creationId xmlns:p14="http://schemas.microsoft.com/office/powerpoint/2010/main" val="179817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jQuery</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Einführung</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2402378" y="1953759"/>
            <a:ext cx="8252014" cy="2284728"/>
          </a:xfrm>
        </p:spPr>
        <p:txBody>
          <a:bodyPr/>
          <a:lstStyle/>
          <a:p>
            <a:r>
              <a:rPr lang="de-AT" dirty="0"/>
              <a:t>jQuery =&gt; JavaScript Bibliothek, die viele praktische Funktionen anbietet</a:t>
            </a:r>
            <a:br>
              <a:rPr lang="de-AT" dirty="0"/>
            </a:br>
            <a:r>
              <a:rPr lang="de-AT" dirty="0">
                <a:hlinkClick r:id="rId2"/>
              </a:rPr>
              <a:t>https://trends.builtwith.com/javascript/jQuery</a:t>
            </a:r>
            <a:endParaRPr lang="de-AT" dirty="0"/>
          </a:p>
          <a:p>
            <a:r>
              <a:rPr lang="de-AT" dirty="0"/>
              <a:t>Biete einen einfachen Zugriff auf die einzelnen DOM-Elemente</a:t>
            </a:r>
          </a:p>
          <a:p>
            <a:r>
              <a:rPr lang="de-AT" dirty="0"/>
              <a:t>Ansprechende Effekte mit einfachen Mitteln </a:t>
            </a:r>
          </a:p>
          <a:p>
            <a:r>
              <a:rPr lang="de-AT" dirty="0"/>
              <a:t>jQuery = reines JavaScript</a:t>
            </a:r>
          </a:p>
          <a:p>
            <a:r>
              <a:rPr lang="de-AT" dirty="0"/>
              <a:t>Vorgefertigte Funktionen reduzieren Aufwand für das Erstellen von Java-</a:t>
            </a:r>
            <a:r>
              <a:rPr lang="de-AT" dirty="0" err="1"/>
              <a:t>Script</a:t>
            </a:r>
            <a:r>
              <a:rPr lang="de-AT" dirty="0"/>
              <a:t> Programmen deutlich</a:t>
            </a:r>
          </a:p>
          <a:p>
            <a:r>
              <a:rPr lang="de-AT" dirty="0"/>
              <a:t>Muss eingebunden werden (entweder Download oder CDN Link)</a:t>
            </a:r>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5430B2-DF77-4C50-99EF-B5D860515ADD}"/>
              </a:ext>
            </a:extLst>
          </p:cNvPr>
          <p:cNvSpPr>
            <a:spLocks noGrp="1"/>
          </p:cNvSpPr>
          <p:nvPr>
            <p:ph type="title"/>
          </p:nvPr>
        </p:nvSpPr>
        <p:spPr/>
        <p:txBody>
          <a:bodyPr/>
          <a:lstStyle/>
          <a:p>
            <a:r>
              <a:rPr lang="de-AT" dirty="0"/>
              <a:t>Selektoren: HTML-Elemente über jQuery ansteuern</a:t>
            </a:r>
          </a:p>
        </p:txBody>
      </p:sp>
      <p:sp>
        <p:nvSpPr>
          <p:cNvPr id="4" name="Rectangle 1">
            <a:extLst>
              <a:ext uri="{FF2B5EF4-FFF2-40B4-BE49-F238E27FC236}">
                <a16:creationId xmlns:a16="http://schemas.microsoft.com/office/drawing/2014/main" id="{EBC0157B-3B7A-43C8-A727-0A8DD08AB022}"/>
              </a:ext>
            </a:extLst>
          </p:cNvPr>
          <p:cNvSpPr>
            <a:spLocks noChangeArrowheads="1"/>
          </p:cNvSpPr>
          <p:nvPr/>
        </p:nvSpPr>
        <p:spPr bwMode="auto">
          <a:xfrm>
            <a:off x="2265464" y="1997839"/>
            <a:ext cx="7661072" cy="2862322"/>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headlineElement</a:t>
            </a:r>
            <a:r>
              <a:rPr lang="de-DE" altLang="de-DE" sz="1200" dirty="0">
                <a:latin typeface="Consolas" panose="020B0609020204030204" pitchFamily="49" charset="0"/>
              </a:rPr>
              <a:t>"&gt;&lt;/h1&gt;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pElement</a:t>
            </a:r>
            <a:r>
              <a:rPr lang="de-DE" altLang="de-DE" sz="1200" dirty="0">
                <a:latin typeface="Consolas" panose="020B0609020204030204" pitchFamily="49" charset="0"/>
              </a:rPr>
              <a:t>"&gt;&lt;/p&gt;</a:t>
            </a:r>
            <a:br>
              <a:rPr lang="de-DE" altLang="de-DE" sz="1200" dirty="0">
                <a:latin typeface="Consolas" panose="020B0609020204030204" pitchFamily="49" charset="0"/>
              </a:rPr>
            </a:br>
            <a:r>
              <a:rPr lang="de-DE" altLang="de-DE" sz="1200" dirty="0">
                <a:latin typeface="Consolas" panose="020B0609020204030204" pitchFamily="49" charset="0"/>
              </a:rPr>
              <a:t>&lt;!-- jQuery muss vor dem </a:t>
            </a:r>
            <a:r>
              <a:rPr lang="de-DE" altLang="de-DE" sz="1200" dirty="0" err="1">
                <a:latin typeface="Consolas" panose="020B0609020204030204" pitchFamily="49" charset="0"/>
              </a:rPr>
              <a:t>script</a:t>
            </a:r>
            <a:r>
              <a:rPr lang="de-DE" altLang="de-DE" sz="1200" dirty="0">
                <a:latin typeface="Consolas" panose="020B0609020204030204" pitchFamily="49" charset="0"/>
              </a:rPr>
              <a:t>-Tag eingebunden werden --&gt;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 um ein Element anzusteuern muss lediglich das Dollarzeichen vorangestellt werden </a:t>
            </a:r>
            <a:br>
              <a:rPr lang="de-DE" altLang="de-DE" sz="1200" dirty="0">
                <a:latin typeface="Consolas" panose="020B0609020204030204" pitchFamily="49" charset="0"/>
              </a:rPr>
            </a:br>
            <a:r>
              <a:rPr lang="de-DE" altLang="de-DE" sz="1200" dirty="0">
                <a:latin typeface="Consolas" panose="020B0609020204030204" pitchFamily="49" charset="0"/>
              </a:rPr>
              <a:t>    * mit der anschließenden ID des Elements inkl. Rautezeichen */</a:t>
            </a:r>
            <a:br>
              <a:rPr lang="de-DE" altLang="de-DE" sz="1200" dirty="0">
                <a:latin typeface="Consolas" panose="020B0609020204030204" pitchFamily="49" charset="0"/>
              </a:rPr>
            </a:br>
            <a:r>
              <a:rPr lang="de-DE" altLang="de-DE" sz="1200" dirty="0">
                <a:latin typeface="Consolas" panose="020B0609020204030204" pitchFamily="49" charset="0"/>
              </a:rPr>
              <a:t>    /* Die Index-Nummer wird benötigt da jQuery ein Array zurückgibt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headlineElement</a:t>
            </a:r>
            <a:r>
              <a:rPr lang="de-DE" altLang="de-DE" sz="1200" dirty="0">
                <a:latin typeface="Consolas" panose="020B0609020204030204" pitchFamily="49" charset="0"/>
              </a:rPr>
              <a:t>')[0].</a:t>
            </a:r>
            <a:r>
              <a:rPr lang="de-DE" altLang="de-DE" sz="1200" dirty="0" err="1">
                <a:latin typeface="Consolas" panose="020B0609020204030204" pitchFamily="49" charset="0"/>
              </a:rPr>
              <a:t>innerHTML</a:t>
            </a:r>
            <a:r>
              <a:rPr lang="de-DE" altLang="de-DE" sz="1200" dirty="0">
                <a:latin typeface="Consolas" panose="020B0609020204030204" pitchFamily="49" charset="0"/>
              </a:rPr>
              <a:t> = 'Überschrift';</a:t>
            </a:r>
            <a:br>
              <a:rPr lang="de-DE" altLang="de-DE" sz="1200" dirty="0">
                <a:latin typeface="Consolas" panose="020B0609020204030204" pitchFamily="49" charset="0"/>
              </a:rPr>
            </a:br>
            <a:r>
              <a:rPr lang="de-DE" altLang="de-DE" sz="1200" dirty="0">
                <a:latin typeface="Consolas" panose="020B0609020204030204" pitchFamily="49" charset="0"/>
              </a:rPr>
              <a:t>    /* bei .</a:t>
            </a:r>
            <a:r>
              <a:rPr lang="de-DE" altLang="de-DE" sz="1200" dirty="0" err="1">
                <a:latin typeface="Consolas" panose="020B0609020204030204" pitchFamily="49" charset="0"/>
              </a:rPr>
              <a:t>text</a:t>
            </a:r>
            <a:r>
              <a:rPr lang="de-DE" altLang="de-DE" sz="1200" dirty="0">
                <a:latin typeface="Consolas" panose="020B0609020204030204" pitchFamily="49" charset="0"/>
              </a:rPr>
              <a:t> wird kein Array zurück gegeben, daher kann man sich den </a:t>
            </a:r>
            <a:br>
              <a:rPr lang="de-DE" altLang="de-DE" sz="1200" dirty="0">
                <a:latin typeface="Consolas" panose="020B0609020204030204" pitchFamily="49" charset="0"/>
              </a:rPr>
            </a:br>
            <a:r>
              <a:rPr lang="de-DE" altLang="de-DE" sz="1200" dirty="0">
                <a:latin typeface="Consolas" panose="020B0609020204030204" pitchFamily="49" charset="0"/>
              </a:rPr>
              <a:t>    * Index hier sparen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pElement</a:t>
            </a:r>
            <a:r>
              <a:rPr lang="de-DE" altLang="de-DE" sz="1200" dirty="0">
                <a:latin typeface="Consolas" panose="020B0609020204030204" pitchFamily="49" charset="0"/>
              </a:rPr>
              <a:t>').</a:t>
            </a:r>
            <a:r>
              <a:rPr lang="de-DE" altLang="de-DE" sz="1200" dirty="0" err="1">
                <a:latin typeface="Consolas" panose="020B0609020204030204" pitchFamily="49" charset="0"/>
              </a:rPr>
              <a:t>text</a:t>
            </a:r>
            <a:r>
              <a:rPr lang="de-DE" altLang="de-DE" sz="1200" dirty="0">
                <a:latin typeface="Consolas" panose="020B0609020204030204" pitchFamily="49" charset="0"/>
              </a:rPr>
              <a:t>('Hier steht ein Absatz.');</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01802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B9394-4654-4B4F-A68B-8E41AB627C87}"/>
              </a:ext>
            </a:extLst>
          </p:cNvPr>
          <p:cNvSpPr>
            <a:spLocks noGrp="1"/>
          </p:cNvSpPr>
          <p:nvPr>
            <p:ph type="title"/>
          </p:nvPr>
        </p:nvSpPr>
        <p:spPr/>
        <p:txBody>
          <a:bodyPr/>
          <a:lstStyle/>
          <a:p>
            <a:r>
              <a:rPr lang="de-AT" dirty="0"/>
              <a:t>Beispiel: Ausgabe Inhalte über jQuery</a:t>
            </a:r>
          </a:p>
        </p:txBody>
      </p:sp>
      <p:sp>
        <p:nvSpPr>
          <p:cNvPr id="4" name="Rectangle 1">
            <a:extLst>
              <a:ext uri="{FF2B5EF4-FFF2-40B4-BE49-F238E27FC236}">
                <a16:creationId xmlns:a16="http://schemas.microsoft.com/office/drawing/2014/main" id="{D0D1695E-A19A-4C1B-A917-D57C5BB7CE06}"/>
              </a:ext>
            </a:extLst>
          </p:cNvPr>
          <p:cNvSpPr>
            <a:spLocks noChangeArrowheads="1"/>
          </p:cNvSpPr>
          <p:nvPr/>
        </p:nvSpPr>
        <p:spPr bwMode="auto">
          <a:xfrm>
            <a:off x="2945137" y="2367171"/>
            <a:ext cx="6301725" cy="2123658"/>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$('p').</a:t>
            </a:r>
            <a:r>
              <a:rPr lang="de-DE" altLang="de-DE" sz="1200" dirty="0" err="1">
                <a:latin typeface="Consolas" panose="020B0609020204030204" pitchFamily="49" charset="0"/>
              </a:rPr>
              <a:t>text</a:t>
            </a:r>
            <a:r>
              <a:rPr lang="de-DE" altLang="de-DE" sz="1200" dirty="0">
                <a:latin typeface="Consolas" panose="020B0609020204030204" pitchFamily="49" charset="0"/>
              </a:rPr>
              <a:t>('Hier steht ein Absatz');</a:t>
            </a:r>
            <a:br>
              <a:rPr lang="de-DE" altLang="de-DE" sz="1200" dirty="0">
                <a:latin typeface="Consolas" panose="020B0609020204030204" pitchFamily="49" charset="0"/>
              </a:rPr>
            </a:br>
            <a:r>
              <a:rPr lang="de-DE" altLang="de-DE" sz="1200" dirty="0">
                <a:latin typeface="Consolas" panose="020B0609020204030204" pitchFamily="49" charset="0"/>
              </a:rPr>
              <a:t>    $("p")[2].</a:t>
            </a:r>
            <a:r>
              <a:rPr lang="de-DE" altLang="de-DE" sz="1200" dirty="0" err="1">
                <a:latin typeface="Consolas" panose="020B0609020204030204" pitchFamily="49" charset="0"/>
              </a:rPr>
              <a:t>innerHTML</a:t>
            </a:r>
            <a:r>
              <a:rPr lang="de-DE" altLang="de-DE" sz="1200" dirty="0">
                <a:latin typeface="Consolas" panose="020B0609020204030204" pitchFamily="49" charset="0"/>
              </a:rPr>
              <a:t> = "Der dritte Absatz wird gezielt angesteuert.";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
        <p:nvSpPr>
          <p:cNvPr id="5" name="Textplatzhalter 1">
            <a:extLst>
              <a:ext uri="{FF2B5EF4-FFF2-40B4-BE49-F238E27FC236}">
                <a16:creationId xmlns:a16="http://schemas.microsoft.com/office/drawing/2014/main" id="{501EBB83-3EEC-4E9E-A143-617C1D01A70E}"/>
              </a:ext>
            </a:extLst>
          </p:cNvPr>
          <p:cNvSpPr>
            <a:spLocks noGrp="1"/>
          </p:cNvSpPr>
          <p:nvPr>
            <p:ph type="body" sz="quarter" idx="13"/>
          </p:nvPr>
        </p:nvSpPr>
        <p:spPr>
          <a:xfrm>
            <a:off x="949135" y="1749651"/>
            <a:ext cx="10293728" cy="286232"/>
          </a:xfrm>
        </p:spPr>
        <p:txBody>
          <a:bodyPr/>
          <a:lstStyle/>
          <a:p>
            <a:pPr algn="ctr"/>
            <a:r>
              <a:rPr lang="de-AT" dirty="0"/>
              <a:t>Der erste Befehl gilt für alle p-Tags, der zweite hingegen nur für das dritte Element im Dokument</a:t>
            </a:r>
          </a:p>
        </p:txBody>
      </p:sp>
    </p:spTree>
    <p:extLst>
      <p:ext uri="{BB962C8B-B14F-4D97-AF65-F5344CB8AC3E}">
        <p14:creationId xmlns:p14="http://schemas.microsoft.com/office/powerpoint/2010/main" val="2712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A12C8-644D-40ED-A5C1-E8A40A49F7D3}"/>
              </a:ext>
            </a:extLst>
          </p:cNvPr>
          <p:cNvSpPr>
            <a:spLocks noGrp="1"/>
          </p:cNvSpPr>
          <p:nvPr>
            <p:ph type="title"/>
          </p:nvPr>
        </p:nvSpPr>
        <p:spPr/>
        <p:txBody>
          <a:bodyPr/>
          <a:lstStyle/>
          <a:p>
            <a:r>
              <a:rPr lang="de-AT" dirty="0"/>
              <a:t>Beispiel: Darstellung der roten Absätze</a:t>
            </a:r>
          </a:p>
        </p:txBody>
      </p:sp>
      <p:sp>
        <p:nvSpPr>
          <p:cNvPr id="5" name="Rectangle 2">
            <a:extLst>
              <a:ext uri="{FF2B5EF4-FFF2-40B4-BE49-F238E27FC236}">
                <a16:creationId xmlns:a16="http://schemas.microsoft.com/office/drawing/2014/main" id="{C45025EA-4FAE-43DE-A773-CA51CEC17006}"/>
              </a:ext>
            </a:extLst>
          </p:cNvPr>
          <p:cNvSpPr>
            <a:spLocks noChangeArrowheads="1"/>
          </p:cNvSpPr>
          <p:nvPr/>
        </p:nvSpPr>
        <p:spPr bwMode="auto">
          <a:xfrm>
            <a:off x="3157535" y="2053049"/>
            <a:ext cx="5876930" cy="3600986"/>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class</a:t>
            </a:r>
            <a:r>
              <a:rPr lang="de-DE" altLang="de-DE" sz="1200" dirty="0">
                <a:latin typeface="Consolas" panose="020B0609020204030204" pitchFamily="49" charset="0"/>
              </a:rPr>
              <a:t>="rot"&gt;&lt;/p&gt;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class</a:t>
            </a:r>
            <a:r>
              <a:rPr lang="de-DE" altLang="de-DE" sz="1200" dirty="0">
                <a:latin typeface="Consolas" panose="020B0609020204030204" pitchFamily="49" charset="0"/>
              </a:rPr>
              <a:t>="rot"&gt;&lt;/p&gt;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 Alle p-Tags erhalten einen Text */</a:t>
            </a:r>
            <a:br>
              <a:rPr lang="de-DE" altLang="de-DE" sz="1200" dirty="0">
                <a:latin typeface="Consolas" panose="020B0609020204030204" pitchFamily="49" charset="0"/>
              </a:rPr>
            </a:br>
            <a:r>
              <a:rPr lang="de-DE" altLang="de-DE" sz="1200" dirty="0">
                <a:latin typeface="Consolas" panose="020B0609020204030204" pitchFamily="49" charset="0"/>
              </a:rPr>
              <a:t>    $('p').</a:t>
            </a:r>
            <a:r>
              <a:rPr lang="de-DE" altLang="de-DE" sz="1200" dirty="0" err="1">
                <a:latin typeface="Consolas" panose="020B0609020204030204" pitchFamily="49" charset="0"/>
              </a:rPr>
              <a:t>text</a:t>
            </a:r>
            <a:r>
              <a:rPr lang="de-DE" altLang="de-DE" sz="1200" dirty="0">
                <a:latin typeface="Consolas" panose="020B0609020204030204" pitchFamily="49" charset="0"/>
              </a:rPr>
              <a:t>("Hier steht ein Absatz");</a:t>
            </a:r>
            <a:br>
              <a:rPr lang="de-DE" altLang="de-DE" sz="1200" dirty="0">
                <a:latin typeface="Consolas" panose="020B0609020204030204" pitchFamily="49" charset="0"/>
              </a:rPr>
            </a:br>
            <a:r>
              <a:rPr lang="de-DE" altLang="de-DE" sz="1200" dirty="0">
                <a:latin typeface="Consolas" panose="020B0609020204030204" pitchFamily="49" charset="0"/>
              </a:rPr>
              <a:t>    /* Array erzeugen mit allen Elementen mit der Klasse rot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rot = $('.rot');</a:t>
            </a:r>
            <a:br>
              <a:rPr lang="de-DE" altLang="de-DE" sz="1200" dirty="0">
                <a:latin typeface="Consolas" panose="020B0609020204030204" pitchFamily="49" charset="0"/>
              </a:rPr>
            </a:br>
            <a:r>
              <a:rPr lang="de-DE" altLang="de-DE" sz="1200" dirty="0">
                <a:latin typeface="Consolas" panose="020B0609020204030204" pitchFamily="49" charset="0"/>
              </a:rPr>
              <a:t>    /* jedes Element im Array durch gehen und style ändern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 0; i &lt; </a:t>
            </a:r>
            <a:r>
              <a:rPr lang="de-DE" altLang="de-DE" sz="1200" dirty="0" err="1">
                <a:latin typeface="Consolas" panose="020B0609020204030204" pitchFamily="49" charset="0"/>
              </a:rPr>
              <a:t>rot.length</a:t>
            </a:r>
            <a:r>
              <a:rPr lang="de-DE" altLang="de-DE" sz="1200" dirty="0">
                <a:latin typeface="Consolas" panose="020B0609020204030204" pitchFamily="49" charset="0"/>
              </a:rPr>
              <a:t>; i++) {</a:t>
            </a:r>
            <a:br>
              <a:rPr lang="de-DE" altLang="de-DE" sz="1200" dirty="0">
                <a:latin typeface="Consolas" panose="020B0609020204030204" pitchFamily="49" charset="0"/>
              </a:rPr>
            </a:br>
            <a:r>
              <a:rPr lang="de-DE" altLang="de-DE" sz="1200" dirty="0">
                <a:latin typeface="Consolas" panose="020B0609020204030204" pitchFamily="49" charset="0"/>
              </a:rPr>
              <a:t>        rot[i].</a:t>
            </a:r>
            <a:r>
              <a:rPr lang="de-DE" altLang="de-DE" sz="1200" dirty="0" err="1">
                <a:latin typeface="Consolas" panose="020B0609020204030204" pitchFamily="49" charset="0"/>
              </a:rPr>
              <a:t>style.color</a:t>
            </a:r>
            <a:r>
              <a:rPr lang="de-DE" altLang="de-DE" sz="1200" dirty="0">
                <a:latin typeface="Consolas" panose="020B0609020204030204" pitchFamily="49" charset="0"/>
              </a:rPr>
              <a:t> = "</a:t>
            </a:r>
            <a:r>
              <a:rPr lang="de-DE" altLang="de-DE" sz="1200" dirty="0" err="1">
                <a:latin typeface="Consolas" panose="020B0609020204030204" pitchFamily="49" charset="0"/>
              </a:rPr>
              <a:t>red</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p-Tags mit der Klasse rot erhalten einen anderen Inhalt */</a:t>
            </a:r>
            <a:br>
              <a:rPr lang="de-DE" altLang="de-DE" sz="1200" dirty="0">
                <a:latin typeface="Consolas" panose="020B0609020204030204" pitchFamily="49" charset="0"/>
              </a:rPr>
            </a:br>
            <a:r>
              <a:rPr lang="de-DE" altLang="de-DE" sz="1200" dirty="0">
                <a:latin typeface="Consolas" panose="020B0609020204030204" pitchFamily="49" charset="0"/>
              </a:rPr>
              <a:t>    $('.rot').</a:t>
            </a:r>
            <a:r>
              <a:rPr lang="de-DE" altLang="de-DE" sz="1200" dirty="0" err="1">
                <a:latin typeface="Consolas" panose="020B0609020204030204" pitchFamily="49" charset="0"/>
              </a:rPr>
              <a:t>text</a:t>
            </a:r>
            <a:r>
              <a:rPr lang="de-DE" altLang="de-DE" sz="1200" dirty="0">
                <a:latin typeface="Consolas" panose="020B0609020204030204" pitchFamily="49" charset="0"/>
              </a:rPr>
              <a:t>("Diese Absätze erscheinen in roter Farbe");</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39729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0ED476-63D7-4B5A-9AA8-294339EB57F5}"/>
              </a:ext>
            </a:extLst>
          </p:cNvPr>
          <p:cNvSpPr>
            <a:spLocks noGrp="1"/>
          </p:cNvSpPr>
          <p:nvPr>
            <p:ph type="title"/>
          </p:nvPr>
        </p:nvSpPr>
        <p:spPr/>
        <p:txBody>
          <a:bodyPr/>
          <a:lstStyle/>
          <a:p>
            <a:r>
              <a:rPr lang="de-AT" dirty="0"/>
              <a:t>Beispiel: Verschiedene Elemente präzise ansteuern</a:t>
            </a:r>
          </a:p>
        </p:txBody>
      </p:sp>
      <p:sp>
        <p:nvSpPr>
          <p:cNvPr id="4" name="Rectangle 1">
            <a:extLst>
              <a:ext uri="{FF2B5EF4-FFF2-40B4-BE49-F238E27FC236}">
                <a16:creationId xmlns:a16="http://schemas.microsoft.com/office/drawing/2014/main" id="{31AAEC88-DBEE-4598-9BD4-3F5084B58E23}"/>
              </a:ext>
            </a:extLst>
          </p:cNvPr>
          <p:cNvSpPr>
            <a:spLocks noChangeArrowheads="1"/>
          </p:cNvSpPr>
          <p:nvPr/>
        </p:nvSpPr>
        <p:spPr bwMode="auto">
          <a:xfrm>
            <a:off x="3157535" y="1756023"/>
            <a:ext cx="5876930" cy="3231654"/>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 </a:t>
            </a:r>
            <a:r>
              <a:rPr lang="de-DE" altLang="de-DE" sz="1200" dirty="0" err="1">
                <a:latin typeface="Consolas" panose="020B0609020204030204" pitchFamily="49" charset="0"/>
              </a:rPr>
              <a:t>class</a:t>
            </a:r>
            <a:r>
              <a:rPr lang="de-DE" altLang="de-DE" sz="1200" dirty="0">
                <a:latin typeface="Consolas" panose="020B0609020204030204" pitchFamily="49" charset="0"/>
              </a:rPr>
              <a:t>="rot"&gt;&lt;/h1&gt;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class</a:t>
            </a:r>
            <a:r>
              <a:rPr lang="de-DE" altLang="de-DE" sz="1200" dirty="0">
                <a:latin typeface="Consolas" panose="020B0609020204030204" pitchFamily="49" charset="0"/>
              </a:rPr>
              <a:t>="rot"&gt;&lt;/p&gt;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class</a:t>
            </a:r>
            <a:r>
              <a:rPr lang="de-DE" altLang="de-DE" sz="1200" dirty="0">
                <a:latin typeface="Consolas" panose="020B0609020204030204" pitchFamily="49" charset="0"/>
              </a:rPr>
              <a:t>="rot"&gt;&lt;/p&gt;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$('p').</a:t>
            </a:r>
            <a:r>
              <a:rPr lang="de-DE" altLang="de-DE" sz="1200" dirty="0" err="1">
                <a:latin typeface="Consolas" panose="020B0609020204030204" pitchFamily="49" charset="0"/>
              </a:rPr>
              <a:t>text</a:t>
            </a:r>
            <a:r>
              <a:rPr lang="de-DE" altLang="de-DE" sz="1200" dirty="0">
                <a:latin typeface="Consolas" panose="020B0609020204030204" pitchFamily="49" charset="0"/>
              </a:rPr>
              <a:t>("Hier steht ein Absatz");</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rot = $('.rot');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 0; i &lt; </a:t>
            </a:r>
            <a:r>
              <a:rPr lang="de-DE" altLang="de-DE" sz="1200" dirty="0" err="1">
                <a:latin typeface="Consolas" panose="020B0609020204030204" pitchFamily="49" charset="0"/>
              </a:rPr>
              <a:t>rot.length</a:t>
            </a:r>
            <a:r>
              <a:rPr lang="de-DE" altLang="de-DE" sz="1200" dirty="0">
                <a:latin typeface="Consolas" panose="020B0609020204030204" pitchFamily="49" charset="0"/>
              </a:rPr>
              <a:t>; i++) {</a:t>
            </a:r>
            <a:br>
              <a:rPr lang="de-DE" altLang="de-DE" sz="1200" dirty="0">
                <a:latin typeface="Consolas" panose="020B0609020204030204" pitchFamily="49" charset="0"/>
              </a:rPr>
            </a:br>
            <a:r>
              <a:rPr lang="de-DE" altLang="de-DE" sz="1200" dirty="0">
                <a:latin typeface="Consolas" panose="020B0609020204030204" pitchFamily="49" charset="0"/>
              </a:rPr>
              <a:t>        rot[i].</a:t>
            </a:r>
            <a:r>
              <a:rPr lang="de-DE" altLang="de-DE" sz="1200" dirty="0" err="1">
                <a:latin typeface="Consolas" panose="020B0609020204030204" pitchFamily="49" charset="0"/>
              </a:rPr>
              <a:t>style.color</a:t>
            </a:r>
            <a:r>
              <a:rPr lang="de-DE" altLang="de-DE" sz="1200" dirty="0">
                <a:latin typeface="Consolas" panose="020B0609020204030204" pitchFamily="49" charset="0"/>
              </a:rPr>
              <a:t> = "</a:t>
            </a:r>
            <a:r>
              <a:rPr lang="de-DE" altLang="de-DE" sz="1200" dirty="0" err="1">
                <a:latin typeface="Consolas" panose="020B0609020204030204" pitchFamily="49" charset="0"/>
              </a:rPr>
              <a:t>red</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p.rot</a:t>
            </a:r>
            <a:r>
              <a:rPr lang="de-DE" altLang="de-DE" sz="1200" dirty="0">
                <a:latin typeface="Consolas" panose="020B0609020204030204" pitchFamily="49" charset="0"/>
              </a:rPr>
              <a:t>').</a:t>
            </a:r>
            <a:r>
              <a:rPr lang="de-DE" altLang="de-DE" sz="1200" dirty="0" err="1">
                <a:latin typeface="Consolas" panose="020B0609020204030204" pitchFamily="49" charset="0"/>
              </a:rPr>
              <a:t>text</a:t>
            </a:r>
            <a:r>
              <a:rPr lang="de-DE" altLang="de-DE" sz="1200" dirty="0">
                <a:latin typeface="Consolas" panose="020B0609020204030204" pitchFamily="49" charset="0"/>
              </a:rPr>
              <a:t>("Diese Absätze erscheinen in roter Farbe.");</a:t>
            </a:r>
            <a:br>
              <a:rPr lang="de-DE" altLang="de-DE" sz="1200" dirty="0">
                <a:latin typeface="Consolas" panose="020B0609020204030204" pitchFamily="49" charset="0"/>
              </a:rPr>
            </a:br>
            <a:r>
              <a:rPr lang="de-DE" altLang="de-DE" sz="1200" dirty="0">
                <a:latin typeface="Consolas" panose="020B0609020204030204" pitchFamily="49" charset="0"/>
              </a:rPr>
              <a:t>    $('h1.rot').</a:t>
            </a:r>
            <a:r>
              <a:rPr lang="de-DE" altLang="de-DE" sz="1200" dirty="0" err="1">
                <a:latin typeface="Consolas" panose="020B0609020204030204" pitchFamily="49" charset="0"/>
              </a:rPr>
              <a:t>text</a:t>
            </a:r>
            <a:r>
              <a:rPr lang="de-DE" altLang="de-DE" sz="1200" dirty="0">
                <a:latin typeface="Consolas" panose="020B0609020204030204" pitchFamily="49" charset="0"/>
              </a:rPr>
              <a:t>("Headline in roter Farbe");</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31738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426EA-381B-4DF8-BBA5-D4305AE3932D}"/>
              </a:ext>
            </a:extLst>
          </p:cNvPr>
          <p:cNvSpPr>
            <a:spLocks noGrp="1"/>
          </p:cNvSpPr>
          <p:nvPr>
            <p:ph type="title"/>
          </p:nvPr>
        </p:nvSpPr>
        <p:spPr/>
        <p:txBody>
          <a:bodyPr/>
          <a:lstStyle/>
          <a:p>
            <a:r>
              <a:rPr lang="de-AT" dirty="0"/>
              <a:t>Inhalte der Seite mit jQuery verändern und auswerten</a:t>
            </a:r>
          </a:p>
        </p:txBody>
      </p:sp>
      <p:sp>
        <p:nvSpPr>
          <p:cNvPr id="4" name="Rectangle 1">
            <a:extLst>
              <a:ext uri="{FF2B5EF4-FFF2-40B4-BE49-F238E27FC236}">
                <a16:creationId xmlns:a16="http://schemas.microsoft.com/office/drawing/2014/main" id="{17AC570F-B164-4C92-95FC-81D63F3F01EE}"/>
              </a:ext>
            </a:extLst>
          </p:cNvPr>
          <p:cNvSpPr>
            <a:spLocks noChangeArrowheads="1"/>
          </p:cNvSpPr>
          <p:nvPr/>
        </p:nvSpPr>
        <p:spPr bwMode="auto">
          <a:xfrm>
            <a:off x="2860178" y="1869737"/>
            <a:ext cx="6471643" cy="2677656"/>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&lt;h1&gt;&lt;/h1&gt;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text</a:t>
            </a:r>
            <a:r>
              <a:rPr lang="de-DE" altLang="de-DE" sz="1200" dirty="0">
                <a:latin typeface="Consolas" panose="020B0609020204030204" pitchFamily="49" charset="0"/>
              </a:rPr>
              <a:t>() erlaubt nur reinen Text */</a:t>
            </a:r>
            <a:br>
              <a:rPr lang="de-DE" altLang="de-DE" sz="1200" dirty="0">
                <a:latin typeface="Consolas" panose="020B0609020204030204" pitchFamily="49" charset="0"/>
              </a:rPr>
            </a:br>
            <a:r>
              <a:rPr lang="de-DE" altLang="de-DE" sz="1200" dirty="0">
                <a:latin typeface="Consolas" panose="020B0609020204030204" pitchFamily="49" charset="0"/>
              </a:rPr>
              <a:t>    $('h1').</a:t>
            </a:r>
            <a:r>
              <a:rPr lang="de-DE" altLang="de-DE" sz="1200" dirty="0" err="1">
                <a:latin typeface="Consolas" panose="020B0609020204030204" pitchFamily="49" charset="0"/>
              </a:rPr>
              <a:t>text</a:t>
            </a:r>
            <a:r>
              <a:rPr lang="de-DE" altLang="de-DE" sz="1200" dirty="0">
                <a:latin typeface="Consolas" panose="020B0609020204030204" pitchFamily="49" charset="0"/>
              </a:rPr>
              <a:t>('Überschrift');</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html</a:t>
            </a:r>
            <a:r>
              <a:rPr lang="de-DE" altLang="de-DE" sz="1200" dirty="0">
                <a:latin typeface="Consolas" panose="020B0609020204030204" pitchFamily="49" charset="0"/>
              </a:rPr>
              <a:t>() erlaubt auch </a:t>
            </a:r>
            <a:r>
              <a:rPr lang="de-DE" altLang="de-DE" sz="1200" dirty="0" err="1">
                <a:latin typeface="Consolas" panose="020B0609020204030204" pitchFamily="49" charset="0"/>
              </a:rPr>
              <a:t>html</a:t>
            </a:r>
            <a:r>
              <a:rPr lang="de-DE" altLang="de-DE" sz="1200" dirty="0">
                <a:latin typeface="Consolas" panose="020B0609020204030204" pitchFamily="49" charset="0"/>
              </a:rPr>
              <a:t>-Tags */</a:t>
            </a:r>
            <a:br>
              <a:rPr lang="de-DE" altLang="de-DE" sz="1200" dirty="0">
                <a:latin typeface="Consolas" panose="020B0609020204030204" pitchFamily="49" charset="0"/>
              </a:rPr>
            </a:br>
            <a:r>
              <a:rPr lang="de-DE" altLang="de-DE" sz="1200" dirty="0">
                <a:latin typeface="Consolas" panose="020B0609020204030204" pitchFamily="49" charset="0"/>
              </a:rPr>
              <a:t>    $('p').</a:t>
            </a:r>
            <a:r>
              <a:rPr lang="de-DE" altLang="de-DE" sz="1200" dirty="0" err="1">
                <a:latin typeface="Consolas" panose="020B0609020204030204" pitchFamily="49" charset="0"/>
              </a:rPr>
              <a:t>html</a:t>
            </a:r>
            <a:r>
              <a:rPr lang="de-DE" altLang="de-DE" sz="1200" dirty="0">
                <a:latin typeface="Consolas" panose="020B0609020204030204" pitchFamily="49" charset="0"/>
              </a:rPr>
              <a:t>("Absatz mit einem &lt;strong&gt;fett&lt;/strong&gt; gedruckten Wort");</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val</a:t>
            </a:r>
            <a:r>
              <a:rPr lang="de-DE" altLang="de-DE" sz="1200" dirty="0">
                <a:latin typeface="Consolas" panose="020B0609020204030204" pitchFamily="49" charset="0"/>
              </a:rPr>
              <a:t>() erlaubt das </a:t>
            </a:r>
            <a:r>
              <a:rPr lang="de-DE" altLang="de-DE" sz="1200" dirty="0" err="1">
                <a:latin typeface="Consolas" panose="020B0609020204030204" pitchFamily="49" charset="0"/>
              </a:rPr>
              <a:t>value</a:t>
            </a:r>
            <a:r>
              <a:rPr lang="de-DE" altLang="de-DE" sz="1200" dirty="0">
                <a:latin typeface="Consolas" panose="020B0609020204030204" pitchFamily="49" charset="0"/>
              </a:rPr>
              <a:t>-Attribute vorzugeben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eingabe</a:t>
            </a:r>
            <a:r>
              <a:rPr lang="de-DE" altLang="de-DE" sz="1200" dirty="0">
                <a:latin typeface="Consolas" panose="020B0609020204030204" pitchFamily="49" charset="0"/>
              </a:rPr>
              <a:t>').</a:t>
            </a:r>
            <a:r>
              <a:rPr lang="de-DE" altLang="de-DE" sz="1200" dirty="0" err="1">
                <a:latin typeface="Consolas" panose="020B0609020204030204" pitchFamily="49" charset="0"/>
              </a:rPr>
              <a:t>val</a:t>
            </a:r>
            <a:r>
              <a:rPr lang="de-DE" altLang="de-DE" sz="1200" dirty="0">
                <a:latin typeface="Consolas" panose="020B0609020204030204" pitchFamily="49" charset="0"/>
              </a:rPr>
              <a:t>("Eingabefeld");</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
        <p:nvSpPr>
          <p:cNvPr id="5" name="Textplatzhalter 2">
            <a:extLst>
              <a:ext uri="{FF2B5EF4-FFF2-40B4-BE49-F238E27FC236}">
                <a16:creationId xmlns:a16="http://schemas.microsoft.com/office/drawing/2014/main" id="{0591D82B-B68F-4E3E-82A0-82000C4A3F4D}"/>
              </a:ext>
            </a:extLst>
          </p:cNvPr>
          <p:cNvSpPr>
            <a:spLocks noGrp="1"/>
          </p:cNvSpPr>
          <p:nvPr>
            <p:ph type="body" sz="quarter" idx="13"/>
          </p:nvPr>
        </p:nvSpPr>
        <p:spPr>
          <a:xfrm>
            <a:off x="949136" y="1455738"/>
            <a:ext cx="10293728" cy="286232"/>
          </a:xfrm>
        </p:spPr>
        <p:txBody>
          <a:bodyPr/>
          <a:lstStyle/>
          <a:p>
            <a:pPr algn="ctr"/>
            <a:r>
              <a:rPr lang="de-AT" dirty="0"/>
              <a:t>Inhalte werden über drei verschiedene Methoden ausgegeben</a:t>
            </a:r>
          </a:p>
        </p:txBody>
      </p:sp>
    </p:spTree>
    <p:extLst>
      <p:ext uri="{BB962C8B-B14F-4D97-AF65-F5344CB8AC3E}">
        <p14:creationId xmlns:p14="http://schemas.microsoft.com/office/powerpoint/2010/main" val="175144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C24125-29B8-4436-A496-2E49B2BDED4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0ADAC7C5-0075-45F4-91CB-B3330746AB8D}"/>
              </a:ext>
            </a:extLst>
          </p:cNvPr>
          <p:cNvSpPr>
            <a:spLocks noGrp="1"/>
          </p:cNvSpPr>
          <p:nvPr>
            <p:ph type="body" sz="quarter" idx="13"/>
          </p:nvPr>
        </p:nvSpPr>
        <p:spPr>
          <a:xfrm>
            <a:off x="949136" y="1455738"/>
            <a:ext cx="10293728" cy="286232"/>
          </a:xfrm>
        </p:spPr>
        <p:txBody>
          <a:bodyPr/>
          <a:lstStyle/>
          <a:p>
            <a:pPr algn="ctr"/>
            <a:r>
              <a:rPr lang="de-AT" dirty="0"/>
              <a:t>Methoden nehmen die Inhalte der übrigen Elemente auf</a:t>
            </a:r>
          </a:p>
        </p:txBody>
      </p:sp>
      <p:sp>
        <p:nvSpPr>
          <p:cNvPr id="4" name="Rectangle 1">
            <a:extLst>
              <a:ext uri="{FF2B5EF4-FFF2-40B4-BE49-F238E27FC236}">
                <a16:creationId xmlns:a16="http://schemas.microsoft.com/office/drawing/2014/main" id="{36E5A4AE-D1D4-43A0-8F62-E6EAD3B7B60C}"/>
              </a:ext>
            </a:extLst>
          </p:cNvPr>
          <p:cNvSpPr>
            <a:spLocks noChangeArrowheads="1"/>
          </p:cNvSpPr>
          <p:nvPr/>
        </p:nvSpPr>
        <p:spPr bwMode="auto">
          <a:xfrm>
            <a:off x="3157535" y="2058247"/>
            <a:ext cx="5876930" cy="2862322"/>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&lt;p&gt;</a:t>
            </a:r>
            <a:br>
              <a:rPr lang="de-DE" altLang="de-DE" sz="1200" dirty="0">
                <a:latin typeface="Consolas" panose="020B0609020204030204" pitchFamily="49" charset="0"/>
              </a:rPr>
            </a:br>
            <a:r>
              <a:rPr lang="de-DE" altLang="de-DE" sz="1200" dirty="0">
                <a:latin typeface="Consolas" panose="020B0609020204030204" pitchFamily="49" charset="0"/>
              </a:rPr>
              <a:t>    Absatz mit einem &lt;strong&gt;fett&lt;/strong&gt; gedruckten Wort</a:t>
            </a:r>
            <a:br>
              <a:rPr lang="de-DE" altLang="de-DE" sz="1200" dirty="0">
                <a:latin typeface="Consolas" panose="020B0609020204030204" pitchFamily="49" charset="0"/>
              </a:rPr>
            </a:br>
            <a:r>
              <a:rPr lang="de-DE" altLang="de-DE" sz="1200" dirty="0">
                <a:latin typeface="Consolas" panose="020B0609020204030204" pitchFamily="49" charset="0"/>
              </a:rPr>
              <a: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 </a:t>
            </a:r>
            <a:r>
              <a:rPr lang="de-DE" altLang="de-DE" sz="1200" dirty="0" err="1">
                <a:latin typeface="Consolas" panose="020B0609020204030204" pitchFamily="49" charset="0"/>
              </a:rPr>
              <a:t>value</a:t>
            </a:r>
            <a:r>
              <a:rPr lang="de-DE" altLang="de-DE" sz="1200" dirty="0">
                <a:latin typeface="Consolas" panose="020B0609020204030204" pitchFamily="49" charset="0"/>
              </a:rPr>
              <a:t>="Eingabefeld Beispiel"&gt;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="ausgabe1" </a:t>
            </a:r>
            <a:r>
              <a:rPr lang="de-DE" altLang="de-DE" sz="1200" dirty="0" err="1">
                <a:latin typeface="Consolas" panose="020B0609020204030204" pitchFamily="49" charset="0"/>
              </a:rPr>
              <a:t>size</a:t>
            </a:r>
            <a:r>
              <a:rPr lang="de-DE" altLang="de-DE" sz="1200" dirty="0">
                <a:latin typeface="Consolas" panose="020B0609020204030204" pitchFamily="49" charset="0"/>
              </a:rPr>
              <a:t>=60&gt;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="ausgabe2" </a:t>
            </a:r>
            <a:r>
              <a:rPr lang="de-DE" altLang="de-DE" sz="1200" dirty="0" err="1">
                <a:latin typeface="Consolas" panose="020B0609020204030204" pitchFamily="49" charset="0"/>
              </a:rPr>
              <a:t>size</a:t>
            </a:r>
            <a:r>
              <a:rPr lang="de-DE" altLang="de-DE" sz="1200" dirty="0">
                <a:latin typeface="Consolas" panose="020B0609020204030204" pitchFamily="49" charset="0"/>
              </a:rPr>
              <a:t>=60&gt;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="ausgabe3" </a:t>
            </a:r>
            <a:r>
              <a:rPr lang="de-DE" altLang="de-DE" sz="1200" dirty="0" err="1">
                <a:latin typeface="Consolas" panose="020B0609020204030204" pitchFamily="49" charset="0"/>
              </a:rPr>
              <a:t>size</a:t>
            </a:r>
            <a:r>
              <a:rPr lang="de-DE" altLang="de-DE" sz="1200" dirty="0">
                <a:latin typeface="Consolas" panose="020B0609020204030204" pitchFamily="49" charset="0"/>
              </a:rPr>
              <a:t>=60&gt;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$('#ausgabe1').</a:t>
            </a:r>
            <a:r>
              <a:rPr lang="de-DE" altLang="de-DE" sz="1200" dirty="0" err="1">
                <a:latin typeface="Consolas" panose="020B0609020204030204" pitchFamily="49" charset="0"/>
              </a:rPr>
              <a:t>val</a:t>
            </a:r>
            <a:r>
              <a:rPr lang="de-DE" altLang="de-DE" sz="1200" dirty="0">
                <a:latin typeface="Consolas" panose="020B0609020204030204" pitchFamily="49" charset="0"/>
              </a:rPr>
              <a:t>($('p').</a:t>
            </a:r>
            <a:r>
              <a:rPr lang="de-DE" altLang="de-DE" sz="1200" dirty="0" err="1">
                <a:latin typeface="Consolas" panose="020B0609020204030204" pitchFamily="49" charset="0"/>
              </a:rPr>
              <a:t>text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$('#ausgabe2').</a:t>
            </a:r>
            <a:r>
              <a:rPr lang="de-DE" altLang="de-DE" sz="1200" dirty="0" err="1">
                <a:latin typeface="Consolas" panose="020B0609020204030204" pitchFamily="49" charset="0"/>
              </a:rPr>
              <a:t>val</a:t>
            </a:r>
            <a:r>
              <a:rPr lang="de-DE" altLang="de-DE" sz="1200" dirty="0">
                <a:latin typeface="Consolas" panose="020B0609020204030204" pitchFamily="49" charset="0"/>
              </a:rPr>
              <a:t>($('p').</a:t>
            </a:r>
            <a:r>
              <a:rPr lang="de-DE" altLang="de-DE" sz="1200" dirty="0" err="1">
                <a:latin typeface="Consolas" panose="020B0609020204030204" pitchFamily="49" charset="0"/>
              </a:rPr>
              <a:t>html</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$('#ausgabe3').</a:t>
            </a:r>
            <a:r>
              <a:rPr lang="de-DE" altLang="de-DE" sz="1200" dirty="0" err="1">
                <a:latin typeface="Consolas" panose="020B0609020204030204" pitchFamily="49" charset="0"/>
              </a:rPr>
              <a:t>val</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a:t>
            </a:r>
            <a:r>
              <a:rPr lang="de-DE" altLang="de-DE" sz="1200" dirty="0" err="1">
                <a:latin typeface="Consolas" panose="020B0609020204030204" pitchFamily="49" charset="0"/>
              </a:rPr>
              <a:t>val</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443544404"/>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2734</Words>
  <Application>Microsoft Office PowerPoint</Application>
  <PresentationFormat>Breitbild</PresentationFormat>
  <Paragraphs>69</Paragraphs>
  <Slides>20</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20</vt:i4>
      </vt:variant>
    </vt:vector>
  </HeadingPairs>
  <TitlesOfParts>
    <vt:vector size="26" baseType="lpstr">
      <vt:lpstr>Arial</vt:lpstr>
      <vt:lpstr>Consolas</vt:lpstr>
      <vt:lpstr>Courier New</vt:lpstr>
      <vt:lpstr>FontAwesome</vt:lpstr>
      <vt:lpstr>Wingdings</vt:lpstr>
      <vt:lpstr>1_pm</vt:lpstr>
      <vt:lpstr>JavaScript 04</vt:lpstr>
      <vt:lpstr>jQuery</vt:lpstr>
      <vt:lpstr>Einführung</vt:lpstr>
      <vt:lpstr>Selektoren: HTML-Elemente über jQuery ansteuern</vt:lpstr>
      <vt:lpstr>Beispiel: Ausgabe Inhalte über jQuery</vt:lpstr>
      <vt:lpstr>Beispiel: Darstellung der roten Absätze</vt:lpstr>
      <vt:lpstr>Beispiel: Verschiedene Elemente präzise ansteuern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Events mit jQuery bearbeiten</vt:lpstr>
      <vt:lpstr>Events mit jQuery bearbeiten</vt:lpstr>
      <vt:lpstr>Spezielle Effekt mit jQuery einfügen</vt:lpstr>
      <vt:lpstr>Spezielle Effekt mit jQuery einfügen</vt:lpstr>
      <vt:lpstr>Aufgabe</vt:lpstr>
      <vt:lpstr>Aufgabe</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224</cp:revision>
  <dcterms:created xsi:type="dcterms:W3CDTF">2019-04-14T16:39:40Z</dcterms:created>
  <dcterms:modified xsi:type="dcterms:W3CDTF">2021-05-18T10:38:13Z</dcterms:modified>
</cp:coreProperties>
</file>