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326" r:id="rId2"/>
    <p:sldId id="328" r:id="rId3"/>
    <p:sldId id="329" r:id="rId4"/>
    <p:sldId id="330" r:id="rId5"/>
    <p:sldId id="331" r:id="rId6"/>
    <p:sldId id="304" r:id="rId7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17E7818-A8A7-4B89-A736-2DED9AFEF71F}">
          <p14:sldIdLst>
            <p14:sldId id="326"/>
          </p14:sldIdLst>
        </p14:section>
        <p14:section name="Erfolgsmessung" id="{4E1918EA-EE84-499D-916B-88EED4A28768}">
          <p14:sldIdLst>
            <p14:sldId id="328"/>
            <p14:sldId id="329"/>
            <p14:sldId id="330"/>
            <p14:sldId id="331"/>
          </p14:sldIdLst>
        </p14:section>
        <p14:section name="Ende" id="{02AF34D8-F4D7-4376-8A64-789B77C2F39B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 autoAdjust="0"/>
    <p:restoredTop sz="95220" autoAdjust="0"/>
  </p:normalViewPr>
  <p:slideViewPr>
    <p:cSldViewPr snapToGrid="0" showGuides="1">
      <p:cViewPr varScale="1">
        <p:scale>
          <a:sx n="79" d="100"/>
          <a:sy n="79" d="100"/>
        </p:scale>
        <p:origin x="96" y="17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76CB72-B762-4EA0-839E-9E1583079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AC8C93-F22F-4F37-825D-275A7931B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B725D-61DF-45C6-86E1-0A2279D80C1B}" type="datetimeFigureOut">
              <a:rPr lang="de-AT" smtClean="0">
                <a:latin typeface="Arial" panose="020B0604020202020204" pitchFamily="34" charset="0"/>
              </a:rPr>
              <a:t>18.05.2021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A2FFF7-DD7B-4296-960A-1BE8AFD41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5AAB1-39BA-4597-B0D2-88327A60F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DD423-12D0-4F33-A7C2-4F1B651FDDED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4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557929"/>
            <a:ext cx="5445125" cy="19124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de-AT" sz="3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4898263"/>
            <a:ext cx="5445125" cy="823912"/>
          </a:xfrm>
          <a:prstGeom prst="rect">
            <a:avLst/>
          </a:prstGeom>
        </p:spPr>
        <p:txBody>
          <a:bodyPr anchor="b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  <a:p>
            <a:pPr lvl="0"/>
            <a:endParaRPr lang="de-AT" dirty="0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D81A35E-3301-447E-8282-F0AFCA3A28FE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77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Arial" panose="020B0604020202020204" pitchFamily="34" charset="0"/>
              <a:buChar char="•"/>
              <a:defRPr/>
            </a:lvl1pPr>
            <a:lvl2pPr marL="685783" indent="-228594">
              <a:buFont typeface="Courier New" panose="02070309020205020404" pitchFamily="49" charset="0"/>
              <a:buChar char="o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09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9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C656D-E101-4C02-A809-2FCE7ED7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Mathematik Quiz</a:t>
            </a:r>
          </a:p>
        </p:txBody>
      </p:sp>
    </p:spTree>
    <p:extLst>
      <p:ext uri="{BB962C8B-B14F-4D97-AF65-F5344CB8AC3E}">
        <p14:creationId xmlns:p14="http://schemas.microsoft.com/office/powerpoint/2010/main" val="2465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AE87B3-6D7B-4B20-B717-7A82A1E8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Mathequiz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0AD9440-EBAD-4D10-95FE-9A957DD55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55370" y="1463902"/>
            <a:ext cx="8252014" cy="2994666"/>
          </a:xfrm>
        </p:spPr>
        <p:txBody>
          <a:bodyPr/>
          <a:lstStyle/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Grundgerüst ist eine Seite mit neun nummerierten Feldern</a:t>
            </a:r>
          </a:p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Aktuelle Spielstand wird dabei dadurch gekennzeichnet, dass das entsprechende Feld, auf dem der Spieler steht einen farbigen Hintergrund erhält</a:t>
            </a:r>
          </a:p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Wenn Spieler einen Zug durchführen will, muss er auf einen Button unter dem Spielfeld klicken</a:t>
            </a:r>
          </a:p>
          <a:p>
            <a:pPr lvl="1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Daraufhin wird ihm eine Rechenaufgabe gestellt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Diese sollen jeweils auf Zufallswerten basieren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Grundsätzlichen Arten der Aufgabe für jedes Feld fest vorgegeben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Schwierigkeitsgrad soll immer weiter ansteigen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Wenn Spieler Aufgabe richtig gelöst hat, rückt er ein Feld vor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Wenn Ergebnis falsch ist, bleibt er auf der Position</a:t>
            </a:r>
          </a:p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Zweiter Button für Spiel neu starten</a:t>
            </a:r>
          </a:p>
        </p:txBody>
      </p:sp>
    </p:spTree>
    <p:extLst>
      <p:ext uri="{BB962C8B-B14F-4D97-AF65-F5344CB8AC3E}">
        <p14:creationId xmlns:p14="http://schemas.microsoft.com/office/powerpoint/2010/main" val="385023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2D83A-ACFD-40A6-BE81-71708A6E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Grundaufbau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6E3B77-0221-48C8-A58B-1B693FCE2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870118"/>
            <a:ext cx="10293728" cy="23488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Grundaufbau der Seite festlegen (Spielfeld 1 – 9 erstellen)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Jedes Feld erhält eine ID auf die im JS zugegriffen werden kann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Buttons unter dem Spielfeld positionieren und Überschrift setzen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JS Code in eigene Datei speichern und mit HTML Seite verlinken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Spielstand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Variable für Spielstand deklarieren – den sollte man zu jedem Zeitpunkt im Spiel kennen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Spielstand soll im </a:t>
            </a:r>
            <a:r>
              <a:rPr lang="de-AT" dirty="0" err="1"/>
              <a:t>localStorage</a:t>
            </a:r>
            <a:r>
              <a:rPr lang="de-AT" dirty="0"/>
              <a:t> mit richtigem Wert gespeichert werden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Entsprechendes Feld laut Wert im </a:t>
            </a:r>
            <a:r>
              <a:rPr lang="de-AT" dirty="0" err="1"/>
              <a:t>localStorage</a:t>
            </a:r>
            <a:r>
              <a:rPr lang="de-AT" dirty="0"/>
              <a:t> farblich markieren</a:t>
            </a:r>
          </a:p>
        </p:txBody>
      </p:sp>
    </p:spTree>
    <p:extLst>
      <p:ext uri="{BB962C8B-B14F-4D97-AF65-F5344CB8AC3E}">
        <p14:creationId xmlns:p14="http://schemas.microsoft.com/office/powerpoint/2010/main" val="18036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1EF49-086C-4192-A50F-9160E985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 für die Buttons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27AA3E-CEF3-43B5-96B4-8713CBF74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422218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Zug ausführen (</a:t>
            </a:r>
            <a:r>
              <a:rPr lang="de-AT" i="1" dirty="0" err="1"/>
              <a:t>function</a:t>
            </a:r>
            <a:r>
              <a:rPr lang="de-AT" i="1" dirty="0"/>
              <a:t> weiter()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/>
              <a:t>Besucher wird eine Frage gestellt 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Die eigentliche Frage steht in einer eigenen Funktion (</a:t>
            </a:r>
            <a:r>
              <a:rPr lang="de-AT" i="1" dirty="0" err="1"/>
              <a:t>function</a:t>
            </a:r>
            <a:r>
              <a:rPr lang="de-AT" i="1" dirty="0"/>
              <a:t> frage(</a:t>
            </a:r>
            <a:r>
              <a:rPr lang="de-AT" i="1" dirty="0" err="1"/>
              <a:t>spielstand</a:t>
            </a:r>
            <a:r>
              <a:rPr lang="de-AT" i="1" dirty="0"/>
              <a:t>)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/>
              <a:t>hier wird nur die Funktion </a:t>
            </a:r>
            <a:r>
              <a:rPr lang="de-AT" i="1" dirty="0"/>
              <a:t>frage(</a:t>
            </a:r>
            <a:r>
              <a:rPr lang="de-AT" i="1" dirty="0" err="1"/>
              <a:t>spielstand</a:t>
            </a:r>
            <a:r>
              <a:rPr lang="de-AT" i="1" dirty="0"/>
              <a:t>) </a:t>
            </a:r>
            <a:r>
              <a:rPr lang="de-AT" dirty="0"/>
              <a:t>aufgerufen</a:t>
            </a:r>
            <a:br>
              <a:rPr lang="de-AT" dirty="0"/>
            </a:br>
            <a:r>
              <a:rPr lang="de-AT" dirty="0"/>
              <a:t>die Funktion für die Frage muss können:</a:t>
            </a:r>
          </a:p>
          <a:p>
            <a:pPr marL="1257277" lvl="2" indent="-342900">
              <a:buFont typeface="+mj-lt"/>
              <a:buAutoNum type="arabicPeriod"/>
            </a:pPr>
            <a:r>
              <a:rPr lang="de-AT" dirty="0"/>
              <a:t>Hat als Übergabewert den Spielstand </a:t>
            </a:r>
          </a:p>
          <a:p>
            <a:pPr marL="1257277" lvl="2" indent="-342900">
              <a:buFont typeface="+mj-lt"/>
              <a:buAutoNum type="arabicPeriod"/>
            </a:pPr>
            <a:r>
              <a:rPr lang="de-AT" dirty="0"/>
              <a:t>Liefert dem Anwender eine passende (nach Schwierigkeitsgrad) Frage stellt </a:t>
            </a:r>
          </a:p>
          <a:p>
            <a:pPr marL="1257277" lvl="2" indent="-342900">
              <a:buFont typeface="+mj-lt"/>
              <a:buAutoNum type="arabicPeriod"/>
            </a:pPr>
            <a:r>
              <a:rPr lang="de-AT" dirty="0"/>
              <a:t>Überprüft das Ergebnis gleich. Ist es richtig gibt sie den Wert </a:t>
            </a:r>
            <a:r>
              <a:rPr lang="de-AT" dirty="0" err="1"/>
              <a:t>true</a:t>
            </a:r>
            <a:r>
              <a:rPr lang="de-AT" dirty="0"/>
              <a:t> zurück, ansonsten </a:t>
            </a:r>
            <a:r>
              <a:rPr lang="de-AT" dirty="0" err="1"/>
              <a:t>false</a:t>
            </a:r>
            <a:r>
              <a:rPr lang="de-AT" dirty="0"/>
              <a:t>. 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Je nach Ergebnis Spielstand anpassen, neues Feld hervorheben und neuen Spielstand abspeichern oder neue Frage stellen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Sonderfall: Ende des Spielfeldes: Passende Nachricht ausgeben, Spielstand wieder auf 1 setzen um ein neues Spiel zu starten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Zweiter Button – neues Spiel starten (</a:t>
            </a:r>
            <a:r>
              <a:rPr lang="de-AT" i="1" dirty="0" err="1"/>
              <a:t>function</a:t>
            </a:r>
            <a:r>
              <a:rPr lang="de-AT" i="1" dirty="0"/>
              <a:t> neu()</a:t>
            </a:r>
            <a:r>
              <a:rPr lang="de-AT" dirty="0"/>
              <a:t>)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Bisherige Markierung entfernen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Spielstand auf 1 setzen um neues Spiel zu beginnen</a:t>
            </a:r>
          </a:p>
          <a:p>
            <a:pPr marL="800089" lvl="1" indent="-342900">
              <a:buFont typeface="+mj-lt"/>
              <a:buAutoNum type="arabicPeriod"/>
            </a:pPr>
            <a:r>
              <a:rPr lang="de-AT" dirty="0"/>
              <a:t>Hintergrund des markierten Feldes setzen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073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A52EB-4909-49B8-BA61-558D3EE4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Frage 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874FE-79D9-47FF-BC92-4FBFCE61F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769742"/>
            <a:ext cx="10293728" cy="5353260"/>
          </a:xfrm>
        </p:spPr>
        <p:txBody>
          <a:bodyPr/>
          <a:lstStyle/>
          <a:p>
            <a:r>
              <a:rPr lang="de-AT" sz="1200" dirty="0"/>
              <a:t>Zufallswerte kommen zum Einsatz</a:t>
            </a:r>
          </a:p>
          <a:p>
            <a:r>
              <a:rPr lang="de-AT" sz="1200" dirty="0"/>
              <a:t>Grundsätzliche Art der Aufgabenstellung bei jedem Spielfeld fest vorgegeben sein, der Schwierigkeitsgrad steigt von Frage zu Frage</a:t>
            </a:r>
          </a:p>
          <a:p>
            <a:r>
              <a:rPr lang="de-AT" sz="1200" dirty="0"/>
              <a:t>Die Funktion (</a:t>
            </a:r>
            <a:r>
              <a:rPr lang="de-AT" sz="1200" i="1" dirty="0" err="1"/>
              <a:t>function</a:t>
            </a:r>
            <a:r>
              <a:rPr lang="de-AT" sz="1200" i="1" dirty="0"/>
              <a:t> frage(</a:t>
            </a:r>
            <a:r>
              <a:rPr lang="de-AT" sz="1200" i="1" dirty="0" err="1"/>
              <a:t>spielstand</a:t>
            </a:r>
            <a:r>
              <a:rPr lang="de-AT" sz="1200" i="1" dirty="0"/>
              <a:t>)</a:t>
            </a:r>
            <a:r>
              <a:rPr lang="de-AT" sz="1200" dirty="0"/>
              <a:t>) erhält den Spielstand als Übergabeparameter</a:t>
            </a:r>
          </a:p>
          <a:p>
            <a:pPr lvl="1"/>
            <a:r>
              <a:rPr lang="de-AT" sz="1200" dirty="0"/>
              <a:t>Genereller Aufbau der Funktion</a:t>
            </a:r>
          </a:p>
          <a:p>
            <a:pPr lvl="2"/>
            <a:r>
              <a:rPr lang="de-AT" sz="1200" dirty="0"/>
              <a:t>Frage stellen</a:t>
            </a:r>
          </a:p>
          <a:p>
            <a:pPr lvl="2"/>
            <a:r>
              <a:rPr lang="de-AT" sz="1200" dirty="0"/>
              <a:t>Überprüfung der Eingabe des Spielers</a:t>
            </a:r>
          </a:p>
          <a:p>
            <a:pPr lvl="2"/>
            <a:r>
              <a:rPr lang="de-AT" sz="1200" dirty="0"/>
              <a:t>Wenn richtig, Funktion gibt entsprechende Nachricht aus und liefert den Wert </a:t>
            </a:r>
            <a:r>
              <a:rPr lang="de-AT" sz="1200" dirty="0" err="1"/>
              <a:t>true</a:t>
            </a:r>
            <a:r>
              <a:rPr lang="de-AT" sz="1200" dirty="0"/>
              <a:t> zurück</a:t>
            </a:r>
          </a:p>
          <a:p>
            <a:pPr lvl="2"/>
            <a:r>
              <a:rPr lang="de-AT" sz="1200" dirty="0"/>
              <a:t>Wenn falsch, entsprechende Nachricht ausgeben und </a:t>
            </a:r>
            <a:r>
              <a:rPr lang="de-AT" sz="1200" dirty="0" err="1"/>
              <a:t>false</a:t>
            </a:r>
            <a:r>
              <a:rPr lang="de-AT" sz="1200" dirty="0"/>
              <a:t> zurück geben</a:t>
            </a:r>
          </a:p>
          <a:p>
            <a:pPr lvl="1"/>
            <a:r>
              <a:rPr lang="de-AT" sz="1200" dirty="0"/>
              <a:t>Schwierigkeitsgrade</a:t>
            </a:r>
          </a:p>
          <a:p>
            <a:pPr lvl="2"/>
            <a:r>
              <a:rPr lang="de-AT" sz="1200" dirty="0"/>
              <a:t>1. Aufgabe: einfache Addition mit Zufallszahlen zwischen 1 und 50 </a:t>
            </a:r>
          </a:p>
          <a:p>
            <a:pPr lvl="2"/>
            <a:r>
              <a:rPr lang="de-AT" sz="1200" dirty="0"/>
              <a:t>2. Aufgabe: Subtraktion ohne negativen Ergebnis!</a:t>
            </a:r>
          </a:p>
          <a:p>
            <a:pPr lvl="3"/>
            <a:r>
              <a:rPr lang="de-AT" sz="1200" dirty="0"/>
              <a:t>Erste Zahl im Bereich 51 bis 100, zweite Zahl zwischen 1 und 50</a:t>
            </a:r>
          </a:p>
          <a:p>
            <a:pPr lvl="2"/>
            <a:r>
              <a:rPr lang="de-AT" sz="1200" dirty="0"/>
              <a:t>3. Aufgabe: Multiplikation</a:t>
            </a:r>
          </a:p>
          <a:p>
            <a:pPr lvl="2"/>
            <a:r>
              <a:rPr lang="de-AT" sz="1200" dirty="0"/>
              <a:t>4. Aufgabe: Division</a:t>
            </a:r>
          </a:p>
          <a:p>
            <a:pPr lvl="3"/>
            <a:r>
              <a:rPr lang="de-AT" sz="1200" dirty="0"/>
              <a:t>hier wird der Divisor und das Ergebnis per Zufall bestimmt, da sonst komplizierte Nachkommastellen berechnet werden müssen</a:t>
            </a:r>
          </a:p>
          <a:p>
            <a:pPr lvl="2"/>
            <a:r>
              <a:rPr lang="de-AT" sz="1200" dirty="0"/>
              <a:t>5. bis 7. Aufgabe: Berechnungen mit drei verschiedenen Zufallsvariablen</a:t>
            </a:r>
          </a:p>
          <a:p>
            <a:pPr lvl="2"/>
            <a:r>
              <a:rPr lang="de-AT" sz="1200" dirty="0"/>
              <a:t>8. Aufgabe: Quadratwurzel eines Werts (</a:t>
            </a:r>
            <a:r>
              <a:rPr lang="de-AT" sz="1200" i="1" dirty="0" err="1"/>
              <a:t>Math.pow</a:t>
            </a:r>
            <a:r>
              <a:rPr lang="de-AT" sz="1200" i="1" dirty="0"/>
              <a:t>()</a:t>
            </a:r>
            <a:r>
              <a:rPr lang="de-AT" sz="1200" dirty="0"/>
              <a:t>)</a:t>
            </a:r>
          </a:p>
          <a:p>
            <a:pPr lvl="3"/>
            <a:r>
              <a:rPr lang="de-AT" sz="1200" dirty="0"/>
              <a:t>Sinnvoll auch hier das Ergebnis per Zufallswert zu bestimmen. Stellt sicher, dass es eine ganze Zahl ist. Für die Aufgabenstellung wird dieser dann mit sich selbst multipliziert</a:t>
            </a:r>
          </a:p>
          <a:p>
            <a:pPr lvl="2"/>
            <a:r>
              <a:rPr lang="de-AT" sz="1200" dirty="0"/>
              <a:t>9. Aufgabe: Logarithmus eines Werts (</a:t>
            </a:r>
            <a:r>
              <a:rPr lang="de-AT" sz="1200" i="1" dirty="0" err="1"/>
              <a:t>Math.pow</a:t>
            </a:r>
            <a:r>
              <a:rPr lang="de-AT" sz="1200" i="1" dirty="0"/>
              <a:t>()</a:t>
            </a:r>
            <a:r>
              <a:rPr lang="de-AT" sz="1200" dirty="0"/>
              <a:t>)</a:t>
            </a:r>
          </a:p>
          <a:p>
            <a:pPr lvl="3"/>
            <a:r>
              <a:rPr lang="de-AT" sz="1200" dirty="0"/>
              <a:t>Per Zufall die Basis und das Ergebnis bestimmt. Eher kleine Werte nehmen, da sonst Potenz-Funktion sehr große Werte hat</a:t>
            </a:r>
          </a:p>
          <a:p>
            <a:pPr lvl="2"/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26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0C17C-5353-40D7-821E-B76A597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0">
            <a:normAutofit/>
          </a:bodyPr>
          <a:lstStyle/>
          <a:p>
            <a:r>
              <a:rPr lang="de-AT" dirty="0">
                <a:solidFill>
                  <a:schemeClr val="tx1"/>
                </a:solidFill>
              </a:rPr>
              <a:t>Ende</a:t>
            </a:r>
            <a:br>
              <a:rPr lang="de-AT" dirty="0">
                <a:solidFill>
                  <a:schemeClr val="tx1"/>
                </a:solidFill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Quelle: JavaScript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Programmieren für Einsteiger</a:t>
            </a:r>
            <a:br>
              <a:rPr lang="de-AT" sz="1400" dirty="0">
                <a:solidFill>
                  <a:schemeClr val="tx1"/>
                </a:solidFill>
                <a:effectLst/>
              </a:rPr>
            </a:br>
            <a:r>
              <a:rPr lang="de-AT" sz="1400" dirty="0">
                <a:solidFill>
                  <a:schemeClr val="tx1"/>
                </a:solidFill>
                <a:effectLst/>
              </a:rPr>
              <a:t>ISBN: 978-3-96645-016-4</a:t>
            </a:r>
            <a:endParaRPr lang="de-AT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839672"/>
      </p:ext>
    </p:extLst>
  </p:cSld>
  <p:clrMapOvr>
    <a:masterClrMapping/>
  </p:clrMapOvr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2019-03-27-Web - Kapitel 3</Template>
  <TotalTime>0</TotalTime>
  <Words>563</Words>
  <Application>Microsoft Office PowerPoint</Application>
  <PresentationFormat>Breitbild</PresentationFormat>
  <Paragraphs>55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FontAwesome</vt:lpstr>
      <vt:lpstr>Wingdings</vt:lpstr>
      <vt:lpstr>1_pm</vt:lpstr>
      <vt:lpstr>Mathematik Quiz</vt:lpstr>
      <vt:lpstr>Mathequiz</vt:lpstr>
      <vt:lpstr>Grundaufbau</vt:lpstr>
      <vt:lpstr>Funktion für die Buttons</vt:lpstr>
      <vt:lpstr>Die Frage stellen</vt:lpstr>
      <vt:lpstr>Ende Quelle: JavaScript Programmieren für Einsteiger ISBN: 978-3-96645-016-4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Rottensteiner Rebecca Jasmin, BA</cp:lastModifiedBy>
  <cp:revision>240</cp:revision>
  <dcterms:created xsi:type="dcterms:W3CDTF">2019-04-14T16:39:40Z</dcterms:created>
  <dcterms:modified xsi:type="dcterms:W3CDTF">2021-05-18T10:34:07Z</dcterms:modified>
</cp:coreProperties>
</file>