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9"/>
  </p:handoutMasterIdLst>
  <p:sldIdLst>
    <p:sldId id="329" r:id="rId2"/>
    <p:sldId id="330" r:id="rId3"/>
    <p:sldId id="334" r:id="rId4"/>
    <p:sldId id="337" r:id="rId5"/>
    <p:sldId id="335" r:id="rId6"/>
    <p:sldId id="336" r:id="rId7"/>
    <p:sldId id="304" r:id="rId8"/>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p:scale>
          <a:sx n="12" d="100"/>
          <a:sy n="12" d="100"/>
        </p:scale>
        <p:origin x="2118" y="972"/>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Wingdings" panose="05000000000000000000" pitchFamily="2" charset="2"/>
              <a:buChar char="v"/>
              <a:defRPr/>
            </a:lvl1pPr>
            <a:lvl2pPr marL="685783" indent="-228594">
              <a:buFont typeface="Font Awesome 5 Free Solid" panose="02000503000000000000" pitchFamily="50" charset="2"/>
              <a:buChar char=""/>
              <a:defRPr/>
            </a:lvl2pPr>
            <a:lvl3pPr marL="1142971" indent="-228594">
              <a:buFont typeface="Courier New" panose="02070309020205020404" pitchFamily="49" charset="0"/>
              <a:buChar char="o"/>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hp.net/manual/de/function.fgets.php" TargetMode="External"/><Relationship Id="rId2" Type="http://schemas.openxmlformats.org/officeDocument/2006/relationships/hyperlink" Target="https://www.php.net/manual/de/function.fopen.php" TargetMode="External"/><Relationship Id="rId1" Type="http://schemas.openxmlformats.org/officeDocument/2006/relationships/slideLayout" Target="../slideLayouts/slideLayout3.xml"/><Relationship Id="rId5" Type="http://schemas.openxmlformats.org/officeDocument/2006/relationships/hyperlink" Target="https://www.php.net/manual/de/function.fclose.php" TargetMode="External"/><Relationship Id="rId4" Type="http://schemas.openxmlformats.org/officeDocument/2006/relationships/hyperlink" Target="https://www.php.net/manual/de/function.feof.php"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php.net/manual/de/function.fwrite.php"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hp.net/manual/de/reserved.variables.request.php" TargetMode="External"/><Relationship Id="rId2" Type="http://schemas.openxmlformats.org/officeDocument/2006/relationships/hyperlink" Target="https://www.php.net/manual/de/language.variables.superglobals.php" TargetMode="External"/><Relationship Id="rId1" Type="http://schemas.openxmlformats.org/officeDocument/2006/relationships/slideLayout" Target="../slideLayouts/slideLayout3.xml"/><Relationship Id="rId5" Type="http://schemas.openxmlformats.org/officeDocument/2006/relationships/hyperlink" Target="https://www.php.net/manual/de/reserved.variables.get.php" TargetMode="External"/><Relationship Id="rId4" Type="http://schemas.openxmlformats.org/officeDocument/2006/relationships/hyperlink" Target="https://www.php.net/manual/de/reserved.variables.post.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D110C-2AB1-4F4D-9FEA-AA836B0ABBB5}"/>
              </a:ext>
            </a:extLst>
          </p:cNvPr>
          <p:cNvSpPr>
            <a:spLocks noGrp="1"/>
          </p:cNvSpPr>
          <p:nvPr>
            <p:ph type="title"/>
          </p:nvPr>
        </p:nvSpPr>
        <p:spPr/>
        <p:txBody>
          <a:bodyPr/>
          <a:lstStyle/>
          <a:p>
            <a:r>
              <a:rPr lang="de-AT" dirty="0">
                <a:solidFill>
                  <a:schemeClr val="tx1"/>
                </a:solidFill>
              </a:rPr>
              <a:t>Dateien für die Speicherung von Daten</a:t>
            </a:r>
          </a:p>
        </p:txBody>
      </p:sp>
    </p:spTree>
    <p:extLst>
      <p:ext uri="{BB962C8B-B14F-4D97-AF65-F5344CB8AC3E}">
        <p14:creationId xmlns:p14="http://schemas.microsoft.com/office/powerpoint/2010/main" val="2724811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6D32B1-E5D4-481F-9400-D1D907E9EE37}"/>
              </a:ext>
            </a:extLst>
          </p:cNvPr>
          <p:cNvSpPr>
            <a:spLocks noGrp="1"/>
          </p:cNvSpPr>
          <p:nvPr>
            <p:ph type="title"/>
          </p:nvPr>
        </p:nvSpPr>
        <p:spPr/>
        <p:txBody>
          <a:bodyPr/>
          <a:lstStyle/>
          <a:p>
            <a:r>
              <a:rPr lang="de-AT" dirty="0"/>
              <a:t>Daten aus einer Datei einlesen</a:t>
            </a:r>
          </a:p>
        </p:txBody>
      </p:sp>
      <p:sp>
        <p:nvSpPr>
          <p:cNvPr id="3" name="Textplatzhalter 2">
            <a:extLst>
              <a:ext uri="{FF2B5EF4-FFF2-40B4-BE49-F238E27FC236}">
                <a16:creationId xmlns:a16="http://schemas.microsoft.com/office/drawing/2014/main" id="{A24F23C8-1462-4071-B917-9CF20B96924A}"/>
              </a:ext>
            </a:extLst>
          </p:cNvPr>
          <p:cNvSpPr>
            <a:spLocks noGrp="1"/>
          </p:cNvSpPr>
          <p:nvPr>
            <p:ph type="body" sz="quarter" idx="13"/>
          </p:nvPr>
        </p:nvSpPr>
        <p:spPr>
          <a:xfrm>
            <a:off x="6059424" y="1089978"/>
            <a:ext cx="5913120" cy="4736681"/>
          </a:xfrm>
        </p:spPr>
        <p:txBody>
          <a:bodyPr/>
          <a:lstStyle/>
          <a:p>
            <a:r>
              <a:rPr lang="de-AT" dirty="0"/>
              <a:t>Befehl </a:t>
            </a:r>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öffnet eine Datei oder URL</a:t>
            </a:r>
          </a:p>
          <a:p>
            <a:r>
              <a:rPr lang="de-AT" dirty="0"/>
              <a:t>nach dem Dateinamen folgt der Modus =&gt; spezifiziert Zugriffstyp</a:t>
            </a:r>
          </a:p>
          <a:p>
            <a:pPr lvl="1"/>
            <a:r>
              <a:rPr lang="de-AT" dirty="0">
                <a:latin typeface="Source Code Pro" panose="020B0509030403020204" pitchFamily="49" charset="0"/>
                <a:ea typeface="Source Code Pro" panose="020B0509030403020204" pitchFamily="49" charset="0"/>
              </a:rPr>
              <a:t>r</a:t>
            </a:r>
            <a:r>
              <a:rPr lang="de-AT" dirty="0"/>
              <a:t> - nur zum Lesen geöffnet, platziert Dateizeiger am Dateianfang</a:t>
            </a:r>
          </a:p>
          <a:p>
            <a:pPr lvl="1"/>
            <a:r>
              <a:rPr lang="de-AT" dirty="0">
                <a:latin typeface="Source Code Pro" panose="020B0509030403020204" pitchFamily="49" charset="0"/>
                <a:ea typeface="Source Code Pro" panose="020B0509030403020204" pitchFamily="49" charset="0"/>
              </a:rPr>
              <a:t>r+</a:t>
            </a:r>
            <a:r>
              <a:rPr lang="de-AT" dirty="0"/>
              <a:t> - Lesen und Schreiben, platziert Dateizeiger am Dateianfang</a:t>
            </a:r>
          </a:p>
          <a:p>
            <a:pPr lvl="1"/>
            <a:r>
              <a:rPr lang="de-AT" dirty="0">
                <a:latin typeface="Source Code Pro" panose="020B0509030403020204" pitchFamily="49" charset="0"/>
                <a:ea typeface="Source Code Pro" panose="020B0509030403020204" pitchFamily="49" charset="0"/>
              </a:rPr>
              <a:t>w</a:t>
            </a:r>
            <a:r>
              <a:rPr lang="de-AT" dirty="0"/>
              <a:t> – nur zum Schreiben, platziert Dateizeiger am Dateiende.</a:t>
            </a:r>
          </a:p>
          <a:p>
            <a:pPr lvl="1"/>
            <a:r>
              <a:rPr lang="de-AT" dirty="0">
                <a:latin typeface="Source Code Pro" panose="020B0509030403020204" pitchFamily="49" charset="0"/>
                <a:ea typeface="Source Code Pro" panose="020B0509030403020204" pitchFamily="49" charset="0"/>
              </a:rPr>
              <a:t>w+</a:t>
            </a:r>
            <a:r>
              <a:rPr lang="de-AT" dirty="0"/>
              <a:t>- zum Schreiben und Lesen geöffnet, platziert Dateizeiger am Dateiende. Existiert Datei nicht, versucht, diese zu erzeugen</a:t>
            </a:r>
          </a:p>
          <a:p>
            <a:pPr lvl="1"/>
            <a:r>
              <a:rPr lang="de-AT" dirty="0"/>
              <a:t>a – zum Erweitern der bestehenden Inhalte</a:t>
            </a:r>
          </a:p>
          <a:p>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erzeugt als Rückgabewert einen Handle =&gt; bietet im Programm Zugriff auf Datei und muss in Variable gespeichert werden</a:t>
            </a:r>
          </a:p>
          <a:p>
            <a:pPr lvl="1"/>
            <a:r>
              <a:rPr lang="de-AT" dirty="0"/>
              <a:t>Üblich </a:t>
            </a:r>
            <a:r>
              <a:rPr lang="de-AT" dirty="0">
                <a:latin typeface="Source Code Pro" panose="020B0509030403020204" pitchFamily="49" charset="0"/>
                <a:ea typeface="Source Code Pro" panose="020B0509030403020204" pitchFamily="49" charset="0"/>
              </a:rPr>
              <a:t>$handle</a:t>
            </a:r>
            <a:r>
              <a:rPr lang="de-AT" dirty="0"/>
              <a:t> oder </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fh</a:t>
            </a:r>
            <a:r>
              <a:rPr lang="de-AT" dirty="0"/>
              <a:t> (</a:t>
            </a:r>
            <a:r>
              <a:rPr lang="de-AT" dirty="0" err="1"/>
              <a:t>file</a:t>
            </a:r>
            <a:r>
              <a:rPr lang="de-AT" dirty="0"/>
              <a:t> handle) zu nennen</a:t>
            </a:r>
          </a:p>
          <a:p>
            <a:r>
              <a:rPr lang="de-AT" dirty="0"/>
              <a:t>Um jede Zeile aus File einzulesen =&gt; </a:t>
            </a:r>
            <a:r>
              <a:rPr lang="de-AT" dirty="0" err="1">
                <a:latin typeface="Source Code Pro" panose="020B0509030403020204" pitchFamily="49" charset="0"/>
                <a:ea typeface="Source Code Pro" panose="020B0509030403020204" pitchFamily="49" charset="0"/>
              </a:rPr>
              <a:t>while</a:t>
            </a:r>
            <a:r>
              <a:rPr lang="de-AT" dirty="0"/>
              <a:t>-Schleife</a:t>
            </a:r>
          </a:p>
          <a:p>
            <a:pPr lvl="1"/>
            <a:r>
              <a:rPr lang="de-AT" dirty="0" err="1">
                <a:latin typeface="Source Code Pro" panose="020B0509030403020204" pitchFamily="49" charset="0"/>
                <a:ea typeface="Source Code Pro" panose="020B0509030403020204" pitchFamily="49" charset="0"/>
              </a:rPr>
              <a:t>feof</a:t>
            </a:r>
            <a:r>
              <a:rPr lang="de-AT" dirty="0"/>
              <a:t> - </a:t>
            </a:r>
            <a:r>
              <a:rPr lang="de-DE" dirty="0"/>
              <a:t>Prüft, ob ein Dateizeiger am Ende der Datei steht. </a:t>
            </a:r>
          </a:p>
          <a:p>
            <a:pPr lvl="1"/>
            <a:r>
              <a:rPr lang="de-DE" dirty="0"/>
              <a:t>Solange er nicht am Ende ist hat er Wert </a:t>
            </a:r>
            <a:r>
              <a:rPr lang="de-DE" dirty="0" err="1">
                <a:latin typeface="Source Code Pro" panose="020B0509030403020204" pitchFamily="49" charset="0"/>
                <a:ea typeface="Source Code Pro" panose="020B0509030403020204" pitchFamily="49" charset="0"/>
              </a:rPr>
              <a:t>false</a:t>
            </a:r>
            <a:endParaRPr lang="de-DE" dirty="0">
              <a:latin typeface="Source Code Pro" panose="020B0509030403020204" pitchFamily="49" charset="0"/>
              <a:ea typeface="Source Code Pro" panose="020B0509030403020204" pitchFamily="49" charset="0"/>
            </a:endParaRPr>
          </a:p>
          <a:p>
            <a:r>
              <a:rPr lang="de-DE" dirty="0" err="1">
                <a:latin typeface="Source Code Pro" panose="020B0509030403020204" pitchFamily="49" charset="0"/>
                <a:ea typeface="Source Code Pro" panose="020B0509030403020204" pitchFamily="49" charset="0"/>
              </a:rPr>
              <a:t>fgets</a:t>
            </a:r>
            <a:r>
              <a:rPr lang="de-DE" dirty="0">
                <a:latin typeface="Source Code Pro" panose="020B0509030403020204" pitchFamily="49" charset="0"/>
                <a:ea typeface="Source Code Pro" panose="020B0509030403020204" pitchFamily="49" charset="0"/>
              </a:rPr>
              <a:t>()</a:t>
            </a:r>
            <a:r>
              <a:rPr lang="de-DE" dirty="0"/>
              <a:t> - Liest eine Zeile von der Position des Dateizeigers. </a:t>
            </a:r>
          </a:p>
          <a:p>
            <a:pPr algn="l"/>
            <a:r>
              <a:rPr lang="de-DE" dirty="0" err="1">
                <a:latin typeface="Source Code Pro" panose="020B0509030403020204" pitchFamily="49" charset="0"/>
                <a:ea typeface="Source Code Pro" panose="020B0509030403020204" pitchFamily="49" charset="0"/>
              </a:rPr>
              <a:t>fclose</a:t>
            </a:r>
            <a:r>
              <a:rPr lang="de-DE" dirty="0">
                <a:latin typeface="Source Code Pro" panose="020B0509030403020204" pitchFamily="49" charset="0"/>
                <a:ea typeface="Source Code Pro" panose="020B0509030403020204" pitchFamily="49" charset="0"/>
              </a:rPr>
              <a:t>()</a:t>
            </a:r>
            <a:r>
              <a:rPr lang="de-DE" dirty="0"/>
              <a:t> - </a:t>
            </a:r>
            <a:r>
              <a:rPr lang="de-AT" dirty="0"/>
              <a:t>schließt den Zugriff </a:t>
            </a:r>
            <a:r>
              <a:rPr lang="de-DE" dirty="0"/>
              <a:t>auf die Datei wieder und sollte immer nach der letzten Verwendung </a:t>
            </a:r>
            <a:r>
              <a:rPr lang="de-AT" dirty="0"/>
              <a:t>des Handles eingefügt werden</a:t>
            </a:r>
          </a:p>
        </p:txBody>
      </p:sp>
      <p:sp>
        <p:nvSpPr>
          <p:cNvPr id="4" name="Rectangle 1">
            <a:extLst>
              <a:ext uri="{FF2B5EF4-FFF2-40B4-BE49-F238E27FC236}">
                <a16:creationId xmlns:a16="http://schemas.microsoft.com/office/drawing/2014/main" id="{D1965FD0-0422-4B76-9A96-A9E0E7883361}"/>
              </a:ext>
            </a:extLst>
          </p:cNvPr>
          <p:cNvSpPr>
            <a:spLocks noChangeArrowheads="1"/>
          </p:cNvSpPr>
          <p:nvPr/>
        </p:nvSpPr>
        <p:spPr bwMode="auto">
          <a:xfrm>
            <a:off x="60960" y="1559594"/>
            <a:ext cx="5913120" cy="353943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$handle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fopen</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'beispiel.txt'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'r'</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array</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while</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err="1">
                <a:ln>
                  <a:noFill/>
                </a:ln>
                <a:solidFill>
                  <a:srgbClr val="A9B7C6"/>
                </a:solidFill>
                <a:effectLst/>
                <a:latin typeface="Source Code Pro"/>
              </a:rPr>
              <a:t>feof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fgets</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$i</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fclose</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else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"Datei konnte nicht geöffnet werden</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2EB53974-D999-432A-BCD3-315A6BC799A5}"/>
              </a:ext>
            </a:extLst>
          </p:cNvPr>
          <p:cNvSpPr txBox="1"/>
          <p:nvPr/>
        </p:nvSpPr>
        <p:spPr>
          <a:xfrm>
            <a:off x="277368" y="5374741"/>
            <a:ext cx="6114288" cy="954107"/>
          </a:xfrm>
          <a:prstGeom prst="rect">
            <a:avLst/>
          </a:prstGeom>
          <a:noFill/>
        </p:spPr>
        <p:txBody>
          <a:bodyPr wrap="square">
            <a:spAutoFit/>
          </a:bodyPr>
          <a:lstStyle/>
          <a:p>
            <a:pPr marL="285750" indent="-285750">
              <a:buFont typeface="Arial" panose="020B0604020202020204" pitchFamily="34" charset="0"/>
              <a:buChar char="•"/>
            </a:pPr>
            <a:r>
              <a:rPr lang="de-AT" sz="1400" dirty="0">
                <a:hlinkClick r:id="rId2"/>
              </a:rPr>
              <a:t>https://www.php.net/manual/de/function.fopen.php</a:t>
            </a:r>
            <a:endParaRPr lang="de-AT" sz="1400" dirty="0"/>
          </a:p>
          <a:p>
            <a:pPr marL="285750" indent="-285750">
              <a:buFont typeface="Arial" panose="020B0604020202020204" pitchFamily="34" charset="0"/>
              <a:buChar char="•"/>
            </a:pPr>
            <a:r>
              <a:rPr lang="de-AT" sz="1400" dirty="0">
                <a:hlinkClick r:id="rId3"/>
              </a:rPr>
              <a:t>https://www.php.net/manual/de/function.fgets.php</a:t>
            </a:r>
            <a:endParaRPr lang="de-AT" sz="1400" dirty="0"/>
          </a:p>
          <a:p>
            <a:pPr marL="285750" indent="-285750">
              <a:buFont typeface="Arial" panose="020B0604020202020204" pitchFamily="34" charset="0"/>
              <a:buChar char="•"/>
            </a:pPr>
            <a:r>
              <a:rPr lang="de-AT" sz="1400" dirty="0">
                <a:hlinkClick r:id="rId4"/>
              </a:rPr>
              <a:t>https://www.php.net/manual/de/function.feof.php</a:t>
            </a:r>
            <a:endParaRPr lang="de-AT" sz="1400" dirty="0"/>
          </a:p>
          <a:p>
            <a:pPr marL="285750" indent="-285750">
              <a:buFont typeface="Arial" panose="020B0604020202020204" pitchFamily="34" charset="0"/>
              <a:buChar char="•"/>
            </a:pPr>
            <a:r>
              <a:rPr lang="de-AT" sz="1400" dirty="0">
                <a:hlinkClick r:id="rId5"/>
              </a:rPr>
              <a:t>https://www.php.net/manual/de/function.fclose.php</a:t>
            </a:r>
            <a:endParaRPr lang="de-AT" sz="1400" dirty="0"/>
          </a:p>
        </p:txBody>
      </p:sp>
    </p:spTree>
    <p:extLst>
      <p:ext uri="{BB962C8B-B14F-4D97-AF65-F5344CB8AC3E}">
        <p14:creationId xmlns:p14="http://schemas.microsoft.com/office/powerpoint/2010/main" val="258452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6B3422-F3AF-4580-92FD-3B0E0611F9E0}"/>
              </a:ext>
            </a:extLst>
          </p:cNvPr>
          <p:cNvSpPr>
            <a:spLocks noGrp="1"/>
          </p:cNvSpPr>
          <p:nvPr>
            <p:ph type="title"/>
          </p:nvPr>
        </p:nvSpPr>
        <p:spPr/>
        <p:txBody>
          <a:bodyPr/>
          <a:lstStyle/>
          <a:p>
            <a:r>
              <a:rPr lang="de-AT" dirty="0"/>
              <a:t>Daten in einer Datei speichern</a:t>
            </a:r>
          </a:p>
        </p:txBody>
      </p:sp>
      <p:sp>
        <p:nvSpPr>
          <p:cNvPr id="3" name="Textplatzhalter 2">
            <a:extLst>
              <a:ext uri="{FF2B5EF4-FFF2-40B4-BE49-F238E27FC236}">
                <a16:creationId xmlns:a16="http://schemas.microsoft.com/office/drawing/2014/main" id="{041FE3F3-9C9E-4D58-8793-EC6E57F6849F}"/>
              </a:ext>
            </a:extLst>
          </p:cNvPr>
          <p:cNvSpPr>
            <a:spLocks noGrp="1"/>
          </p:cNvSpPr>
          <p:nvPr>
            <p:ph type="body" sz="quarter" idx="13"/>
          </p:nvPr>
        </p:nvSpPr>
        <p:spPr>
          <a:xfrm>
            <a:off x="949136" y="1455738"/>
            <a:ext cx="10293728" cy="1124410"/>
          </a:xfrm>
        </p:spPr>
        <p:txBody>
          <a:bodyPr/>
          <a:lstStyle/>
          <a:p>
            <a:r>
              <a:rPr lang="de-AT" dirty="0"/>
              <a:t>Modus beim Öffnen für das Schreiben: </a:t>
            </a:r>
            <a:r>
              <a:rPr lang="de-AT" dirty="0">
                <a:latin typeface="Source Code Pro" panose="020B0509030403020204" pitchFamily="49" charset="0"/>
                <a:ea typeface="Source Code Pro" panose="020B0509030403020204" pitchFamily="49" charset="0"/>
              </a:rPr>
              <a:t>w</a:t>
            </a:r>
          </a:p>
          <a:p>
            <a:r>
              <a:rPr lang="de-AT" dirty="0" err="1">
                <a:latin typeface="Source Code Pro" panose="020B0509030403020204" pitchFamily="49" charset="0"/>
                <a:ea typeface="Source Code Pro" panose="020B0509030403020204" pitchFamily="49" charset="0"/>
              </a:rPr>
              <a:t>fputs</a:t>
            </a:r>
            <a:r>
              <a:rPr lang="de-AT" dirty="0">
                <a:latin typeface="Source Code Pro" panose="020B0509030403020204" pitchFamily="49" charset="0"/>
                <a:ea typeface="Source Code Pro" panose="020B0509030403020204" pitchFamily="49" charset="0"/>
              </a:rPr>
              <a:t>()</a:t>
            </a:r>
            <a:r>
              <a:rPr lang="de-AT" dirty="0"/>
              <a:t> - </a:t>
            </a:r>
            <a:r>
              <a:rPr lang="de-DE" dirty="0"/>
              <a:t>Diese Funktion ist ein Alias für: </a:t>
            </a:r>
            <a:r>
              <a:rPr lang="de-DE" dirty="0" err="1">
                <a:latin typeface="Source Code Pro" panose="020B0509030403020204" pitchFamily="49" charset="0"/>
                <a:ea typeface="Source Code Pro" panose="020B0509030403020204" pitchFamily="49" charset="0"/>
              </a:rPr>
              <a:t>fwrite</a:t>
            </a:r>
            <a:r>
              <a:rPr lang="de-DE" dirty="0">
                <a:latin typeface="Source Code Pro" panose="020B0509030403020204" pitchFamily="49" charset="0"/>
                <a:ea typeface="Source Code Pro" panose="020B0509030403020204" pitchFamily="49" charset="0"/>
              </a:rPr>
              <a:t>()</a:t>
            </a:r>
            <a:br>
              <a:rPr lang="de-DE" dirty="0"/>
            </a:br>
            <a:r>
              <a:rPr lang="de-DE" altLang="de-DE" dirty="0" err="1">
                <a:latin typeface="Source Code Pro" panose="020B0509030403020204" pitchFamily="49" charset="0"/>
                <a:ea typeface="Source Code Pro" panose="020B0509030403020204" pitchFamily="49" charset="0"/>
              </a:rPr>
              <a:t>fwrite</a:t>
            </a:r>
            <a:r>
              <a:rPr lang="de-DE" altLang="de-DE" dirty="0">
                <a:latin typeface="Source Code Pro" panose="020B0509030403020204" pitchFamily="49" charset="0"/>
                <a:ea typeface="Source Code Pro" panose="020B0509030403020204" pitchFamily="49" charset="0"/>
              </a:rPr>
              <a:t>()</a:t>
            </a:r>
            <a:r>
              <a:rPr lang="de-DE" altLang="de-DE" dirty="0"/>
              <a:t> schreibt den Inhalt der Zeichenkette </a:t>
            </a:r>
            <a:r>
              <a:rPr lang="de-DE" altLang="de-DE" dirty="0" err="1">
                <a:latin typeface="Source Code Pro" panose="020B0509030403020204" pitchFamily="49" charset="0"/>
                <a:ea typeface="Source Code Pro" panose="020B0509030403020204" pitchFamily="49" charset="0"/>
              </a:rPr>
              <a:t>string</a:t>
            </a:r>
            <a:r>
              <a:rPr lang="de-DE" altLang="de-DE" dirty="0"/>
              <a:t> in die Datei, auf welche der Dateizeiger </a:t>
            </a:r>
            <a:r>
              <a:rPr lang="de-DE" altLang="de-DE" dirty="0">
                <a:latin typeface="Source Code Pro" panose="020B0509030403020204" pitchFamily="49" charset="0"/>
                <a:ea typeface="Source Code Pro" panose="020B0509030403020204" pitchFamily="49" charset="0"/>
              </a:rPr>
              <a:t>handle</a:t>
            </a:r>
            <a:r>
              <a:rPr lang="de-DE" altLang="de-DE" dirty="0"/>
              <a:t> zeigt. </a:t>
            </a:r>
          </a:p>
          <a:p>
            <a:r>
              <a:rPr lang="de-AT" dirty="0"/>
              <a:t>Mit </a:t>
            </a:r>
            <a:r>
              <a:rPr lang="de-AT" dirty="0">
                <a:latin typeface="Source Code Pro" panose="020B0509030403020204" pitchFamily="49" charset="0"/>
                <a:ea typeface="Source Code Pro" panose="020B0509030403020204" pitchFamily="49" charset="0"/>
              </a:rPr>
              <a:t>\n</a:t>
            </a:r>
            <a:r>
              <a:rPr lang="de-AT" dirty="0"/>
              <a:t> Zeilenumbruch in der Datei erzeugen</a:t>
            </a:r>
          </a:p>
        </p:txBody>
      </p:sp>
      <p:sp>
        <p:nvSpPr>
          <p:cNvPr id="4" name="Rectangle 1">
            <a:extLst>
              <a:ext uri="{FF2B5EF4-FFF2-40B4-BE49-F238E27FC236}">
                <a16:creationId xmlns:a16="http://schemas.microsoft.com/office/drawing/2014/main" id="{28829279-53B1-4BC1-A809-9020AD42D3E7}"/>
              </a:ext>
            </a:extLst>
          </p:cNvPr>
          <p:cNvSpPr>
            <a:spLocks noChangeArrowheads="1"/>
          </p:cNvSpPr>
          <p:nvPr/>
        </p:nvSpPr>
        <p:spPr bwMode="auto">
          <a:xfrm>
            <a:off x="3051672" y="3266144"/>
            <a:ext cx="5205271"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for</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897BB"/>
                </a:solidFill>
                <a:effectLst/>
                <a:latin typeface="Source Code Pro" panose="020B0509030403020204" pitchFamily="49" charset="0"/>
              </a:rPr>
              <a:t>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&lt; </a:t>
            </a:r>
            <a:r>
              <a:rPr kumimoji="0" lang="de-DE" altLang="de-DE" sz="1200" b="0" u="none" strike="noStrike" cap="none" normalizeH="0" baseline="0" dirty="0">
                <a:ln>
                  <a:noFill/>
                </a:ln>
                <a:solidFill>
                  <a:srgbClr val="6897BB"/>
                </a:solidFill>
                <a:effectLst/>
                <a:latin typeface="Source Code Pro" panose="020B0509030403020204" pitchFamily="49" charset="0"/>
              </a:rPr>
              <a:t>10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897BB"/>
                </a:solidFill>
                <a:effectLst/>
                <a:latin typeface="Source Code Pro" panose="020B0509030403020204" pitchFamily="49" charset="0"/>
              </a:rPr>
              <a:t>1</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7" name="Textfeld 6">
            <a:extLst>
              <a:ext uri="{FF2B5EF4-FFF2-40B4-BE49-F238E27FC236}">
                <a16:creationId xmlns:a16="http://schemas.microsoft.com/office/drawing/2014/main" id="{9471E5B6-E241-4179-A706-4D5B6FCE9970}"/>
              </a:ext>
            </a:extLst>
          </p:cNvPr>
          <p:cNvSpPr txBox="1"/>
          <p:nvPr/>
        </p:nvSpPr>
        <p:spPr>
          <a:xfrm>
            <a:off x="2602635" y="5891132"/>
            <a:ext cx="6103344" cy="30777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https://www.php.net/manual/de/function.fwrite.php</a:t>
            </a:r>
            <a:endParaRPr lang="de-AT" dirty="0"/>
          </a:p>
        </p:txBody>
      </p:sp>
    </p:spTree>
    <p:extLst>
      <p:ext uri="{BB962C8B-B14F-4D97-AF65-F5344CB8AC3E}">
        <p14:creationId xmlns:p14="http://schemas.microsoft.com/office/powerpoint/2010/main" val="242208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FA7C8-FD0E-4772-9B02-01593D140E4F}"/>
              </a:ext>
            </a:extLst>
          </p:cNvPr>
          <p:cNvSpPr>
            <a:spLocks noGrp="1"/>
          </p:cNvSpPr>
          <p:nvPr>
            <p:ph type="title"/>
          </p:nvPr>
        </p:nvSpPr>
        <p:spPr/>
        <p:txBody>
          <a:bodyPr/>
          <a:lstStyle/>
          <a:p>
            <a:r>
              <a:rPr lang="de-AT" dirty="0"/>
              <a:t>Beispiel</a:t>
            </a:r>
          </a:p>
        </p:txBody>
      </p:sp>
      <p:sp>
        <p:nvSpPr>
          <p:cNvPr id="4" name="Rectangle 1">
            <a:extLst>
              <a:ext uri="{FF2B5EF4-FFF2-40B4-BE49-F238E27FC236}">
                <a16:creationId xmlns:a16="http://schemas.microsoft.com/office/drawing/2014/main" id="{EA3AC818-0421-46D2-BB90-D99ECCCB9392}"/>
              </a:ext>
            </a:extLst>
          </p:cNvPr>
          <p:cNvSpPr>
            <a:spLocks noChangeArrowheads="1"/>
          </p:cNvSpPr>
          <p:nvPr/>
        </p:nvSpPr>
        <p:spPr bwMode="auto">
          <a:xfrm>
            <a:off x="264405" y="1455738"/>
            <a:ext cx="5856090" cy="433965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 </a:t>
            </a:r>
            <a:r>
              <a:rPr kumimoji="0" lang="de-DE" altLang="de-DE" sz="1200" b="0" u="none" strike="noStrike" cap="none" normalizeH="0" baseline="0" dirty="0" err="1">
                <a:ln>
                  <a:noFill/>
                </a:ln>
                <a:solidFill>
                  <a:srgbClr val="BABABA"/>
                </a:solidFill>
                <a:effectLst/>
                <a:latin typeface="Source Code Pro" panose="020B0509030403020204" pitchFamily="49" charset="0"/>
              </a:rPr>
              <a:t>method</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post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action</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sameSiteAgain.php</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Name: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E-Mail: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e-mail</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submit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value</a:t>
            </a:r>
            <a:r>
              <a:rPr kumimoji="0" lang="de-DE" altLang="de-DE" sz="1200" b="0" u="none" strike="noStrike" cap="none" normalizeH="0" baseline="0" dirty="0">
                <a:ln>
                  <a:noFill/>
                </a:ln>
                <a:solidFill>
                  <a:srgbClr val="A5C261"/>
                </a:solidFill>
                <a:effectLst/>
                <a:latin typeface="Source Code Pro" panose="020B0509030403020204" pitchFamily="49" charset="0"/>
              </a:rPr>
              <a:t>="Senden"</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&amp;&amp; !</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$email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$email</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"Die 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E374C6A8-D9D2-44C1-BF6B-1F3E9D1FCB56}"/>
              </a:ext>
            </a:extLst>
          </p:cNvPr>
          <p:cNvSpPr txBox="1"/>
          <p:nvPr/>
        </p:nvSpPr>
        <p:spPr>
          <a:xfrm>
            <a:off x="6621137" y="2395142"/>
            <a:ext cx="5012674" cy="1837426"/>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pPr>
              <a:buFont typeface="Arial" panose="020B0604020202020204" pitchFamily="34" charset="0"/>
              <a:buChar char="•"/>
            </a:pPr>
            <a:r>
              <a:rPr lang="de-AT" dirty="0"/>
              <a:t>Superglobale Variablen </a:t>
            </a:r>
            <a:br>
              <a:rPr lang="de-AT" dirty="0"/>
            </a:br>
            <a:r>
              <a:rPr lang="de-DE" dirty="0" err="1"/>
              <a:t>Superglobals</a:t>
            </a:r>
            <a:r>
              <a:rPr lang="de-DE" dirty="0"/>
              <a:t> — </a:t>
            </a:r>
            <a:r>
              <a:rPr lang="de-DE" dirty="0" err="1"/>
              <a:t>Superglobals</a:t>
            </a:r>
            <a:r>
              <a:rPr lang="de-DE" dirty="0"/>
              <a:t> sind </a:t>
            </a:r>
            <a:r>
              <a:rPr lang="de-DE" dirty="0" err="1"/>
              <a:t>Built</a:t>
            </a:r>
            <a:r>
              <a:rPr lang="de-DE" dirty="0"/>
              <a:t>-in-Variablen, die immer in allen Gültigkeitsbereichen </a:t>
            </a:r>
            <a:r>
              <a:rPr lang="de-AT" dirty="0"/>
              <a:t>(s.g. Scopes)</a:t>
            </a:r>
            <a:r>
              <a:rPr lang="de-DE" dirty="0"/>
              <a:t> verfügbar sind</a:t>
            </a:r>
            <a:br>
              <a:rPr lang="de-DE" dirty="0"/>
            </a:br>
            <a:r>
              <a:rPr lang="de-DE" dirty="0">
                <a:latin typeface="Source Code Pro" panose="020B0509030403020204" pitchFamily="49" charset="0"/>
                <a:ea typeface="Source Code Pro" panose="020B0509030403020204" pitchFamily="49" charset="0"/>
              </a:rPr>
              <a:t>$_GET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$_POST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$_REQUEST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$_SERVER</a:t>
            </a:r>
            <a:br>
              <a:rPr lang="de-DE" dirty="0"/>
            </a:br>
            <a:r>
              <a:rPr lang="de-DE" dirty="0"/>
              <a:t>…</a:t>
            </a:r>
            <a:endParaRPr lang="de-AT" dirty="0"/>
          </a:p>
        </p:txBody>
      </p:sp>
      <p:sp>
        <p:nvSpPr>
          <p:cNvPr id="8" name="Textfeld 7">
            <a:extLst>
              <a:ext uri="{FF2B5EF4-FFF2-40B4-BE49-F238E27FC236}">
                <a16:creationId xmlns:a16="http://schemas.microsoft.com/office/drawing/2014/main" id="{C79E9613-D63C-4DD9-BFD3-BE5EBF02FD5D}"/>
              </a:ext>
            </a:extLst>
          </p:cNvPr>
          <p:cNvSpPr txBox="1"/>
          <p:nvPr/>
        </p:nvSpPr>
        <p:spPr>
          <a:xfrm>
            <a:off x="6312664" y="5210612"/>
            <a:ext cx="6103344" cy="95410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https://www.php.net/manual/de/language.variables.superglobals.php</a:t>
            </a:r>
            <a:endParaRPr lang="de-AT" dirty="0"/>
          </a:p>
          <a:p>
            <a:r>
              <a:rPr lang="de-AT" dirty="0">
                <a:hlinkClick r:id="rId3"/>
              </a:rPr>
              <a:t>https://www.php.net/manual/de/reserved.variables.request.php</a:t>
            </a:r>
            <a:endParaRPr lang="de-AT" dirty="0"/>
          </a:p>
          <a:p>
            <a:r>
              <a:rPr lang="de-AT" dirty="0">
                <a:hlinkClick r:id="rId4"/>
              </a:rPr>
              <a:t>https://www.php.net/manual/de/reserved.variables.post.php</a:t>
            </a:r>
            <a:endParaRPr lang="de-AT" dirty="0"/>
          </a:p>
          <a:p>
            <a:r>
              <a:rPr lang="de-AT" dirty="0">
                <a:hlinkClick r:id="rId5"/>
              </a:rPr>
              <a:t>https://www.php.net/manual/de/reserved.variables.get.php</a:t>
            </a:r>
            <a:endParaRPr lang="de-AT" dirty="0"/>
          </a:p>
        </p:txBody>
      </p:sp>
    </p:spTree>
    <p:extLst>
      <p:ext uri="{BB962C8B-B14F-4D97-AF65-F5344CB8AC3E}">
        <p14:creationId xmlns:p14="http://schemas.microsoft.com/office/powerpoint/2010/main" val="80100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86C2EE-5451-4A78-AC6E-1DAF2D413DD9}"/>
              </a:ext>
            </a:extLst>
          </p:cNvPr>
          <p:cNvSpPr>
            <a:spLocks noGrp="1"/>
          </p:cNvSpPr>
          <p:nvPr>
            <p:ph type="title"/>
          </p:nvPr>
        </p:nvSpPr>
        <p:spPr/>
        <p:txBody>
          <a:bodyPr/>
          <a:lstStyle/>
          <a:p>
            <a:r>
              <a:rPr lang="de-AT" dirty="0"/>
              <a:t>Die Dateirechte beachten</a:t>
            </a:r>
          </a:p>
        </p:txBody>
      </p:sp>
      <p:sp>
        <p:nvSpPr>
          <p:cNvPr id="3" name="Textplatzhalter 2">
            <a:extLst>
              <a:ext uri="{FF2B5EF4-FFF2-40B4-BE49-F238E27FC236}">
                <a16:creationId xmlns:a16="http://schemas.microsoft.com/office/drawing/2014/main" id="{E568877E-0ACE-4135-ABC1-9802D4556769}"/>
              </a:ext>
            </a:extLst>
          </p:cNvPr>
          <p:cNvSpPr>
            <a:spLocks noGrp="1"/>
          </p:cNvSpPr>
          <p:nvPr>
            <p:ph type="body" sz="quarter" idx="13"/>
          </p:nvPr>
        </p:nvSpPr>
        <p:spPr>
          <a:xfrm>
            <a:off x="949136" y="1455738"/>
            <a:ext cx="10293728" cy="2542747"/>
          </a:xfrm>
        </p:spPr>
        <p:txBody>
          <a:bodyPr/>
          <a:lstStyle/>
          <a:p>
            <a:r>
              <a:rPr lang="de-AT" dirty="0"/>
              <a:t>Auf </a:t>
            </a:r>
            <a:r>
              <a:rPr lang="de-AT" dirty="0" err="1"/>
              <a:t>Linx</a:t>
            </a:r>
            <a:r>
              <a:rPr lang="de-AT" dirty="0"/>
              <a:t>-Webservern gibt es Zugriffsrechte auf Dateien</a:t>
            </a:r>
          </a:p>
          <a:p>
            <a:r>
              <a:rPr lang="de-AT" dirty="0"/>
              <a:t>Sollen verhindern, dass Unbefugte die Datei verwenden, löschen, ändern</a:t>
            </a:r>
          </a:p>
          <a:p>
            <a:r>
              <a:rPr lang="de-AT" dirty="0"/>
              <a:t>Rechte werden in Zahl gespeichert</a:t>
            </a:r>
          </a:p>
          <a:p>
            <a:pPr lvl="1"/>
            <a:r>
              <a:rPr lang="de-AT" dirty="0"/>
              <a:t>0 – an der Datei bestehen keine Rechte</a:t>
            </a:r>
          </a:p>
          <a:p>
            <a:pPr lvl="1"/>
            <a:r>
              <a:rPr lang="de-AT" dirty="0"/>
              <a:t>1 – Datei darf ausgeführt werden</a:t>
            </a:r>
          </a:p>
          <a:p>
            <a:pPr lvl="1"/>
            <a:r>
              <a:rPr lang="de-AT" dirty="0"/>
              <a:t>2 &amp; 4 – Lese- bzw. Schreibrechte</a:t>
            </a:r>
          </a:p>
          <a:p>
            <a:pPr lvl="1"/>
            <a:r>
              <a:rPr lang="de-AT" dirty="0"/>
              <a:t>6 – Lese und Schreibrechte</a:t>
            </a:r>
          </a:p>
          <a:p>
            <a:pPr lvl="1"/>
            <a:r>
              <a:rPr lang="de-AT" dirty="0"/>
              <a:t>3 – Nutzer darf Datei ausführen und lesen</a:t>
            </a:r>
          </a:p>
          <a:p>
            <a:r>
              <a:rPr lang="de-AT" dirty="0"/>
              <a:t>Wenn alle Nutzer Lese- und Schreibrechte erhalten sollen: 0666</a:t>
            </a:r>
          </a:p>
        </p:txBody>
      </p:sp>
    </p:spTree>
    <p:extLst>
      <p:ext uri="{BB962C8B-B14F-4D97-AF65-F5344CB8AC3E}">
        <p14:creationId xmlns:p14="http://schemas.microsoft.com/office/powerpoint/2010/main" val="480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719097-CC13-4739-BF00-C33B2C561A9C}"/>
              </a:ext>
            </a:extLst>
          </p:cNvPr>
          <p:cNvSpPr>
            <a:spLocks noGrp="1"/>
          </p:cNvSpPr>
          <p:nvPr>
            <p:ph type="title"/>
          </p:nvPr>
        </p:nvSpPr>
        <p:spPr/>
        <p:txBody>
          <a:bodyPr/>
          <a:lstStyle/>
          <a:p>
            <a:r>
              <a:rPr lang="de-AT"/>
              <a:t>Übung</a:t>
            </a:r>
          </a:p>
        </p:txBody>
      </p:sp>
      <p:sp>
        <p:nvSpPr>
          <p:cNvPr id="3" name="Textplatzhalter 2">
            <a:extLst>
              <a:ext uri="{FF2B5EF4-FFF2-40B4-BE49-F238E27FC236}">
                <a16:creationId xmlns:a16="http://schemas.microsoft.com/office/drawing/2014/main" id="{B9DED78D-FF3F-4E99-AC84-466379AC8CFF}"/>
              </a:ext>
            </a:extLst>
          </p:cNvPr>
          <p:cNvSpPr>
            <a:spLocks noGrp="1"/>
          </p:cNvSpPr>
          <p:nvPr>
            <p:ph type="body" sz="quarter" idx="13"/>
          </p:nvPr>
        </p:nvSpPr>
        <p:spPr>
          <a:xfrm>
            <a:off x="949136" y="2590475"/>
            <a:ext cx="10293728" cy="1061829"/>
          </a:xfrm>
        </p:spPr>
        <p:txBody>
          <a:bodyPr/>
          <a:lstStyle/>
          <a:p>
            <a:r>
              <a:rPr lang="de-AT" dirty="0"/>
              <a:t>Schreibe ein Programm, das ein Formularfeld im Browser anzeigt. Dieses soll den Nutzer auffordern, eine beliebige Zahl einzugeben. Erstelle ein Textdokument mit verschiedenen Zahlen (jeweils in einer eigenen Zeile) und lese diese mit dem Programm ein. Multipliziere daraufhin die Zahlen mit dem Wert, den der Nutzer über den Browser eingegeben hat. Erstelle ein neues Textdokument und speichere die Ergebnisse darin ab.</a:t>
            </a:r>
            <a:br>
              <a:rPr lang="de-AT" dirty="0"/>
            </a:br>
            <a:r>
              <a:rPr lang="de-AT" dirty="0"/>
              <a:t>Achtung: Zahlen aus Formularfeldern sollten mit </a:t>
            </a:r>
            <a:r>
              <a:rPr lang="de-AT" dirty="0" err="1"/>
              <a:t>intval</a:t>
            </a:r>
            <a:r>
              <a:rPr lang="de-AT" dirty="0"/>
              <a:t>() erst in einen Integer formatiert werden</a:t>
            </a:r>
          </a:p>
        </p:txBody>
      </p:sp>
    </p:spTree>
    <p:extLst>
      <p:ext uri="{BB962C8B-B14F-4D97-AF65-F5344CB8AC3E}">
        <p14:creationId xmlns:p14="http://schemas.microsoft.com/office/powerpoint/2010/main" val="111246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1003</Words>
  <Application>Microsoft Office PowerPoint</Application>
  <PresentationFormat>Breitbild</PresentationFormat>
  <Paragraphs>47</Paragraphs>
  <Slides>7</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vt:i4>
      </vt:variant>
    </vt:vector>
  </HeadingPairs>
  <TitlesOfParts>
    <vt:vector size="14" baseType="lpstr">
      <vt:lpstr>Arial</vt:lpstr>
      <vt:lpstr>Courier New</vt:lpstr>
      <vt:lpstr>Font Awesome 5 Free Solid</vt:lpstr>
      <vt:lpstr>FontAwesome</vt:lpstr>
      <vt:lpstr>Source Code Pro</vt:lpstr>
      <vt:lpstr>Wingdings</vt:lpstr>
      <vt:lpstr>1_pm</vt:lpstr>
      <vt:lpstr>Dateien für die Speicherung von Daten</vt:lpstr>
      <vt:lpstr>Daten aus einer Datei einlesen</vt:lpstr>
      <vt:lpstr>Daten in einer Datei speichern</vt:lpstr>
      <vt:lpstr>Beispiel</vt:lpstr>
      <vt:lpstr>Die Dateirechte beachten</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181</cp:revision>
  <dcterms:created xsi:type="dcterms:W3CDTF">2019-04-14T16:39:40Z</dcterms:created>
  <dcterms:modified xsi:type="dcterms:W3CDTF">2021-05-18T10:49:07Z</dcterms:modified>
</cp:coreProperties>
</file>