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0"/>
  </p:handoutMasterIdLst>
  <p:sldIdLst>
    <p:sldId id="326" r:id="rId2"/>
    <p:sldId id="327" r:id="rId3"/>
    <p:sldId id="328" r:id="rId4"/>
    <p:sldId id="329" r:id="rId5"/>
    <p:sldId id="330" r:id="rId6"/>
    <p:sldId id="331" r:id="rId7"/>
    <p:sldId id="332" r:id="rId8"/>
    <p:sldId id="333" r:id="rId9"/>
    <p:sldId id="334" r:id="rId10"/>
    <p:sldId id="335" r:id="rId11"/>
    <p:sldId id="336" r:id="rId12"/>
    <p:sldId id="338" r:id="rId13"/>
    <p:sldId id="337" r:id="rId14"/>
    <p:sldId id="339" r:id="rId15"/>
    <p:sldId id="340" r:id="rId16"/>
    <p:sldId id="343" r:id="rId17"/>
    <p:sldId id="341" r:id="rId18"/>
    <p:sldId id="342"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8" r:id="rId33"/>
    <p:sldId id="359" r:id="rId34"/>
    <p:sldId id="361" r:id="rId35"/>
    <p:sldId id="362" r:id="rId36"/>
    <p:sldId id="363" r:id="rId37"/>
    <p:sldId id="364" r:id="rId38"/>
    <p:sldId id="304" r:id="rId3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8"/>
            <p14:sldId id="337"/>
            <p14:sldId id="339"/>
            <p14:sldId id="340"/>
            <p14:sldId id="343"/>
            <p14:sldId id="341"/>
            <p14:sldId id="342"/>
            <p14:sldId id="344"/>
            <p14:sldId id="345"/>
            <p14:sldId id="346"/>
            <p14:sldId id="347"/>
            <p14:sldId id="348"/>
            <p14:sldId id="349"/>
            <p14:sldId id="350"/>
            <p14:sldId id="351"/>
            <p14:sldId id="352"/>
            <p14:sldId id="353"/>
            <p14:sldId id="354"/>
            <p14:sldId id="355"/>
            <p14:sldId id="356"/>
            <p14:sldId id="358"/>
            <p14:sldId id="359"/>
            <p14:sldId id="361"/>
            <p14:sldId id="362"/>
            <p14:sldId id="363"/>
            <p14:sldId id="36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7" d="100"/>
          <a:sy n="117" d="100"/>
        </p:scale>
        <p:origin x="126" y="17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14.12.2020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2296659"/>
            <a:ext cx="10293728" cy="608372"/>
          </a:xfrm>
        </p:spPr>
        <p:txBody>
          <a:bodyPr/>
          <a:lstStyle/>
          <a:p>
            <a:r>
              <a:rPr lang="de-AT" dirty="0"/>
              <a:t>Schreibe ein Programm, das den Besucher zum Coding-Kurs begrüßt</a:t>
            </a:r>
          </a:p>
          <a:p>
            <a:r>
              <a:rPr lang="de-AT" dirty="0"/>
              <a:t>Frage den Besucher nach seinem Namen und erstelle eine personalisierte Begrüßung</a:t>
            </a:r>
          </a:p>
        </p:txBody>
      </p:sp>
    </p:spTree>
    <p:extLst>
      <p:ext uri="{BB962C8B-B14F-4D97-AF65-F5344CB8AC3E}">
        <p14:creationId xmlns:p14="http://schemas.microsoft.com/office/powerpoint/2010/main" val="28612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meineErsteVariable</a:t>
            </a:r>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solidFill>
            <a:schemeClr val="tx1"/>
          </a:solidFill>
        </p:spPr>
        <p:txBody>
          <a:bodyPr wrap="square">
            <a:spAutoFit/>
          </a:bodyPr>
          <a:lstStyle/>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oder */</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meineErsteVariable</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"Ich bin ein Text"</a:t>
            </a:r>
            <a:r>
              <a:rPr lang="de-DE" sz="1400" b="0" dirty="0">
                <a:solidFill>
                  <a:srgbClr val="D4D4D4"/>
                </a:solidFill>
                <a:effectLst/>
                <a:latin typeface="Consolas" panose="020B0609020204030204" pitchFamily="49" charset="0"/>
              </a:rPr>
              <a: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solidFill>
            <a:schemeClr val="tx1"/>
          </a:solidFill>
        </p:spPr>
        <p:txBody>
          <a:bodyPr wrap="square">
            <a:spAutoFit/>
          </a:bodyPr>
          <a:lstStyle/>
          <a:p>
            <a:r>
              <a:rPr lang="nn-NO" sz="1400" b="0" dirty="0">
                <a:solidFill>
                  <a:srgbClr val="569CD6"/>
                </a:solidFill>
                <a:effectLst/>
                <a:latin typeface="Consolas" panose="020B0609020204030204" pitchFamily="49" charset="0"/>
              </a:rPr>
              <a:t>let</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meineVariable</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5</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text</a:t>
            </a:r>
            <a:r>
              <a:rPr lang="nn-NO" sz="1400" b="0" dirty="0">
                <a:solidFill>
                  <a:srgbClr val="D4D4D4"/>
                </a:solidFill>
                <a:effectLst/>
                <a:latin typeface="Consolas" panose="020B0609020204030204" pitchFamily="49" charset="0"/>
              </a:rPr>
              <a:t> = </a:t>
            </a:r>
            <a:r>
              <a:rPr lang="nn-NO" sz="1400" b="0" dirty="0">
                <a:solidFill>
                  <a:srgbClr val="CE9178"/>
                </a:solidFill>
                <a:effectLst/>
                <a:latin typeface="Consolas" panose="020B0609020204030204" pitchFamily="49" charset="0"/>
              </a:rPr>
              <a:t>"Hallo du"</a:t>
            </a:r>
            <a:r>
              <a:rPr lang="nn-NO" sz="1400" b="0" dirty="0">
                <a:solidFill>
                  <a:srgbClr val="D4D4D4"/>
                </a:solidFill>
                <a:effectLst/>
                <a:latin typeface="Consolas" panose="020B0609020204030204" pitchFamily="49" charset="0"/>
              </a:rPr>
              <a:t>, </a:t>
            </a:r>
            <a:r>
              <a:rPr lang="nn-NO" sz="1400" b="0" dirty="0">
                <a:solidFill>
                  <a:srgbClr val="9CDCFE"/>
                </a:solidFill>
                <a:effectLst/>
                <a:latin typeface="Consolas" panose="020B0609020204030204" pitchFamily="49" charset="0"/>
              </a:rPr>
              <a:t>zahl</a:t>
            </a:r>
            <a:r>
              <a:rPr lang="nn-NO" sz="1400" b="0" dirty="0">
                <a:solidFill>
                  <a:srgbClr val="D4D4D4"/>
                </a:solidFill>
                <a:effectLst/>
                <a:latin typeface="Consolas" panose="020B0609020204030204" pitchFamily="49" charset="0"/>
              </a:rPr>
              <a:t> = </a:t>
            </a:r>
            <a:r>
              <a:rPr lang="nn-NO" sz="1400" b="0" dirty="0">
                <a:solidFill>
                  <a:srgbClr val="B5CEA8"/>
                </a:solidFill>
                <a:effectLst/>
                <a:latin typeface="Consolas" panose="020B0609020204030204" pitchFamily="49" charset="0"/>
              </a:rPr>
              <a:t>10</a:t>
            </a:r>
            <a:r>
              <a:rPr lang="nn-NO" sz="1400" b="0" dirty="0">
                <a:solidFill>
                  <a:srgbClr val="D4D4D4"/>
                </a:solidFill>
                <a:effectLst/>
                <a:latin typeface="Consolas" panose="020B0609020204030204" pitchFamily="49" charset="0"/>
              </a:rPr>
              <a:t>;</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mein</a:t>
            </a:r>
            <a:r>
              <a:rPr lang="en-US" sz="1400" b="0" dirty="0">
                <a:solidFill>
                  <a:srgbClr val="CE9178"/>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erster</a:t>
            </a:r>
            <a:r>
              <a:rPr lang="en-US" sz="1400" b="0" dirty="0">
                <a:solidFill>
                  <a:srgbClr val="CE9178"/>
                </a:solidFill>
                <a:effectLst/>
                <a:latin typeface="Consolas" panose="020B0609020204030204" pitchFamily="49" charset="0"/>
              </a:rPr>
              <a:t> Text"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4FC1FF"/>
                </a:solidFill>
                <a:effectLst/>
                <a:latin typeface="Consolas" panose="020B0609020204030204" pitchFamily="49" charset="0"/>
              </a:rPr>
              <a:t>a</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2.34</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'hallo'</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ganzeZahl</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ganzeZahl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"kommazahl: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kommazahl</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buchstabe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buchstabe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wort</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wort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"wahrheitswert: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wahrheitswert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ohneInitialisierung</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ohneInitialisierung</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Ganze Zahlen und Fließkommazahlen behandelt JS gleich als </a:t>
            </a:r>
            <a:r>
              <a:rPr lang="de-AT" dirty="0" err="1"/>
              <a:t>number</a:t>
            </a:r>
            <a:endParaRPr lang="de-AT" dirty="0"/>
          </a:p>
          <a:p>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"Datentyp: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"Kurzschreibweise: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meineVariable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825D9-36CA-47EE-8A51-6BB93E771360}"/>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9D9DC09B-B182-4FB7-9F64-9301EB92C121}"/>
              </a:ext>
            </a:extLst>
          </p:cNvPr>
          <p:cNvSpPr>
            <a:spLocks noGrp="1"/>
          </p:cNvSpPr>
          <p:nvPr>
            <p:ph type="body" sz="quarter" idx="13"/>
          </p:nvPr>
        </p:nvSpPr>
        <p:spPr>
          <a:xfrm>
            <a:off x="949136" y="2174195"/>
            <a:ext cx="10293728" cy="996170"/>
          </a:xfrm>
        </p:spPr>
        <p:txBody>
          <a:bodyPr/>
          <a:lstStyle/>
          <a:p>
            <a:r>
              <a:rPr lang="de-AT" dirty="0"/>
              <a:t>Schreibe ein Programm, das drei Variablen unterschiedlichen Typs erstellt. Daraufhin sollen deren Wert und deren Typ mit dem alert-Befehl ausgegeben werden</a:t>
            </a:r>
          </a:p>
          <a:p>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p:txBody>
      </p:sp>
    </p:spTree>
    <p:extLst>
      <p:ext uri="{BB962C8B-B14F-4D97-AF65-F5344CB8AC3E}">
        <p14:creationId xmlns:p14="http://schemas.microsoft.com/office/powerpoint/2010/main" val="32157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Beispiel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bedingung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"Die Bedingung trifft zu."</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 Beispiel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"Was ist das Ergebnis aus 3 + 2?"</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"Richtige Lösung!"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klein&lt;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&gt;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zu groß&lt;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ist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357949" y="3815587"/>
            <a:ext cx="6100354" cy="2462213"/>
          </a:xfrm>
          <a:prstGeom prst="rect">
            <a:avLst/>
          </a:prstGeom>
          <a:solidFill>
            <a:schemeClr val="tx1"/>
          </a:solidFill>
          <a:ln w="12700">
            <a:solidFill>
              <a:schemeClr val="bg1"/>
            </a:solidFill>
          </a:ln>
        </p:spPr>
        <p:txBody>
          <a:bodyPr wrap="square">
            <a:spAutoFit/>
          </a:bodyPr>
          <a:lstStyle/>
          <a:p>
            <a:endParaRPr lang="de-AT"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Beispiel 3</a:t>
            </a:r>
            <a:endParaRPr lang="de-DE" sz="1400" b="0" dirty="0">
              <a:solidFill>
                <a:srgbClr val="D4D4D4"/>
              </a:solidFill>
              <a:effectLst/>
              <a:latin typeface="Consolas" panose="020B0609020204030204" pitchFamily="49" charset="0"/>
            </a:endParaRPr>
          </a:p>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2 * 3?"</a:t>
            </a:r>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r>
              <a:rPr lang="de-DE" sz="1400" b="0" dirty="0" err="1">
                <a:solidFill>
                  <a:srgbClr val="C586C0"/>
                </a:solidFill>
                <a:effectLst/>
                <a:latin typeface="Consolas" panose="020B0609020204030204" pitchFamily="49" charset="0"/>
              </a:rPr>
              <a:t>if</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eingabe1</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eingabe2</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6</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document</a:t>
            </a:r>
            <a:r>
              <a:rPr lang="de-DE" sz="1400" b="0" dirty="0" err="1">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write</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"Mindestens eine Antwort ist richtig?"</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AT" sz="1400" dirty="0" err="1">
                <a:solidFill>
                  <a:srgbClr val="C586C0"/>
                </a:solidFill>
                <a:latin typeface="Consolas" panose="020B0609020204030204" pitchFamily="49" charset="0"/>
              </a:rPr>
              <a:t>else</a:t>
            </a:r>
            <a:r>
              <a:rPr lang="de-AT" sz="1400" dirty="0">
                <a:solidFill>
                  <a:srgbClr val="C586C0"/>
                </a:solidFill>
                <a:latin typeface="Consolas" panose="020B0609020204030204" pitchFamily="49" charset="0"/>
              </a:rPr>
              <a:t>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"Beide Antworten sind falsch"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"Welches Produkt suchst du?"</a:t>
            </a:r>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switch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artikel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"Bohrmaschine"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"Bandschleifer"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"Kreissäge"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34,99 €"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"Schraubenzieher"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2,99 €"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case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"Hammer"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 6,99 €"</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C586C0"/>
                </a:solidFill>
                <a:effectLst/>
                <a:latin typeface="Consolas" panose="020B0609020204030204" pitchFamily="49" charset="0"/>
              </a:rPr>
              <a:t>break</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default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 leider nicht gefunden"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1978252"/>
            <a:ext cx="10293728" cy="1577868"/>
          </a:xfrm>
        </p:spPr>
        <p:txBody>
          <a:bodyPr/>
          <a:lstStyle/>
          <a:p>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a:p>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Tree>
    <p:extLst>
      <p:ext uri="{BB962C8B-B14F-4D97-AF65-F5344CB8AC3E}">
        <p14:creationId xmlns:p14="http://schemas.microsoft.com/office/powerpoint/2010/main" val="21673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1</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Variante 2</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Häufiger im Einsatz</a:t>
            </a:r>
          </a:p>
          <a:p>
            <a:r>
              <a:rPr lang="de-AT"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Produkt, Preis, Lieferbar</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3872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Ausgabe bestimmte Stelle des Array</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"Katze"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"Maus"</a:t>
            </a:r>
            <a:r>
              <a:rPr lang="de-AT" sz="1400" b="0" dirty="0">
                <a:solidFill>
                  <a:srgbClr val="D4D4D4"/>
                </a:solidFill>
                <a:effectLst/>
                <a:latin typeface="Consolas" panose="020B0609020204030204" pitchFamily="49" charset="0"/>
              </a:rPr>
              <a:t>];</a:t>
            </a:r>
          </a:p>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an bestimmter Stelle ändern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"Papagei"</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6A9955"/>
                </a:solidFill>
                <a:effectLst/>
                <a:latin typeface="Consolas" panose="020B0609020204030204" pitchFamily="49" charset="0"/>
              </a:rPr>
              <a:t>// Wert hinzufügen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neuesArray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"Hund"</a:t>
            </a:r>
            <a:r>
              <a:rPr lang="de-AT" sz="1400" b="0" dirty="0">
                <a:solidFill>
                  <a:srgbClr val="D4D4D4"/>
                </a:solidFill>
                <a:effectLst/>
                <a:latin typeface="Consolas" panose="020B0609020204030204" pitchFamily="49" charset="0"/>
              </a:rPr>
              <a:t>;</a:t>
            </a:r>
          </a:p>
          <a:p>
            <a:r>
              <a:rPr lang="de-DE" sz="1400" b="0" dirty="0">
                <a:solidFill>
                  <a:srgbClr val="6A9955"/>
                </a:solidFill>
                <a:effectLst/>
                <a:latin typeface="Consolas" panose="020B0609020204030204" pitchFamily="49" charset="0"/>
              </a:rPr>
              <a:t>// besser um leere Felder oder Überschreibungen zu vermeiden</a:t>
            </a:r>
            <a:endParaRPr lang="de-DE" sz="1400" b="0" dirty="0">
              <a:solidFill>
                <a:srgbClr val="D4D4D4"/>
              </a:solidFill>
              <a:effectLst/>
              <a:latin typeface="Consolas" panose="020B0609020204030204" pitchFamily="49" charset="0"/>
            </a:endParaRPr>
          </a:p>
          <a:p>
            <a:r>
              <a:rPr lang="de-DE" sz="1400" b="0" dirty="0" err="1">
                <a:solidFill>
                  <a:srgbClr val="9CDCFE"/>
                </a:solidFill>
                <a:effectLst/>
                <a:latin typeface="Consolas" panose="020B0609020204030204" pitchFamily="49" charset="0"/>
              </a:rPr>
              <a:t>neuesArray</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neuesArray</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length</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"Hund"</a:t>
            </a:r>
            <a:r>
              <a:rPr lang="de-DE"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51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solidFill>
            <a:schemeClr val="tx1"/>
          </a:solidFill>
        </p:spPr>
        <p:txBody>
          <a:bodyPr wrap="square">
            <a:spAutoFit/>
          </a:bodyPr>
          <a:lstStyle/>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 = [];</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"Krapfen"</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"Reindling"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6.99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"Linzer Torte"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13.99</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"Windbeute"</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0.80</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 An bestimmte Stelle zugreifen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meinArray</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2"/>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74AE94-EF08-42E8-A4A2-8F102D480E13}"/>
              </a:ext>
            </a:extLst>
          </p:cNvPr>
          <p:cNvSpPr>
            <a:spLocks noGrp="1"/>
          </p:cNvSpPr>
          <p:nvPr>
            <p:ph type="title"/>
          </p:nvPr>
        </p:nvSpPr>
        <p:spPr/>
        <p:txBody>
          <a:bodyPr/>
          <a:lstStyle/>
          <a:p>
            <a:r>
              <a:rPr lang="de-AT" dirty="0" err="1"/>
              <a:t>Map</a:t>
            </a:r>
            <a:endParaRPr lang="de-AT" dirty="0"/>
          </a:p>
        </p:txBody>
      </p:sp>
      <p:sp>
        <p:nvSpPr>
          <p:cNvPr id="3" name="Textplatzhalter 2">
            <a:extLst>
              <a:ext uri="{FF2B5EF4-FFF2-40B4-BE49-F238E27FC236}">
                <a16:creationId xmlns:a16="http://schemas.microsoft.com/office/drawing/2014/main" id="{3036921B-4B61-4F62-8FDA-DD145254D4BD}"/>
              </a:ext>
            </a:extLst>
          </p:cNvPr>
          <p:cNvSpPr>
            <a:spLocks noGrp="1"/>
          </p:cNvSpPr>
          <p:nvPr>
            <p:ph type="body" sz="quarter" idx="13"/>
          </p:nvPr>
        </p:nvSpPr>
        <p:spPr>
          <a:xfrm>
            <a:off x="883822" y="2025055"/>
            <a:ext cx="2790107" cy="286232"/>
          </a:xfrm>
        </p:spPr>
        <p:txBody>
          <a:bodyPr/>
          <a:lstStyle/>
          <a:p>
            <a:r>
              <a:rPr lang="de-AT" dirty="0"/>
              <a:t>Datenstruktur </a:t>
            </a:r>
            <a:r>
              <a:rPr lang="de-AT" dirty="0" err="1"/>
              <a:t>Map</a:t>
            </a:r>
            <a:r>
              <a:rPr lang="de-AT" dirty="0"/>
              <a:t>: </a:t>
            </a:r>
          </a:p>
        </p:txBody>
      </p:sp>
      <p:sp>
        <p:nvSpPr>
          <p:cNvPr id="5" name="Textfeld 4">
            <a:extLst>
              <a:ext uri="{FF2B5EF4-FFF2-40B4-BE49-F238E27FC236}">
                <a16:creationId xmlns:a16="http://schemas.microsoft.com/office/drawing/2014/main" id="{1701DDFA-6A7A-42C1-BCAD-5438996FF648}"/>
              </a:ext>
            </a:extLst>
          </p:cNvPr>
          <p:cNvSpPr txBox="1"/>
          <p:nvPr/>
        </p:nvSpPr>
        <p:spPr>
          <a:xfrm>
            <a:off x="3884157" y="1080181"/>
            <a:ext cx="7545841" cy="2462213"/>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Map</a:t>
            </a:r>
            <a:r>
              <a:rPr lang="de-AT" sz="1400" b="0" dirty="0">
                <a:solidFill>
                  <a:srgbClr val="6A9955"/>
                </a:solidFill>
                <a:effectLst/>
                <a:latin typeface="Consolas" panose="020B0609020204030204" pitchFamily="49" charset="0"/>
              </a:rPr>
              <a:t> deklarieren</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//mit </a:t>
            </a:r>
            <a:r>
              <a:rPr lang="de-AT" sz="1400" b="0" dirty="0" err="1">
                <a:solidFill>
                  <a:srgbClr val="6A9955"/>
                </a:solidFill>
                <a:effectLst/>
                <a:latin typeface="Consolas" panose="020B0609020204030204" pitchFamily="49" charset="0"/>
              </a:rPr>
              <a:t>set</a:t>
            </a:r>
            <a:r>
              <a:rPr lang="de-AT" sz="1400" b="0" dirty="0">
                <a:solidFill>
                  <a:srgbClr val="6A9955"/>
                </a:solidFill>
                <a:effectLst/>
                <a:latin typeface="Consolas" panose="020B0609020204030204" pitchFamily="49" charset="0"/>
              </a:rPr>
              <a:t>-Befehl einzelne Inhalte einfügen</a:t>
            </a:r>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//zuerst kommt der Schlüsselbegriff, dann der Inhalt</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"Verfügbarkeit"</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//um Wert abzurufen =&gt; </a:t>
            </a:r>
            <a:r>
              <a:rPr lang="de-AT" sz="1400" b="0" dirty="0" err="1">
                <a:solidFill>
                  <a:srgbClr val="6A9955"/>
                </a:solidFill>
                <a:effectLst/>
                <a:latin typeface="Consolas" panose="020B0609020204030204" pitchFamily="49" charset="0"/>
              </a:rPr>
              <a:t>get</a:t>
            </a:r>
            <a:r>
              <a:rPr lang="de-AT" sz="1400" b="0" dirty="0">
                <a:solidFill>
                  <a:srgbClr val="6A9955"/>
                </a:solidFill>
                <a:effectLst/>
                <a:latin typeface="Consolas" panose="020B0609020204030204" pitchFamily="49" charset="0"/>
              </a:rPr>
              <a:t>-Befehl</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"Verfügbarkeit"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3B791D21-9D96-4F3C-B71E-E3578EC15FB6}"/>
              </a:ext>
            </a:extLst>
          </p:cNvPr>
          <p:cNvPicPr>
            <a:picLocks noChangeAspect="1"/>
          </p:cNvPicPr>
          <p:nvPr/>
        </p:nvPicPr>
        <p:blipFill>
          <a:blip r:embed="rId2"/>
          <a:stretch>
            <a:fillRect/>
          </a:stretch>
        </p:blipFill>
        <p:spPr>
          <a:xfrm>
            <a:off x="10191750" y="2311288"/>
            <a:ext cx="952500" cy="1209675"/>
          </a:xfrm>
          <a:prstGeom prst="rect">
            <a:avLst/>
          </a:prstGeom>
        </p:spPr>
      </p:pic>
      <p:sp>
        <p:nvSpPr>
          <p:cNvPr id="9" name="Textplatzhalter 2">
            <a:extLst>
              <a:ext uri="{FF2B5EF4-FFF2-40B4-BE49-F238E27FC236}">
                <a16:creationId xmlns:a16="http://schemas.microsoft.com/office/drawing/2014/main" id="{3B5E2887-5E89-404E-B0D9-501B6DDE5E67}"/>
              </a:ext>
            </a:extLst>
          </p:cNvPr>
          <p:cNvSpPr txBox="1">
            <a:spLocks/>
          </p:cNvSpPr>
          <p:nvPr/>
        </p:nvSpPr>
        <p:spPr>
          <a:xfrm>
            <a:off x="393964" y="3742736"/>
            <a:ext cx="5933357" cy="2350387"/>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Weitere sinnvolle Befehle</a:t>
            </a:r>
          </a:p>
          <a:p>
            <a:pPr lvl="1"/>
            <a:r>
              <a:rPr lang="de-AT" dirty="0" err="1">
                <a:latin typeface="Consolas" panose="020B0609020204030204" pitchFamily="49" charset="0"/>
              </a:rPr>
              <a:t>map.has</a:t>
            </a:r>
            <a:r>
              <a:rPr lang="de-AT" dirty="0">
                <a:latin typeface="Consolas" panose="020B0609020204030204" pitchFamily="49" charset="0"/>
              </a:rPr>
              <a:t>(Schlüsselbegriff)</a:t>
            </a:r>
          </a:p>
          <a:p>
            <a:pPr lvl="2"/>
            <a:r>
              <a:rPr lang="de-AT" dirty="0"/>
              <a:t>Gibt an, ob entsprechendes Feld enthalten ist</a:t>
            </a:r>
          </a:p>
          <a:p>
            <a:pPr lvl="1"/>
            <a:r>
              <a:rPr lang="de-AT" dirty="0" err="1">
                <a:latin typeface="Consolas" panose="020B0609020204030204" pitchFamily="49" charset="0"/>
              </a:rPr>
              <a:t>map.delete</a:t>
            </a:r>
            <a:r>
              <a:rPr lang="de-AT" dirty="0">
                <a:latin typeface="Consolas" panose="020B0609020204030204" pitchFamily="49" charset="0"/>
              </a:rPr>
              <a:t>(Schlüsselbegriff)</a:t>
            </a:r>
          </a:p>
          <a:p>
            <a:pPr lvl="2"/>
            <a:r>
              <a:rPr lang="de-AT" dirty="0"/>
              <a:t>Löscht entsprechenden Eintrag</a:t>
            </a:r>
          </a:p>
          <a:p>
            <a:pPr lvl="1"/>
            <a:r>
              <a:rPr lang="de-AT" dirty="0" err="1">
                <a:latin typeface="Consolas" panose="020B0609020204030204" pitchFamily="49" charset="0"/>
              </a:rPr>
              <a:t>map.clear</a:t>
            </a:r>
            <a:r>
              <a:rPr lang="de-AT" dirty="0">
                <a:latin typeface="Consolas" panose="020B0609020204030204" pitchFamily="49" charset="0"/>
              </a:rPr>
              <a:t>()</a:t>
            </a:r>
          </a:p>
          <a:p>
            <a:pPr lvl="2"/>
            <a:r>
              <a:rPr lang="de-AT" dirty="0"/>
              <a:t>Löscht alle Einträge aus der </a:t>
            </a:r>
            <a:r>
              <a:rPr lang="de-AT" dirty="0" err="1"/>
              <a:t>Map</a:t>
            </a:r>
            <a:endParaRPr lang="de-AT" dirty="0"/>
          </a:p>
          <a:p>
            <a:pPr lvl="1"/>
            <a:r>
              <a:rPr lang="de-AT" dirty="0" err="1">
                <a:latin typeface="Consolas" panose="020B0609020204030204" pitchFamily="49" charset="0"/>
              </a:rPr>
              <a:t>map.size</a:t>
            </a:r>
            <a:r>
              <a:rPr lang="de-AT" dirty="0">
                <a:latin typeface="Consolas" panose="020B0609020204030204" pitchFamily="49" charset="0"/>
              </a:rPr>
              <a:t>()</a:t>
            </a:r>
          </a:p>
          <a:p>
            <a:pPr lvl="2"/>
            <a:r>
              <a:rPr lang="de-AT" dirty="0" err="1"/>
              <a:t>Git</a:t>
            </a:r>
            <a:r>
              <a:rPr lang="de-AT" dirty="0"/>
              <a:t> Anzahl der enthaltenen Felder zurück</a:t>
            </a:r>
          </a:p>
        </p:txBody>
      </p:sp>
    </p:spTree>
    <p:extLst>
      <p:ext uri="{BB962C8B-B14F-4D97-AF65-F5344CB8AC3E}">
        <p14:creationId xmlns:p14="http://schemas.microsoft.com/office/powerpoint/2010/main" val="373601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FC6E74-39D1-4B81-BF8B-59210C9FAA9A}"/>
              </a:ext>
            </a:extLst>
          </p:cNvPr>
          <p:cNvSpPr>
            <a:spLocks noGrp="1"/>
          </p:cNvSpPr>
          <p:nvPr>
            <p:ph type="title"/>
          </p:nvPr>
        </p:nvSpPr>
        <p:spPr/>
        <p:txBody>
          <a:bodyPr/>
          <a:lstStyle/>
          <a:p>
            <a:r>
              <a:rPr lang="de-AT" dirty="0"/>
              <a:t>Set</a:t>
            </a:r>
          </a:p>
        </p:txBody>
      </p:sp>
      <p:sp>
        <p:nvSpPr>
          <p:cNvPr id="3" name="Textplatzhalter 2">
            <a:extLst>
              <a:ext uri="{FF2B5EF4-FFF2-40B4-BE49-F238E27FC236}">
                <a16:creationId xmlns:a16="http://schemas.microsoft.com/office/drawing/2014/main" id="{1AE81C34-FE68-4006-B535-742160AC038A}"/>
              </a:ext>
            </a:extLst>
          </p:cNvPr>
          <p:cNvSpPr>
            <a:spLocks noGrp="1"/>
          </p:cNvSpPr>
          <p:nvPr>
            <p:ph type="body" sz="quarter" idx="13"/>
          </p:nvPr>
        </p:nvSpPr>
        <p:spPr>
          <a:xfrm>
            <a:off x="5788478" y="1463904"/>
            <a:ext cx="5968735" cy="3510705"/>
          </a:xfrm>
        </p:spPr>
        <p:txBody>
          <a:bodyPr/>
          <a:lstStyle/>
          <a:p>
            <a:r>
              <a:rPr lang="de-AT" dirty="0"/>
              <a:t>Lassen sich verschiedene Werte erfassen</a:t>
            </a:r>
          </a:p>
          <a:p>
            <a:r>
              <a:rPr lang="de-AT" dirty="0"/>
              <a:t>Inhalt des Sets hat keinerlei Ordnung, da es keinen Index oder Schlüsselbegriff gibt</a:t>
            </a:r>
          </a:p>
          <a:p>
            <a:r>
              <a:rPr lang="de-AT" dirty="0"/>
              <a:t>Ist mit einer mathematischen Menge vergleichbar</a:t>
            </a:r>
          </a:p>
          <a:p>
            <a:r>
              <a:rPr lang="de-AT" dirty="0"/>
              <a:t>Folgende Methoden stehen zur Verfügung</a:t>
            </a:r>
          </a:p>
          <a:p>
            <a:pPr lvl="1"/>
            <a:r>
              <a:rPr lang="de-AT" dirty="0" err="1">
                <a:latin typeface="Consolas" panose="020B0609020204030204" pitchFamily="49" charset="0"/>
              </a:rPr>
              <a:t>set.add</a:t>
            </a:r>
            <a:r>
              <a:rPr lang="de-AT" dirty="0">
                <a:latin typeface="Consolas" panose="020B0609020204030204" pitchFamily="49" charset="0"/>
              </a:rPr>
              <a:t>(Wert)</a:t>
            </a:r>
          </a:p>
          <a:p>
            <a:pPr lvl="2"/>
            <a:r>
              <a:rPr lang="de-AT" dirty="0"/>
              <a:t>Fügt neuen Wert zum Datensatz hinzu</a:t>
            </a:r>
          </a:p>
          <a:p>
            <a:pPr lvl="1"/>
            <a:r>
              <a:rPr lang="de-AT" dirty="0" err="1">
                <a:latin typeface="Consolas" panose="020B0609020204030204" pitchFamily="49" charset="0"/>
              </a:rPr>
              <a:t>set.has</a:t>
            </a:r>
            <a:r>
              <a:rPr lang="de-AT" dirty="0">
                <a:latin typeface="Consolas" panose="020B0609020204030204" pitchFamily="49" charset="0"/>
              </a:rPr>
              <a:t>(Wert)</a:t>
            </a:r>
          </a:p>
          <a:p>
            <a:pPr lvl="2"/>
            <a:r>
              <a:rPr lang="de-AT" dirty="0"/>
              <a:t>Gibt an, ob Feld enthalt</a:t>
            </a:r>
          </a:p>
          <a:p>
            <a:pPr lvl="1"/>
            <a:r>
              <a:rPr lang="de-AT" dirty="0" err="1">
                <a:latin typeface="Consolas" panose="020B0609020204030204" pitchFamily="49" charset="0"/>
              </a:rPr>
              <a:t>set.delete</a:t>
            </a:r>
            <a:r>
              <a:rPr lang="de-AT" dirty="0">
                <a:latin typeface="Consolas" panose="020B0609020204030204" pitchFamily="49" charset="0"/>
              </a:rPr>
              <a:t>(Wert)</a:t>
            </a:r>
          </a:p>
          <a:p>
            <a:pPr lvl="1"/>
            <a:r>
              <a:rPr lang="de-AT" dirty="0" err="1">
                <a:latin typeface="Consolas" panose="020B0609020204030204" pitchFamily="49" charset="0"/>
              </a:rPr>
              <a:t>set.clear</a:t>
            </a:r>
            <a:r>
              <a:rPr lang="de-AT" dirty="0">
                <a:latin typeface="Consolas" panose="020B0609020204030204" pitchFamily="49" charset="0"/>
              </a:rPr>
              <a:t>()</a:t>
            </a:r>
          </a:p>
          <a:p>
            <a:pPr lvl="1"/>
            <a:r>
              <a:rPr lang="de-AT" dirty="0" err="1">
                <a:latin typeface="Consolas" panose="020B0609020204030204" pitchFamily="49" charset="0"/>
              </a:rPr>
              <a:t>set.size</a:t>
            </a:r>
            <a:r>
              <a:rPr lang="de-AT" dirty="0">
                <a:latin typeface="Consolas" panose="020B0609020204030204" pitchFamily="49" charset="0"/>
              </a:rPr>
              <a:t>()</a:t>
            </a:r>
          </a:p>
          <a:p>
            <a:pPr lvl="1"/>
            <a:endParaRPr lang="de-AT" dirty="0"/>
          </a:p>
        </p:txBody>
      </p:sp>
      <p:sp>
        <p:nvSpPr>
          <p:cNvPr id="5" name="Textfeld 4">
            <a:extLst>
              <a:ext uri="{FF2B5EF4-FFF2-40B4-BE49-F238E27FC236}">
                <a16:creationId xmlns:a16="http://schemas.microsoft.com/office/drawing/2014/main" id="{E9FCF516-8BBC-4F9A-BEAA-1D228420090B}"/>
              </a:ext>
            </a:extLst>
          </p:cNvPr>
          <p:cNvSpPr txBox="1"/>
          <p:nvPr/>
        </p:nvSpPr>
        <p:spPr>
          <a:xfrm>
            <a:off x="267381" y="1067509"/>
            <a:ext cx="5153705" cy="3108543"/>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Set deklarieren</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//mit </a:t>
            </a:r>
            <a:r>
              <a:rPr lang="de-AT" sz="1400" b="0" dirty="0" err="1">
                <a:solidFill>
                  <a:srgbClr val="6A9955"/>
                </a:solidFill>
                <a:effectLst/>
                <a:latin typeface="Consolas" panose="020B0609020204030204" pitchFamily="49" charset="0"/>
              </a:rPr>
              <a:t>add</a:t>
            </a:r>
            <a:r>
              <a:rPr lang="de-AT" sz="1400" b="0" dirty="0">
                <a:solidFill>
                  <a:srgbClr val="6A9955"/>
                </a:solidFill>
                <a:effectLst/>
                <a:latin typeface="Consolas" panose="020B0609020204030204" pitchFamily="49" charset="0"/>
              </a:rPr>
              <a:t>-Befehl einzelne Inhalte einfügen</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"Käse"</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"Butter"</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"Joghurt"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"Butter"</a:t>
            </a:r>
            <a:r>
              <a:rPr lang="de-AT" sz="1400" b="0" dirty="0">
                <a:solidFill>
                  <a:srgbClr val="D4D4D4"/>
                </a:solidFill>
                <a:effectLst/>
                <a:latin typeface="Consolas" panose="020B0609020204030204" pitchFamily="49" charset="0"/>
              </a:rPr>
              <a:t>);</a:t>
            </a:r>
          </a:p>
          <a:p>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//um Größe abzurufen =&gt; </a:t>
            </a:r>
            <a:r>
              <a:rPr lang="de-AT" sz="1400" b="0" dirty="0" err="1">
                <a:solidFill>
                  <a:srgbClr val="6A9955"/>
                </a:solidFill>
                <a:effectLst/>
                <a:latin typeface="Consolas" panose="020B0609020204030204" pitchFamily="49" charset="0"/>
              </a:rPr>
              <a:t>size</a:t>
            </a:r>
            <a:r>
              <a:rPr lang="de-AT" sz="1400" b="0" dirty="0">
                <a:solidFill>
                  <a:srgbClr val="6A9955"/>
                </a:solidFill>
                <a:effectLst/>
                <a:latin typeface="Consolas" panose="020B0609020204030204" pitchFamily="49" charset="0"/>
              </a:rPr>
              <a:t>-Befehl</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"Größe: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size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delete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"Joghurt"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"Größe: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size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D415C912-5300-44FF-BCFA-8299A85B5ED6}"/>
              </a:ext>
            </a:extLst>
          </p:cNvPr>
          <p:cNvPicPr>
            <a:picLocks noChangeAspect="1"/>
          </p:cNvPicPr>
          <p:nvPr/>
        </p:nvPicPr>
        <p:blipFill>
          <a:blip r:embed="rId2"/>
          <a:stretch>
            <a:fillRect/>
          </a:stretch>
        </p:blipFill>
        <p:spPr>
          <a:xfrm>
            <a:off x="4193721" y="1815960"/>
            <a:ext cx="1143000" cy="923925"/>
          </a:xfrm>
          <a:prstGeom prst="rect">
            <a:avLst/>
          </a:prstGeom>
        </p:spPr>
      </p:pic>
      <p:sp>
        <p:nvSpPr>
          <p:cNvPr id="7" name="Textplatzhalter 2">
            <a:extLst>
              <a:ext uri="{FF2B5EF4-FFF2-40B4-BE49-F238E27FC236}">
                <a16:creationId xmlns:a16="http://schemas.microsoft.com/office/drawing/2014/main" id="{00E28A1A-9470-4AF2-9E89-994B84CFA840}"/>
              </a:ext>
            </a:extLst>
          </p:cNvPr>
          <p:cNvSpPr txBox="1">
            <a:spLocks/>
          </p:cNvSpPr>
          <p:nvPr/>
        </p:nvSpPr>
        <p:spPr>
          <a:xfrm>
            <a:off x="270443" y="4302098"/>
            <a:ext cx="596873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Sets können keinen Wert doppelt aufnehmen</a:t>
            </a:r>
          </a:p>
        </p:txBody>
      </p:sp>
      <p:sp>
        <p:nvSpPr>
          <p:cNvPr id="9" name="Textfeld 8">
            <a:extLst>
              <a:ext uri="{FF2B5EF4-FFF2-40B4-BE49-F238E27FC236}">
                <a16:creationId xmlns:a16="http://schemas.microsoft.com/office/drawing/2014/main" id="{ADE56457-B955-46C5-80EE-609C2F676B52}"/>
              </a:ext>
            </a:extLst>
          </p:cNvPr>
          <p:cNvSpPr txBox="1"/>
          <p:nvPr/>
        </p:nvSpPr>
        <p:spPr>
          <a:xfrm>
            <a:off x="487815" y="5102690"/>
            <a:ext cx="7905069" cy="1169551"/>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Möglich, Werte aus einer anderen Datenstruktur zu importieren</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arr</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"Torte"</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"Kuchen"</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"Plunder"</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meinSet</a:t>
            </a:r>
            <a:r>
              <a:rPr lang="de-DE" sz="1400" b="0" dirty="0">
                <a:solidFill>
                  <a:srgbClr val="D4D4D4"/>
                </a:solidFill>
                <a:effectLst/>
                <a:latin typeface="Consolas" panose="020B0609020204030204" pitchFamily="49" charset="0"/>
              </a:rPr>
              <a:t> = </a:t>
            </a:r>
            <a:r>
              <a:rPr lang="de-DE" sz="1400" b="0" dirty="0" err="1">
                <a:solidFill>
                  <a:srgbClr val="569CD6"/>
                </a:solidFill>
                <a:effectLst/>
                <a:latin typeface="Consolas" panose="020B0609020204030204" pitchFamily="49" charset="0"/>
              </a:rPr>
              <a:t>new</a:t>
            </a:r>
            <a:r>
              <a:rPr lang="de-DE" sz="1400" b="0" dirty="0">
                <a:solidFill>
                  <a:srgbClr val="D4D4D4"/>
                </a:solidFill>
                <a:effectLst/>
                <a:latin typeface="Consolas" panose="020B0609020204030204" pitchFamily="49" charset="0"/>
              </a:rPr>
              <a:t> </a:t>
            </a:r>
            <a:r>
              <a:rPr lang="de-DE" sz="1400" b="0" dirty="0">
                <a:solidFill>
                  <a:srgbClr val="4EC9B0"/>
                </a:solidFill>
                <a:effectLst/>
                <a:latin typeface="Consolas" panose="020B0609020204030204" pitchFamily="49" charset="0"/>
              </a:rPr>
              <a:t>Set</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arr</a:t>
            </a:r>
            <a:r>
              <a:rPr lang="de-DE" sz="1400" b="0" dirty="0">
                <a:solidFill>
                  <a:srgbClr val="D4D4D4"/>
                </a:solidFill>
                <a:effectLst/>
                <a:latin typeface="Consolas" panose="020B0609020204030204" pitchFamily="49" charset="0"/>
              </a:rPr>
              <a:t>);</a:t>
            </a:r>
          </a:p>
          <a:p>
            <a:br>
              <a:rPr lang="de-DE" sz="1400" b="0" dirty="0">
                <a:solidFill>
                  <a:srgbClr val="D4D4D4"/>
                </a:solidFill>
                <a:effectLst/>
                <a:latin typeface="Consolas" panose="020B0609020204030204" pitchFamily="49" charset="0"/>
              </a:rPr>
            </a:br>
            <a:r>
              <a:rPr lang="de-DE" sz="1400" b="0" dirty="0" err="1">
                <a:solidFill>
                  <a:srgbClr val="9CDCFE"/>
                </a:solidFill>
                <a:effectLst/>
                <a:latin typeface="Consolas" panose="020B0609020204030204" pitchFamily="49" charset="0"/>
              </a:rPr>
              <a:t>document</a:t>
            </a:r>
            <a:r>
              <a:rPr lang="de-DE" sz="1400" b="0" dirty="0" err="1">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write</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"Größe: "</a:t>
            </a:r>
            <a:r>
              <a:rPr lang="de-DE" sz="1400" b="0" dirty="0">
                <a:solidFill>
                  <a:srgbClr val="D4D4D4"/>
                </a:solidFill>
                <a:effectLst/>
                <a:latin typeface="Consolas" panose="020B0609020204030204" pitchFamily="49" charset="0"/>
              </a:rPr>
              <a:t> + </a:t>
            </a:r>
            <a:r>
              <a:rPr lang="de-DE" sz="1400" b="0" dirty="0" err="1">
                <a:solidFill>
                  <a:srgbClr val="9CDCFE"/>
                </a:solidFill>
                <a:effectLst/>
                <a:latin typeface="Consolas" panose="020B0609020204030204" pitchFamily="49" charset="0"/>
              </a:rPr>
              <a:t>meinSet</a:t>
            </a:r>
            <a:r>
              <a:rPr lang="de-DE" sz="1400" b="0" dirty="0" err="1">
                <a:solidFill>
                  <a:srgbClr val="D4D4D4"/>
                </a:solidFill>
                <a:effectLst/>
                <a:latin typeface="Consolas" panose="020B0609020204030204" pitchFamily="49" charset="0"/>
              </a:rPr>
              <a:t>.</a:t>
            </a:r>
            <a:r>
              <a:rPr lang="de-DE" sz="1400" b="0" dirty="0" err="1">
                <a:solidFill>
                  <a:srgbClr val="4FC1FF"/>
                </a:solidFill>
                <a:effectLst/>
                <a:latin typeface="Consolas" panose="020B0609020204030204" pitchFamily="49" charset="0"/>
              </a:rPr>
              <a:t>size</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"&lt;</a:t>
            </a:r>
            <a:r>
              <a:rPr lang="de-DE" sz="1400" b="0" dirty="0" err="1">
                <a:solidFill>
                  <a:srgbClr val="CE9178"/>
                </a:solidFill>
                <a:effectLst/>
                <a:latin typeface="Consolas" panose="020B0609020204030204" pitchFamily="49" charset="0"/>
              </a:rPr>
              <a:t>br</a:t>
            </a:r>
            <a:r>
              <a:rPr lang="de-DE" sz="1400" b="0" dirty="0">
                <a:solidFill>
                  <a:srgbClr val="CE9178"/>
                </a:solidFill>
                <a:effectLst/>
                <a:latin typeface="Consolas" panose="020B0609020204030204" pitchFamily="49" charset="0"/>
              </a:rPr>
              <a:t>&gt;"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26002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1900007"/>
          </a:xfrm>
        </p:spPr>
        <p:txBody>
          <a:bodyPr/>
          <a:lstStyle/>
          <a:p>
            <a:pPr marL="342900" indent="-342900">
              <a:buFont typeface="+mj-lt"/>
              <a:buAutoNum type="arabicPeriod"/>
            </a:pPr>
            <a:r>
              <a:rPr lang="de-AT" dirty="0"/>
              <a:t>Schreibe ein Programm, das den Besucher nach seinem Vornamen, nach seinem Nachnamen und nach seinem Alter fragt. Erstelle ein Array und füge die entsprechenden Werte ein. Gebe dessen Inhalt anschließend auf der Seite aus.</a:t>
            </a:r>
          </a:p>
          <a:p>
            <a:pPr marL="342900" indent="-342900">
              <a:buFont typeface="+mj-lt"/>
              <a:buAutoNum type="arabicPeriod"/>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a:p>
            <a:pPr marL="342900" indent="-342900">
              <a:buFont typeface="+mj-lt"/>
              <a:buAutoNum type="arabicPeriod"/>
            </a:pPr>
            <a:r>
              <a:rPr lang="de-AT" dirty="0"/>
              <a:t>Erstelle ein Programm, das die gleiche Aufgabe erfüllt wie Aufgabe 1. Nutze jedoch eine Datenstruktur, die es erlaubt, die Werte über Schlüsselbegriffe abzurufen. </a:t>
            </a:r>
          </a:p>
        </p:txBody>
      </p:sp>
    </p:spTree>
    <p:extLst>
      <p:ext uri="{BB962C8B-B14F-4D97-AF65-F5344CB8AC3E}">
        <p14:creationId xmlns:p14="http://schemas.microsoft.com/office/powerpoint/2010/main" val="193539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m%C3%B6chten sie z%C3%A4hlen?"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oder</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encodeURI</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"Bis zu welchem Wert möchtest du zählen?"</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err="1">
                <a:solidFill>
                  <a:srgbClr val="DCDCAA"/>
                </a:solidFill>
                <a:effectLst/>
                <a:latin typeface="Consolas" panose="020B0609020204030204" pitchFamily="49" charset="0"/>
              </a:rPr>
              <a:t>decodeURI</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4694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108552" y="1368016"/>
            <a:ext cx="6102802" cy="1384995"/>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a:t>
            </a:r>
          </a:p>
          <a:p>
            <a:r>
              <a:rPr lang="de-DE" sz="1400" b="0" dirty="0">
                <a:solidFill>
                  <a:srgbClr val="C586C0"/>
                </a:solidFill>
                <a:effectLst/>
                <a:latin typeface="Consolas" panose="020B0609020204030204" pitchFamily="49" charset="0"/>
              </a:rPr>
              <a:t>do</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3 + 2?"</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while</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"Richtige Antwort!"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378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1990045" y="1613118"/>
            <a:ext cx="6827384"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encodeURI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"Bis zu welchem Wert möchtest du zählen?"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635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789895" y="1209310"/>
            <a:ext cx="6102802" cy="1384995"/>
          </a:xfrm>
          <a:prstGeom prst="rect">
            <a:avLst/>
          </a:prstGeom>
          <a:solidFill>
            <a:schemeClr val="tx1"/>
          </a:solidFill>
        </p:spPr>
        <p:txBody>
          <a:bodyPr wrap="square">
            <a:spAutoFit/>
          </a:bodyPr>
          <a:lstStyle/>
          <a:p>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of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document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"&lt;</a:t>
            </a:r>
            <a:r>
              <a:rPr lang="en-US" sz="1400" b="0" dirty="0" err="1">
                <a:solidFill>
                  <a:srgbClr val="CE9178"/>
                </a:solidFill>
                <a:effectLst/>
                <a:latin typeface="Consolas" panose="020B0609020204030204" pitchFamily="49" charset="0"/>
              </a:rPr>
              <a:t>br</a:t>
            </a:r>
            <a:r>
              <a:rPr lang="en-US" sz="1400" b="0" dirty="0">
                <a:solidFill>
                  <a:srgbClr val="CE9178"/>
                </a:solidFill>
                <a:effectLst/>
                <a:latin typeface="Consolas" panose="020B0609020204030204" pitchFamily="49" charset="0"/>
              </a:rPr>
              <a:t>&gt;"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5695270" y="1039794"/>
            <a:ext cx="523875" cy="1724025"/>
          </a:xfrm>
          <a:prstGeom prst="rect">
            <a:avLst/>
          </a:prstGeom>
        </p:spPr>
      </p:pic>
      <p:sp>
        <p:nvSpPr>
          <p:cNvPr id="8" name="Textfeld 7">
            <a:extLst>
              <a:ext uri="{FF2B5EF4-FFF2-40B4-BE49-F238E27FC236}">
                <a16:creationId xmlns:a16="http://schemas.microsoft.com/office/drawing/2014/main" id="{44EF8930-906D-4146-B679-A2A6BF5B847B}"/>
              </a:ext>
            </a:extLst>
          </p:cNvPr>
          <p:cNvSpPr txBox="1"/>
          <p:nvPr/>
        </p:nvSpPr>
        <p:spPr>
          <a:xfrm>
            <a:off x="789895" y="3380474"/>
            <a:ext cx="8599033" cy="2246769"/>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"Schlüsselbegriff: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"Inhalt: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pic>
        <p:nvPicPr>
          <p:cNvPr id="9" name="Grafik 8">
            <a:extLst>
              <a:ext uri="{FF2B5EF4-FFF2-40B4-BE49-F238E27FC236}">
                <a16:creationId xmlns:a16="http://schemas.microsoft.com/office/drawing/2014/main" id="{B63985EF-3E2E-4C20-A10E-CFD26EB5A31A}"/>
              </a:ext>
            </a:extLst>
          </p:cNvPr>
          <p:cNvPicPr>
            <a:picLocks noChangeAspect="1"/>
          </p:cNvPicPr>
          <p:nvPr/>
        </p:nvPicPr>
        <p:blipFill>
          <a:blip r:embed="rId3"/>
          <a:stretch>
            <a:fillRect/>
          </a:stretch>
        </p:blipFill>
        <p:spPr>
          <a:xfrm>
            <a:off x="6819219" y="3346570"/>
            <a:ext cx="2476500" cy="231457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1512209"/>
          </a:xfrm>
        </p:spPr>
        <p:txBody>
          <a:bodyPr/>
          <a:lstStyle/>
          <a:p>
            <a:pPr marL="342900" indent="-342900">
              <a:buFont typeface="+mj-lt"/>
              <a:buAutoNum type="arabicPeriod"/>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a:p>
            <a:pPr marL="342900" indent="-342900">
              <a:buFont typeface="+mj-lt"/>
              <a:buAutoNum type="arabicPeriod"/>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a:p>
            <a:pPr marL="342900" indent="-342900">
              <a:buFont typeface="+mj-lt"/>
              <a:buAutoNum type="arabicPeriod"/>
            </a:pPr>
            <a:r>
              <a:rPr lang="de-AT" dirty="0"/>
              <a:t>Erzeuge ein Set mit mehreren Wörtern. Frage daraufhin den Anwender nach einem Wort und überprüfe, ob dieses im Set enthalten ist. Verwende dafür eine </a:t>
            </a:r>
            <a:r>
              <a:rPr lang="de-AT" dirty="0" err="1">
                <a:latin typeface="Consolas" panose="020B0609020204030204" pitchFamily="49" charset="0"/>
              </a:rPr>
              <a:t>for</a:t>
            </a:r>
            <a:r>
              <a:rPr lang="de-AT" dirty="0"/>
              <a:t>-</a:t>
            </a:r>
            <a:r>
              <a:rPr lang="de-AT" dirty="0" err="1">
                <a:latin typeface="Consolas" panose="020B0609020204030204" pitchFamily="49" charset="0"/>
              </a:rPr>
              <a:t>of</a:t>
            </a:r>
            <a:r>
              <a:rPr lang="de-AT" dirty="0"/>
              <a:t>-Schleife.</a:t>
            </a:r>
            <a:br>
              <a:rPr lang="de-AT" dirty="0"/>
            </a:br>
            <a:r>
              <a:rPr lang="de-AT" dirty="0"/>
              <a:t>Wäre hier auch eine </a:t>
            </a:r>
            <a:r>
              <a:rPr lang="de-AT" dirty="0" err="1">
                <a:latin typeface="Consolas" panose="020B0609020204030204" pitchFamily="49" charset="0"/>
              </a:rPr>
              <a:t>while</a:t>
            </a:r>
            <a:r>
              <a:rPr lang="de-AT" dirty="0"/>
              <a:t>-Schleife möglich?</a:t>
            </a:r>
          </a:p>
        </p:txBody>
      </p:sp>
    </p:spTree>
    <p:extLst>
      <p:ext uri="{BB962C8B-B14F-4D97-AF65-F5344CB8AC3E}">
        <p14:creationId xmlns:p14="http://schemas.microsoft.com/office/powerpoint/2010/main" val="2684107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dirty="0">
              <a:solidFill>
                <a:srgbClr val="D4D4D4"/>
              </a:solidFill>
              <a:latin typeface="Consolas" panose="020B0609020204030204" pitchFamily="49" charset="0"/>
            </a:endParaRP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77542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9265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"Name: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 Alter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4661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2</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7</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return</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B5CEA8"/>
                </a:solidFill>
                <a:effectLst/>
                <a:latin typeface="Consolas" panose="020B0609020204030204" pitchFamily="49" charset="0"/>
              </a:rPr>
              <a:t>3</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44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1900007"/>
          </a:xfrm>
        </p:spPr>
        <p:txBody>
          <a:bodyPr/>
          <a:lstStyle/>
          <a:p>
            <a:r>
              <a:rPr lang="de-AT" dirty="0"/>
              <a:t>Erstelle ein Programm, das eine Funktion enthält. Dieses soll einen Wert vom Anwender erfragen und daraufhin den doppelten Wert auf der Seite ausgeben</a:t>
            </a:r>
          </a:p>
          <a:p>
            <a:r>
              <a:rPr lang="de-AT" dirty="0"/>
              <a:t>Schreibe ein weiteres Programm, das genau die gleiche Aufgabe wie Aufgabe 1 erfüllt. Allerdings sollen die Abfragen des Werts sowie die Ausgabe nun im Hauptprogramm erfolgen. Daher muss die Funktion Übergabe- und Rückgabewert verwenden.</a:t>
            </a:r>
          </a:p>
          <a:p>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Tree>
    <p:extLst>
      <p:ext uri="{BB962C8B-B14F-4D97-AF65-F5344CB8AC3E}">
        <p14:creationId xmlns:p14="http://schemas.microsoft.com/office/powerpoint/2010/main" val="830201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text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javascript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einzeiliger Kommentar</a:t>
            </a:r>
            <a:endParaRPr lang="de-DE" sz="1400" b="0" dirty="0">
              <a:solidFill>
                <a:srgbClr val="D4D4D4"/>
              </a:solidFill>
              <a:effectLst/>
              <a:latin typeface="Consolas" panose="020B0609020204030204" pitchFamily="49" charset="0"/>
            </a:endParaRPr>
          </a:p>
          <a:p>
            <a:br>
              <a:rPr lang="de-DE" sz="1400" b="0" dirty="0">
                <a:solidFill>
                  <a:srgbClr val="D4D4D4"/>
                </a:solidFill>
                <a:effectLst/>
                <a:latin typeface="Consolas" panose="020B0609020204030204" pitchFamily="49" charset="0"/>
              </a:rPr>
            </a:br>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Ich bin ein Kommentar</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der über mehrere Zeilen</a:t>
            </a:r>
            <a:endParaRPr lang="de-DE" sz="1400" b="0" dirty="0">
              <a:solidFill>
                <a:srgbClr val="D4D4D4"/>
              </a:solidFill>
              <a:effectLst/>
              <a:latin typeface="Consolas" panose="020B0609020204030204" pitchFamily="49" charset="0"/>
            </a:endParaRPr>
          </a:p>
          <a:p>
            <a:r>
              <a:rPr lang="de-DE" sz="1400" b="0" dirty="0">
                <a:solidFill>
                  <a:srgbClr val="6A9955"/>
                </a:solidFill>
                <a:effectLst/>
                <a:latin typeface="Consolas" panose="020B0609020204030204" pitchFamily="49" charset="0"/>
              </a:rPr>
              <a:t>        gehen kann */</a:t>
            </a:r>
            <a:endParaRPr lang="de-DE" sz="1400" b="0" dirty="0">
              <a:solidFill>
                <a:srgbClr val="D4D4D4"/>
              </a:solidFill>
              <a:effectLst/>
              <a:latin typeface="Consolas" panose="020B0609020204030204" pitchFamily="49" charset="0"/>
            </a:endParaRP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solidFill>
            <a:schemeClr val="tx1">
              <a:lumMod val="95000"/>
              <a:lumOff val="5000"/>
            </a:schemeClr>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JS Seite</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src</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"meinScript.js"</a:t>
            </a:r>
            <a:r>
              <a:rPr lang="de-AT" sz="1400" b="0" dirty="0">
                <a:solidFill>
                  <a:srgbClr val="808080"/>
                </a:solidFill>
                <a:effectLst/>
                <a:latin typeface="Consolas" panose="020B0609020204030204" pitchFamily="49" charset="0"/>
              </a:rPr>
              <a:t>&gt;&lt;/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solidFill>
            <a:schemeClr val="tx1">
              <a:lumMod val="95000"/>
              <a:lumOff val="5000"/>
            </a:schemeClr>
          </a:solidFill>
        </p:spPr>
        <p:txBody>
          <a:bodyPr wrap="square">
            <a:spAutoFit/>
          </a:bodyPr>
          <a:lstStyle/>
          <a:p>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'hallo Welt'</a:t>
            </a:r>
            <a:r>
              <a:rPr lang="de-AT" sz="1400" b="0" dirty="0">
                <a:solidFill>
                  <a:srgbClr val="D4D4D4"/>
                </a:solidFill>
                <a:effectLst/>
                <a:latin typeface="Consolas" panose="020B0609020204030204" pitchFamily="49" charset="0"/>
              </a:rPr>
              <a: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solidFill>
            <a:schemeClr val="tx1">
              <a:lumMod val="95000"/>
              <a:lumOff val="5000"/>
            </a:schemeClr>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'hallo Welt!'</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solidFill>
            <a:schemeClr val="tx1">
              <a:lumMod val="95000"/>
              <a:lumOff val="5000"/>
            </a:schemeClr>
          </a:solidFill>
        </p:spPr>
        <p:txBody>
          <a:bodyPr wrap="square">
            <a:spAutoFit/>
          </a:bodyPr>
          <a:lstStyle/>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"Sie sind "</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"Wie alt bist du?"</a:t>
            </a:r>
            <a:r>
              <a:rPr lang="de-DE" sz="1400" b="0" dirty="0">
                <a:solidFill>
                  <a:srgbClr val="D4D4D4"/>
                </a:solidFill>
                <a:effectLst/>
                <a:latin typeface="Consolas" panose="020B0609020204030204" pitchFamily="49" charset="0"/>
              </a:rPr>
              <a:t>, </a:t>
            </a:r>
            <a:r>
              <a:rPr lang="de-DE" sz="1400" b="0" dirty="0">
                <a:solidFill>
                  <a:srgbClr val="CE9178"/>
                </a:solidFill>
                <a:effectLst/>
                <a:latin typeface="Consolas" panose="020B0609020204030204" pitchFamily="49" charset="0"/>
              </a:rPr>
              <a:t>"Geben Sie das Alter an"</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 Jahre alt."</a:t>
            </a:r>
            <a:r>
              <a:rPr lang="de-DE" sz="1400" b="0" dirty="0">
                <a:solidFill>
                  <a:srgbClr val="D4D4D4"/>
                </a:solidFill>
                <a:effectLst/>
                <a:latin typeface="Consolas" panose="020B0609020204030204" pitchFamily="49" charset="0"/>
              </a:rPr>
              <a:t>);</a:t>
            </a:r>
          </a:p>
          <a:p>
            <a:r>
              <a:rPr lang="de-DE" sz="1400" b="0" dirty="0">
                <a:solidFill>
                  <a:srgbClr val="808080"/>
                </a:solidFill>
                <a:effectLst/>
                <a:latin typeface="Consolas" panose="020B0609020204030204" pitchFamily="49" charset="0"/>
              </a:rPr>
              <a:t>&lt;/</a:t>
            </a:r>
            <a:r>
              <a:rPr lang="de-DE" sz="1400" b="0" dirty="0" err="1">
                <a:solidFill>
                  <a:srgbClr val="569CD6"/>
                </a:solidFill>
                <a:effectLst/>
                <a:latin typeface="Consolas" panose="020B0609020204030204" pitchFamily="49" charset="0"/>
              </a:rPr>
              <a:t>script</a:t>
            </a:r>
            <a:r>
              <a:rPr lang="de-DE" sz="1400" b="0" dirty="0">
                <a:solidFill>
                  <a:srgbClr val="808080"/>
                </a:solidFill>
                <a:effectLst/>
                <a:latin typeface="Consolas" panose="020B0609020204030204" pitchFamily="49" charset="0"/>
              </a:rPr>
              <a:t>&gt;</a:t>
            </a:r>
            <a:endParaRPr lang="de-DE"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3731</Words>
  <Application>Microsoft Office PowerPoint</Application>
  <PresentationFormat>Breitbild</PresentationFormat>
  <Paragraphs>442</Paragraphs>
  <Slides>38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38</vt:i4>
      </vt:variant>
    </vt:vector>
  </HeadingPairs>
  <TitlesOfParts>
    <vt:vector size="43" baseType="lpstr">
      <vt:lpstr>Arial</vt:lpstr>
      <vt:lpstr>Consolas</vt:lpstr>
      <vt:lpstr>Font Awesome 5 Free Solid</vt:lpstr>
      <vt:lpstr>FontAwesome</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Arrays</vt:lpstr>
      <vt:lpstr>Arrays</vt:lpstr>
      <vt:lpstr>Mehrdimensionale Arrays</vt:lpstr>
      <vt:lpstr>Map</vt:lpstr>
      <vt:lpstr>Set</vt:lpstr>
      <vt:lpstr>Übung</vt:lpstr>
      <vt:lpstr>While-Schleife</vt:lpstr>
      <vt:lpstr>Do-while</vt:lpstr>
      <vt:lpstr>For Schleife</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164</cp:revision>
  <dcterms:created xsi:type="dcterms:W3CDTF">2019-04-14T16:39:40Z</dcterms:created>
  <dcterms:modified xsi:type="dcterms:W3CDTF">2020-12-14T13:54:30Z</dcterms:modified>
</cp:coreProperties>
</file>