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0"/>
  </p:handoutMasterIdLst>
  <p:sldIdLst>
    <p:sldId id="326" r:id="rId2"/>
    <p:sldId id="339" r:id="rId3"/>
    <p:sldId id="345" r:id="rId4"/>
    <p:sldId id="346" r:id="rId5"/>
    <p:sldId id="344" r:id="rId6"/>
    <p:sldId id="348" r:id="rId7"/>
    <p:sldId id="347" r:id="rId8"/>
    <p:sldId id="304" r:id="rId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06" d="100"/>
          <a:sy n="106" d="100"/>
        </p:scale>
        <p:origin x="144" y="118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10.01.2021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02</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256017"/>
            <a:ext cx="10293728" cy="480131"/>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vier verschiedenen HTML-Elementen. Jedes von ihnen soll auf eine andere Art vom Event reagieren. Gestalte die passenden Event-Handler dafür</a:t>
            </a:r>
          </a:p>
        </p:txBody>
      </p:sp>
      <p:sp>
        <p:nvSpPr>
          <p:cNvPr id="3" name="Rectangle 1">
            <a:extLst>
              <a:ext uri="{FF2B5EF4-FFF2-40B4-BE49-F238E27FC236}">
                <a16:creationId xmlns:a16="http://schemas.microsoft.com/office/drawing/2014/main" id="{B8109220-A157-4DEB-8E09-0CF459BE312B}"/>
              </a:ext>
            </a:extLst>
          </p:cNvPr>
          <p:cNvSpPr>
            <a:spLocks noChangeArrowheads="1"/>
          </p:cNvSpPr>
          <p:nvPr/>
        </p:nvSpPr>
        <p:spPr bwMode="auto">
          <a:xfrm>
            <a:off x="2817698" y="2070146"/>
            <a:ext cx="6556603" cy="175432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&lt;!DOCTYPE </a:t>
            </a:r>
            <a:r>
              <a:rPr kumimoji="0" lang="de-DE" altLang="de-DE" sz="1200" b="0" i="0" u="none" strike="noStrike" cap="none" normalizeH="0" baseline="0">
                <a:ln>
                  <a:noFill/>
                </a:ln>
                <a:solidFill>
                  <a:srgbClr val="BABABA"/>
                </a:solidFill>
                <a:effectLst/>
                <a:latin typeface="Consolas" panose="020B0609020204030204" pitchFamily="49" charset="0"/>
              </a:rPr>
              <a:t>html</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&lt;html&gt;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&lt;div </a:t>
            </a:r>
            <a:r>
              <a:rPr kumimoji="0" lang="de-DE" altLang="de-DE" sz="1200" b="0" i="0" u="none" strike="noStrike" cap="none" normalizeH="0" baseline="0">
                <a:ln>
                  <a:noFill/>
                </a:ln>
                <a:solidFill>
                  <a:srgbClr val="BABABA"/>
                </a:solidFill>
                <a:effectLst/>
                <a:latin typeface="Consolas" panose="020B0609020204030204" pitchFamily="49" charset="0"/>
              </a:rPr>
              <a:t>onclick</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'Click-Event im dev-Tag'</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Div-Element</a:t>
            </a:r>
            <a:r>
              <a:rPr kumimoji="0" lang="de-DE" altLang="de-DE" sz="1200" b="0" i="0" u="none" strike="noStrike" cap="none" normalizeH="0" baseline="0">
                <a:ln>
                  <a:noFill/>
                </a:ln>
                <a:solidFill>
                  <a:srgbClr val="E8BF6A"/>
                </a:solidFill>
                <a:effectLst/>
                <a:latin typeface="Consolas" panose="020B0609020204030204" pitchFamily="49" charset="0"/>
              </a:rPr>
              <a:t>&lt;/div&gt;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&lt;h1 </a:t>
            </a:r>
            <a:r>
              <a:rPr kumimoji="0" lang="de-DE" altLang="de-DE" sz="1200" b="0" i="0" u="none" strike="noStrike" cap="none" normalizeH="0" baseline="0">
                <a:ln>
                  <a:noFill/>
                </a:ln>
                <a:solidFill>
                  <a:srgbClr val="BABABA"/>
                </a:solidFill>
                <a:effectLst/>
                <a:latin typeface="Consolas" panose="020B0609020204030204" pitchFamily="49" charset="0"/>
              </a:rPr>
              <a:t>onmousedown</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'Mousedown-Event im h1-Tag'</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Überschrift 1</a:t>
            </a:r>
            <a:r>
              <a:rPr kumimoji="0" lang="de-DE" altLang="de-DE" sz="1200" b="0" i="0" u="none" strike="noStrike" cap="none" normalizeH="0" baseline="0">
                <a:ln>
                  <a:noFill/>
                </a:ln>
                <a:solidFill>
                  <a:srgbClr val="E8BF6A"/>
                </a:solidFill>
                <a:effectLst/>
                <a:latin typeface="Consolas" panose="020B0609020204030204" pitchFamily="49" charset="0"/>
              </a:rPr>
              <a: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&lt;p </a:t>
            </a:r>
            <a:r>
              <a:rPr kumimoji="0" lang="de-DE" altLang="de-DE" sz="1200" b="0" i="0" u="none" strike="noStrike" cap="none" normalizeH="0" baseline="0">
                <a:ln>
                  <a:noFill/>
                </a:ln>
                <a:solidFill>
                  <a:srgbClr val="BABABA"/>
                </a:solidFill>
                <a:effectLst/>
                <a:latin typeface="Consolas" panose="020B0609020204030204" pitchFamily="49" charset="0"/>
              </a:rPr>
              <a:t>onmouseup</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'Mouseup-Event im p-Tag'</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Das ist ein 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&lt;h2 </a:t>
            </a:r>
            <a:r>
              <a:rPr kumimoji="0" lang="de-DE" altLang="de-DE" sz="1200" b="0" i="0" u="none" strike="noStrike" cap="none" normalizeH="0" baseline="0">
                <a:ln>
                  <a:noFill/>
                </a:ln>
                <a:solidFill>
                  <a:srgbClr val="BABABA"/>
                </a:solidFill>
                <a:effectLst/>
                <a:latin typeface="Consolas" panose="020B0609020204030204" pitchFamily="49" charset="0"/>
              </a:rPr>
              <a:t>onmousemove</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'Mousemove-Event im h2-Tag'</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Überschrift 2</a:t>
            </a:r>
            <a:r>
              <a:rPr kumimoji="0" lang="de-DE" altLang="de-DE" sz="1200" b="0" i="0" u="none" strike="noStrike" cap="none" normalizeH="0" baseline="0">
                <a:ln>
                  <a:noFill/>
                </a:ln>
                <a:solidFill>
                  <a:srgbClr val="E8BF6A"/>
                </a:solidFill>
                <a:effectLst/>
                <a:latin typeface="Consolas" panose="020B0609020204030204" pitchFamily="49" charset="0"/>
              </a:rPr>
              <a:t>&lt;/h2&gt;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&lt;/html&gt;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12566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160088"/>
            <a:ext cx="10293728" cy="867930"/>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a:t>
            </a:r>
          </a:p>
        </p:txBody>
      </p:sp>
      <p:sp>
        <p:nvSpPr>
          <p:cNvPr id="3" name="Rectangle 1">
            <a:extLst>
              <a:ext uri="{FF2B5EF4-FFF2-40B4-BE49-F238E27FC236}">
                <a16:creationId xmlns:a16="http://schemas.microsoft.com/office/drawing/2014/main" id="{098B9617-8BB4-47A0-8A85-2DCBABB83225}"/>
              </a:ext>
            </a:extLst>
          </p:cNvPr>
          <p:cNvSpPr>
            <a:spLocks noChangeArrowheads="1"/>
          </p:cNvSpPr>
          <p:nvPr/>
        </p:nvSpPr>
        <p:spPr bwMode="auto">
          <a:xfrm>
            <a:off x="0" y="1028019"/>
            <a:ext cx="12192000" cy="5501060"/>
          </a:xfrm>
          <a:prstGeom prst="rect">
            <a:avLst/>
          </a:prstGeom>
          <a:solidFill>
            <a:schemeClr val="tx1">
              <a:lumMod val="95000"/>
              <a:lumOff val="5000"/>
            </a:schemeClr>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divElement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Div</a:t>
            </a:r>
            <a:r>
              <a:rPr kumimoji="0" lang="de-DE" altLang="de-DE" sz="1200" b="0" i="0" u="none" strike="noStrike" cap="none" normalizeH="0" baseline="0" dirty="0">
                <a:ln>
                  <a:noFill/>
                </a:ln>
                <a:solidFill>
                  <a:srgbClr val="A9B7C6"/>
                </a:solidFill>
                <a:effectLst/>
                <a:latin typeface="Consolas" panose="020B0609020204030204" pitchFamily="49" charset="0"/>
              </a:rPr>
              <a:t>-Element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pElement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Das ist ein Absatz</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&lt;i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iElement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mit einem kursiven Bereich, der ein</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&lt;strong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strongElement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fettgedrucktes</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Wort enthält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&lt;/i&gt;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Danach geht der Absatz ohne Markierungen weiter</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divTag</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style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backgroundColor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green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style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backgroundColor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yellow</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event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stopPropagation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divElement.</a:t>
            </a:r>
            <a:r>
              <a:rPr kumimoji="0" lang="de-DE" altLang="de-DE" sz="1200" b="0" i="0" u="none" strike="noStrike" cap="none" normalizeH="0" baseline="0" dirty="0" err="1">
                <a:ln>
                  <a:noFill/>
                </a:ln>
                <a:solidFill>
                  <a:srgbClr val="FFC66D"/>
                </a:solidFill>
                <a:effectLst/>
                <a:latin typeface="Consolas" panose="020B0609020204030204" pitchFamily="49" charset="0"/>
              </a:rPr>
              <a:t>onclick</a:t>
            </a:r>
            <a:r>
              <a:rPr kumimoji="0" lang="de-DE" altLang="de-DE" sz="1200" b="0" i="0" u="none" strike="noStrike" cap="none" normalizeH="0" baseline="0" dirty="0">
                <a:ln>
                  <a:noFill/>
                </a:ln>
                <a:solidFill>
                  <a:srgbClr val="FFC66D"/>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divTag</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pTag</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style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backgroundColor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green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style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backgroundColor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yellow</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event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stopPropagation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pElement.</a:t>
            </a:r>
            <a:r>
              <a:rPr kumimoji="0" lang="de-DE" altLang="de-DE" sz="1200" b="0" i="0" u="none" strike="noStrike" cap="none" normalizeH="0" baseline="0" dirty="0" err="1">
                <a:ln>
                  <a:noFill/>
                </a:ln>
                <a:solidFill>
                  <a:srgbClr val="FFC66D"/>
                </a:solidFill>
                <a:effectLst/>
                <a:latin typeface="Consolas" panose="020B0609020204030204" pitchFamily="49" charset="0"/>
              </a:rPr>
              <a:t>onclick</a:t>
            </a:r>
            <a:r>
              <a:rPr kumimoji="0" lang="de-DE" altLang="de-DE" sz="1200" b="0" i="0" u="none" strike="noStrike" cap="none" normalizeH="0" baseline="0" dirty="0">
                <a:ln>
                  <a:noFill/>
                </a:ln>
                <a:solidFill>
                  <a:srgbClr val="FFC66D"/>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pTag</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iTag</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style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backgroundColor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green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style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backgroundColor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yellow</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event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stopPropagation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iElement.</a:t>
            </a:r>
            <a:r>
              <a:rPr kumimoji="0" lang="de-DE" altLang="de-DE" sz="1200" b="0" i="0" u="none" strike="noStrike" cap="none" normalizeH="0" baseline="0" dirty="0" err="1">
                <a:ln>
                  <a:noFill/>
                </a:ln>
                <a:solidFill>
                  <a:srgbClr val="FFC66D"/>
                </a:solidFill>
                <a:effectLst/>
                <a:latin typeface="Consolas" panose="020B0609020204030204" pitchFamily="49" charset="0"/>
              </a:rPr>
              <a:t>onclick</a:t>
            </a:r>
            <a:r>
              <a:rPr kumimoji="0" lang="de-DE" altLang="de-DE" sz="1200" b="0" i="0" u="none" strike="noStrike" cap="none" normalizeH="0" baseline="0" dirty="0">
                <a:ln>
                  <a:noFill/>
                </a:ln>
                <a:solidFill>
                  <a:srgbClr val="FFC66D"/>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iTag</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strongTag</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style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backgroundColor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green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style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backgroundColor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yellow</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zaehler</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event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stopPropagation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strongElement.</a:t>
            </a:r>
            <a:r>
              <a:rPr kumimoji="0" lang="de-DE" altLang="de-DE" sz="1200" b="0" i="0" u="none" strike="noStrike" cap="none" normalizeH="0" baseline="0" dirty="0" err="1">
                <a:ln>
                  <a:noFill/>
                </a:ln>
                <a:solidFill>
                  <a:srgbClr val="FFC66D"/>
                </a:solidFill>
                <a:effectLst/>
                <a:latin typeface="Consolas" panose="020B0609020204030204" pitchFamily="49" charset="0"/>
              </a:rPr>
              <a:t>onclick</a:t>
            </a:r>
            <a:r>
              <a:rPr kumimoji="0" lang="de-DE" altLang="de-DE" sz="1200" b="0" i="0" u="none" strike="noStrike" cap="none" normalizeH="0" baseline="0" dirty="0">
                <a:ln>
                  <a:noFill/>
                </a:ln>
                <a:solidFill>
                  <a:srgbClr val="FFC66D"/>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strongTag</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05756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184581"/>
            <a:ext cx="10293728" cy="867930"/>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sz="1400" b="0" cap="none" dirty="0" err="1">
                <a:latin typeface="+mn-lt"/>
                <a:ea typeface="+mn-ea"/>
                <a:cs typeface="+mn-cs"/>
              </a:rPr>
              <a:t>td</a:t>
            </a:r>
            <a:r>
              <a:rPr lang="de-AT" sz="1400" b="0" cap="none" dirty="0">
                <a:latin typeface="+mn-lt"/>
                <a:ea typeface="+mn-ea"/>
                <a:cs typeface="+mn-cs"/>
              </a:rPr>
              <a:t>-Tags noch weitere HTML-Tags enthalten sind.</a:t>
            </a:r>
          </a:p>
        </p:txBody>
      </p:sp>
      <p:sp>
        <p:nvSpPr>
          <p:cNvPr id="3" name="Rectangle 1">
            <a:extLst>
              <a:ext uri="{FF2B5EF4-FFF2-40B4-BE49-F238E27FC236}">
                <a16:creationId xmlns:a16="http://schemas.microsoft.com/office/drawing/2014/main" id="{B6DF9424-C5D6-4F91-A649-353B6DC903EB}"/>
              </a:ext>
            </a:extLst>
          </p:cNvPr>
          <p:cNvSpPr>
            <a:spLocks noChangeArrowheads="1"/>
          </p:cNvSpPr>
          <p:nvPr/>
        </p:nvSpPr>
        <p:spPr bwMode="auto">
          <a:xfrm>
            <a:off x="3837208" y="1787324"/>
            <a:ext cx="4517583" cy="360098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table</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tableElement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tr</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td</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Zeile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1</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 Spalte 1</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td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td</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Zeile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1</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 Spalte 2</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td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tr</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tr</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td</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Zeile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2</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 Spalte 1</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td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td</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Zeile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2</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 Spalte 2</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td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tr</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table</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td</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1" i="1" u="none" strike="noStrike" cap="none" normalizeH="0" baseline="0" dirty="0" err="1">
                <a:ln>
                  <a:noFill/>
                </a:ln>
                <a:solidFill>
                  <a:srgbClr val="9876AA"/>
                </a:solidFill>
                <a:effectLst/>
                <a:latin typeface="Consolas" panose="020B0609020204030204" pitchFamily="49" charset="0"/>
              </a:rPr>
              <a:t>event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target</a:t>
            </a:r>
            <a:r>
              <a:rPr kumimoji="0" lang="de-DE" altLang="de-DE" sz="1200" b="0" i="0" u="none" strike="noStrike" cap="none" normalizeH="0" baseline="0" dirty="0" err="1">
                <a:ln>
                  <a:noFill/>
                </a:ln>
                <a:solidFill>
                  <a:srgbClr val="A9B7C6"/>
                </a:solidFill>
                <a:effectLst/>
                <a:latin typeface="Consolas" panose="020B0609020204030204" pitchFamily="49" charset="0"/>
              </a:rPr>
              <a:t>.closest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td</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td.</a:t>
            </a:r>
            <a:r>
              <a:rPr kumimoji="0" lang="de-DE" altLang="de-DE" sz="1200" b="0" i="0" u="none" strike="noStrike" cap="none" normalizeH="0" baseline="0" dirty="0" err="1">
                <a:ln>
                  <a:noFill/>
                </a:ln>
                <a:solidFill>
                  <a:srgbClr val="9876AA"/>
                </a:solidFill>
                <a:effectLst/>
                <a:latin typeface="Consolas" panose="020B0609020204030204" pitchFamily="49" charset="0"/>
              </a:rPr>
              <a:t>style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backgroundColor</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red</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tableElement.</a:t>
            </a:r>
            <a:r>
              <a:rPr kumimoji="0" lang="de-DE" altLang="de-DE" sz="1200" b="0" i="0" u="none" strike="noStrike" cap="none" normalizeH="0" baseline="0" dirty="0" err="1">
                <a:ln>
                  <a:noFill/>
                </a:ln>
                <a:solidFill>
                  <a:srgbClr val="FFC66D"/>
                </a:solidFill>
                <a:effectLst/>
                <a:latin typeface="Consolas" panose="020B0609020204030204" pitchFamily="49" charset="0"/>
              </a:rPr>
              <a:t>onclick</a:t>
            </a:r>
            <a:r>
              <a:rPr kumimoji="0" lang="de-DE" altLang="de-DE" sz="1200" b="0" i="0" u="none" strike="noStrike" cap="none" normalizeH="0" baseline="0" dirty="0">
                <a:ln>
                  <a:noFill/>
                </a:ln>
                <a:solidFill>
                  <a:srgbClr val="FFC66D"/>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9817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CE3A4-3CFF-4999-BC9E-CABE7D6F24AD}"/>
              </a:ext>
            </a:extLst>
          </p:cNvPr>
          <p:cNvSpPr>
            <a:spLocks noGrp="1"/>
          </p:cNvSpPr>
          <p:nvPr>
            <p:ph type="title"/>
          </p:nvPr>
        </p:nvSpPr>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Erstelle drei verschiedene HTML Seiten. Jede von ihnen soll einen Button enthalten. Wenn der Anwender auf diesen drückt, soll ihm jeweils eine Rechenaufgabe gestellt werden. Damit diese nicht immer gleich ist, ist es sinnvoll, hierfür Zufallszahlen zu verwenden.</a:t>
            </a:r>
          </a:p>
        </p:txBody>
      </p:sp>
      <p:sp>
        <p:nvSpPr>
          <p:cNvPr id="3" name="Textplatzhalter 2">
            <a:extLst>
              <a:ext uri="{FF2B5EF4-FFF2-40B4-BE49-F238E27FC236}">
                <a16:creationId xmlns:a16="http://schemas.microsoft.com/office/drawing/2014/main" id="{3C43C0CB-2A95-4921-8794-73483A82E7CC}"/>
              </a:ext>
            </a:extLst>
          </p:cNvPr>
          <p:cNvSpPr>
            <a:spLocks noGrp="1"/>
          </p:cNvSpPr>
          <p:nvPr>
            <p:ph type="body" sz="quarter" idx="13"/>
          </p:nvPr>
        </p:nvSpPr>
        <p:spPr>
          <a:xfrm>
            <a:off x="949136" y="863317"/>
            <a:ext cx="10293728" cy="1061829"/>
          </a:xfrm>
        </p:spPr>
        <p:txBody>
          <a:bodyPr/>
          <a:lstStyle/>
          <a:p>
            <a:pPr marL="0" indent="0">
              <a:buNone/>
            </a:pPr>
            <a:r>
              <a:rPr lang="de-AT" dirty="0"/>
              <a:t>Wenn der Anwender die Aufgabe der ersten Seite richtig gelöst hat, ruft das Programm automatisch die zweite Seite in einem neuen Tab oder Fenster auf. Wenn der Besucher auch die zweite Aufgabe richtig gelöst hat, öffnet das Programm die dritte Seite und schließt die aktuelle Seite. Wenn er auch die dritte Aufgabe richtig löst, soll auch diese Seite geschlossen werden, nachdem eine entsprechende Meldung ausgegeben wurde.</a:t>
            </a:r>
            <a:br>
              <a:rPr lang="de-AT" dirty="0"/>
            </a:br>
            <a:r>
              <a:rPr lang="de-AT" dirty="0"/>
              <a:t>Achtung: </a:t>
            </a:r>
            <a:r>
              <a:rPr lang="de-AT" dirty="0" err="1"/>
              <a:t>PopUp</a:t>
            </a:r>
            <a:r>
              <a:rPr lang="de-AT" dirty="0"/>
              <a:t> Blocker im Browser deaktivieren</a:t>
            </a:r>
          </a:p>
        </p:txBody>
      </p:sp>
      <p:sp>
        <p:nvSpPr>
          <p:cNvPr id="4" name="Rectangle 1">
            <a:extLst>
              <a:ext uri="{FF2B5EF4-FFF2-40B4-BE49-F238E27FC236}">
                <a16:creationId xmlns:a16="http://schemas.microsoft.com/office/drawing/2014/main" id="{7A6D80F6-E87F-4EC0-BB6E-D43A500F1911}"/>
              </a:ext>
            </a:extLst>
          </p:cNvPr>
          <p:cNvSpPr>
            <a:spLocks noChangeArrowheads="1"/>
          </p:cNvSpPr>
          <p:nvPr/>
        </p:nvSpPr>
        <p:spPr bwMode="auto">
          <a:xfrm>
            <a:off x="2562821" y="2256830"/>
            <a:ext cx="7066358" cy="3046988"/>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&lt;h1&gt;</a:t>
            </a:r>
            <a:r>
              <a:rPr kumimoji="0" lang="de-DE" altLang="de-DE" sz="1200" b="0" i="0" u="none" strike="noStrike" cap="none" normalizeH="0" baseline="0">
                <a:ln>
                  <a:noFill/>
                </a:ln>
                <a:solidFill>
                  <a:srgbClr val="A9B7C6"/>
                </a:solidFill>
                <a:effectLst/>
                <a:latin typeface="Consolas" panose="020B0609020204030204" pitchFamily="49" charset="0"/>
              </a:rPr>
              <a:t>Willkommen zum Mathe-Quiz!</a:t>
            </a:r>
            <a:r>
              <a:rPr kumimoji="0" lang="de-DE" altLang="de-DE" sz="1200" b="0" i="0" u="none" strike="noStrike" cap="none" normalizeH="0" baseline="0">
                <a:ln>
                  <a:noFill/>
                </a:ln>
                <a:solidFill>
                  <a:srgbClr val="E8BF6A"/>
                </a:solidFill>
                <a:effectLst/>
                <a:latin typeface="Consolas" panose="020B0609020204030204" pitchFamily="49" charset="0"/>
              </a:rPr>
              <a: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&lt;button </a:t>
            </a:r>
            <a:r>
              <a:rPr kumimoji="0" lang="de-DE" altLang="de-DE" sz="1200" b="0" i="0" u="none" strike="noStrike" cap="none" normalizeH="0" baseline="0">
                <a:ln>
                  <a:noFill/>
                </a:ln>
                <a:solidFill>
                  <a:srgbClr val="BABABA"/>
                </a:solidFill>
                <a:effectLst/>
                <a:latin typeface="Consolas" panose="020B0609020204030204" pitchFamily="49" charset="0"/>
              </a:rPr>
              <a:t>onclick</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aufgabe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Aufgabe 1</a:t>
            </a:r>
            <a:r>
              <a:rPr kumimoji="0" lang="de-DE" altLang="de-DE" sz="1200" b="0" i="0" u="none" strike="noStrike" cap="none" normalizeH="0" baseline="0">
                <a:ln>
                  <a:noFill/>
                </a:ln>
                <a:solidFill>
                  <a:srgbClr val="E8BF6A"/>
                </a:solidFill>
                <a:effectLst/>
                <a:latin typeface="Consolas" panose="020B0609020204030204" pitchFamily="49" charset="0"/>
              </a:rPr>
              <a:t>&lt;/button&gt;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aufgabe</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a = </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floor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random</a:t>
            </a:r>
            <a:r>
              <a:rPr kumimoji="0" lang="de-DE" altLang="de-DE" sz="1200" b="0" i="0" u="none" strike="noStrike" cap="none" normalizeH="0" baseline="0">
                <a:ln>
                  <a:noFill/>
                </a:ln>
                <a:solidFill>
                  <a:srgbClr val="A9B7C6"/>
                </a:solidFill>
                <a:effectLst/>
                <a:latin typeface="Consolas" panose="020B0609020204030204" pitchFamily="49" charset="0"/>
              </a:rPr>
              <a:t>() * </a:t>
            </a:r>
            <a:r>
              <a:rPr kumimoji="0" lang="de-DE" altLang="de-DE" sz="1200" b="0" i="0" u="none" strike="noStrike" cap="none" normalizeH="0" baseline="0">
                <a:ln>
                  <a:noFill/>
                </a:ln>
                <a:solidFill>
                  <a:srgbClr val="6897BB"/>
                </a:solidFill>
                <a:effectLst/>
                <a:latin typeface="Consolas" panose="020B0609020204030204" pitchFamily="49" charset="0"/>
              </a:rPr>
              <a:t>9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0" i="0" u="none" strike="noStrike" cap="none" normalizeH="0" baseline="0">
                <a:ln>
                  <a:noFill/>
                </a:ln>
                <a:solidFill>
                  <a:srgbClr val="A9B7C6"/>
                </a:solidFill>
                <a:effectLst/>
                <a:latin typeface="Consolas" panose="020B0609020204030204" pitchFamily="49" charset="0"/>
              </a:rPr>
              <a:t>b = </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floor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random</a:t>
            </a:r>
            <a:r>
              <a:rPr kumimoji="0" lang="de-DE" altLang="de-DE" sz="1200" b="0" i="0" u="none" strike="noStrike" cap="none" normalizeH="0" baseline="0">
                <a:ln>
                  <a:noFill/>
                </a:ln>
                <a:solidFill>
                  <a:srgbClr val="A9B7C6"/>
                </a:solidFill>
                <a:effectLst/>
                <a:latin typeface="Consolas" panose="020B0609020204030204" pitchFamily="49" charset="0"/>
              </a:rPr>
              <a:t>() * </a:t>
            </a:r>
            <a:r>
              <a:rPr kumimoji="0" lang="de-DE" altLang="de-DE" sz="1200" b="0" i="0" u="none" strike="noStrike" cap="none" normalizeH="0" baseline="0">
                <a:ln>
                  <a:noFill/>
                </a:ln>
                <a:solidFill>
                  <a:srgbClr val="6897BB"/>
                </a:solidFill>
                <a:effectLst/>
                <a:latin typeface="Consolas" panose="020B0609020204030204" pitchFamily="49" charset="0"/>
              </a:rPr>
              <a:t>9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0" i="0" u="none" strike="noStrike" cap="none" normalizeH="0" baseline="0">
                <a:ln>
                  <a:noFill/>
                </a:ln>
                <a:solidFill>
                  <a:srgbClr val="A9B7C6"/>
                </a:solidFill>
                <a:effectLst/>
                <a:latin typeface="Consolas" panose="020B0609020204030204" pitchFamily="49" charset="0"/>
              </a:rPr>
              <a:t>ergebnis = </a:t>
            </a:r>
            <a:r>
              <a:rPr kumimoji="0" lang="de-DE" altLang="de-DE" sz="1200" b="0" i="0" u="none" strike="noStrike" cap="none" normalizeH="0" baseline="0">
                <a:ln>
                  <a:noFill/>
                </a:ln>
                <a:solidFill>
                  <a:srgbClr val="FFC66D"/>
                </a:solidFill>
                <a:effectLst/>
                <a:latin typeface="Consolas" panose="020B0609020204030204" pitchFamily="49" charset="0"/>
              </a:rPr>
              <a:t>prompt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"was ist das Ergebnis aus " </a:t>
            </a:r>
            <a:r>
              <a:rPr kumimoji="0" lang="de-DE" altLang="de-DE" sz="1200" b="0" i="0" u="none" strike="noStrike" cap="none" normalizeH="0" baseline="0">
                <a:ln>
                  <a:noFill/>
                </a:ln>
                <a:solidFill>
                  <a:srgbClr val="A9B7C6"/>
                </a:solidFill>
                <a:effectLst/>
                <a:latin typeface="Consolas" panose="020B0609020204030204" pitchFamily="49" charset="0"/>
              </a:rPr>
              <a:t>+ a + </a:t>
            </a:r>
            <a:r>
              <a:rPr kumimoji="0" lang="de-DE" altLang="de-DE" sz="1200" b="0" i="0" u="none" strike="noStrike" cap="none" normalizeH="0" baseline="0">
                <a:ln>
                  <a:noFill/>
                </a:ln>
                <a:solidFill>
                  <a:srgbClr val="6A8759"/>
                </a:solidFill>
                <a:effectLst/>
                <a:latin typeface="Consolas" panose="020B0609020204030204" pitchFamily="49" charset="0"/>
              </a:rPr>
              <a:t>" + " </a:t>
            </a:r>
            <a:r>
              <a:rPr kumimoji="0" lang="de-DE" altLang="de-DE" sz="1200" b="0" i="0" u="none" strike="noStrike" cap="none" normalizeH="0" baseline="0">
                <a:ln>
                  <a:noFill/>
                </a:ln>
                <a:solidFill>
                  <a:srgbClr val="A9B7C6"/>
                </a:solidFill>
                <a:effectLst/>
                <a:latin typeface="Consolas" panose="020B0609020204030204" pitchFamily="49" charset="0"/>
              </a:rPr>
              <a:t>+ b +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if </a:t>
            </a:r>
            <a:r>
              <a:rPr kumimoji="0" lang="de-DE" altLang="de-DE" sz="1200" b="0" i="0" u="none" strike="noStrike" cap="none" normalizeH="0" baseline="0">
                <a:ln>
                  <a:noFill/>
                </a:ln>
                <a:solidFill>
                  <a:srgbClr val="A9B7C6"/>
                </a:solidFill>
                <a:effectLst/>
                <a:latin typeface="Consolas" panose="020B0609020204030204" pitchFamily="49" charset="0"/>
              </a:rPr>
              <a:t>(ergebnis == a + b)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window</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open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"aufgabe_2.html"</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else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'falsches Ergebnis!'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75EB4A62-D08C-4A40-8D83-1068479FF3C8}"/>
              </a:ext>
            </a:extLst>
          </p:cNvPr>
          <p:cNvSpPr txBox="1">
            <a:spLocks/>
          </p:cNvSpPr>
          <p:nvPr/>
        </p:nvSpPr>
        <p:spPr>
          <a:xfrm>
            <a:off x="2562821" y="5349270"/>
            <a:ext cx="309347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Seite 1</a:t>
            </a:r>
          </a:p>
        </p:txBody>
      </p:sp>
    </p:spTree>
    <p:extLst>
      <p:ext uri="{BB962C8B-B14F-4D97-AF65-F5344CB8AC3E}">
        <p14:creationId xmlns:p14="http://schemas.microsoft.com/office/powerpoint/2010/main" val="250710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A8645-525C-438D-974C-39B9D118D0FA}"/>
              </a:ext>
            </a:extLst>
          </p:cNvPr>
          <p:cNvSpPr>
            <a:spLocks noGrp="1"/>
          </p:cNvSpPr>
          <p:nvPr>
            <p:ph type="title"/>
          </p:nvPr>
        </p:nvSpPr>
        <p:spPr/>
        <p:txBody>
          <a:bodyPr/>
          <a:lstStyle/>
          <a:p>
            <a:pPr algn="l"/>
            <a:r>
              <a:rPr lang="de-AT" sz="1400" b="0" cap="none" dirty="0">
                <a:latin typeface="+mn-lt"/>
                <a:ea typeface="+mn-ea"/>
                <a:cs typeface="+mn-cs"/>
              </a:rPr>
              <a:t>Erstelle drei verschiedene HTML Seiten. Jede von ihnen soll einen Button enthalten. Wenn der Anwender auf diesen drückt, soll ihm jeweils eine Rechenaufgabe gestellt werden. Damit diese nicht immer gleich ist, ist es sinnvoll, hierfür Zufallszahlen zu verwenden.</a:t>
            </a:r>
            <a:endParaRPr lang="de-AT" sz="1400" dirty="0"/>
          </a:p>
        </p:txBody>
      </p:sp>
      <p:sp>
        <p:nvSpPr>
          <p:cNvPr id="3" name="Textplatzhalter 2">
            <a:extLst>
              <a:ext uri="{FF2B5EF4-FFF2-40B4-BE49-F238E27FC236}">
                <a16:creationId xmlns:a16="http://schemas.microsoft.com/office/drawing/2014/main" id="{CC0C3250-E956-498A-B023-EFCB68FB4459}"/>
              </a:ext>
            </a:extLst>
          </p:cNvPr>
          <p:cNvSpPr>
            <a:spLocks noGrp="1"/>
          </p:cNvSpPr>
          <p:nvPr>
            <p:ph type="body" sz="quarter" idx="13"/>
          </p:nvPr>
        </p:nvSpPr>
        <p:spPr>
          <a:xfrm>
            <a:off x="144379" y="1080760"/>
            <a:ext cx="3093475" cy="286232"/>
          </a:xfrm>
        </p:spPr>
        <p:txBody>
          <a:bodyPr/>
          <a:lstStyle/>
          <a:p>
            <a:r>
              <a:rPr lang="de-AT" dirty="0"/>
              <a:t>Seite 2</a:t>
            </a:r>
          </a:p>
        </p:txBody>
      </p:sp>
      <p:sp>
        <p:nvSpPr>
          <p:cNvPr id="4" name="Rectangle 1">
            <a:extLst>
              <a:ext uri="{FF2B5EF4-FFF2-40B4-BE49-F238E27FC236}">
                <a16:creationId xmlns:a16="http://schemas.microsoft.com/office/drawing/2014/main" id="{5B7681B9-AAF9-4AF2-BB60-E040D6D52A11}"/>
              </a:ext>
            </a:extLst>
          </p:cNvPr>
          <p:cNvSpPr>
            <a:spLocks noChangeArrowheads="1"/>
          </p:cNvSpPr>
          <p:nvPr/>
        </p:nvSpPr>
        <p:spPr bwMode="auto">
          <a:xfrm>
            <a:off x="144379" y="1379144"/>
            <a:ext cx="7066358" cy="341632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&lt;h1&gt;</a:t>
            </a:r>
            <a:r>
              <a:rPr kumimoji="0" lang="de-DE" altLang="de-DE" sz="1200" b="0" i="0" u="none" strike="noStrike" cap="none" normalizeH="0" baseline="0">
                <a:ln>
                  <a:noFill/>
                </a:ln>
                <a:solidFill>
                  <a:srgbClr val="A9B7C6"/>
                </a:solidFill>
                <a:effectLst/>
                <a:latin typeface="Consolas" panose="020B0609020204030204" pitchFamily="49" charset="0"/>
              </a:rPr>
              <a:t>Aufgabe 2</a:t>
            </a:r>
            <a:r>
              <a:rPr kumimoji="0" lang="de-DE" altLang="de-DE" sz="1200" b="0" i="0" u="none" strike="noStrike" cap="none" normalizeH="0" baseline="0">
                <a:ln>
                  <a:noFill/>
                </a:ln>
                <a:solidFill>
                  <a:srgbClr val="E8BF6A"/>
                </a:solidFill>
                <a:effectLst/>
                <a:latin typeface="Consolas" panose="020B0609020204030204" pitchFamily="49" charset="0"/>
              </a:rPr>
              <a: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&lt;h2&gt;</a:t>
            </a:r>
            <a:r>
              <a:rPr kumimoji="0" lang="de-DE" altLang="de-DE" sz="1200" b="0" i="0" u="none" strike="noStrike" cap="none" normalizeH="0" baseline="0">
                <a:ln>
                  <a:noFill/>
                </a:ln>
                <a:solidFill>
                  <a:srgbClr val="A9B7C6"/>
                </a:solidFill>
                <a:effectLst/>
                <a:latin typeface="Consolas" panose="020B0609020204030204" pitchFamily="49" charset="0"/>
              </a:rPr>
              <a:t>Sehr gut, 1. Aufgabe richtig gelöst</a:t>
            </a:r>
            <a:r>
              <a:rPr kumimoji="0" lang="de-DE" altLang="de-DE" sz="1200" b="0" i="0" u="none" strike="noStrike" cap="none" normalizeH="0" baseline="0">
                <a:ln>
                  <a:noFill/>
                </a:ln>
                <a:solidFill>
                  <a:srgbClr val="E8BF6A"/>
                </a:solidFill>
                <a:effectLst/>
                <a:latin typeface="Consolas" panose="020B0609020204030204" pitchFamily="49" charset="0"/>
              </a:rPr>
              <a:t>&lt;/h2&gt;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&lt;button </a:t>
            </a:r>
            <a:r>
              <a:rPr kumimoji="0" lang="de-DE" altLang="de-DE" sz="1200" b="0" i="0" u="none" strike="noStrike" cap="none" normalizeH="0" baseline="0">
                <a:ln>
                  <a:noFill/>
                </a:ln>
                <a:solidFill>
                  <a:srgbClr val="BABABA"/>
                </a:solidFill>
                <a:effectLst/>
                <a:latin typeface="Consolas" panose="020B0609020204030204" pitchFamily="49" charset="0"/>
              </a:rPr>
              <a:t>onclick</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aufgabe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Aufgabe 2</a:t>
            </a:r>
            <a:r>
              <a:rPr kumimoji="0" lang="de-DE" altLang="de-DE" sz="1200" b="0" i="0" u="none" strike="noStrike" cap="none" normalizeH="0" baseline="0">
                <a:ln>
                  <a:noFill/>
                </a:ln>
                <a:solidFill>
                  <a:srgbClr val="E8BF6A"/>
                </a:solidFill>
                <a:effectLst/>
                <a:latin typeface="Consolas" panose="020B0609020204030204" pitchFamily="49" charset="0"/>
              </a:rPr>
              <a:t>&lt;/button&gt;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aufgabe</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a = </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floor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random</a:t>
            </a:r>
            <a:r>
              <a:rPr kumimoji="0" lang="de-DE" altLang="de-DE" sz="1200" b="0" i="0" u="none" strike="noStrike" cap="none" normalizeH="0" baseline="0">
                <a:ln>
                  <a:noFill/>
                </a:ln>
                <a:solidFill>
                  <a:srgbClr val="A9B7C6"/>
                </a:solidFill>
                <a:effectLst/>
                <a:latin typeface="Consolas" panose="020B0609020204030204" pitchFamily="49" charset="0"/>
              </a:rPr>
              <a:t>() * </a:t>
            </a:r>
            <a:r>
              <a:rPr kumimoji="0" lang="de-DE" altLang="de-DE" sz="1200" b="0" i="0" u="none" strike="noStrike" cap="none" normalizeH="0" baseline="0">
                <a:ln>
                  <a:noFill/>
                </a:ln>
                <a:solidFill>
                  <a:srgbClr val="6897BB"/>
                </a:solidFill>
                <a:effectLst/>
                <a:latin typeface="Consolas" panose="020B0609020204030204" pitchFamily="49" charset="0"/>
              </a:rPr>
              <a:t>49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51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0" i="0" u="none" strike="noStrike" cap="none" normalizeH="0" baseline="0">
                <a:ln>
                  <a:noFill/>
                </a:ln>
                <a:solidFill>
                  <a:srgbClr val="A9B7C6"/>
                </a:solidFill>
                <a:effectLst/>
                <a:latin typeface="Consolas" panose="020B0609020204030204" pitchFamily="49" charset="0"/>
              </a:rPr>
              <a:t>b = </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floor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random</a:t>
            </a:r>
            <a:r>
              <a:rPr kumimoji="0" lang="de-DE" altLang="de-DE" sz="1200" b="0" i="0" u="none" strike="noStrike" cap="none" normalizeH="0" baseline="0">
                <a:ln>
                  <a:noFill/>
                </a:ln>
                <a:solidFill>
                  <a:srgbClr val="A9B7C6"/>
                </a:solidFill>
                <a:effectLst/>
                <a:latin typeface="Consolas" panose="020B0609020204030204" pitchFamily="49" charset="0"/>
              </a:rPr>
              <a:t>() * </a:t>
            </a:r>
            <a:r>
              <a:rPr kumimoji="0" lang="de-DE" altLang="de-DE" sz="1200" b="0" i="0" u="none" strike="noStrike" cap="none" normalizeH="0" baseline="0">
                <a:ln>
                  <a:noFill/>
                </a:ln>
                <a:solidFill>
                  <a:srgbClr val="6897BB"/>
                </a:solidFill>
                <a:effectLst/>
                <a:latin typeface="Consolas" panose="020B0609020204030204" pitchFamily="49" charset="0"/>
              </a:rPr>
              <a:t>49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0" i="0" u="none" strike="noStrike" cap="none" normalizeH="0" baseline="0">
                <a:ln>
                  <a:noFill/>
                </a:ln>
                <a:solidFill>
                  <a:srgbClr val="A9B7C6"/>
                </a:solidFill>
                <a:effectLst/>
                <a:latin typeface="Consolas" panose="020B0609020204030204" pitchFamily="49" charset="0"/>
              </a:rPr>
              <a:t>ergebnis = </a:t>
            </a:r>
            <a:r>
              <a:rPr kumimoji="0" lang="de-DE" altLang="de-DE" sz="1200" b="0" i="0" u="none" strike="noStrike" cap="none" normalizeH="0" baseline="0">
                <a:ln>
                  <a:noFill/>
                </a:ln>
                <a:solidFill>
                  <a:srgbClr val="FFC66D"/>
                </a:solidFill>
                <a:effectLst/>
                <a:latin typeface="Consolas" panose="020B0609020204030204" pitchFamily="49" charset="0"/>
              </a:rPr>
              <a:t>prompt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"was ist das Ergebnis aus " </a:t>
            </a:r>
            <a:r>
              <a:rPr kumimoji="0" lang="de-DE" altLang="de-DE" sz="1200" b="0" i="0" u="none" strike="noStrike" cap="none" normalizeH="0" baseline="0">
                <a:ln>
                  <a:noFill/>
                </a:ln>
                <a:solidFill>
                  <a:srgbClr val="A9B7C6"/>
                </a:solidFill>
                <a:effectLst/>
                <a:latin typeface="Consolas" panose="020B0609020204030204" pitchFamily="49" charset="0"/>
              </a:rPr>
              <a:t>+ a + </a:t>
            </a:r>
            <a:r>
              <a:rPr kumimoji="0" lang="de-DE" altLang="de-DE" sz="1200" b="0" i="0" u="none" strike="noStrike" cap="none" normalizeH="0" baseline="0">
                <a:ln>
                  <a:noFill/>
                </a:ln>
                <a:solidFill>
                  <a:srgbClr val="6A8759"/>
                </a:solidFill>
                <a:effectLst/>
                <a:latin typeface="Consolas" panose="020B0609020204030204" pitchFamily="49" charset="0"/>
              </a:rPr>
              <a:t>" - " </a:t>
            </a:r>
            <a:r>
              <a:rPr kumimoji="0" lang="de-DE" altLang="de-DE" sz="1200" b="0" i="0" u="none" strike="noStrike" cap="none" normalizeH="0" baseline="0">
                <a:ln>
                  <a:noFill/>
                </a:ln>
                <a:solidFill>
                  <a:srgbClr val="A9B7C6"/>
                </a:solidFill>
                <a:effectLst/>
                <a:latin typeface="Consolas" panose="020B0609020204030204" pitchFamily="49" charset="0"/>
              </a:rPr>
              <a:t>+ b +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if </a:t>
            </a:r>
            <a:r>
              <a:rPr kumimoji="0" lang="de-DE" altLang="de-DE" sz="1200" b="0" i="0" u="none" strike="noStrike" cap="none" normalizeH="0" baseline="0">
                <a:ln>
                  <a:noFill/>
                </a:ln>
                <a:solidFill>
                  <a:srgbClr val="A9B7C6"/>
                </a:solidFill>
                <a:effectLst/>
                <a:latin typeface="Consolas" panose="020B0609020204030204" pitchFamily="49" charset="0"/>
              </a:rPr>
              <a:t>(ergebnis == a - b)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window</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open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"aufgabe_2.html"</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window</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close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else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'falsches Ergebnis!'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17E66092-0B4C-423F-8A54-3E1E63DA2F67}"/>
              </a:ext>
            </a:extLst>
          </p:cNvPr>
          <p:cNvSpPr>
            <a:spLocks noChangeArrowheads="1"/>
          </p:cNvSpPr>
          <p:nvPr/>
        </p:nvSpPr>
        <p:spPr bwMode="auto">
          <a:xfrm>
            <a:off x="4785805" y="3300277"/>
            <a:ext cx="7406195" cy="3231654"/>
          </a:xfrm>
          <a:prstGeom prst="rect">
            <a:avLst/>
          </a:prstGeom>
          <a:solidFill>
            <a:schemeClr val="tx1">
              <a:lumMod val="95000"/>
              <a:lumOff val="5000"/>
            </a:schemeClr>
          </a:solidFill>
          <a:ln>
            <a:solidFill>
              <a:schemeClr val="bg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&lt;h1&gt;</a:t>
            </a:r>
            <a:r>
              <a:rPr kumimoji="0" lang="de-DE" altLang="de-DE" sz="1200" b="0" i="0" u="none" strike="noStrike" cap="none" normalizeH="0" baseline="0">
                <a:ln>
                  <a:noFill/>
                </a:ln>
                <a:solidFill>
                  <a:srgbClr val="A9B7C6"/>
                </a:solidFill>
                <a:effectLst/>
                <a:latin typeface="Consolas" panose="020B0609020204030204" pitchFamily="49" charset="0"/>
              </a:rPr>
              <a:t>Aufgabe 3</a:t>
            </a:r>
            <a:r>
              <a:rPr kumimoji="0" lang="de-DE" altLang="de-DE" sz="1200" b="0" i="0" u="none" strike="noStrike" cap="none" normalizeH="0" baseline="0">
                <a:ln>
                  <a:noFill/>
                </a:ln>
                <a:solidFill>
                  <a:srgbClr val="E8BF6A"/>
                </a:solidFill>
                <a:effectLst/>
                <a:latin typeface="Consolas" panose="020B0609020204030204" pitchFamily="49" charset="0"/>
              </a:rPr>
              <a: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&lt;button </a:t>
            </a:r>
            <a:r>
              <a:rPr kumimoji="0" lang="de-DE" altLang="de-DE" sz="1200" b="0" i="0" u="none" strike="noStrike" cap="none" normalizeH="0" baseline="0">
                <a:ln>
                  <a:noFill/>
                </a:ln>
                <a:solidFill>
                  <a:srgbClr val="BABABA"/>
                </a:solidFill>
                <a:effectLst/>
                <a:latin typeface="Consolas" panose="020B0609020204030204" pitchFamily="49" charset="0"/>
              </a:rPr>
              <a:t>onclick</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aufgabe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Aufgabe 3</a:t>
            </a:r>
            <a:r>
              <a:rPr kumimoji="0" lang="de-DE" altLang="de-DE" sz="1200" b="0" i="0" u="none" strike="noStrike" cap="none" normalizeH="0" baseline="0">
                <a:ln>
                  <a:noFill/>
                </a:ln>
                <a:solidFill>
                  <a:srgbClr val="E8BF6A"/>
                </a:solidFill>
                <a:effectLst/>
                <a:latin typeface="Consolas" panose="020B0609020204030204" pitchFamily="49" charset="0"/>
              </a:rPr>
              <a:t>&lt;/button&gt;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aufgabe</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a = </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floor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random</a:t>
            </a:r>
            <a:r>
              <a:rPr kumimoji="0" lang="de-DE" altLang="de-DE" sz="1200" b="0" i="0" u="none" strike="noStrike" cap="none" normalizeH="0" baseline="0">
                <a:ln>
                  <a:noFill/>
                </a:ln>
                <a:solidFill>
                  <a:srgbClr val="A9B7C6"/>
                </a:solidFill>
                <a:effectLst/>
                <a:latin typeface="Consolas" panose="020B0609020204030204" pitchFamily="49" charset="0"/>
              </a:rPr>
              <a:t>() * </a:t>
            </a:r>
            <a:r>
              <a:rPr kumimoji="0" lang="de-DE" altLang="de-DE" sz="1200" b="0" i="0" u="none" strike="noStrike" cap="none" normalizeH="0" baseline="0">
                <a:ln>
                  <a:noFill/>
                </a:ln>
                <a:solidFill>
                  <a:srgbClr val="6897BB"/>
                </a:solidFill>
                <a:effectLst/>
                <a:latin typeface="Consolas" panose="020B0609020204030204" pitchFamily="49" charset="0"/>
              </a:rPr>
              <a:t>9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0" i="0" u="none" strike="noStrike" cap="none" normalizeH="0" baseline="0">
                <a:ln>
                  <a:noFill/>
                </a:ln>
                <a:solidFill>
                  <a:srgbClr val="A9B7C6"/>
                </a:solidFill>
                <a:effectLst/>
                <a:latin typeface="Consolas" panose="020B0609020204030204" pitchFamily="49" charset="0"/>
              </a:rPr>
              <a:t>b = </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floor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Math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random</a:t>
            </a:r>
            <a:r>
              <a:rPr kumimoji="0" lang="de-DE" altLang="de-DE" sz="1200" b="0" i="0" u="none" strike="noStrike" cap="none" normalizeH="0" baseline="0">
                <a:ln>
                  <a:noFill/>
                </a:ln>
                <a:solidFill>
                  <a:srgbClr val="A9B7C6"/>
                </a:solidFill>
                <a:effectLst/>
                <a:latin typeface="Consolas" panose="020B0609020204030204" pitchFamily="49" charset="0"/>
              </a:rPr>
              <a:t>() * </a:t>
            </a:r>
            <a:r>
              <a:rPr kumimoji="0" lang="de-DE" altLang="de-DE" sz="1200" b="0" i="0" u="none" strike="noStrike" cap="none" normalizeH="0" baseline="0">
                <a:ln>
                  <a:noFill/>
                </a:ln>
                <a:solidFill>
                  <a:srgbClr val="6897BB"/>
                </a:solidFill>
                <a:effectLst/>
                <a:latin typeface="Consolas" panose="020B0609020204030204" pitchFamily="49" charset="0"/>
              </a:rPr>
              <a:t>49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0" i="0" u="none" strike="noStrike" cap="none" normalizeH="0" baseline="0">
                <a:ln>
                  <a:noFill/>
                </a:ln>
                <a:solidFill>
                  <a:srgbClr val="A9B7C6"/>
                </a:solidFill>
                <a:effectLst/>
                <a:latin typeface="Consolas" panose="020B0609020204030204" pitchFamily="49" charset="0"/>
              </a:rPr>
              <a:t>ergebnis = </a:t>
            </a:r>
            <a:r>
              <a:rPr kumimoji="0" lang="de-DE" altLang="de-DE" sz="1200" b="0" i="0" u="none" strike="noStrike" cap="none" normalizeH="0" baseline="0">
                <a:ln>
                  <a:noFill/>
                </a:ln>
                <a:solidFill>
                  <a:srgbClr val="FFC66D"/>
                </a:solidFill>
                <a:effectLst/>
                <a:latin typeface="Consolas" panose="020B0609020204030204" pitchFamily="49" charset="0"/>
              </a:rPr>
              <a:t>prompt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"was ist das Ergebnis aus " </a:t>
            </a:r>
            <a:r>
              <a:rPr kumimoji="0" lang="de-DE" altLang="de-DE" sz="1200" b="0" i="0" u="none" strike="noStrike" cap="none" normalizeH="0" baseline="0">
                <a:ln>
                  <a:noFill/>
                </a:ln>
                <a:solidFill>
                  <a:srgbClr val="A9B7C6"/>
                </a:solidFill>
                <a:effectLst/>
                <a:latin typeface="Consolas" panose="020B0609020204030204" pitchFamily="49" charset="0"/>
              </a:rPr>
              <a:t>+ a * b + </a:t>
            </a:r>
            <a:r>
              <a:rPr kumimoji="0" lang="de-DE" altLang="de-DE" sz="1200" b="0" i="0" u="none" strike="noStrike" cap="none" normalizeH="0" baseline="0">
                <a:ln>
                  <a:noFill/>
                </a:ln>
                <a:solidFill>
                  <a:srgbClr val="6A8759"/>
                </a:solidFill>
                <a:effectLst/>
                <a:latin typeface="Consolas" panose="020B0609020204030204" pitchFamily="49" charset="0"/>
              </a:rPr>
              <a:t>" / " </a:t>
            </a:r>
            <a:r>
              <a:rPr kumimoji="0" lang="de-DE" altLang="de-DE" sz="1200" b="0" i="0" u="none" strike="noStrike" cap="none" normalizeH="0" baseline="0">
                <a:ln>
                  <a:noFill/>
                </a:ln>
                <a:solidFill>
                  <a:srgbClr val="A9B7C6"/>
                </a:solidFill>
                <a:effectLst/>
                <a:latin typeface="Consolas" panose="020B0609020204030204" pitchFamily="49" charset="0"/>
              </a:rPr>
              <a:t>+ a +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if </a:t>
            </a:r>
            <a:r>
              <a:rPr kumimoji="0" lang="de-DE" altLang="de-DE" sz="1200" b="0" i="0" u="none" strike="noStrike" cap="none" normalizeH="0" baseline="0">
                <a:ln>
                  <a:noFill/>
                </a:ln>
                <a:solidFill>
                  <a:srgbClr val="A9B7C6"/>
                </a:solidFill>
                <a:effectLst/>
                <a:latin typeface="Consolas" panose="020B0609020204030204" pitchFamily="49" charset="0"/>
              </a:rPr>
              <a:t>(ergebnis == b)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window</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open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"aufgabe_3.html"</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window</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close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else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'falsches Ergebnis!'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FAC7DD1F-15DC-4D68-9356-1E4E68A68326}"/>
              </a:ext>
            </a:extLst>
          </p:cNvPr>
          <p:cNvSpPr txBox="1">
            <a:spLocks/>
          </p:cNvSpPr>
          <p:nvPr/>
        </p:nvSpPr>
        <p:spPr>
          <a:xfrm>
            <a:off x="8258476" y="3014045"/>
            <a:ext cx="309347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Seite 3</a:t>
            </a:r>
          </a:p>
        </p:txBody>
      </p:sp>
    </p:spTree>
    <p:extLst>
      <p:ext uri="{BB962C8B-B14F-4D97-AF65-F5344CB8AC3E}">
        <p14:creationId xmlns:p14="http://schemas.microsoft.com/office/powerpoint/2010/main" val="398978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CE3A4-3CFF-4999-BC9E-CABE7D6F24AD}"/>
              </a:ext>
            </a:extLst>
          </p:cNvPr>
          <p:cNvSpPr>
            <a:spLocks noGrp="1"/>
          </p:cNvSpPr>
          <p:nvPr>
            <p:ph type="title"/>
          </p:nvPr>
        </p:nvSpPr>
        <p:spPr>
          <a:xfrm>
            <a:off x="949136" y="256017"/>
            <a:ext cx="10293728" cy="480131"/>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Das Programm von Seite 19 wird endlos weitergeführt. Sorge dafür, dass es nach einer Minute beendet wird. Nutze hierfür den </a:t>
            </a:r>
            <a:r>
              <a:rPr lang="de-AT" sz="1400" b="0" cap="none" dirty="0" err="1">
                <a:latin typeface="+mn-lt"/>
                <a:ea typeface="+mn-ea"/>
                <a:cs typeface="+mn-cs"/>
              </a:rPr>
              <a:t>clearInterval</a:t>
            </a:r>
            <a:r>
              <a:rPr lang="de-AT" sz="1400" b="0" cap="none" dirty="0">
                <a:latin typeface="+mn-lt"/>
                <a:ea typeface="+mn-ea"/>
                <a:cs typeface="+mn-cs"/>
              </a:rPr>
              <a:t>()-Befehl. Dieser wird auf die gleiche Weise wie die </a:t>
            </a:r>
            <a:r>
              <a:rPr lang="de-AT" sz="1400" b="0" cap="none" dirty="0" err="1">
                <a:latin typeface="+mn-lt"/>
                <a:ea typeface="+mn-ea"/>
                <a:cs typeface="+mn-cs"/>
              </a:rPr>
              <a:t>clearTimeout</a:t>
            </a:r>
            <a:r>
              <a:rPr lang="de-AT" sz="1400" b="0" cap="none" dirty="0">
                <a:latin typeface="+mn-lt"/>
                <a:ea typeface="+mn-ea"/>
                <a:cs typeface="+mn-cs"/>
              </a:rPr>
              <a:t>()-Methode verwendet.</a:t>
            </a:r>
          </a:p>
        </p:txBody>
      </p:sp>
      <p:sp>
        <p:nvSpPr>
          <p:cNvPr id="3" name="Rectangle 1">
            <a:extLst>
              <a:ext uri="{FF2B5EF4-FFF2-40B4-BE49-F238E27FC236}">
                <a16:creationId xmlns:a16="http://schemas.microsoft.com/office/drawing/2014/main" id="{67FA2531-AC8A-4531-8D44-FBD255F90BCF}"/>
              </a:ext>
            </a:extLst>
          </p:cNvPr>
          <p:cNvSpPr>
            <a:spLocks noChangeArrowheads="1"/>
          </p:cNvSpPr>
          <p:nvPr/>
        </p:nvSpPr>
        <p:spPr bwMode="auto">
          <a:xfrm>
            <a:off x="3994484" y="2182505"/>
            <a:ext cx="3667992" cy="249299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function </a:t>
            </a:r>
            <a:r>
              <a:rPr kumimoji="0" lang="de-DE" altLang="de-DE" sz="1200" b="0" i="0" u="none" strike="noStrike" cap="none" normalizeH="0" baseline="0">
                <a:ln>
                  <a:noFill/>
                </a:ln>
                <a:solidFill>
                  <a:srgbClr val="FFC66D"/>
                </a:solidFill>
                <a:effectLst/>
                <a:latin typeface="Consolas" panose="020B0609020204030204" pitchFamily="49" charset="0"/>
              </a:rPr>
              <a:t>f</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write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"&lt;br&gt;"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i</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if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&gt; </a:t>
            </a:r>
            <a:r>
              <a:rPr kumimoji="0" lang="de-DE" altLang="de-DE" sz="1200" b="0" i="0" u="none" strike="noStrike" cap="none" normalizeH="0" baseline="0">
                <a:ln>
                  <a:noFill/>
                </a:ln>
                <a:solidFill>
                  <a:srgbClr val="6897BB"/>
                </a:solidFill>
                <a:effectLst/>
                <a:latin typeface="Consolas" panose="020B0609020204030204" pitchFamily="49" charset="0"/>
              </a:rPr>
              <a:t>60</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clearInterval</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intervall</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intervall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setInterval</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f</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1000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3970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1572</Words>
  <Application>Microsoft Office PowerPoint</Application>
  <PresentationFormat>Breitbild</PresentationFormat>
  <Paragraphs>19</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Consolas</vt:lpstr>
      <vt:lpstr>Font Awesome 5 Free Solid</vt:lpstr>
      <vt:lpstr>FontAwesome</vt:lpstr>
      <vt:lpstr>1_pm</vt:lpstr>
      <vt:lpstr>JavaScript 02 Lösungen</vt:lpstr>
      <vt:lpstr>Gestalte eine Seite, mit vier verschiedenen HTML-Elementen. Jedes von ihnen soll auf eine andere Art vom Event reagieren. Gestalte die passenden Event-Handler dafür</vt:lpstr>
      <vt:lpstr>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vt:lpstr>
      <vt:lpstr>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td-Tags noch weitere HTML-Tags enthalten sind.</vt:lpstr>
      <vt:lpstr>Erstelle drei verschiedene HTML Seiten. Jede von ihnen soll einen Button enthalten. Wenn der Anwender auf diesen drückt, soll ihm jeweils eine Rechenaufgabe gestellt werden. Damit diese nicht immer gleich ist, ist es sinnvoll, hierfür Zufallszahlen zu verwenden.</vt:lpstr>
      <vt:lpstr>Erstelle drei verschiedene HTML Seiten. Jede von ihnen soll einen Button enthalten. Wenn der Anwender auf diesen drückt, soll ihm jeweils eine Rechenaufgabe gestellt werden. Damit diese nicht immer gleich ist, ist es sinnvoll, hierfür Zufallszahlen zu verwenden.</vt:lpstr>
      <vt:lpstr>Das Programm von Seite 19 wird endlos weitergeführt. Sorge dafür, dass es nach einer Minute beendet wird. Nutze hierfür den clearInterval()-Befehl. Dieser wird auf die gleiche Weise wie die clearTimeout()-Methode verwendet.</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184</cp:revision>
  <dcterms:created xsi:type="dcterms:W3CDTF">2019-04-14T16:39:40Z</dcterms:created>
  <dcterms:modified xsi:type="dcterms:W3CDTF">2021-01-10T16:29:51Z</dcterms:modified>
</cp:coreProperties>
</file>