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0"/>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0" r:id="rId14"/>
    <p:sldId id="341" r:id="rId15"/>
    <p:sldId id="342" r:id="rId16"/>
    <p:sldId id="343" r:id="rId17"/>
    <p:sldId id="344" r:id="rId18"/>
    <p:sldId id="345" r:id="rId19"/>
    <p:sldId id="346" r:id="rId20"/>
    <p:sldId id="347" r:id="rId21"/>
    <p:sldId id="352" r:id="rId22"/>
    <p:sldId id="353" r:id="rId23"/>
    <p:sldId id="354" r:id="rId24"/>
    <p:sldId id="355" r:id="rId25"/>
    <p:sldId id="356" r:id="rId26"/>
    <p:sldId id="357" r:id="rId27"/>
    <p:sldId id="358" r:id="rId28"/>
    <p:sldId id="304" r:id="rId2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 id="340"/>
            <p14:sldId id="341"/>
            <p14:sldId id="342"/>
            <p14:sldId id="343"/>
            <p14:sldId id="344"/>
            <p14:sldId id="345"/>
            <p14:sldId id="346"/>
            <p14:sldId id="347"/>
            <p14:sldId id="352"/>
            <p14:sldId id="353"/>
            <p14:sldId id="354"/>
            <p14:sldId id="355"/>
            <p14:sldId id="356"/>
            <p14:sldId id="357"/>
            <p14:sldId id="358"/>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99" d="100"/>
          <a:sy n="99" d="100"/>
        </p:scale>
        <p:origin x="102" y="55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15.12.2020</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jsre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03</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p:txBody>
          <a:bodyPr/>
          <a:lstStyle/>
          <a:p>
            <a:r>
              <a:rPr lang="de-AT" dirty="0"/>
              <a:t>Übungsaufgabe: Dynamische Seiten mit dem </a:t>
            </a:r>
            <a:r>
              <a:rPr lang="de-AT" dirty="0" err="1"/>
              <a:t>document</a:t>
            </a:r>
            <a:r>
              <a:rPr lang="de-AT" dirty="0"/>
              <a:t>-Objekt erzeugen</a:t>
            </a:r>
          </a:p>
        </p:txBody>
      </p:sp>
      <p:sp>
        <p:nvSpPr>
          <p:cNvPr id="3" name="Textplatzhalter 2">
            <a:extLst>
              <a:ext uri="{FF2B5EF4-FFF2-40B4-BE49-F238E27FC236}">
                <a16:creationId xmlns:a16="http://schemas.microsoft.com/office/drawing/2014/main" id="{05296A57-F401-4C1A-A422-49F6FD810C9F}"/>
              </a:ext>
            </a:extLst>
          </p:cNvPr>
          <p:cNvSpPr>
            <a:spLocks noGrp="1"/>
          </p:cNvSpPr>
          <p:nvPr>
            <p:ph type="body" sz="quarter" idx="13"/>
          </p:nvPr>
        </p:nvSpPr>
        <p:spPr>
          <a:xfrm>
            <a:off x="949136" y="2370138"/>
            <a:ext cx="10293728" cy="1577868"/>
          </a:xfrm>
        </p:spPr>
        <p:txBody>
          <a:bodyPr/>
          <a:lstStyle/>
          <a:p>
            <a:pPr marL="342900" indent="-342900">
              <a:buFont typeface="+mj-lt"/>
              <a:buAutoNum type="arabicPeriod"/>
            </a:pPr>
            <a:r>
              <a:rPr lang="de-AT" dirty="0"/>
              <a:t>Gestalte eine Seite, die die Tags für eine Überschrift und für einen Absatz enthält – zunächst jedoch ohne Inhalt. Fordere den Leser per Prompt-Befehl dazu auf, den Text für die Überschrift einzugeben. Mit einem weiteren prompt-Befehl soll er anschließend den Inhalt für den Absatz einfügen. Gib diesen Inhalt dann auf der Seite aus</a:t>
            </a:r>
            <a:br>
              <a:rPr lang="de-AT" dirty="0"/>
            </a:br>
            <a:r>
              <a:rPr lang="de-AT" dirty="0"/>
              <a:t>Gestalte für dieses Programm zwei verschiedene Alternativen.</a:t>
            </a:r>
            <a:br>
              <a:rPr lang="de-AT" dirty="0"/>
            </a:br>
            <a:r>
              <a:rPr lang="de-AT" dirty="0"/>
              <a:t>Die erste soll die Elemente über den DOM-Baum ansprechen die zweite über ihre ID.</a:t>
            </a:r>
          </a:p>
          <a:p>
            <a:pPr marL="342900" indent="-342900">
              <a:buFont typeface="+mj-lt"/>
              <a:buAutoNum type="arabicPeriod"/>
            </a:pPr>
            <a:r>
              <a:rPr lang="de-AT" dirty="0"/>
              <a:t>Gestalte eine Seite mit einem input-Feld und einem Button. Sobald der Anwender auf den Button drückt, soll dieser eine neue Beschriftung erhalten. Verwende dafür den Text, den der Anwender in das input-Feld eingegeben hat.</a:t>
            </a:r>
          </a:p>
        </p:txBody>
      </p:sp>
    </p:spTree>
    <p:extLst>
      <p:ext uri="{BB962C8B-B14F-4D97-AF65-F5344CB8AC3E}">
        <p14:creationId xmlns:p14="http://schemas.microsoft.com/office/powerpoint/2010/main" val="386632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13FC-43CC-4E75-A5C7-F998195936A3}"/>
              </a:ext>
            </a:extLst>
          </p:cNvPr>
          <p:cNvSpPr>
            <a:spLocks noGrp="1"/>
          </p:cNvSpPr>
          <p:nvPr>
            <p:ph type="title"/>
          </p:nvPr>
        </p:nvSpPr>
        <p:spPr/>
        <p:txBody>
          <a:bodyPr/>
          <a:lstStyle/>
          <a:p>
            <a:r>
              <a:rPr lang="de-AT" dirty="0">
                <a:solidFill>
                  <a:schemeClr val="tx1"/>
                </a:solidFill>
              </a:rPr>
              <a:t>Formulare mit JavaScript bearbeiten</a:t>
            </a:r>
          </a:p>
        </p:txBody>
      </p:sp>
    </p:spTree>
    <p:extLst>
      <p:ext uri="{BB962C8B-B14F-4D97-AF65-F5344CB8AC3E}">
        <p14:creationId xmlns:p14="http://schemas.microsoft.com/office/powerpoint/2010/main" val="296321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D4112-AE65-4473-91CF-BE51A81F190D}"/>
              </a:ext>
            </a:extLst>
          </p:cNvPr>
          <p:cNvSpPr>
            <a:spLocks noGrp="1"/>
          </p:cNvSpPr>
          <p:nvPr>
            <p:ph type="title"/>
          </p:nvPr>
        </p:nvSpPr>
        <p:spPr/>
        <p:txBody>
          <a:bodyPr/>
          <a:lstStyle/>
          <a:p>
            <a:r>
              <a:rPr lang="de-AT" dirty="0"/>
              <a:t>Formulare</a:t>
            </a:r>
          </a:p>
        </p:txBody>
      </p:sp>
      <p:sp>
        <p:nvSpPr>
          <p:cNvPr id="4" name="Rectangle 1">
            <a:extLst>
              <a:ext uri="{FF2B5EF4-FFF2-40B4-BE49-F238E27FC236}">
                <a16:creationId xmlns:a16="http://schemas.microsoft.com/office/drawing/2014/main" id="{278DDC79-92C1-4F25-8868-6F9A3EAD0F65}"/>
              </a:ext>
            </a:extLst>
          </p:cNvPr>
          <p:cNvSpPr>
            <a:spLocks noChangeArrowheads="1"/>
          </p:cNvSpPr>
          <p:nvPr/>
        </p:nvSpPr>
        <p:spPr bwMode="auto">
          <a:xfrm>
            <a:off x="2556781" y="1120676"/>
            <a:ext cx="7078437" cy="461664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="feld1"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="feld2"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2"</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="feld3"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checkbox</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Navigation über DOM-Baum um die Checkbox zu aktivieren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mit </a:t>
            </a:r>
            <a:r>
              <a:rPr kumimoji="0" lang="de-DE" altLang="de-DE" sz="1400" b="0" i="0" u="none" strike="noStrike" cap="none" normalizeH="0" baseline="0" dirty="0" err="1">
                <a:ln>
                  <a:noFill/>
                </a:ln>
                <a:solidFill>
                  <a:srgbClr val="808080"/>
                </a:solidFill>
                <a:effectLst/>
                <a:latin typeface="Consolas" panose="020B0609020204030204" pitchFamily="49" charset="0"/>
              </a:rPr>
              <a:t>document.forms</a:t>
            </a:r>
            <a:r>
              <a:rPr kumimoji="0" lang="de-DE" altLang="de-DE" sz="1400" b="0" i="0" u="none" strike="noStrike" cap="none" normalizeH="0" baseline="0" dirty="0">
                <a:ln>
                  <a:noFill/>
                </a:ln>
                <a:solidFill>
                  <a:srgbClr val="808080"/>
                </a:solidFill>
                <a:effectLst/>
                <a:latin typeface="Consolas" panose="020B0609020204030204" pitchFamily="49" charset="0"/>
              </a:rPr>
              <a:t> sind alle Formulare zugänglich, die auf der</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Seite enthalten sind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a:t>
            </a:r>
            <a:r>
              <a:rPr kumimoji="0" lang="de-DE" altLang="de-DE" sz="1400" b="0" i="0" u="none" strike="noStrike" cap="none" normalizeH="0" baseline="0" dirty="0" err="1">
                <a:ln>
                  <a:noFill/>
                </a:ln>
                <a:solidFill>
                  <a:srgbClr val="808080"/>
                </a:solidFill>
                <a:effectLst/>
                <a:latin typeface="Consolas" panose="020B0609020204030204" pitchFamily="49" charset="0"/>
              </a:rPr>
              <a:t>checked</a:t>
            </a:r>
            <a:r>
              <a:rPr kumimoji="0" lang="de-DE" altLang="de-DE" sz="1400" b="0" i="0" u="none" strike="noStrike" cap="none" normalizeH="0" baseline="0" dirty="0">
                <a:ln>
                  <a:noFill/>
                </a:ln>
                <a:solidFill>
                  <a:srgbClr val="808080"/>
                </a:solidFill>
                <a:effectLst/>
                <a:latin typeface="Consolas" panose="020B0609020204030204" pitchFamily="49" charset="0"/>
              </a:rPr>
              <a:t> kann </a:t>
            </a:r>
            <a:r>
              <a:rPr kumimoji="0" lang="de-DE" altLang="de-DE" sz="1400" b="0" i="0" u="none" strike="noStrike" cap="none" normalizeH="0" baseline="0" dirty="0" err="1">
                <a:ln>
                  <a:noFill/>
                </a:ln>
                <a:solidFill>
                  <a:srgbClr val="808080"/>
                </a:solidFill>
                <a:effectLst/>
                <a:latin typeface="Consolas" panose="020B0609020204030204" pitchFamily="49" charset="0"/>
              </a:rPr>
              <a:t>true</a:t>
            </a:r>
            <a:r>
              <a:rPr kumimoji="0" lang="de-DE" altLang="de-DE" sz="1400" b="0" i="0" u="none" strike="noStrike" cap="none" normalizeH="0" baseline="0" dirty="0">
                <a:ln>
                  <a:noFill/>
                </a:ln>
                <a:solidFill>
                  <a:srgbClr val="808080"/>
                </a:solidFill>
                <a:effectLst/>
                <a:latin typeface="Consolas" panose="020B0609020204030204" pitchFamily="49" charset="0"/>
              </a:rPr>
              <a:t> oder </a:t>
            </a:r>
            <a:r>
              <a:rPr kumimoji="0" lang="de-DE" altLang="de-DE" sz="1400" b="0" i="0" u="none" strike="noStrike" cap="none" normalizeH="0" baseline="0" dirty="0" err="1">
                <a:ln>
                  <a:noFill/>
                </a:ln>
                <a:solidFill>
                  <a:srgbClr val="808080"/>
                </a:solidFill>
                <a:effectLst/>
                <a:latin typeface="Consolas" panose="020B0609020204030204" pitchFamily="49" charset="0"/>
              </a:rPr>
              <a:t>false</a:t>
            </a:r>
            <a:r>
              <a:rPr kumimoji="0" lang="de-DE" altLang="de-DE" sz="1400" b="0" i="0" u="none" strike="noStrike" cap="none" normalizeH="0" baseline="0" dirty="0">
                <a:ln>
                  <a:noFill/>
                </a:ln>
                <a:solidFill>
                  <a:srgbClr val="808080"/>
                </a:solidFill>
                <a:effectLst/>
                <a:latin typeface="Consolas" panose="020B0609020204030204" pitchFamily="49" charset="0"/>
              </a:rPr>
              <a:t> gesetzt werden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a:ln>
                  <a:noFill/>
                </a:ln>
                <a:solidFill>
                  <a:srgbClr val="9876AA"/>
                </a:solidFill>
                <a:effectLst/>
                <a:latin typeface="Consolas" panose="020B0609020204030204" pitchFamily="49" charset="0"/>
              </a:rPr>
              <a:t>document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forms</a:t>
            </a:r>
            <a:r>
              <a:rPr kumimoji="0" lang="de-DE" altLang="de-DE" sz="1400" b="0" i="0" u="none" strike="noStrike" cap="none" normalizeH="0" baseline="0" dirty="0">
                <a:ln>
                  <a:noFill/>
                </a:ln>
                <a:solidFill>
                  <a:srgbClr val="A9B7C6"/>
                </a:solidFill>
                <a:effectLst/>
                <a:latin typeface="Consolas" panose="020B0609020204030204" pitchFamily="49" charset="0"/>
              </a:rPr>
              <a:t>.formular.</a:t>
            </a:r>
            <a:r>
              <a:rPr kumimoji="0" lang="de-DE" altLang="de-DE" sz="1400" b="0" i="0" u="none" strike="noStrike" cap="none" normalizeH="0" baseline="0" dirty="0">
                <a:ln>
                  <a:noFill/>
                </a:ln>
                <a:solidFill>
                  <a:srgbClr val="9876AA"/>
                </a:solidFill>
                <a:effectLst/>
                <a:latin typeface="Consolas" panose="020B0609020204030204" pitchFamily="49" charset="0"/>
              </a:rPr>
              <a:t>elements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feld3</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checked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lang="de-DE" altLang="de-DE" sz="1400" dirty="0">
                <a:solidFill>
                  <a:srgbClr val="E8BF6A"/>
                </a:solidFill>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8905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E389C-85C7-4D7A-9B9E-7A128022145C}"/>
              </a:ext>
            </a:extLst>
          </p:cNvPr>
          <p:cNvSpPr>
            <a:spLocks noGrp="1"/>
          </p:cNvSpPr>
          <p:nvPr>
            <p:ph type="title"/>
          </p:nvPr>
        </p:nvSpPr>
        <p:spPr/>
        <p:txBody>
          <a:bodyPr/>
          <a:lstStyle/>
          <a:p>
            <a:r>
              <a:rPr lang="de-AT" dirty="0"/>
              <a:t>Optionsfeld auswählen</a:t>
            </a:r>
          </a:p>
        </p:txBody>
      </p:sp>
      <p:sp>
        <p:nvSpPr>
          <p:cNvPr id="4" name="Rectangle 1">
            <a:extLst>
              <a:ext uri="{FF2B5EF4-FFF2-40B4-BE49-F238E27FC236}">
                <a16:creationId xmlns:a16="http://schemas.microsoft.com/office/drawing/2014/main" id="{AF78AD47-05D6-4992-B755-7E5F33A28324}"/>
              </a:ext>
            </a:extLst>
          </p:cNvPr>
          <p:cNvSpPr>
            <a:spLocks noChangeArrowheads="1"/>
          </p:cNvSpPr>
          <p:nvPr/>
        </p:nvSpPr>
        <p:spPr bwMode="auto">
          <a:xfrm>
            <a:off x="2810914" y="879155"/>
            <a:ext cx="6570172" cy="526297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select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auswahl</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="auswahl1"</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1</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="auswahl2"</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2</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="auswahl3"</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3</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select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1 um entsprechendes Optionsfeld auszuwählen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selectedIndex</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897BB"/>
                </a:solidFill>
                <a:effectLst/>
                <a:latin typeface="Consolas" panose="020B0609020204030204" pitchFamily="49" charset="0"/>
              </a:rPr>
              <a:t>2</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2</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options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2</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selected</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3</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"auswahl3"</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115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35401-4BC5-40F9-B5F9-E4420DB5F231}"/>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486B9C4B-E352-4216-B86A-B24E71B1FA4D}"/>
              </a:ext>
            </a:extLst>
          </p:cNvPr>
          <p:cNvSpPr>
            <a:spLocks noGrp="1"/>
          </p:cNvSpPr>
          <p:nvPr>
            <p:ph type="body" sz="quarter" idx="13"/>
          </p:nvPr>
        </p:nvSpPr>
        <p:spPr/>
        <p:txBody>
          <a:bodyPr/>
          <a:lstStyle/>
          <a:p>
            <a:endParaRPr lang="de-AT"/>
          </a:p>
        </p:txBody>
      </p:sp>
      <p:sp>
        <p:nvSpPr>
          <p:cNvPr id="5" name="Rectangle 2">
            <a:extLst>
              <a:ext uri="{FF2B5EF4-FFF2-40B4-BE49-F238E27FC236}">
                <a16:creationId xmlns:a16="http://schemas.microsoft.com/office/drawing/2014/main" id="{AD16F816-A7F1-49A9-8E04-48A909A92943}"/>
              </a:ext>
            </a:extLst>
          </p:cNvPr>
          <p:cNvSpPr>
            <a:spLocks noChangeArrowheads="1"/>
          </p:cNvSpPr>
          <p:nvPr/>
        </p:nvSpPr>
        <p:spPr bwMode="auto">
          <a:xfrm>
            <a:off x="106137" y="869769"/>
            <a:ext cx="5894613" cy="5493812"/>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300" b="0" i="0" u="none" strike="noStrike" cap="none" normalizeH="0" baseline="0" dirty="0">
                <a:ln>
                  <a:noFill/>
                </a:ln>
                <a:solidFill>
                  <a:srgbClr val="E8BF6A"/>
                </a:solidFill>
                <a:effectLst/>
                <a:latin typeface="Consolas" panose="020B0609020204030204" pitchFamily="49" charset="0"/>
              </a:rPr>
              <a:t>&lt;!DOCTYPE </a:t>
            </a:r>
            <a:r>
              <a:rPr kumimoji="0" lang="de-DE" altLang="de-DE" sz="1300" b="0" i="0" u="none" strike="noStrike" cap="none" normalizeH="0" baseline="0" dirty="0" err="1">
                <a:ln>
                  <a:noFill/>
                </a:ln>
                <a:solidFill>
                  <a:srgbClr val="BABAB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a:ln>
                  <a:noFill/>
                </a:ln>
                <a:solidFill>
                  <a:srgbClr val="BABABA"/>
                </a:solidFill>
                <a:effectLst/>
                <a:latin typeface="Consolas" panose="020B0609020204030204" pitchFamily="49" charset="0"/>
              </a:rPr>
              <a:t>lang</a:t>
            </a:r>
            <a:r>
              <a:rPr kumimoji="0" lang="de-DE" altLang="de-DE" sz="1300" b="0" i="0" u="none" strike="noStrike" cap="none" normalizeH="0" baseline="0" dirty="0">
                <a:ln>
                  <a:noFill/>
                </a:ln>
                <a:solidFill>
                  <a:srgbClr val="A5C261"/>
                </a:solidFill>
                <a:effectLst/>
                <a:latin typeface="Consolas" panose="020B0609020204030204" pitchFamily="49" charset="0"/>
              </a:rPr>
              <a:t>="de"</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head</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a:t>
            </a:r>
            <a:r>
              <a:rPr kumimoji="0" lang="de-DE" altLang="de-DE" sz="1300" b="0" i="0" u="none" strike="noStrike" cap="none" normalizeH="0" baseline="0" dirty="0" err="1">
                <a:ln>
                  <a:noFill/>
                </a:ln>
                <a:solidFill>
                  <a:srgbClr val="E8BF6A"/>
                </a:solidFill>
                <a:effectLst/>
                <a:latin typeface="Consolas" panose="020B0609020204030204" pitchFamily="49" charset="0"/>
              </a:rPr>
              <a:t>meta</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BABABA"/>
                </a:solidFill>
                <a:effectLst/>
                <a:latin typeface="Consolas" panose="020B0609020204030204" pitchFamily="49" charset="0"/>
              </a:rPr>
              <a:t>charset</a:t>
            </a:r>
            <a:r>
              <a:rPr kumimoji="0" lang="de-DE" altLang="de-DE" sz="1300" b="0" i="0" u="none" strike="noStrike" cap="none" normalizeH="0" baseline="0" dirty="0">
                <a:ln>
                  <a:noFill/>
                </a:ln>
                <a:solidFill>
                  <a:srgbClr val="A5C261"/>
                </a:solidFill>
                <a:effectLst/>
                <a:latin typeface="Consolas" panose="020B0609020204030204" pitchFamily="49" charset="0"/>
              </a:rPr>
              <a:t>="UTF-8"</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&lt;title&gt;</a:t>
            </a:r>
            <a:r>
              <a:rPr kumimoji="0" lang="de-DE" altLang="de-DE" sz="1300" b="0" i="0" u="none" strike="noStrike" cap="none" normalizeH="0" baseline="0" dirty="0">
                <a:ln>
                  <a:noFill/>
                </a:ln>
                <a:solidFill>
                  <a:srgbClr val="A9B7C6"/>
                </a:solidFill>
                <a:effectLst/>
                <a:latin typeface="Consolas" panose="020B0609020204030204" pitchFamily="49" charset="0"/>
              </a:rPr>
              <a:t>Übungen</a:t>
            </a:r>
            <a:r>
              <a:rPr kumimoji="0" lang="de-DE" altLang="de-DE" sz="1300" b="0" i="0" u="none" strike="noStrike" cap="none" normalizeH="0" baseline="0" dirty="0">
                <a:ln>
                  <a:noFill/>
                </a:ln>
                <a:solidFill>
                  <a:srgbClr val="E8BF6A"/>
                </a:solidFill>
                <a:effectLst/>
                <a:latin typeface="Consolas" panose="020B0609020204030204" pitchFamily="49" charset="0"/>
              </a:rPr>
              <a:t>&lt;/title&gt;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head</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body</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&lt;form </a:t>
            </a:r>
            <a:r>
              <a:rPr kumimoji="0" lang="de-DE" altLang="de-DE" sz="1300" b="0" i="0" u="none" strike="noStrike" cap="none" normalizeH="0" baseline="0" dirty="0" err="1">
                <a:ln>
                  <a:noFill/>
                </a:ln>
                <a:solidFill>
                  <a:srgbClr val="BABABA"/>
                </a:solidFill>
                <a:effectLst/>
                <a:latin typeface="Consolas" panose="020B0609020204030204" pitchFamily="49" charset="0"/>
              </a:rPr>
              <a:t>name</a:t>
            </a:r>
            <a:r>
              <a:rPr kumimoji="0" lang="de-DE" altLang="de-DE" sz="1300" b="0" i="0" u="none" strike="noStrike" cap="none" normalizeH="0" baseline="0" dirty="0">
                <a:ln>
                  <a:noFill/>
                </a:ln>
                <a:solidFill>
                  <a:srgbClr val="A5C261"/>
                </a:solidFill>
                <a:effectLst/>
                <a:latin typeface="Consolas" panose="020B0609020204030204" pitchFamily="49" charset="0"/>
              </a:rPr>
              <a:t>="</a:t>
            </a:r>
            <a:r>
              <a:rPr kumimoji="0" lang="de-DE" altLang="de-DE" sz="1300" b="0" i="0" u="none" strike="noStrike" cap="none" normalizeH="0" baseline="0" dirty="0" err="1">
                <a:ln>
                  <a:noFill/>
                </a:ln>
                <a:solidFill>
                  <a:srgbClr val="A5C261"/>
                </a:solidFill>
                <a:effectLst/>
                <a:latin typeface="Consolas" panose="020B0609020204030204" pitchFamily="49" charset="0"/>
              </a:rPr>
              <a:t>formular</a:t>
            </a:r>
            <a:r>
              <a:rPr kumimoji="0" lang="de-DE" altLang="de-DE" sz="1300" b="0" i="0" u="none" strike="noStrike" cap="none" normalizeH="0" baseline="0" dirty="0">
                <a:ln>
                  <a:noFill/>
                </a:ln>
                <a:solidFill>
                  <a:srgbClr val="A5C261"/>
                </a:solidFill>
                <a:effectLst/>
                <a:latin typeface="Consolas" panose="020B0609020204030204" pitchFamily="49" charset="0"/>
              </a:rPr>
              <a: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a:t>
            </a:r>
            <a:r>
              <a:rPr kumimoji="0" lang="de-DE" altLang="de-DE" sz="1300" b="0" i="0" u="none" strike="noStrike" cap="none" normalizeH="0" baseline="0" dirty="0" err="1">
                <a:ln>
                  <a:noFill/>
                </a:ln>
                <a:solidFill>
                  <a:srgbClr val="E8BF6A"/>
                </a:solidFill>
                <a:effectLst/>
                <a:latin typeface="Consolas" panose="020B0609020204030204" pitchFamily="49" charset="0"/>
              </a:rPr>
              <a:t>input</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BABABA"/>
                </a:solidFill>
                <a:effectLst/>
                <a:latin typeface="Consolas" panose="020B0609020204030204" pitchFamily="49" charset="0"/>
              </a:rPr>
              <a:t>id</a:t>
            </a:r>
            <a:r>
              <a:rPr kumimoji="0" lang="de-DE" altLang="de-DE" sz="1300" b="0" i="0" u="none" strike="noStrike" cap="none" normalizeH="0" baseline="0" dirty="0">
                <a:ln>
                  <a:noFill/>
                </a:ln>
                <a:solidFill>
                  <a:srgbClr val="A5C261"/>
                </a:solidFill>
                <a:effectLst/>
                <a:latin typeface="Consolas" panose="020B0609020204030204" pitchFamily="49" charset="0"/>
              </a:rPr>
              <a:t>="feld1" </a:t>
            </a:r>
            <a:r>
              <a:rPr kumimoji="0" lang="de-DE" altLang="de-DE" sz="1300" b="0" i="0" u="none" strike="noStrike" cap="none" normalizeH="0" baseline="0" dirty="0" err="1">
                <a:ln>
                  <a:noFill/>
                </a:ln>
                <a:solidFill>
                  <a:srgbClr val="BABABA"/>
                </a:solidFill>
                <a:effectLst/>
                <a:latin typeface="Consolas" panose="020B0609020204030204" pitchFamily="49" charset="0"/>
              </a:rPr>
              <a:t>value</a:t>
            </a:r>
            <a:r>
              <a:rPr kumimoji="0" lang="de-DE" altLang="de-DE" sz="1300" b="0" i="0" u="none" strike="noStrike" cap="none" normalizeH="0" baseline="0" dirty="0">
                <a:ln>
                  <a:noFill/>
                </a:ln>
                <a:solidFill>
                  <a:srgbClr val="A5C261"/>
                </a:solidFill>
                <a:effectLst/>
                <a:latin typeface="Consolas" panose="020B0609020204030204" pitchFamily="49" charset="0"/>
              </a:rPr>
              <a:t>="Formularfeld 1"</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&lt;/form&gt;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script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let</a:t>
            </a: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1" i="1" u="none" strike="noStrike" cap="none" normalizeH="0" baseline="0" dirty="0">
                <a:ln>
                  <a:noFill/>
                </a:ln>
                <a:solidFill>
                  <a:srgbClr val="9876AA"/>
                </a:solidFill>
                <a:effectLst/>
                <a:latin typeface="Consolas" panose="020B0609020204030204" pitchFamily="49" charset="0"/>
              </a:rPr>
              <a:t>angezeigt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false</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function</a:t>
            </a: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err="1">
                <a:ln>
                  <a:noFill/>
                </a:ln>
                <a:solidFill>
                  <a:srgbClr val="FFC66D"/>
                </a:solidFill>
                <a:effectLst/>
                <a:latin typeface="Consolas" panose="020B0609020204030204" pitchFamily="49" charset="0"/>
              </a:rPr>
              <a:t>nachricht</a:t>
            </a: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if</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1" i="1" u="none" strike="noStrike" cap="none" normalizeH="0" baseline="0" dirty="0">
                <a:ln>
                  <a:noFill/>
                </a:ln>
                <a:solidFill>
                  <a:srgbClr val="9876AA"/>
                </a:solidFill>
                <a:effectLst/>
                <a:latin typeface="Consolas" panose="020B0609020204030204" pitchFamily="49" charset="0"/>
              </a:rPr>
              <a:t>angezeigt</a:t>
            </a: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a:ln>
                  <a:noFill/>
                </a:ln>
                <a:solidFill>
                  <a:srgbClr val="FFC66D"/>
                </a:solidFill>
                <a:effectLst/>
                <a:latin typeface="Consolas" panose="020B0609020204030204" pitchFamily="49" charset="0"/>
              </a:rPr>
              <a:t>alert</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1" i="1" u="none" strike="noStrike" cap="none" normalizeH="0" baseline="0" dirty="0">
                <a:ln>
                  <a:noFill/>
                </a:ln>
                <a:solidFill>
                  <a:srgbClr val="9876AA"/>
                </a:solidFill>
                <a:effectLst/>
                <a:latin typeface="Consolas" panose="020B0609020204030204" pitchFamily="49" charset="0"/>
              </a:rPr>
              <a:t>angezeigt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true</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a:ln>
                  <a:noFill/>
                </a:ln>
                <a:solidFill>
                  <a:srgbClr val="A9B7C6"/>
                </a:solidFill>
                <a:effectLst/>
                <a:latin typeface="Consolas" panose="020B0609020204030204" pitchFamily="49" charset="0"/>
              </a:rPr>
              <a:t>}</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a:ln>
                  <a:noFill/>
                </a:ln>
                <a:solidFill>
                  <a:srgbClr val="808080"/>
                </a:solidFill>
                <a:effectLst/>
                <a:latin typeface="Consolas" panose="020B0609020204030204" pitchFamily="49" charset="0"/>
              </a:rPr>
              <a:t>/*</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 Wenn ein Event auf Seite fokussiert wird,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300" b="0" i="0" u="none" strike="noStrike" cap="none" normalizeH="0" baseline="0" dirty="0">
                <a:ln>
                  <a:noFill/>
                </a:ln>
                <a:solidFill>
                  <a:srgbClr val="808080"/>
                </a:solidFill>
                <a:effectLst/>
                <a:latin typeface="Consolas" panose="020B0609020204030204" pitchFamily="49" charset="0"/>
              </a:rPr>
              <a:t>    * tritt das </a:t>
            </a:r>
            <a:r>
              <a:rPr kumimoji="0" lang="de-DE" altLang="de-DE" sz="1300" b="0" i="0" u="none" strike="noStrike" cap="none" normalizeH="0" baseline="0" dirty="0" err="1">
                <a:ln>
                  <a:noFill/>
                </a:ln>
                <a:solidFill>
                  <a:srgbClr val="808080"/>
                </a:solidFill>
                <a:effectLst/>
                <a:latin typeface="Consolas" panose="020B0609020204030204" pitchFamily="49" charset="0"/>
              </a:rPr>
              <a:t>focus</a:t>
            </a:r>
            <a:r>
              <a:rPr kumimoji="0" lang="de-DE" altLang="de-DE" sz="1300" b="0" i="0" u="none" strike="noStrike" cap="none" normalizeH="0" baseline="0" dirty="0">
                <a:ln>
                  <a:noFill/>
                </a:ln>
                <a:solidFill>
                  <a:srgbClr val="808080"/>
                </a:solidFill>
                <a:effectLst/>
                <a:latin typeface="Consolas" panose="020B0609020204030204" pitchFamily="49" charset="0"/>
              </a:rPr>
              <a:t>-Event ein</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 Wenn Fokus entfernt wird, kommt es zum </a:t>
            </a:r>
            <a:r>
              <a:rPr kumimoji="0" lang="de-DE" altLang="de-DE" sz="1300" b="0" i="0" u="none" strike="noStrike" cap="none" normalizeH="0" baseline="0" dirty="0" err="1">
                <a:ln>
                  <a:noFill/>
                </a:ln>
                <a:solidFill>
                  <a:srgbClr val="808080"/>
                </a:solidFill>
                <a:effectLst/>
                <a:latin typeface="Consolas" panose="020B0609020204030204" pitchFamily="49" charset="0"/>
              </a:rPr>
              <a:t>blur</a:t>
            </a:r>
            <a:r>
              <a:rPr kumimoji="0" lang="de-DE" altLang="de-DE" sz="1300" b="0" i="0" u="none" strike="noStrike" cap="none" normalizeH="0" baseline="0" dirty="0">
                <a:ln>
                  <a:noFill/>
                </a:ln>
                <a:solidFill>
                  <a:srgbClr val="808080"/>
                </a:solidFill>
                <a:effectLst/>
                <a:latin typeface="Consolas" panose="020B0609020204030204" pitchFamily="49" charset="0"/>
              </a:rPr>
              <a:t>-Event</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a:t>
            </a:r>
            <a:r>
              <a:rPr kumimoji="0" lang="de-DE" altLang="de-DE" sz="1300" b="0" i="0" u="none" strike="noStrike" cap="none" normalizeH="0" baseline="0" dirty="0">
                <a:ln>
                  <a:noFill/>
                </a:ln>
                <a:solidFill>
                  <a:srgbClr val="A9B7C6"/>
                </a:solidFill>
                <a:effectLst/>
                <a:latin typeface="Consolas" panose="020B0609020204030204" pitchFamily="49" charset="0"/>
              </a:rPr>
              <a:t>feld1.</a:t>
            </a:r>
            <a:r>
              <a:rPr kumimoji="0" lang="de-DE" altLang="de-DE" sz="1300" b="0" i="0" u="none" strike="noStrike" cap="none" normalizeH="0" baseline="0" dirty="0">
                <a:ln>
                  <a:noFill/>
                </a:ln>
                <a:solidFill>
                  <a:srgbClr val="FFC66D"/>
                </a:solidFill>
                <a:effectLst/>
                <a:latin typeface="Consolas" panose="020B0609020204030204" pitchFamily="49" charset="0"/>
              </a:rPr>
              <a:t>onfocus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FFC66D"/>
                </a:solidFill>
                <a:effectLst/>
                <a:latin typeface="Consolas" panose="020B0609020204030204" pitchFamily="49" charset="0"/>
              </a:rPr>
              <a:t>nachricht</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script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body</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&gt;</a:t>
            </a:r>
            <a:endParaRPr kumimoji="0" lang="de-DE" altLang="de-DE" sz="1300" b="0" i="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98F9C2DA-B975-4957-B614-FC41A08C6265}"/>
              </a:ext>
            </a:extLst>
          </p:cNvPr>
          <p:cNvSpPr>
            <a:spLocks noChangeArrowheads="1"/>
          </p:cNvSpPr>
          <p:nvPr/>
        </p:nvSpPr>
        <p:spPr bwMode="auto">
          <a:xfrm>
            <a:off x="6844456" y="877462"/>
            <a:ext cx="5061858" cy="5478423"/>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Eingabe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Wenn der Input verlassen wird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tritt die Fehlermeldung auf</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onblur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6333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34538-03CF-4A02-919C-3219B1739E47}"/>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79F2888E-8B12-4599-BB7C-A10E8C2281EA}"/>
              </a:ext>
            </a:extLst>
          </p:cNvPr>
          <p:cNvSpPr>
            <a:spLocks noGrp="1"/>
          </p:cNvSpPr>
          <p:nvPr>
            <p:ph type="body" sz="quarter" idx="13"/>
          </p:nvPr>
        </p:nvSpPr>
        <p:spPr>
          <a:xfrm>
            <a:off x="6281059" y="1447572"/>
            <a:ext cx="5625835" cy="2674065"/>
          </a:xfrm>
        </p:spPr>
        <p:txBody>
          <a:bodyPr/>
          <a:lstStyle/>
          <a:p>
            <a:r>
              <a:rPr lang="de-AT" dirty="0"/>
              <a:t>Weitere Events von Bedeutung:</a:t>
            </a:r>
          </a:p>
          <a:p>
            <a:pPr lvl="1"/>
            <a:r>
              <a:rPr lang="de-AT" dirty="0" err="1"/>
              <a:t>cut</a:t>
            </a:r>
            <a:endParaRPr lang="de-AT" dirty="0"/>
          </a:p>
          <a:p>
            <a:pPr lvl="1"/>
            <a:r>
              <a:rPr lang="de-AT" dirty="0" err="1"/>
              <a:t>copy</a:t>
            </a:r>
            <a:endParaRPr lang="de-AT" dirty="0"/>
          </a:p>
          <a:p>
            <a:pPr lvl="1"/>
            <a:r>
              <a:rPr lang="de-AT" dirty="0" err="1"/>
              <a:t>paste</a:t>
            </a:r>
            <a:endParaRPr lang="de-AT" dirty="0"/>
          </a:p>
          <a:p>
            <a:pPr lvl="2"/>
            <a:r>
              <a:rPr lang="de-AT" dirty="0"/>
              <a:t>Werden ausgelöst wenn Anwender Inhalt des Feldes ausschneiden, kopieren oder einfügen möchte</a:t>
            </a:r>
          </a:p>
          <a:p>
            <a:pPr lvl="1"/>
            <a:r>
              <a:rPr lang="de-AT" dirty="0" err="1"/>
              <a:t>submit</a:t>
            </a:r>
            <a:endParaRPr lang="de-AT" dirty="0"/>
          </a:p>
          <a:p>
            <a:pPr lvl="2"/>
            <a:r>
              <a:rPr lang="de-AT" dirty="0"/>
              <a:t>Wird ausgelöst, wenn </a:t>
            </a:r>
            <a:r>
              <a:rPr lang="de-AT" dirty="0" err="1"/>
              <a:t>submit</a:t>
            </a:r>
            <a:r>
              <a:rPr lang="de-AT" dirty="0"/>
              <a:t>-Button gedrückt wird um Formular abzuschicken</a:t>
            </a:r>
          </a:p>
          <a:p>
            <a:pPr lvl="2"/>
            <a:r>
              <a:rPr lang="de-AT" dirty="0"/>
              <a:t>Häufig im Einsatz um Formular zu validieren vor dem abschicken</a:t>
            </a:r>
          </a:p>
        </p:txBody>
      </p:sp>
      <p:sp>
        <p:nvSpPr>
          <p:cNvPr id="4" name="Rectangle 1">
            <a:extLst>
              <a:ext uri="{FF2B5EF4-FFF2-40B4-BE49-F238E27FC236}">
                <a16:creationId xmlns:a16="http://schemas.microsoft.com/office/drawing/2014/main" id="{A90E9048-18B7-4D92-86CE-13FC40A9B9A5}"/>
              </a:ext>
            </a:extLst>
          </p:cNvPr>
          <p:cNvSpPr>
            <a:spLocks noChangeArrowheads="1"/>
          </p:cNvSpPr>
          <p:nvPr/>
        </p:nvSpPr>
        <p:spPr bwMode="auto">
          <a:xfrm>
            <a:off x="204107" y="1190982"/>
            <a:ext cx="5706836" cy="504753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Eingabe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"Buchstabe eingegeben: " </a:t>
            </a:r>
            <a:r>
              <a:rPr kumimoji="0" lang="de-DE" altLang="de-DE" sz="1400" b="0" i="0" u="none" strike="noStrike" cap="none" normalizeH="0" baseline="0" dirty="0">
                <a:ln>
                  <a:noFill/>
                </a:ln>
                <a:solidFill>
                  <a:srgbClr val="A9B7C6"/>
                </a:solidFill>
                <a:effectLst/>
                <a:latin typeface="Consolas" panose="020B0609020204030204" pitchFamily="49" charset="0"/>
              </a:rPr>
              <a:t>+ feld1.</a:t>
            </a:r>
            <a:r>
              <a:rPr kumimoji="0" lang="de-DE" altLang="de-DE" sz="1400" b="0" i="0" u="none" strike="noStrike" cap="none" normalizeH="0" baseline="0" dirty="0">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reagiert auf Eingabe in das Input Feld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oninput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07857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1687F-50CE-4340-B732-8B3CCD1C55CC}"/>
              </a:ext>
            </a:extLst>
          </p:cNvPr>
          <p:cNvSpPr>
            <a:spLocks noGrp="1"/>
          </p:cNvSpPr>
          <p:nvPr>
            <p:ph type="title"/>
          </p:nvPr>
        </p:nvSpPr>
        <p:spPr/>
        <p:txBody>
          <a:bodyPr/>
          <a:lstStyle/>
          <a:p>
            <a:r>
              <a:rPr lang="de-AT" dirty="0"/>
              <a:t>Spezielle Methoden für Formularelemente</a:t>
            </a:r>
          </a:p>
        </p:txBody>
      </p:sp>
      <p:sp>
        <p:nvSpPr>
          <p:cNvPr id="3" name="Textplatzhalter 2">
            <a:extLst>
              <a:ext uri="{FF2B5EF4-FFF2-40B4-BE49-F238E27FC236}">
                <a16:creationId xmlns:a16="http://schemas.microsoft.com/office/drawing/2014/main" id="{FB1B3957-39FF-43EE-8DE8-C10EE84F0A95}"/>
              </a:ext>
            </a:extLst>
          </p:cNvPr>
          <p:cNvSpPr>
            <a:spLocks noGrp="1"/>
          </p:cNvSpPr>
          <p:nvPr>
            <p:ph type="body" sz="quarter" idx="13"/>
          </p:nvPr>
        </p:nvSpPr>
        <p:spPr/>
        <p:txBody>
          <a:bodyPr/>
          <a:lstStyle/>
          <a:p>
            <a:endParaRPr lang="de-AT"/>
          </a:p>
        </p:txBody>
      </p:sp>
      <p:sp>
        <p:nvSpPr>
          <p:cNvPr id="4" name="Rectangle 1">
            <a:extLst>
              <a:ext uri="{FF2B5EF4-FFF2-40B4-BE49-F238E27FC236}">
                <a16:creationId xmlns:a16="http://schemas.microsoft.com/office/drawing/2014/main" id="{88FF2506-D34E-4B28-9E5C-C9A93D78B381}"/>
              </a:ext>
            </a:extLst>
          </p:cNvPr>
          <p:cNvSpPr>
            <a:spLocks noChangeArrowheads="1"/>
          </p:cNvSpPr>
          <p:nvPr/>
        </p:nvSpPr>
        <p:spPr bwMode="auto">
          <a:xfrm>
            <a:off x="0" y="2107757"/>
            <a:ext cx="12192000" cy="3509272"/>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="feld2"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2"</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br</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="btn1"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Feld 1 Fokus</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="btn2"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Feld 2 Fokus</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4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fokus1</a:t>
            </a:r>
            <a:r>
              <a:rPr kumimoji="0" lang="de-DE" altLang="de-DE" sz="1400" b="0" i="0" u="none" strike="noStrike" cap="none" normalizeH="0" baseline="0" dirty="0">
                <a:ln>
                  <a:noFill/>
                </a:ln>
                <a:solidFill>
                  <a:srgbClr val="A9B7C6"/>
                </a:solidFill>
                <a:effectLst/>
                <a:latin typeface="Consolas" panose="020B0609020204030204" pitchFamily="49" charset="0"/>
              </a:rPr>
              <a:t>() {</a:t>
            </a:r>
            <a:endParaRPr kumimoji="0" lang="de-DE" altLang="de-DE" sz="14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808080"/>
                </a:solidFill>
                <a:effectLst/>
                <a:latin typeface="Consolas" panose="020B0609020204030204" pitchFamily="49" charset="0"/>
              </a:rPr>
              <a:t>      // leert zuerst das Input Feld und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setzt dann den Fokus darauf</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feld1.</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fokus2</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feld2.</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feld2.</a:t>
            </a:r>
            <a:r>
              <a:rPr kumimoji="0" lang="de-DE" altLang="de-DE" sz="1400" b="0" i="0" u="none" strike="noStrike" cap="none" normalizeH="0" baseline="0" dirty="0">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btn1.</a:t>
            </a:r>
            <a:r>
              <a:rPr kumimoji="0" lang="de-DE" altLang="de-DE" sz="1400" b="0" i="0" u="none" strike="noStrike" cap="none" normalizeH="0" baseline="0" dirty="0">
                <a:ln>
                  <a:noFill/>
                </a:ln>
                <a:solidFill>
                  <a:srgbClr val="FFC66D"/>
                </a:solidFill>
                <a:effectLst/>
                <a:latin typeface="Consolas" panose="020B0609020204030204" pitchFamily="49" charset="0"/>
              </a:rPr>
              <a:t>onclick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fokus1</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btn2.</a:t>
            </a:r>
            <a:r>
              <a:rPr kumimoji="0" lang="de-DE" altLang="de-DE" sz="1400" b="0" i="0" u="none" strike="noStrike" cap="none" normalizeH="0" baseline="0" dirty="0">
                <a:ln>
                  <a:noFill/>
                </a:ln>
                <a:solidFill>
                  <a:srgbClr val="FFC66D"/>
                </a:solidFill>
                <a:effectLst/>
                <a:latin typeface="Consolas" panose="020B0609020204030204" pitchFamily="49" charset="0"/>
              </a:rPr>
              <a:t>onclick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fokus2</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3014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8DE21-9605-4A67-9FA5-23D4834B46BB}"/>
              </a:ext>
            </a:extLst>
          </p:cNvPr>
          <p:cNvSpPr>
            <a:spLocks noGrp="1"/>
          </p:cNvSpPr>
          <p:nvPr>
            <p:ph type="title"/>
          </p:nvPr>
        </p:nvSpPr>
        <p:spPr/>
        <p:txBody>
          <a:bodyPr/>
          <a:lstStyle/>
          <a:p>
            <a:r>
              <a:rPr lang="de-AT" dirty="0"/>
              <a:t>Eingaben der Formularfelder überprüfen - Anwendungsbeispiel</a:t>
            </a:r>
          </a:p>
        </p:txBody>
      </p:sp>
      <p:sp>
        <p:nvSpPr>
          <p:cNvPr id="4" name="Rectangle 1">
            <a:extLst>
              <a:ext uri="{FF2B5EF4-FFF2-40B4-BE49-F238E27FC236}">
                <a16:creationId xmlns:a16="http://schemas.microsoft.com/office/drawing/2014/main" id="{7A070039-3E7B-4F7B-91E0-B93FE215C7D2}"/>
              </a:ext>
            </a:extLst>
          </p:cNvPr>
          <p:cNvSpPr>
            <a:spLocks noChangeArrowheads="1"/>
          </p:cNvSpPr>
          <p:nvPr/>
        </p:nvSpPr>
        <p:spPr bwMode="auto">
          <a:xfrm>
            <a:off x="0" y="769742"/>
            <a:ext cx="12192000" cy="5708060"/>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action</a:t>
            </a:r>
            <a:r>
              <a:rPr kumimoji="0" lang="de-DE" altLang="de-DE" sz="1400" b="0" i="0" u="none" strike="noStrike" cap="none" normalizeH="0" baseline="0" dirty="0">
                <a:ln>
                  <a:noFill/>
                </a:ln>
                <a:solidFill>
                  <a:srgbClr val="A5C261"/>
                </a:solidFill>
                <a:effectLst/>
                <a:latin typeface="Consolas" panose="020B0609020204030204" pitchFamily="49" charset="0"/>
              </a:rPr>
              <a:t>="fertig.html" </a:t>
            </a:r>
            <a:r>
              <a:rPr kumimoji="0" lang="de-DE" altLang="de-DE" sz="1400" b="0" i="0" u="none" strike="noStrike" cap="none" normalizeH="0" baseline="0" dirty="0" err="1">
                <a:ln>
                  <a:noFill/>
                </a:ln>
                <a:solidFill>
                  <a:srgbClr val="BABABA"/>
                </a:solidFill>
                <a:effectLst/>
                <a:latin typeface="Consolas" panose="020B0609020204030204" pitchFamily="49" charset="0"/>
              </a:rPr>
              <a:t>method</a:t>
            </a:r>
            <a:r>
              <a:rPr kumimoji="0" lang="de-DE" altLang="de-DE" sz="1400" b="0" i="0" u="none" strike="noStrike" cap="none" normalizeH="0" baseline="0" dirty="0">
                <a:ln>
                  <a:noFill/>
                </a:ln>
                <a:solidFill>
                  <a:srgbClr val="A5C261"/>
                </a:solidFill>
                <a:effectLst/>
                <a:latin typeface="Consolas" panose="020B0609020204030204" pitchFamily="49" charset="0"/>
              </a:rPr>
              <a:t>="GET" </a:t>
            </a:r>
            <a:r>
              <a:rPr kumimoji="0" lang="de-DE" altLang="de-DE" sz="1400" b="0" i="0" u="none" strike="noStrike" cap="none" normalizeH="0" baseline="0" dirty="0" err="1">
                <a:ln>
                  <a:noFill/>
                </a:ln>
                <a:solidFill>
                  <a:srgbClr val="BABABA"/>
                </a:solidFill>
                <a:effectLst/>
                <a:latin typeface="Consolas" panose="020B0609020204030204" pitchFamily="49" charset="0"/>
              </a:rPr>
              <a:t>onsubmit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auswerten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Name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inputname</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inputmail</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E-Mail</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inputmail</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="mail"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="inputalter"</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Alter</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="inputalter"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="alter"</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Absenden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auswerten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inputname.</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einen Namen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inputname.</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inputmail.</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includes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Mailadresse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inputmail.</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 Alter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zahl =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a:ln>
                  <a:noFill/>
                </a:ln>
                <a:solidFill>
                  <a:srgbClr val="9876AA"/>
                </a:solidFill>
                <a:effectLst/>
                <a:latin typeface="Consolas" panose="020B0609020204030204" pitchFamily="49" charset="0"/>
              </a:rPr>
              <a:t>console</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FFC66D"/>
                </a:solidFill>
                <a:effectLst/>
                <a:latin typeface="Consolas" panose="020B0609020204030204" pitchFamily="49" charset="0"/>
              </a:rPr>
              <a:t>log</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charAt</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0" i="0" u="none" strike="noStrike" cap="none" normalizeH="0" baseline="0" dirty="0">
                <a:ln>
                  <a:noFill/>
                </a:ln>
                <a:solidFill>
                  <a:srgbClr val="6A8759"/>
                </a:solidFill>
                <a:effectLst/>
                <a:latin typeface="Consolas" panose="020B0609020204030204" pitchFamily="49" charset="0"/>
              </a:rPr>
              <a:t>"0" </a:t>
            </a:r>
            <a:r>
              <a:rPr kumimoji="0" lang="de-DE" altLang="de-DE" sz="14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A9B7C6"/>
                </a:solidFill>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charAt</a:t>
            </a:r>
            <a:r>
              <a:rPr kumimoji="0" lang="de-DE" altLang="de-DE" sz="1400" b="0" i="0" u="none" strike="noStrike" cap="none" normalizeH="0" baseline="0" dirty="0">
                <a:ln>
                  <a:noFill/>
                </a:ln>
                <a:solidFill>
                  <a:srgbClr val="A9B7C6"/>
                </a:solidFill>
                <a:effectLst/>
                <a:latin typeface="Consolas" panose="020B0609020204030204" pitchFamily="49" charset="0"/>
              </a:rPr>
              <a:t>(i) &gt; </a:t>
            </a:r>
            <a:r>
              <a:rPr kumimoji="0" lang="de-DE" altLang="de-DE" sz="1400" b="0" i="0" u="none" strike="noStrike" cap="none" normalizeH="0" baseline="0" dirty="0">
                <a:ln>
                  <a:noFill/>
                </a:ln>
                <a:solidFill>
                  <a:srgbClr val="6A8759"/>
                </a:solidFill>
                <a:effectLst/>
                <a:latin typeface="Consolas" panose="020B0609020204030204" pitchFamily="49" charset="0"/>
              </a:rPr>
              <a:t>"9"</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zahl =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(!zahl)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Zahl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419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53AA0-6DC3-4552-8B80-A254511CFCF9}"/>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67F5C5AF-720A-4847-9EB4-83603D4DD5CC}"/>
              </a:ext>
            </a:extLst>
          </p:cNvPr>
          <p:cNvSpPr>
            <a:spLocks noGrp="1"/>
          </p:cNvSpPr>
          <p:nvPr>
            <p:ph type="body" sz="quarter" idx="13"/>
          </p:nvPr>
        </p:nvSpPr>
        <p:spPr>
          <a:xfrm>
            <a:off x="949136" y="2533768"/>
            <a:ext cx="10293728" cy="996170"/>
          </a:xfrm>
        </p:spPr>
        <p:txBody>
          <a:bodyPr/>
          <a:lstStyle/>
          <a:p>
            <a:pPr marL="342900" indent="-342900">
              <a:buFont typeface="+mj-lt"/>
              <a:buAutoNum type="arabicPeriod"/>
            </a:pPr>
            <a:r>
              <a:rPr lang="de-AT" dirty="0"/>
              <a:t>Erstelle ein Formular mit einem Eingabefeld für eine E-Mail-Adresse. Wenn der Anwender den Fokus auf das Feld setzt, soll eine Nachricht erscheinen, die ihm mitteilt, dass er hier seine E-Mail-Adresse einfügen muss.</a:t>
            </a:r>
          </a:p>
          <a:p>
            <a:pPr marL="342900" indent="-342900">
              <a:buFont typeface="+mj-lt"/>
              <a:buAutoNum type="arabicPeriod"/>
            </a:pPr>
            <a:r>
              <a:rPr lang="de-AT" dirty="0"/>
              <a:t>Ändere das Programm so ab, dass es jetzt beim Verlassen des Feldes überprüft, ob eine gültige E-Mail-Adresse (mit einem @-Zeichen) eingegeben wurde. Gib in diesem Fall eine entsprechende Nachricht aus.</a:t>
            </a:r>
          </a:p>
        </p:txBody>
      </p:sp>
    </p:spTree>
    <p:extLst>
      <p:ext uri="{BB962C8B-B14F-4D97-AF65-F5344CB8AC3E}">
        <p14:creationId xmlns:p14="http://schemas.microsoft.com/office/powerpoint/2010/main" val="419729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354CB4-B86A-4751-8FE8-5FE7FA3AD0F2}"/>
              </a:ext>
            </a:extLst>
          </p:cNvPr>
          <p:cNvSpPr>
            <a:spLocks noGrp="1"/>
          </p:cNvSpPr>
          <p:nvPr>
            <p:ph type="title"/>
          </p:nvPr>
        </p:nvSpPr>
        <p:spPr/>
        <p:txBody>
          <a:bodyPr/>
          <a:lstStyle/>
          <a:p>
            <a:r>
              <a:rPr lang="de-AT" dirty="0">
                <a:solidFill>
                  <a:schemeClr val="tx1"/>
                </a:solidFill>
              </a:rPr>
              <a:t>Weitere vordefinierte Objekte in JS</a:t>
            </a:r>
          </a:p>
        </p:txBody>
      </p:sp>
    </p:spTree>
    <p:extLst>
      <p:ext uri="{BB962C8B-B14F-4D97-AF65-F5344CB8AC3E}">
        <p14:creationId xmlns:p14="http://schemas.microsoft.com/office/powerpoint/2010/main" val="257767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Das </a:t>
            </a:r>
            <a:r>
              <a:rPr lang="de-AT" dirty="0" err="1">
                <a:solidFill>
                  <a:schemeClr val="tx1"/>
                </a:solidFill>
              </a:rPr>
              <a:t>document</a:t>
            </a:r>
            <a:r>
              <a:rPr lang="de-AT" dirty="0">
                <a:solidFill>
                  <a:schemeClr val="tx1"/>
                </a:solidFill>
              </a:rPr>
              <a:t>-Objekt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CF3250-839F-48DA-9F3C-315531099DA8}"/>
              </a:ext>
            </a:extLst>
          </p:cNvPr>
          <p:cNvSpPr>
            <a:spLocks noGrp="1"/>
          </p:cNvSpPr>
          <p:nvPr>
            <p:ph type="title"/>
          </p:nvPr>
        </p:nvSpPr>
        <p:spPr/>
        <p:txBody>
          <a:bodyPr/>
          <a:lstStyle/>
          <a:p>
            <a:r>
              <a:rPr lang="de-AT" dirty="0"/>
              <a:t>JavaScript Referenzen</a:t>
            </a:r>
          </a:p>
        </p:txBody>
      </p:sp>
      <p:sp>
        <p:nvSpPr>
          <p:cNvPr id="3" name="Textplatzhalter 2">
            <a:extLst>
              <a:ext uri="{FF2B5EF4-FFF2-40B4-BE49-F238E27FC236}">
                <a16:creationId xmlns:a16="http://schemas.microsoft.com/office/drawing/2014/main" id="{145D807F-F0BF-4A6A-A78F-1167A3A1211A}"/>
              </a:ext>
            </a:extLst>
          </p:cNvPr>
          <p:cNvSpPr>
            <a:spLocks noGrp="1"/>
          </p:cNvSpPr>
          <p:nvPr>
            <p:ph type="body" sz="quarter" idx="13"/>
          </p:nvPr>
        </p:nvSpPr>
        <p:spPr>
          <a:xfrm>
            <a:off x="4042610" y="2601145"/>
            <a:ext cx="7200253" cy="480131"/>
          </a:xfrm>
        </p:spPr>
        <p:txBody>
          <a:bodyPr/>
          <a:lstStyle/>
          <a:p>
            <a:r>
              <a:rPr lang="de-AT" dirty="0"/>
              <a:t>Überblick, welche Möglichkeiten es gibt:</a:t>
            </a:r>
            <a:br>
              <a:rPr lang="de-AT" dirty="0"/>
            </a:br>
            <a:r>
              <a:rPr lang="de-AT" dirty="0">
                <a:hlinkClick r:id="rId2"/>
              </a:rPr>
              <a:t>https://www.w3schools.com/jsref/</a:t>
            </a:r>
            <a:endParaRPr lang="de-AT" dirty="0"/>
          </a:p>
        </p:txBody>
      </p:sp>
    </p:spTree>
    <p:extLst>
      <p:ext uri="{BB962C8B-B14F-4D97-AF65-F5344CB8AC3E}">
        <p14:creationId xmlns:p14="http://schemas.microsoft.com/office/powerpoint/2010/main" val="27408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3CD67-D0AE-43A9-A177-4F99C2842AD7}"/>
              </a:ext>
            </a:extLst>
          </p:cNvPr>
          <p:cNvSpPr>
            <a:spLocks noGrp="1"/>
          </p:cNvSpPr>
          <p:nvPr>
            <p:ph type="title"/>
          </p:nvPr>
        </p:nvSpPr>
        <p:spPr/>
        <p:txBody>
          <a:bodyPr/>
          <a:lstStyle/>
          <a:p>
            <a:r>
              <a:rPr lang="de-AT" dirty="0"/>
              <a:t>Location</a:t>
            </a:r>
          </a:p>
        </p:txBody>
      </p:sp>
      <p:sp>
        <p:nvSpPr>
          <p:cNvPr id="3" name="Textplatzhalter 2">
            <a:extLst>
              <a:ext uri="{FF2B5EF4-FFF2-40B4-BE49-F238E27FC236}">
                <a16:creationId xmlns:a16="http://schemas.microsoft.com/office/drawing/2014/main" id="{76ABBDBD-3FC2-444E-8FFD-1989EF635F8C}"/>
              </a:ext>
            </a:extLst>
          </p:cNvPr>
          <p:cNvSpPr>
            <a:spLocks noGrp="1"/>
          </p:cNvSpPr>
          <p:nvPr>
            <p:ph type="body" sz="quarter" idx="13"/>
          </p:nvPr>
        </p:nvSpPr>
        <p:spPr>
          <a:xfrm>
            <a:off x="949136" y="2081380"/>
            <a:ext cx="10293728" cy="2092368"/>
          </a:xfrm>
        </p:spPr>
        <p:txBody>
          <a:bodyPr/>
          <a:lstStyle/>
          <a:p>
            <a:r>
              <a:rPr lang="de-AT" dirty="0"/>
              <a:t>Das </a:t>
            </a:r>
            <a:r>
              <a:rPr lang="de-AT" dirty="0" err="1">
                <a:latin typeface="Consolas" panose="020B0609020204030204" pitchFamily="49" charset="0"/>
              </a:rPr>
              <a:t>location</a:t>
            </a:r>
            <a:r>
              <a:rPr lang="de-AT" dirty="0"/>
              <a:t>-Objekt ist vom </a:t>
            </a:r>
            <a:r>
              <a:rPr lang="de-AT" dirty="0" err="1">
                <a:latin typeface="Consolas" panose="020B0609020204030204" pitchFamily="49" charset="0"/>
              </a:rPr>
              <a:t>document</a:t>
            </a:r>
            <a:r>
              <a:rPr lang="de-AT" dirty="0"/>
              <a:t>-Objekt abgeleitet</a:t>
            </a:r>
            <a:br>
              <a:rPr lang="de-AT" dirty="0"/>
            </a:br>
            <a:r>
              <a:rPr lang="de-AT" dirty="0"/>
              <a:t>vollständige Bezeichnung deshalb: </a:t>
            </a:r>
            <a:r>
              <a:rPr lang="de-AT" dirty="0" err="1">
                <a:latin typeface="Consolas" panose="020B0609020204030204" pitchFamily="49" charset="0"/>
              </a:rPr>
              <a:t>window.document.location</a:t>
            </a:r>
            <a:br>
              <a:rPr lang="de-AT" dirty="0"/>
            </a:br>
            <a:r>
              <a:rPr lang="de-AT" dirty="0"/>
              <a:t>Zusatz aber nicht notwendig</a:t>
            </a:r>
          </a:p>
          <a:p>
            <a:r>
              <a:rPr lang="de-AT" dirty="0"/>
              <a:t>Objekt nimmt die URL der Seite auf und ermöglicht es, sie zu beeinflussen</a:t>
            </a:r>
          </a:p>
          <a:p>
            <a:r>
              <a:rPr lang="de-AT" dirty="0"/>
              <a:t>Beispiele:</a:t>
            </a:r>
          </a:p>
          <a:p>
            <a:pPr lvl="1"/>
            <a:r>
              <a:rPr lang="de-AT" dirty="0" err="1"/>
              <a:t>location.host</a:t>
            </a:r>
            <a:r>
              <a:rPr lang="de-AT" dirty="0"/>
              <a:t> =&gt; lässt sich der Hostname abrufen</a:t>
            </a:r>
          </a:p>
          <a:p>
            <a:pPr lvl="1"/>
            <a:r>
              <a:rPr lang="de-AT" dirty="0" err="1"/>
              <a:t>location.protocol</a:t>
            </a:r>
            <a:r>
              <a:rPr lang="de-AT" dirty="0"/>
              <a:t> =&gt; verwendete Protokoll</a:t>
            </a:r>
          </a:p>
          <a:p>
            <a:pPr lvl="1"/>
            <a:r>
              <a:rPr lang="de-AT" dirty="0" err="1"/>
              <a:t>reload</a:t>
            </a:r>
            <a:r>
              <a:rPr lang="de-AT" dirty="0"/>
              <a:t>() =&gt; ladet die Seite neu</a:t>
            </a:r>
          </a:p>
        </p:txBody>
      </p:sp>
    </p:spTree>
    <p:extLst>
      <p:ext uri="{BB962C8B-B14F-4D97-AF65-F5344CB8AC3E}">
        <p14:creationId xmlns:p14="http://schemas.microsoft.com/office/powerpoint/2010/main" val="259179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84A35-2454-4981-A0E1-2BF25A506299}"/>
              </a:ext>
            </a:extLst>
          </p:cNvPr>
          <p:cNvSpPr>
            <a:spLocks noGrp="1"/>
          </p:cNvSpPr>
          <p:nvPr>
            <p:ph type="title"/>
          </p:nvPr>
        </p:nvSpPr>
        <p:spPr/>
        <p:txBody>
          <a:bodyPr/>
          <a:lstStyle/>
          <a:p>
            <a:r>
              <a:rPr lang="de-AT" dirty="0" err="1"/>
              <a:t>location.href</a:t>
            </a:r>
            <a:endParaRPr lang="de-AT" dirty="0"/>
          </a:p>
        </p:txBody>
      </p:sp>
      <p:sp>
        <p:nvSpPr>
          <p:cNvPr id="4" name="Rectangle 1">
            <a:extLst>
              <a:ext uri="{FF2B5EF4-FFF2-40B4-BE49-F238E27FC236}">
                <a16:creationId xmlns:a16="http://schemas.microsoft.com/office/drawing/2014/main" id="{A105E0D7-0706-4A59-8487-7B3AA34FD881}"/>
              </a:ext>
            </a:extLst>
          </p:cNvPr>
          <p:cNvSpPr>
            <a:spLocks noChangeArrowheads="1"/>
          </p:cNvSpPr>
          <p:nvPr/>
        </p:nvSpPr>
        <p:spPr bwMode="auto">
          <a:xfrm>
            <a:off x="2823309" y="1767006"/>
            <a:ext cx="6545382" cy="332398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btn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Zur neuen Seite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laden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Adresse der Seite ist unter </a:t>
            </a:r>
            <a:r>
              <a:rPr kumimoji="0" lang="de-DE" altLang="de-DE" sz="1400" b="0" i="0" u="none" strike="noStrike" cap="none" normalizeH="0" baseline="0" dirty="0" err="1">
                <a:ln>
                  <a:noFill/>
                </a:ln>
                <a:solidFill>
                  <a:srgbClr val="808080"/>
                </a:solidFill>
                <a:effectLst/>
                <a:latin typeface="Consolas" panose="020B0609020204030204" pitchFamily="49" charset="0"/>
              </a:rPr>
              <a:t>location.href</a:t>
            </a:r>
            <a:r>
              <a:rPr kumimoji="0" lang="de-DE" altLang="de-DE" sz="1400" b="0" i="0" u="none" strike="noStrike" cap="none" normalizeH="0" baseline="0" dirty="0">
                <a:ln>
                  <a:noFill/>
                </a:ln>
                <a:solidFill>
                  <a:srgbClr val="808080"/>
                </a:solidFill>
                <a:effectLst/>
                <a:latin typeface="Consolas" panose="020B0609020204030204" pitchFamily="49" charset="0"/>
              </a:rPr>
              <a:t> verfügbar</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hier wird der Besucher gleich auf die Seite</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weitergeleitet ohne das dieser einen Link klickt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es reicht mit der Maus über den Button zu fahren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"stop.html"</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btn.</a:t>
            </a:r>
            <a:r>
              <a:rPr kumimoji="0" lang="de-DE" altLang="de-DE" sz="1400" b="0" i="0" u="none" strike="noStrike" cap="none" normalizeH="0" baseline="0" dirty="0" err="1">
                <a:ln>
                  <a:noFill/>
                </a:ln>
                <a:solidFill>
                  <a:srgbClr val="FFC66D"/>
                </a:solidFill>
                <a:effectLst/>
                <a:latin typeface="Consolas" panose="020B0609020204030204" pitchFamily="49" charset="0"/>
              </a:rPr>
              <a:t>onmouseover</a:t>
            </a:r>
            <a:r>
              <a:rPr kumimoji="0" lang="de-DE" altLang="de-DE" sz="1400" b="0" i="0" u="none" strike="noStrike" cap="none" normalizeH="0" baseline="0" dirty="0">
                <a:ln>
                  <a:noFill/>
                </a:ln>
                <a:solidFill>
                  <a:srgbClr val="FFC66D"/>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laden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9985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3B4BA-79F1-4682-AA11-5D0773EDDAE2}"/>
              </a:ext>
            </a:extLst>
          </p:cNvPr>
          <p:cNvSpPr>
            <a:spLocks noGrp="1"/>
          </p:cNvSpPr>
          <p:nvPr>
            <p:ph type="title"/>
          </p:nvPr>
        </p:nvSpPr>
        <p:spPr/>
        <p:txBody>
          <a:bodyPr/>
          <a:lstStyle/>
          <a:p>
            <a:r>
              <a:rPr lang="de-AT" dirty="0"/>
              <a:t>Location</a:t>
            </a:r>
          </a:p>
        </p:txBody>
      </p:sp>
      <p:sp>
        <p:nvSpPr>
          <p:cNvPr id="4" name="Rectangle 1">
            <a:extLst>
              <a:ext uri="{FF2B5EF4-FFF2-40B4-BE49-F238E27FC236}">
                <a16:creationId xmlns:a16="http://schemas.microsoft.com/office/drawing/2014/main" id="{05D3C3D5-B01B-48C4-B980-61EBE15E70D5}"/>
              </a:ext>
            </a:extLst>
          </p:cNvPr>
          <p:cNvSpPr>
            <a:spLocks noChangeArrowheads="1"/>
          </p:cNvSpPr>
          <p:nvPr/>
        </p:nvSpPr>
        <p:spPr bwMode="auto">
          <a:xfrm>
            <a:off x="0" y="1344711"/>
            <a:ext cx="12192000" cy="4642201"/>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method</a:t>
            </a:r>
            <a:r>
              <a:rPr kumimoji="0" lang="de-DE" altLang="de-DE" sz="1400" b="0" i="0" u="none" strike="noStrike" cap="none" normalizeH="0" baseline="0" dirty="0">
                <a:ln>
                  <a:noFill/>
                </a:ln>
                <a:solidFill>
                  <a:srgbClr val="A5C261"/>
                </a:solidFill>
                <a:effectLst/>
                <a:latin typeface="Consolas" panose="020B0609020204030204" pitchFamily="49" charset="0"/>
              </a:rPr>
              <a:t>="GET" </a:t>
            </a:r>
            <a:r>
              <a:rPr kumimoji="0" lang="de-DE" altLang="de-DE" sz="1400" b="0" i="0" u="none" strike="noStrike" cap="none" normalizeH="0" baseline="0" dirty="0" err="1">
                <a:ln>
                  <a:noFill/>
                </a:ln>
                <a:solidFill>
                  <a:srgbClr val="BABABA"/>
                </a:solidFill>
                <a:effectLst/>
                <a:latin typeface="Consolas" panose="020B0609020204030204" pitchFamily="49" charset="0"/>
              </a:rPr>
              <a:t>action</a:t>
            </a:r>
            <a:r>
              <a:rPr kumimoji="0" lang="de-DE" altLang="de-DE" sz="1400" b="0" i="0" u="none" strike="noStrike" cap="none" normalizeH="0" baseline="0" dirty="0">
                <a:ln>
                  <a:noFill/>
                </a:ln>
                <a:solidFill>
                  <a:srgbClr val="A5C261"/>
                </a:solidFill>
                <a:effectLst/>
                <a:latin typeface="Consolas" panose="020B0609020204030204" pitchFamily="49" charset="0"/>
              </a:rPr>
              <a:t>="js.html"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text</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="frage" </a:t>
            </a:r>
            <a:r>
              <a:rPr kumimoji="0" lang="de-DE" altLang="de-DE" sz="1400" b="0" i="0" u="none" strike="noStrike" cap="none" normalizeH="0" baseline="0" dirty="0" err="1">
                <a:ln>
                  <a:noFill/>
                </a:ln>
                <a:solidFill>
                  <a:srgbClr val="BABABA"/>
                </a:solidFill>
                <a:effectLst/>
                <a:latin typeface="Consolas" panose="020B0609020204030204" pitchFamily="49" charset="0"/>
              </a:rPr>
              <a:t>placeholder</a:t>
            </a:r>
            <a:r>
              <a:rPr kumimoji="0" lang="de-DE" altLang="de-DE" sz="1400" b="0" i="0" u="none" strike="noStrike" cap="none" normalizeH="0" baseline="0" dirty="0">
                <a:ln>
                  <a:noFill/>
                </a:ln>
                <a:solidFill>
                  <a:srgbClr val="A5C261"/>
                </a:solidFill>
                <a:effectLst/>
                <a:latin typeface="Consolas" panose="020B0609020204030204" pitchFamily="49" charset="0"/>
              </a:rPr>
              <a:t>="frag was"</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Abschicken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für Formulare die mit GET-Methode </a:t>
            </a:r>
            <a:r>
              <a:rPr kumimoji="0" lang="de-DE" altLang="de-DE" sz="1400" b="0" i="0" u="none" strike="noStrike" cap="none" normalizeH="0" baseline="0" dirty="0" err="1">
                <a:ln>
                  <a:noFill/>
                </a:ln>
                <a:solidFill>
                  <a:srgbClr val="808080"/>
                </a:solidFill>
                <a:effectLst/>
                <a:latin typeface="Consolas" panose="020B0609020204030204" pitchFamily="49" charset="0"/>
              </a:rPr>
              <a:t>abeschickt</a:t>
            </a:r>
            <a:r>
              <a:rPr kumimoji="0" lang="de-DE" altLang="de-DE" sz="1400" b="0" i="0" u="none" strike="noStrike" cap="none" normalizeH="0" baseline="0" dirty="0">
                <a:ln>
                  <a:noFill/>
                </a:ln>
                <a:solidFill>
                  <a:srgbClr val="808080"/>
                </a:solidFill>
                <a:effectLst/>
                <a:latin typeface="Consolas" panose="020B0609020204030204" pitchFamily="49" charset="0"/>
              </a:rPr>
              <a:t> werden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ruft mit </a:t>
            </a:r>
            <a:r>
              <a:rPr kumimoji="0" lang="de-DE" altLang="de-DE" sz="1400" b="0" i="0" u="none" strike="noStrike" cap="none" normalizeH="0" baseline="0" dirty="0" err="1">
                <a:ln>
                  <a:noFill/>
                </a:ln>
                <a:solidFill>
                  <a:srgbClr val="808080"/>
                </a:solidFill>
                <a:effectLst/>
                <a:latin typeface="Consolas" panose="020B0609020204030204" pitchFamily="49" charset="0"/>
              </a:rPr>
              <a:t>search</a:t>
            </a:r>
            <a:r>
              <a:rPr kumimoji="0" lang="de-DE" altLang="de-DE" sz="1400" b="0" i="0" u="none" strike="noStrike" cap="none" normalizeH="0" baseline="0" dirty="0">
                <a:ln>
                  <a:noFill/>
                </a:ln>
                <a:solidFill>
                  <a:srgbClr val="808080"/>
                </a:solidFill>
                <a:effectLst/>
                <a:latin typeface="Consolas" panose="020B0609020204030204" pitchFamily="49" charset="0"/>
              </a:rPr>
              <a:t>-Attribut Teil der URL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mit Formularinhalten ab</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search</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dann wird mit </a:t>
            </a:r>
            <a:r>
              <a:rPr kumimoji="0" lang="de-DE" altLang="de-DE" sz="1400" b="0" i="0" u="none" strike="noStrike" cap="none" normalizeH="0" baseline="0" dirty="0" err="1">
                <a:ln>
                  <a:noFill/>
                </a:ln>
                <a:solidFill>
                  <a:srgbClr val="808080"/>
                </a:solidFill>
                <a:effectLst/>
                <a:latin typeface="Consolas" panose="020B0609020204030204" pitchFamily="49" charset="0"/>
              </a:rPr>
              <a:t>substr</a:t>
            </a:r>
            <a:r>
              <a:rPr kumimoji="0" lang="de-DE" altLang="de-DE" sz="1400" b="0" i="0" u="none" strike="noStrike" cap="none" normalizeH="0" baseline="0" dirty="0">
                <a:ln>
                  <a:noFill/>
                </a:ln>
                <a:solidFill>
                  <a:srgbClr val="808080"/>
                </a:solidFill>
                <a:effectLst/>
                <a:latin typeface="Consolas" panose="020B0609020204030204" pitchFamily="49" charset="0"/>
              </a:rPr>
              <a:t>() das Fragezeichen entfernt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das zu beginn der Zeichenkette steht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das Fragezeichen steht immer an erster </a:t>
            </a:r>
          </a:p>
          <a:p>
            <a:pPr defTabSz="914400" eaLnBrk="0" fontAlgn="base" hangingPunct="0">
              <a:spcBef>
                <a:spcPct val="0"/>
              </a:spcBef>
              <a:spcAft>
                <a:spcPct val="0"/>
              </a:spcAf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Stelle deshalb </a:t>
            </a:r>
            <a:r>
              <a:rPr kumimoji="0" lang="de-DE" altLang="de-DE" sz="1400" b="0" i="0" u="none" strike="noStrike" cap="none" normalizeH="0" baseline="0" dirty="0" err="1">
                <a:ln>
                  <a:noFill/>
                </a:ln>
                <a:solidFill>
                  <a:srgbClr val="808080"/>
                </a:solidFill>
                <a:effectLst/>
                <a:latin typeface="Consolas" panose="020B0609020204030204" pitchFamily="49" charset="0"/>
              </a:rPr>
              <a:t>substr</a:t>
            </a:r>
            <a:r>
              <a:rPr kumimoji="0" lang="de-DE" altLang="de-DE" sz="1400" b="0" i="0" u="none" strike="noStrike" cap="none" normalizeH="0" baseline="0" dirty="0">
                <a:ln>
                  <a:noFill/>
                </a:ln>
                <a:solidFill>
                  <a:srgbClr val="808080"/>
                </a:solidFill>
                <a:effectLst/>
                <a:latin typeface="Consolas" panose="020B0609020204030204" pitchFamily="49" charset="0"/>
              </a:rPr>
              <a:t>(1)</a:t>
            </a:r>
            <a:r>
              <a:rPr lang="de-DE" altLang="de-DE" sz="1400" dirty="0">
                <a:solidFill>
                  <a:srgbClr val="808080"/>
                </a:solidFill>
                <a:latin typeface="Consolas" panose="020B0609020204030204" pitchFamily="49" charset="0"/>
              </a:rPr>
              <a:t> </a:t>
            </a:r>
          </a:p>
          <a:p>
            <a:pPr defTabSz="914400" eaLnBrk="0" fontAlgn="base" hangingPunct="0">
              <a:spcBef>
                <a:spcPct val="0"/>
              </a:spcBef>
              <a:spcAft>
                <a:spcPct val="0"/>
              </a:spcAft>
            </a:pPr>
            <a:r>
              <a:rPr kumimoji="0" lang="de-DE" altLang="de-DE" sz="1400" b="1" i="1"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substr</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In der URL sind einzelne Suchwörter durch das &amp;-</a:t>
            </a:r>
          </a:p>
          <a:p>
            <a:pPr defTabSz="914400" eaLnBrk="0" fontAlgn="base" hangingPunct="0">
              <a:spcBef>
                <a:spcPct val="0"/>
              </a:spcBef>
              <a:spcAft>
                <a:spcPct val="0"/>
              </a:spcAft>
            </a:pPr>
            <a:r>
              <a:rPr lang="de-DE" altLang="de-DE" sz="1400" dirty="0">
                <a:solidFill>
                  <a:srgbClr val="808080"/>
                </a:solidFill>
                <a:latin typeface="Consolas" panose="020B0609020204030204" pitchFamily="49" charset="0"/>
              </a:rPr>
              <a:t>    // Zeichen miteinander verbunden</a:t>
            </a:r>
          </a:p>
          <a:p>
            <a:pPr defTabSz="914400" eaLnBrk="0" fontAlgn="base" hangingPunct="0">
              <a:spcBef>
                <a:spcPct val="0"/>
              </a:spcBef>
              <a:spcAft>
                <a:spcPct val="0"/>
              </a:spcAft>
            </a:pPr>
            <a:r>
              <a:rPr kumimoji="0" lang="de-DE" altLang="de-DE" sz="1400" b="0" i="0" u="none" strike="noStrike" cap="none" normalizeH="0" baseline="0" dirty="0">
                <a:ln>
                  <a:noFill/>
                </a:ln>
                <a:solidFill>
                  <a:srgbClr val="808080"/>
                </a:solidFill>
                <a:effectLst/>
                <a:latin typeface="Consolas" panose="020B0609020204030204" pitchFamily="49" charset="0"/>
              </a:rPr>
              <a:t>    // diese voneinander trennen =&gt; </a:t>
            </a:r>
            <a:r>
              <a:rPr kumimoji="0" lang="de-DE" altLang="de-DE" sz="1400" b="0" i="0" u="none" strike="noStrike" cap="none" normalizeH="0" baseline="0" dirty="0" err="1">
                <a:ln>
                  <a:noFill/>
                </a:ln>
                <a:solidFill>
                  <a:srgbClr val="808080"/>
                </a:solidFill>
                <a:effectLst/>
                <a:latin typeface="Consolas" panose="020B0609020204030204" pitchFamily="49" charset="0"/>
              </a:rPr>
              <a:t>split</a:t>
            </a:r>
            <a:r>
              <a:rPr kumimoji="0" lang="de-DE" altLang="de-DE" sz="1400" b="0" i="0" u="none" strike="noStrike" cap="none" normalizeH="0" baseline="0" dirty="0">
                <a:ln>
                  <a:noFill/>
                </a:ln>
                <a:solidFill>
                  <a:srgbClr val="808080"/>
                </a:solidFill>
                <a:effectLst/>
                <a:latin typeface="Consolas" panose="020B0609020204030204" pitchFamily="49" charset="0"/>
              </a:rPr>
              <a:t>()-Methode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split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'&amp;'</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[i].</a:t>
            </a:r>
            <a:r>
              <a:rPr kumimoji="0" lang="de-DE" altLang="de-DE" sz="1400" b="0" i="0" u="none" strike="noStrike" cap="none" normalizeH="0" baseline="0" dirty="0" err="1">
                <a:ln>
                  <a:noFill/>
                </a:ln>
                <a:solidFill>
                  <a:srgbClr val="FFC66D"/>
                </a:solidFill>
                <a:effectLst/>
                <a:latin typeface="Consolas" panose="020B0609020204030204" pitchFamily="49" charset="0"/>
              </a:rPr>
              <a:t>split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wert </a:t>
            </a:r>
            <a:r>
              <a:rPr kumimoji="0" lang="de-DE" altLang="de-DE" sz="1400" b="0" i="0" u="none" strike="noStrike" cap="none" normalizeH="0" baseline="0" dirty="0" err="1">
                <a:ln>
                  <a:noFill/>
                </a:ln>
                <a:solidFill>
                  <a:srgbClr val="CC7832"/>
                </a:solidFill>
                <a:effectLst/>
                <a:latin typeface="Consolas" panose="020B0609020204030204" pitchFamily="49" charset="0"/>
              </a:rPr>
              <a:t>of</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wert[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A8759"/>
                </a:solidFill>
                <a:effectLst/>
                <a:latin typeface="Consolas" panose="020B0609020204030204" pitchFamily="49" charset="0"/>
              </a:rPr>
              <a:t>": " </a:t>
            </a:r>
            <a:r>
              <a:rPr kumimoji="0" lang="de-DE" altLang="de-DE" sz="1400" b="0" i="0" u="none" strike="noStrike" cap="none" normalizeH="0" baseline="0" dirty="0">
                <a:ln>
                  <a:noFill/>
                </a:ln>
                <a:solidFill>
                  <a:srgbClr val="A9B7C6"/>
                </a:solidFill>
                <a:effectLst/>
                <a:latin typeface="Consolas" panose="020B0609020204030204" pitchFamily="49" charset="0"/>
              </a:rPr>
              <a:t>+ wert[</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A8759"/>
                </a:solidFill>
                <a:effectLst/>
                <a:latin typeface="Consolas" panose="020B0609020204030204" pitchFamily="49" charset="0"/>
              </a:rPr>
              <a:t>"&lt;</a:t>
            </a:r>
            <a:r>
              <a:rPr kumimoji="0" lang="de-DE" altLang="de-DE" sz="1400" b="0" i="0" u="none" strike="noStrike" cap="none" normalizeH="0" baseline="0" dirty="0" err="1">
                <a:ln>
                  <a:noFill/>
                </a:ln>
                <a:solidFill>
                  <a:srgbClr val="6A8759"/>
                </a:solidFill>
                <a:effectLst/>
                <a:latin typeface="Consolas" panose="020B0609020204030204" pitchFamily="49" charset="0"/>
              </a:rPr>
              <a:t>br</a:t>
            </a:r>
            <a:r>
              <a:rPr kumimoji="0" lang="de-DE" altLang="de-DE" sz="1400" b="0" i="0" u="none" strike="noStrike" cap="none" normalizeH="0" baseline="0" dirty="0">
                <a:ln>
                  <a:noFill/>
                </a:ln>
                <a:solidFill>
                  <a:srgbClr val="6A8759"/>
                </a:solidFill>
                <a:effectLst/>
                <a:latin typeface="Consolas" panose="020B0609020204030204" pitchFamily="49" charset="0"/>
              </a:rPr>
              <a:t>&gt;"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decodeURIComponent</a:t>
            </a:r>
            <a:r>
              <a:rPr kumimoji="0" lang="de-DE" altLang="de-DE" sz="1400" b="0" i="0" u="none" strike="noStrike" cap="none" normalizeH="0" baseline="0" dirty="0">
                <a:ln>
                  <a:noFill/>
                </a:ln>
                <a:solidFill>
                  <a:srgbClr val="808080"/>
                </a:solidFill>
                <a:effectLst/>
                <a:latin typeface="Consolas" panose="020B0609020204030204" pitchFamily="49" charset="0"/>
              </a:rPr>
              <a:t> wird benötigt um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err="1">
                <a:ln>
                  <a:noFill/>
                </a:ln>
                <a:solidFill>
                  <a:srgbClr val="808080"/>
                </a:solidFill>
                <a:effectLst/>
                <a:latin typeface="Consolas" panose="020B0609020204030204" pitchFamily="49" charset="0"/>
              </a:rPr>
              <a:t>zb</a:t>
            </a:r>
            <a:r>
              <a:rPr kumimoji="0" lang="de-DE" altLang="de-DE" sz="1400" b="0" i="0" u="none" strike="noStrike" cap="none" normalizeH="0" baseline="0" dirty="0">
                <a:ln>
                  <a:noFill/>
                </a:ln>
                <a:solidFill>
                  <a:srgbClr val="808080"/>
                </a:solidFill>
                <a:effectLst/>
                <a:latin typeface="Consolas" panose="020B0609020204030204" pitchFamily="49" charset="0"/>
              </a:rPr>
              <a:t> das @ Zeichen richtig darzustellen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867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254A6-3D99-4E3F-B27B-417A16BCA633}"/>
              </a:ext>
            </a:extLst>
          </p:cNvPr>
          <p:cNvSpPr>
            <a:spLocks noGrp="1"/>
          </p:cNvSpPr>
          <p:nvPr>
            <p:ph type="title"/>
          </p:nvPr>
        </p:nvSpPr>
        <p:spPr/>
        <p:txBody>
          <a:bodyPr/>
          <a:lstStyle/>
          <a:p>
            <a:r>
              <a:rPr lang="de-AT" dirty="0"/>
              <a:t>Images</a:t>
            </a:r>
          </a:p>
        </p:txBody>
      </p:sp>
      <p:sp>
        <p:nvSpPr>
          <p:cNvPr id="3" name="Textplatzhalter 2">
            <a:extLst>
              <a:ext uri="{FF2B5EF4-FFF2-40B4-BE49-F238E27FC236}">
                <a16:creationId xmlns:a16="http://schemas.microsoft.com/office/drawing/2014/main" id="{123235CF-6E92-449D-A2FA-5C8B08015B5A}"/>
              </a:ext>
            </a:extLst>
          </p:cNvPr>
          <p:cNvSpPr>
            <a:spLocks noGrp="1"/>
          </p:cNvSpPr>
          <p:nvPr>
            <p:ph type="body" sz="quarter" idx="13"/>
          </p:nvPr>
        </p:nvSpPr>
        <p:spPr>
          <a:xfrm>
            <a:off x="949136" y="1253607"/>
            <a:ext cx="10293728" cy="1574790"/>
          </a:xfrm>
        </p:spPr>
        <p:txBody>
          <a:bodyPr/>
          <a:lstStyle/>
          <a:p>
            <a:r>
              <a:rPr lang="de-AT" dirty="0"/>
              <a:t>Informationen über enthaltene Bilder abrufen oder verändern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lang="de-DE" altLang="de-DE" dirty="0">
                <a:solidFill>
                  <a:srgbClr val="A9B7C6"/>
                </a:solidFill>
                <a:latin typeface="Consolas" panose="020B0609020204030204" pitchFamily="49" charset="0"/>
              </a:rPr>
              <a:t> </a:t>
            </a:r>
            <a:r>
              <a:rPr lang="de-DE" altLang="de-DE" dirty="0"/>
              <a:t>=&gt; enthält alle Bilder, die auf der Seite enthalten sind</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auf einzelne Bilder zugreifen (Position im Array angeben)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err="1">
                <a:ln>
                  <a:noFill/>
                </a:ln>
                <a:solidFill>
                  <a:srgbClr val="A9B7C6"/>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gibt an wie viele Bilder auf der Seite sind</a:t>
            </a:r>
          </a:p>
          <a:p>
            <a:r>
              <a:rPr lang="de-DE" dirty="0"/>
              <a:t>Höhe und Breite auslesen mit: </a:t>
            </a:r>
            <a:r>
              <a:rPr lang="de-DE" dirty="0" err="1"/>
              <a:t>heigth</a:t>
            </a:r>
            <a:r>
              <a:rPr lang="de-DE" dirty="0"/>
              <a:t> und </a:t>
            </a:r>
            <a:r>
              <a:rPr lang="de-DE" dirty="0" err="1"/>
              <a:t>length</a:t>
            </a:r>
            <a:endParaRPr lang="de-AT" dirty="0"/>
          </a:p>
        </p:txBody>
      </p:sp>
      <p:sp>
        <p:nvSpPr>
          <p:cNvPr id="5" name="Rectangle 2">
            <a:extLst>
              <a:ext uri="{FF2B5EF4-FFF2-40B4-BE49-F238E27FC236}">
                <a16:creationId xmlns:a16="http://schemas.microsoft.com/office/drawing/2014/main" id="{721A85A4-F77A-4B8F-8068-67646333B835}"/>
              </a:ext>
            </a:extLst>
          </p:cNvPr>
          <p:cNvSpPr>
            <a:spLocks noChangeArrowheads="1"/>
          </p:cNvSpPr>
          <p:nvPr/>
        </p:nvSpPr>
        <p:spPr bwMode="auto">
          <a:xfrm>
            <a:off x="3369933" y="3665747"/>
            <a:ext cx="5452134" cy="246221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img</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src</a:t>
            </a:r>
            <a:r>
              <a:rPr kumimoji="0" lang="de-DE" altLang="de-DE" sz="1400" b="0" i="0" u="none" strike="noStrike" cap="none" normalizeH="0" baseline="0" dirty="0">
                <a:ln>
                  <a:noFill/>
                </a:ln>
                <a:solidFill>
                  <a:srgbClr val="A5C261"/>
                </a:solidFill>
                <a:effectLst/>
                <a:latin typeface="Consolas" panose="020B0609020204030204" pitchFamily="49" charset="0"/>
              </a:rPr>
              <a:t>="beispiel.jpg"</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btn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Bild tauschen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tauschen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src</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"bild2.jpg"</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btn.</a:t>
            </a:r>
            <a:r>
              <a:rPr kumimoji="0" lang="de-DE" altLang="de-DE" sz="1400" b="0" i="0" u="none" strike="noStrike" cap="none" normalizeH="0" baseline="0" dirty="0" err="1">
                <a:ln>
                  <a:noFill/>
                </a:ln>
                <a:solidFill>
                  <a:srgbClr val="FFC66D"/>
                </a:solidFill>
                <a:effectLst/>
                <a:latin typeface="Consolas" panose="020B0609020204030204" pitchFamily="49" charset="0"/>
              </a:rPr>
              <a:t>onclick</a:t>
            </a:r>
            <a:r>
              <a:rPr kumimoji="0" lang="de-DE" altLang="de-DE" sz="1400" b="0" i="0" u="none" strike="noStrike" cap="none" normalizeH="0" baseline="0" dirty="0">
                <a:ln>
                  <a:noFill/>
                </a:ln>
                <a:solidFill>
                  <a:srgbClr val="FFC66D"/>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tauschen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9009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54E40-E7CD-424E-A440-5024F6807FCD}"/>
              </a:ext>
            </a:extLst>
          </p:cNvPr>
          <p:cNvSpPr>
            <a:spLocks noGrp="1"/>
          </p:cNvSpPr>
          <p:nvPr>
            <p:ph type="title"/>
          </p:nvPr>
        </p:nvSpPr>
        <p:spPr/>
        <p:txBody>
          <a:bodyPr/>
          <a:lstStyle/>
          <a:p>
            <a:r>
              <a:rPr lang="de-AT" dirty="0" err="1"/>
              <a:t>History</a:t>
            </a:r>
            <a:endParaRPr lang="de-AT" dirty="0"/>
          </a:p>
        </p:txBody>
      </p:sp>
      <p:sp>
        <p:nvSpPr>
          <p:cNvPr id="3" name="Textplatzhalter 2">
            <a:extLst>
              <a:ext uri="{FF2B5EF4-FFF2-40B4-BE49-F238E27FC236}">
                <a16:creationId xmlns:a16="http://schemas.microsoft.com/office/drawing/2014/main" id="{1AC3894D-2F19-43A9-ACB6-498E8ABDC6B1}"/>
              </a:ext>
            </a:extLst>
          </p:cNvPr>
          <p:cNvSpPr>
            <a:spLocks noGrp="1"/>
          </p:cNvSpPr>
          <p:nvPr>
            <p:ph type="body" sz="quarter" idx="13"/>
          </p:nvPr>
        </p:nvSpPr>
        <p:spPr>
          <a:xfrm>
            <a:off x="949136" y="1455738"/>
            <a:ext cx="10293728" cy="930511"/>
          </a:xfrm>
        </p:spPr>
        <p:txBody>
          <a:bodyPr/>
          <a:lstStyle/>
          <a:p>
            <a:r>
              <a:rPr lang="de-AT" dirty="0"/>
              <a:t>Browser speichert, welche Seiten Anwender besucht hat =&gt; </a:t>
            </a:r>
            <a:r>
              <a:rPr lang="de-AT" dirty="0" err="1"/>
              <a:t>history</a:t>
            </a:r>
            <a:r>
              <a:rPr lang="de-AT" dirty="0"/>
              <a:t>-Objekt</a:t>
            </a:r>
          </a:p>
          <a:p>
            <a:r>
              <a:rPr lang="de-AT" dirty="0"/>
              <a:t>Als Attribut nur </a:t>
            </a:r>
            <a:r>
              <a:rPr lang="de-AT" dirty="0" err="1"/>
              <a:t>length</a:t>
            </a:r>
            <a:r>
              <a:rPr lang="de-AT" dirty="0"/>
              <a:t> verfügbar =&gt; gibt an wie viele Seiten im Verlauf gespeichert sind</a:t>
            </a:r>
          </a:p>
          <a:p>
            <a:r>
              <a:rPr lang="de-AT" dirty="0"/>
              <a:t>Als Methoden verfügbar: back(), </a:t>
            </a:r>
            <a:r>
              <a:rPr lang="de-AT" dirty="0" err="1"/>
              <a:t>forward</a:t>
            </a:r>
            <a:r>
              <a:rPr lang="de-AT" dirty="0"/>
              <a:t>(), </a:t>
            </a:r>
            <a:r>
              <a:rPr lang="de-AT" dirty="0" err="1"/>
              <a:t>go</a:t>
            </a:r>
            <a:r>
              <a:rPr lang="de-AT" dirty="0"/>
              <a:t>() (=&gt; beliebiger Wert aus dem Verlauf ansteuern)</a:t>
            </a:r>
          </a:p>
        </p:txBody>
      </p:sp>
      <p:sp>
        <p:nvSpPr>
          <p:cNvPr id="4" name="Rectangle 1">
            <a:extLst>
              <a:ext uri="{FF2B5EF4-FFF2-40B4-BE49-F238E27FC236}">
                <a16:creationId xmlns:a16="http://schemas.microsoft.com/office/drawing/2014/main" id="{AF839477-EA79-4689-A739-A13CECB044A5}"/>
              </a:ext>
            </a:extLst>
          </p:cNvPr>
          <p:cNvSpPr>
            <a:spLocks noChangeArrowheads="1"/>
          </p:cNvSpPr>
          <p:nvPr/>
        </p:nvSpPr>
        <p:spPr bwMode="auto">
          <a:xfrm>
            <a:off x="2574844" y="3263329"/>
            <a:ext cx="7042312" cy="224676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9B7C6"/>
                </a:solidFill>
                <a:effectLst/>
                <a:latin typeface="Consolas" panose="020B0609020204030204" pitchFamily="49" charset="0"/>
              </a:rPr>
              <a:t>Funktioniert nicht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&lt;p&gt;</a:t>
            </a:r>
            <a:r>
              <a:rPr kumimoji="0" lang="de-DE" altLang="de-DE" sz="1400" b="0" i="0" u="none" strike="noStrike" cap="none" normalizeH="0" baseline="0" dirty="0" err="1">
                <a:ln>
                  <a:noFill/>
                </a:ln>
                <a:solidFill>
                  <a:srgbClr val="A9B7C6"/>
                </a:solidFill>
                <a:effectLst/>
                <a:latin typeface="Consolas" panose="020B0609020204030204" pitchFamily="49" charset="0"/>
              </a:rPr>
              <a:t>Wieviele</a:t>
            </a:r>
            <a:r>
              <a:rPr kumimoji="0" lang="de-DE" altLang="de-DE" sz="1400" b="0" i="0" u="none" strike="noStrike" cap="none" normalizeH="0" baseline="0" dirty="0">
                <a:ln>
                  <a:noFill/>
                </a:ln>
                <a:solidFill>
                  <a:srgbClr val="A9B7C6"/>
                </a:solidFill>
                <a:effectLst/>
                <a:latin typeface="Consolas" panose="020B0609020204030204" pitchFamily="49" charset="0"/>
              </a:rPr>
              <a:t> Schritte möchten sie zurück?</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zurueck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Back </a:t>
            </a:r>
            <a:r>
              <a:rPr kumimoji="0" lang="de-DE" altLang="de-DE" sz="1400" b="0" i="0" u="none" strike="noStrike" cap="none" normalizeH="0" baseline="0" dirty="0" err="1">
                <a:ln>
                  <a:noFill/>
                </a:ln>
                <a:solidFill>
                  <a:srgbClr val="A9B7C6"/>
                </a:solidFill>
                <a:effectLst/>
                <a:latin typeface="Consolas" panose="020B0609020204030204" pitchFamily="49" charset="0"/>
              </a:rPr>
              <a:t>to</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the</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future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zurueck</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history</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go</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4653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CD48C9-28AE-4E67-878B-C7F32A382512}"/>
              </a:ext>
            </a:extLst>
          </p:cNvPr>
          <p:cNvSpPr>
            <a:spLocks noGrp="1"/>
          </p:cNvSpPr>
          <p:nvPr>
            <p:ph type="title"/>
          </p:nvPr>
        </p:nvSpPr>
        <p:spPr/>
        <p:txBody>
          <a:bodyPr/>
          <a:lstStyle/>
          <a:p>
            <a:r>
              <a:rPr lang="de-AT" dirty="0"/>
              <a:t>Style</a:t>
            </a:r>
          </a:p>
        </p:txBody>
      </p:sp>
      <p:sp>
        <p:nvSpPr>
          <p:cNvPr id="3" name="Textplatzhalter 2">
            <a:extLst>
              <a:ext uri="{FF2B5EF4-FFF2-40B4-BE49-F238E27FC236}">
                <a16:creationId xmlns:a16="http://schemas.microsoft.com/office/drawing/2014/main" id="{E9A0B1E2-4114-4BF2-A14F-80E8DE438220}"/>
              </a:ext>
            </a:extLst>
          </p:cNvPr>
          <p:cNvSpPr>
            <a:spLocks noGrp="1"/>
          </p:cNvSpPr>
          <p:nvPr>
            <p:ph type="body" sz="quarter" idx="13"/>
          </p:nvPr>
        </p:nvSpPr>
        <p:spPr>
          <a:xfrm>
            <a:off x="949136" y="1455738"/>
            <a:ext cx="10293728" cy="286232"/>
          </a:xfrm>
        </p:spPr>
        <p:txBody>
          <a:bodyPr/>
          <a:lstStyle/>
          <a:p>
            <a:r>
              <a:rPr lang="de-AT" dirty="0"/>
              <a:t>Bezieht sich immer auf bestimmtes Element</a:t>
            </a:r>
          </a:p>
        </p:txBody>
      </p:sp>
      <p:sp>
        <p:nvSpPr>
          <p:cNvPr id="4" name="Rectangle 1">
            <a:extLst>
              <a:ext uri="{FF2B5EF4-FFF2-40B4-BE49-F238E27FC236}">
                <a16:creationId xmlns:a16="http://schemas.microsoft.com/office/drawing/2014/main" id="{DF3DF58C-F925-4E38-A12C-302851E60118}"/>
              </a:ext>
            </a:extLst>
          </p:cNvPr>
          <p:cNvSpPr>
            <a:spLocks noChangeArrowheads="1"/>
          </p:cNvSpPr>
          <p:nvPr/>
        </p:nvSpPr>
        <p:spPr bwMode="auto">
          <a:xfrm>
            <a:off x="2194560" y="2293719"/>
            <a:ext cx="7539243" cy="310854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&lt;div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="div"</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Hier steht ein Absatz</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Layout verändern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background</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red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fontSize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"30px"</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color</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white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width</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"150px"</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border</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"3px solid </a:t>
            </a:r>
            <a:r>
              <a:rPr kumimoji="0" lang="de-DE" altLang="de-DE" sz="1400" b="0" i="0" u="none" strike="noStrike" cap="none" normalizeH="0" baseline="0" dirty="0" err="1">
                <a:ln>
                  <a:noFill/>
                </a:ln>
                <a:solidFill>
                  <a:srgbClr val="6A8759"/>
                </a:solidFill>
                <a:effectLst/>
                <a:latin typeface="Consolas" panose="020B0609020204030204" pitchFamily="49" charset="0"/>
              </a:rPr>
              <a:t>blue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037526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886D2-67E0-42CF-97B1-630A84CFFAE6}"/>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B7F9AFE-18F1-44FF-ADE0-0C26C38D08E5}"/>
              </a:ext>
            </a:extLst>
          </p:cNvPr>
          <p:cNvSpPr>
            <a:spLocks noGrp="1"/>
          </p:cNvSpPr>
          <p:nvPr>
            <p:ph type="body" sz="quarter" idx="13"/>
          </p:nvPr>
        </p:nvSpPr>
        <p:spPr>
          <a:xfrm>
            <a:off x="949136" y="2478996"/>
            <a:ext cx="10293728" cy="1900007"/>
          </a:xfrm>
        </p:spPr>
        <p:txBody>
          <a:bodyPr/>
          <a:lstStyle/>
          <a:p>
            <a:pPr marL="342900" indent="-342900">
              <a:buFont typeface="+mj-lt"/>
              <a:buAutoNum type="arabicPeriod"/>
            </a:pPr>
            <a:r>
              <a:rPr lang="de-AT" dirty="0"/>
              <a:t>Erstelle eine Seite mit einem Eingabefeld, in das der Anwender eine Internetadresse eingeben kann. Füge außerdem einen Button ein. Wenn der Besucher drauf klickt, soll das Programm die entsprechende Seite aufrufen. Damit das funktioniert, muss die komplette URL (einschließlich https://) eingegeben werden. Überprüfe mit dem </a:t>
            </a:r>
            <a:r>
              <a:rPr lang="de-AT" dirty="0" err="1"/>
              <a:t>includes</a:t>
            </a:r>
            <a:r>
              <a:rPr lang="de-AT" dirty="0"/>
              <a:t>-Befehl, ob dieser Teil in der eingegebenen Zeichenkette enthalten ist. Trifft dies nicht zu, füge ihn hinzu.</a:t>
            </a:r>
          </a:p>
          <a:p>
            <a:pPr marL="342900" indent="-342900">
              <a:buFont typeface="+mj-lt"/>
              <a:buAutoNum type="arabicPeriod"/>
            </a:pPr>
            <a:r>
              <a:rPr lang="de-AT" dirty="0"/>
              <a:t>Erstelle eine Seite mit zwei </a:t>
            </a:r>
            <a:r>
              <a:rPr lang="de-AT" dirty="0" err="1"/>
              <a:t>img</a:t>
            </a:r>
            <a:r>
              <a:rPr lang="de-AT" dirty="0"/>
              <a:t>-Tags. Diese sollen  jedoch kein </a:t>
            </a:r>
            <a:r>
              <a:rPr lang="de-AT" dirty="0" err="1"/>
              <a:t>src</a:t>
            </a:r>
            <a:r>
              <a:rPr lang="de-AT" dirty="0"/>
              <a:t>-Attribut enthalten, sodass sie nicht angezeigt werden. Gestalte einen Button, der es erlaubt, die Bilder auf der Seite anzuzeigen.</a:t>
            </a:r>
          </a:p>
          <a:p>
            <a:pPr marL="342900" indent="-342900">
              <a:buFont typeface="+mj-lt"/>
              <a:buAutoNum type="arabicPeriod"/>
            </a:pPr>
            <a:r>
              <a:rPr lang="de-AT" dirty="0"/>
              <a:t>Erstelle eine Seite mit einem Absatz mit einem beliebigen Text. Füge darunter drei Buttons ein, die es dem Besucher erlauben, aus drei verschiedenen Layout-Entwürfen für die Seite zu wählen.</a:t>
            </a:r>
          </a:p>
        </p:txBody>
      </p:sp>
    </p:spTree>
    <p:extLst>
      <p:ext uri="{BB962C8B-B14F-4D97-AF65-F5344CB8AC3E}">
        <p14:creationId xmlns:p14="http://schemas.microsoft.com/office/powerpoint/2010/main" val="720126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Das </a:t>
            </a:r>
            <a:r>
              <a:rPr lang="de-AT" dirty="0" err="1"/>
              <a:t>document</a:t>
            </a:r>
            <a:r>
              <a:rPr lang="de-AT" dirty="0"/>
              <a:t>-Objekt</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949136" y="2353809"/>
            <a:ext cx="10293728" cy="1252651"/>
          </a:xfrm>
        </p:spPr>
        <p:txBody>
          <a:bodyPr/>
          <a:lstStyle/>
          <a:p>
            <a:r>
              <a:rPr lang="de-AT" dirty="0"/>
              <a:t>Ist für die Erstellung von dynamischen Internetseiten enorm wichtig</a:t>
            </a:r>
          </a:p>
          <a:p>
            <a:r>
              <a:rPr lang="de-AT" dirty="0"/>
              <a:t>Erlaubt es, auf alle einzelnen Bestandteile der Seite zuzugreifen</a:t>
            </a:r>
          </a:p>
          <a:p>
            <a:r>
              <a:rPr lang="de-AT" dirty="0"/>
              <a:t>Erlaubt es, Funktionsweisen zu verändern bei Buttons oder Formulare</a:t>
            </a:r>
          </a:p>
          <a:p>
            <a:r>
              <a:rPr lang="de-AT" dirty="0"/>
              <a:t>Bsp.: </a:t>
            </a:r>
            <a:r>
              <a:rPr lang="de-AT" dirty="0" err="1"/>
              <a:t>document.write</a:t>
            </a:r>
            <a:r>
              <a:rPr lang="de-AT" dirty="0"/>
              <a:t>()</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904C2-C307-452E-9667-A9C3B6825179}"/>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A0A6BBA2-B1DA-45CC-8019-593BBA5D052E}"/>
              </a:ext>
            </a:extLst>
          </p:cNvPr>
          <p:cNvSpPr txBox="1"/>
          <p:nvPr/>
        </p:nvSpPr>
        <p:spPr>
          <a:xfrm>
            <a:off x="679716" y="1129166"/>
            <a:ext cx="8835798" cy="5078313"/>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Übungen</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&lt;h1&gt;</a:t>
            </a:r>
            <a:r>
              <a:rPr kumimoji="0" lang="de-DE" altLang="de-DE" sz="1200" b="0" i="0" u="none" strike="noStrike" cap="none" normalizeH="0" baseline="0" dirty="0">
                <a:ln>
                  <a:noFill/>
                </a:ln>
                <a:solidFill>
                  <a:srgbClr val="A9B7C6"/>
                </a:solidFill>
                <a:effectLst/>
                <a:latin typeface="Consolas" panose="020B0609020204030204" pitchFamily="49" charset="0"/>
              </a:rPr>
              <a:t>Überschrift 1</a:t>
            </a:r>
            <a:r>
              <a:rPr kumimoji="0" lang="de-DE" altLang="de-DE" sz="1200" b="0" i="0" u="none" strike="noStrike" cap="none" normalizeH="0" baseline="0" dirty="0">
                <a:ln>
                  <a:noFill/>
                </a:ln>
                <a:solidFill>
                  <a:srgbClr val="E8BF6A"/>
                </a:solidFill>
                <a:effectLst/>
                <a:latin typeface="Consolas" panose="020B0609020204030204" pitchFamily="49" charset="0"/>
              </a:rPr>
              <a:t>&lt;/h1&gt;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&lt;h2&gt;</a:t>
            </a:r>
            <a:r>
              <a:rPr kumimoji="0" lang="de-DE" altLang="de-DE" sz="1200" b="0" i="0" u="none" strike="noStrike" cap="none" normalizeH="0" baseline="0" dirty="0">
                <a:ln>
                  <a:noFill/>
                </a:ln>
                <a:solidFill>
                  <a:srgbClr val="A9B7C6"/>
                </a:solidFill>
                <a:effectLst/>
                <a:latin typeface="Consolas" panose="020B0609020204030204" pitchFamily="49" charset="0"/>
              </a:rPr>
              <a:t>Überschrift 2</a:t>
            </a:r>
            <a:r>
              <a:rPr kumimoji="0" lang="de-DE" altLang="de-DE" sz="1200" b="0" i="0" u="none" strike="noStrike" cap="none" normalizeH="0" baseline="0" dirty="0">
                <a:ln>
                  <a:noFill/>
                </a:ln>
                <a:solidFill>
                  <a:srgbClr val="E8BF6A"/>
                </a:solidFill>
                <a:effectLst/>
                <a:latin typeface="Consolas" panose="020B0609020204030204" pitchFamily="49" charset="0"/>
              </a:rPr>
              <a:t>&lt;/h2&gt;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a:t>
            </a:r>
            <a:r>
              <a:rPr kumimoji="0" lang="de-DE" altLang="de-DE" sz="1200" b="0" i="0" u="none" strike="noStrike" cap="none" normalizeH="0" baseline="0" dirty="0">
                <a:ln>
                  <a:noFill/>
                </a:ln>
                <a:solidFill>
                  <a:srgbClr val="E8BF6A"/>
                </a:solidFill>
                <a:effectLst/>
                <a:latin typeface="Consolas" panose="020B0609020204030204" pitchFamily="49" charset="0"/>
              </a:rPr>
              <a:t>&lt;i&gt;</a:t>
            </a:r>
            <a:r>
              <a:rPr kumimoji="0" lang="de-DE" altLang="de-DE" sz="1200" b="0" i="0" u="none" strike="noStrike" cap="none" normalizeH="0" baseline="0" dirty="0">
                <a:ln>
                  <a:noFill/>
                </a:ln>
                <a:solidFill>
                  <a:srgbClr val="A9B7C6"/>
                </a:solidFill>
                <a:effectLst/>
                <a:latin typeface="Consolas" panose="020B0609020204030204" pitchFamily="49" charset="0"/>
              </a:rPr>
              <a:t>einem kursiven Bereich</a:t>
            </a:r>
            <a:r>
              <a:rPr kumimoji="0" lang="de-DE" altLang="de-DE" sz="1200" b="0" i="0" u="none" strike="noStrike" cap="none" normalizeH="0" baseline="0" dirty="0">
                <a:ln>
                  <a:noFill/>
                </a:ln>
                <a:solidFill>
                  <a:srgbClr val="E8BF6A"/>
                </a:solidFill>
                <a:effectLst/>
                <a:latin typeface="Consolas" panose="020B0609020204030204" pitchFamily="49" charset="0"/>
              </a:rPr>
              <a:t>&lt;/i&gt;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und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use</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strict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body</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nextElementSibling</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document.body</a:t>
            </a:r>
            <a:r>
              <a:rPr kumimoji="0" lang="de-DE" altLang="de-DE" sz="1200" b="0" i="0" u="none" strike="noStrike" cap="none" normalizeH="0" baseline="0" dirty="0">
                <a:ln>
                  <a:noFill/>
                </a:ln>
                <a:solidFill>
                  <a:srgbClr val="808080"/>
                </a:solidFill>
                <a:effectLst/>
                <a:latin typeface="Consolas" panose="020B0609020204030204" pitchFamily="49" charset="0"/>
              </a:rPr>
              <a:t> =&gt; greift auf die Elemente im Body zu</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firstElementChild</a:t>
            </a:r>
            <a:r>
              <a:rPr kumimoji="0" lang="de-DE" altLang="de-DE" sz="1200" b="0" i="0" u="none" strike="noStrike" cap="none" normalizeH="0" baseline="0" dirty="0">
                <a:ln>
                  <a:noFill/>
                </a:ln>
                <a:solidFill>
                  <a:srgbClr val="808080"/>
                </a:solidFill>
                <a:effectLst/>
                <a:latin typeface="Consolas" panose="020B0609020204030204" pitchFamily="49" charset="0"/>
              </a:rPr>
              <a:t> =&gt; bezieht sich immer auf das erste Kind-Element (h1)</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nextElementSibling</a:t>
            </a:r>
            <a:r>
              <a:rPr kumimoji="0" lang="de-DE" altLang="de-DE" sz="1200" b="0" i="0" u="none" strike="noStrike" cap="none" normalizeH="0" baseline="0" dirty="0">
                <a:ln>
                  <a:noFill/>
                </a:ln>
                <a:solidFill>
                  <a:srgbClr val="808080"/>
                </a:solidFill>
                <a:effectLst/>
                <a:latin typeface="Consolas" panose="020B0609020204030204" pitchFamily="49" charset="0"/>
              </a:rPr>
              <a:t> =&gt; bezeichnet das nachfolgende Geschwister-Element (h2)</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innerHTML</a:t>
            </a:r>
            <a:r>
              <a:rPr kumimoji="0" lang="de-DE" altLang="de-DE" sz="1200" b="0" i="0" u="none" strike="noStrike" cap="none" normalizeH="0" baseline="0" dirty="0">
                <a:ln>
                  <a:noFill/>
                </a:ln>
                <a:solidFill>
                  <a:srgbClr val="808080"/>
                </a:solidFill>
                <a:effectLst/>
                <a:latin typeface="Consolas" panose="020B0609020204030204" pitchFamily="49" charset="0"/>
              </a:rPr>
              <a:t> =&gt; greift auf Inhalt des angesprochenen Tags zu (Überschrift 2)</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Beispiel um das &lt;i&gt;-Tag anzusprechen: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document.body.firstElementChild.nextElementSibling.nextElementSibling.firstElementChild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2800" b="0" i="0" u="none" strike="noStrike" cap="none" normalizeH="0" baseline="0" dirty="0">
              <a:ln>
                <a:noFill/>
              </a:ln>
              <a:solidFill>
                <a:schemeClr val="tx1"/>
              </a:solidFill>
              <a:effectLst/>
              <a:latin typeface="Consolas" panose="020B0609020204030204" pitchFamily="49" charset="0"/>
            </a:endParaRPr>
          </a:p>
        </p:txBody>
      </p:sp>
      <p:sp>
        <p:nvSpPr>
          <p:cNvPr id="3" name="Textplatzhalter 2">
            <a:extLst>
              <a:ext uri="{FF2B5EF4-FFF2-40B4-BE49-F238E27FC236}">
                <a16:creationId xmlns:a16="http://schemas.microsoft.com/office/drawing/2014/main" id="{B19A64F4-E071-416D-AC77-9E661EF9ADE7}"/>
              </a:ext>
            </a:extLst>
          </p:cNvPr>
          <p:cNvSpPr>
            <a:spLocks noGrp="1"/>
          </p:cNvSpPr>
          <p:nvPr>
            <p:ph type="body" sz="quarter" idx="13"/>
          </p:nvPr>
        </p:nvSpPr>
        <p:spPr>
          <a:xfrm>
            <a:off x="5323113" y="1129166"/>
            <a:ext cx="6581057" cy="1512209"/>
          </a:xfrm>
          <a:solidFill>
            <a:schemeClr val="bg1"/>
          </a:solidFill>
        </p:spPr>
        <p:txBody>
          <a:bodyPr/>
          <a:lstStyle/>
          <a:p>
            <a:r>
              <a:rPr lang="de-AT" dirty="0"/>
              <a:t>HTML-Struktur wird als DOM-Baum bezeichnet (</a:t>
            </a:r>
            <a:r>
              <a:rPr lang="de-AT" dirty="0" err="1"/>
              <a:t>Document</a:t>
            </a:r>
            <a:r>
              <a:rPr lang="de-AT" dirty="0"/>
              <a:t> </a:t>
            </a:r>
            <a:r>
              <a:rPr lang="de-AT" dirty="0" err="1"/>
              <a:t>Object</a:t>
            </a:r>
            <a:r>
              <a:rPr lang="de-AT" dirty="0"/>
              <a:t> Model -&gt; Baumartige Struktur)</a:t>
            </a:r>
          </a:p>
          <a:p>
            <a:r>
              <a:rPr lang="de-AT" dirty="0"/>
              <a:t>Ursprungselement = </a:t>
            </a:r>
            <a:r>
              <a:rPr lang="de-AT" dirty="0" err="1"/>
              <a:t>document</a:t>
            </a:r>
            <a:r>
              <a:rPr lang="de-AT" dirty="0"/>
              <a:t>-Element, enthält alle weiteren Bestandteile der Seite</a:t>
            </a:r>
          </a:p>
          <a:p>
            <a:r>
              <a:rPr lang="de-AT" dirty="0"/>
              <a:t>Objekt </a:t>
            </a:r>
            <a:r>
              <a:rPr lang="de-AT" dirty="0" err="1"/>
              <a:t>document</a:t>
            </a:r>
            <a:r>
              <a:rPr lang="de-AT" dirty="0"/>
              <a:t>-Element = alle Bereiche, die innerhalb der &lt;</a:t>
            </a:r>
            <a:r>
              <a:rPr lang="de-AT" dirty="0" err="1"/>
              <a:t>html</a:t>
            </a:r>
            <a:r>
              <a:rPr lang="de-AT" dirty="0"/>
              <a:t>&gt; Tags stehen</a:t>
            </a:r>
          </a:p>
        </p:txBody>
      </p:sp>
    </p:spTree>
    <p:extLst>
      <p:ext uri="{BB962C8B-B14F-4D97-AF65-F5344CB8AC3E}">
        <p14:creationId xmlns:p14="http://schemas.microsoft.com/office/powerpoint/2010/main" val="411764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ABE8A-F40E-4F37-94AB-D92E293EDC48}"/>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41FB518D-8033-4C59-A9EA-019991F5D2A2}"/>
              </a:ext>
            </a:extLst>
          </p:cNvPr>
          <p:cNvSpPr txBox="1"/>
          <p:nvPr/>
        </p:nvSpPr>
        <p:spPr>
          <a:xfrm>
            <a:off x="1262742" y="875862"/>
            <a:ext cx="9666515" cy="5478423"/>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&lt;h1&gt;</a:t>
            </a:r>
            <a:r>
              <a:rPr kumimoji="0" lang="de-DE" altLang="de-DE" sz="1400" b="0" i="0" u="none" strike="noStrike" cap="none" normalizeH="0" baseline="0" dirty="0">
                <a:ln>
                  <a:noFill/>
                </a:ln>
                <a:solidFill>
                  <a:srgbClr val="A9B7C6"/>
                </a:solidFill>
                <a:effectLst/>
                <a:latin typeface="Consolas" panose="020B0609020204030204" pitchFamily="49" charset="0"/>
              </a:rPr>
              <a:t>Überschrift 1</a:t>
            </a:r>
            <a:r>
              <a:rPr kumimoji="0" lang="de-DE" altLang="de-DE" sz="1400" b="0" i="0" u="none" strike="noStrike" cap="none" normalizeH="0" baseline="0" dirty="0">
                <a:ln>
                  <a:noFill/>
                </a:ln>
                <a:solidFill>
                  <a:srgbClr val="E8BF6A"/>
                </a:solidFill>
                <a:effectLst/>
                <a:latin typeface="Consolas" panose="020B0609020204030204" pitchFamily="49" charset="0"/>
              </a:rPr>
              <a:t>&lt;/h1&gt;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&lt;h2&gt;</a:t>
            </a:r>
            <a:r>
              <a:rPr kumimoji="0" lang="de-DE" altLang="de-DE" sz="1400" b="0" i="0" u="none" strike="noStrike" cap="none" normalizeH="0" baseline="0" dirty="0">
                <a:ln>
                  <a:noFill/>
                </a:ln>
                <a:solidFill>
                  <a:srgbClr val="A9B7C6"/>
                </a:solidFill>
                <a:effectLst/>
                <a:latin typeface="Consolas" panose="020B0609020204030204" pitchFamily="49" charset="0"/>
              </a:rPr>
              <a:t>Überschrift 2</a:t>
            </a:r>
            <a:r>
              <a:rPr kumimoji="0" lang="de-DE" altLang="de-DE" sz="1400" b="0" i="0" u="none" strike="noStrike" cap="none" normalizeH="0" baseline="0" dirty="0">
                <a:ln>
                  <a:noFill/>
                </a:ln>
                <a:solidFill>
                  <a:srgbClr val="E8BF6A"/>
                </a:solidFill>
                <a:effectLst/>
                <a:latin typeface="Consolas" panose="020B0609020204030204" pitchFamily="49" charset="0"/>
              </a:rPr>
              <a:t>&lt;/h2&gt;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Absatz mit </a:t>
            </a:r>
            <a:r>
              <a:rPr kumimoji="0" lang="de-DE" altLang="de-DE" sz="1400" b="0" i="0" u="none" strike="noStrike" cap="none" normalizeH="0" baseline="0" dirty="0">
                <a:ln>
                  <a:noFill/>
                </a:ln>
                <a:solidFill>
                  <a:srgbClr val="E8BF6A"/>
                </a:solidFill>
                <a:effectLst/>
                <a:latin typeface="Consolas" panose="020B0609020204030204" pitchFamily="49" charset="0"/>
              </a:rPr>
              <a:t>&lt;i&gt;</a:t>
            </a:r>
            <a:r>
              <a:rPr kumimoji="0" lang="de-DE" altLang="de-DE" sz="1400" b="0" i="0" u="none" strike="noStrike" cap="none" normalizeH="0" baseline="0" dirty="0">
                <a:ln>
                  <a:noFill/>
                </a:ln>
                <a:solidFill>
                  <a:srgbClr val="A9B7C6"/>
                </a:solidFill>
                <a:effectLst/>
                <a:latin typeface="Consolas" panose="020B0609020204030204" pitchFamily="49" charset="0"/>
              </a:rPr>
              <a:t>einem kursiven Bereich</a:t>
            </a:r>
            <a:r>
              <a:rPr kumimoji="0" lang="de-DE" altLang="de-DE" sz="1400" b="0" i="0" u="none" strike="noStrike" cap="none" normalizeH="0" baseline="0" dirty="0">
                <a:ln>
                  <a:noFill/>
                </a:ln>
                <a:solidFill>
                  <a:srgbClr val="E8BF6A"/>
                </a:solidFill>
                <a:effectLst/>
                <a:latin typeface="Consolas" panose="020B0609020204030204" pitchFamily="49" charset="0"/>
              </a:rPr>
              <a:t>&lt;/i&gt;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und einem </a:t>
            </a:r>
            <a:r>
              <a:rPr kumimoji="0" lang="de-DE" altLang="de-DE" sz="1400" b="0" i="0" u="none" strike="noStrike" cap="none" normalizeH="0" baseline="0" dirty="0">
                <a:ln>
                  <a:noFill/>
                </a:ln>
                <a:solidFill>
                  <a:srgbClr val="E8BF6A"/>
                </a:solidFill>
                <a:effectLst/>
                <a:latin typeface="Consolas" panose="020B0609020204030204" pitchFamily="49" charset="0"/>
              </a:rPr>
              <a:t>&lt;strong&gt;</a:t>
            </a:r>
            <a:r>
              <a:rPr kumimoji="0" lang="de-DE" altLang="de-DE" sz="1400" b="0" i="0" u="none" strike="noStrike" cap="none" normalizeH="0" baseline="0" dirty="0">
                <a:ln>
                  <a:noFill/>
                </a:ln>
                <a:solidFill>
                  <a:srgbClr val="A9B7C6"/>
                </a:solidFill>
                <a:effectLst/>
                <a:latin typeface="Consolas" panose="020B0609020204030204" pitchFamily="49" charset="0"/>
              </a:rPr>
              <a:t>fett</a:t>
            </a:r>
            <a:r>
              <a:rPr kumimoji="0" lang="de-DE" altLang="de-DE" sz="1400" b="0" i="0" u="none" strike="noStrike" cap="none" normalizeH="0" baseline="0" dirty="0">
                <a:ln>
                  <a:noFill/>
                </a:ln>
                <a:solidFill>
                  <a:srgbClr val="E8BF6A"/>
                </a:solidFill>
                <a:effectLst/>
                <a:latin typeface="Consolas" panose="020B0609020204030204" pitchFamily="49" charset="0"/>
              </a:rPr>
              <a:t>&lt;/strong&gt; </a:t>
            </a:r>
            <a:r>
              <a:rPr kumimoji="0" lang="de-DE" altLang="de-DE" sz="14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body</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nextElementSibling</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"neue Überschrift"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innerHTML</a:t>
            </a:r>
            <a:r>
              <a:rPr kumimoji="0" lang="de-DE" altLang="de-DE" sz="1400" b="0" i="0" u="none" strike="noStrike" cap="none" normalizeH="0" baseline="0" dirty="0">
                <a:ln>
                  <a:noFill/>
                </a:ln>
                <a:solidFill>
                  <a:srgbClr val="808080"/>
                </a:solidFill>
                <a:effectLst/>
                <a:latin typeface="Consolas" panose="020B0609020204030204" pitchFamily="49" charset="0"/>
              </a:rPr>
              <a:t> ohne alert vorangestellt ändert den Inhalt des ausgewählten Tags =&gt;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808080"/>
                </a:solidFill>
                <a:effectLst/>
                <a:latin typeface="Consolas" panose="020B0609020204030204" pitchFamily="49" charset="0"/>
              </a:rPr>
              <a:t>            Überschrift 2 ändert sich zu neue Überschrift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in diesem Fall, da es nur Text ist, der geändert wird ginge auch </a:t>
            </a:r>
            <a:r>
              <a:rPr kumimoji="0" lang="de-DE" altLang="de-DE" sz="1400" b="0" i="0" u="none" strike="noStrike" cap="none" normalizeH="0" baseline="0" dirty="0" err="1">
                <a:ln>
                  <a:noFill/>
                </a:ln>
                <a:solidFill>
                  <a:srgbClr val="808080"/>
                </a:solidFill>
                <a:effectLst/>
                <a:latin typeface="Consolas" panose="020B0609020204030204" pitchFamily="49" charset="0"/>
              </a:rPr>
              <a:t>innerText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statt </a:t>
            </a:r>
            <a:r>
              <a:rPr kumimoji="0" lang="de-DE" altLang="de-DE" sz="1400" b="0" i="0" u="none" strike="noStrike" cap="none" normalizeH="0" baseline="0" dirty="0" err="1">
                <a:ln>
                  <a:noFill/>
                </a:ln>
                <a:solidFill>
                  <a:srgbClr val="808080"/>
                </a:solidFill>
                <a:effectLst/>
                <a:latin typeface="Consolas" panose="020B0609020204030204" pitchFamily="49" charset="0"/>
              </a:rPr>
              <a:t>innerHTML</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9305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3E2D9-BD14-4A3C-BA33-8968593F4BF0}"/>
              </a:ext>
            </a:extLst>
          </p:cNvPr>
          <p:cNvSpPr>
            <a:spLocks noGrp="1"/>
          </p:cNvSpPr>
          <p:nvPr>
            <p:ph type="title"/>
          </p:nvPr>
        </p:nvSpPr>
        <p:spPr/>
        <p:txBody>
          <a:bodyPr/>
          <a:lstStyle/>
          <a:p>
            <a:r>
              <a:rPr lang="de-AT" dirty="0"/>
              <a:t>Auf einzelne Elemente der Seite gezielt zugreifen</a:t>
            </a:r>
          </a:p>
        </p:txBody>
      </p:sp>
      <p:sp>
        <p:nvSpPr>
          <p:cNvPr id="5" name="Textfeld 4">
            <a:extLst>
              <a:ext uri="{FF2B5EF4-FFF2-40B4-BE49-F238E27FC236}">
                <a16:creationId xmlns:a16="http://schemas.microsoft.com/office/drawing/2014/main" id="{384F2224-607C-4E13-94FC-A3EB74C43C26}"/>
              </a:ext>
            </a:extLst>
          </p:cNvPr>
          <p:cNvSpPr txBox="1"/>
          <p:nvPr/>
        </p:nvSpPr>
        <p:spPr>
          <a:xfrm>
            <a:off x="536801" y="1233917"/>
            <a:ext cx="11031991" cy="461664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&lt;h1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="ueberschrift1"</a:t>
            </a:r>
            <a:r>
              <a:rPr kumimoji="0" lang="de-DE" altLang="de-DE" sz="1400" b="0" i="0" u="none" strike="noStrike" cap="none" normalizeH="0" baseline="0" dirty="0">
                <a:ln>
                  <a:noFill/>
                </a:ln>
                <a:solidFill>
                  <a:srgbClr val="E8BF6A"/>
                </a:solidFill>
                <a:effectLst/>
                <a:latin typeface="Consolas" panose="020B0609020204030204" pitchFamily="49" charset="0"/>
              </a:rPr>
              <a:t>&gt;&lt;/h1&gt;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&lt;h2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="ueberschrift2"</a:t>
            </a:r>
            <a:r>
              <a:rPr kumimoji="0" lang="de-DE" altLang="de-DE" sz="1400" b="0" i="0" u="none" strike="noStrike" cap="none" normalizeH="0" baseline="0" dirty="0">
                <a:ln>
                  <a:noFill/>
                </a:ln>
                <a:solidFill>
                  <a:srgbClr val="E8BF6A"/>
                </a:solidFill>
                <a:effectLst/>
                <a:latin typeface="Consolas" panose="020B0609020204030204" pitchFamily="49" charset="0"/>
              </a:rPr>
              <a:t>&gt;&lt;/h2&gt;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getElementById</a:t>
            </a:r>
            <a:r>
              <a:rPr kumimoji="0" lang="de-DE" altLang="de-DE" sz="1400" b="0" i="0" u="none" strike="noStrike" cap="none" normalizeH="0" baseline="0" dirty="0">
                <a:ln>
                  <a:noFill/>
                </a:ln>
                <a:solidFill>
                  <a:srgbClr val="808080"/>
                </a:solidFill>
                <a:effectLst/>
                <a:latin typeface="Consolas" panose="020B0609020204030204" pitchFamily="49" charset="0"/>
              </a:rPr>
              <a:t> greift auf den Tag mit der entsprechenden ID zu</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"ueberschrift1"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innerText</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"JavaScript ist cool"</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"ueberschrift2"</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innerText</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"Seite mit generierten Inhalten"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"Hier steht ein Absatz mit einem"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 &lt;strong&gt;fett gedruckten&lt;/strong&gt;Bereich."</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7501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7" name="Textfeld 6">
            <a:extLst>
              <a:ext uri="{FF2B5EF4-FFF2-40B4-BE49-F238E27FC236}">
                <a16:creationId xmlns:a16="http://schemas.microsoft.com/office/drawing/2014/main" id="{A4943198-80C2-4FD7-955D-A18CABEB82B3}"/>
              </a:ext>
            </a:extLst>
          </p:cNvPr>
          <p:cNvSpPr txBox="1"/>
          <p:nvPr/>
        </p:nvSpPr>
        <p:spPr>
          <a:xfrm>
            <a:off x="2192451" y="1767006"/>
            <a:ext cx="7807097" cy="3323987"/>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eingabefeld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über </a:t>
            </a:r>
            <a:r>
              <a:rPr kumimoji="0" lang="de-DE" altLang="de-DE" sz="1400" b="0" i="0" u="none" strike="noStrike" cap="none" normalizeH="0" baseline="0" dirty="0" err="1">
                <a:ln>
                  <a:noFill/>
                </a:ln>
                <a:solidFill>
                  <a:srgbClr val="808080"/>
                </a:solidFill>
                <a:effectLst/>
                <a:latin typeface="Consolas" panose="020B0609020204030204" pitchFamily="49" charset="0"/>
              </a:rPr>
              <a:t>value</a:t>
            </a:r>
            <a:r>
              <a:rPr kumimoji="0" lang="de-DE" altLang="de-DE" sz="1400" b="0" i="0" u="none" strike="noStrike" cap="none" normalizeH="0" baseline="0" dirty="0">
                <a:ln>
                  <a:noFill/>
                </a:ln>
                <a:solidFill>
                  <a:srgbClr val="808080"/>
                </a:solidFill>
                <a:effectLst/>
                <a:latin typeface="Consolas" panose="020B0609020204030204" pitchFamily="49" charset="0"/>
              </a:rPr>
              <a:t>-Attribut lässt sich ein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beliebiger Text in das Feld einfügen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eingabefeld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"JavaScript Kurs"</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6914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8" name="Textfeld 7">
            <a:extLst>
              <a:ext uri="{FF2B5EF4-FFF2-40B4-BE49-F238E27FC236}">
                <a16:creationId xmlns:a16="http://schemas.microsoft.com/office/drawing/2014/main" id="{680EAA2C-8E9A-44C1-884E-26EB41196394}"/>
              </a:ext>
            </a:extLst>
          </p:cNvPr>
          <p:cNvSpPr txBox="1"/>
          <p:nvPr/>
        </p:nvSpPr>
        <p:spPr>
          <a:xfrm>
            <a:off x="2323080" y="1535702"/>
            <a:ext cx="7545840" cy="397031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eingabefeld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&lt;!-- </a:t>
            </a:r>
            <a:r>
              <a:rPr kumimoji="0" lang="de-DE" altLang="de-DE" sz="1400" b="0" i="0" u="none" strike="noStrike" cap="none" normalizeH="0" baseline="0" dirty="0" err="1">
                <a:ln>
                  <a:noFill/>
                </a:ln>
                <a:solidFill>
                  <a:srgbClr val="808080"/>
                </a:solidFill>
                <a:effectLst/>
                <a:latin typeface="Consolas" panose="020B0609020204030204" pitchFamily="49" charset="0"/>
              </a:rPr>
              <a:t>onclick</a:t>
            </a:r>
            <a:r>
              <a:rPr kumimoji="0" lang="de-DE" altLang="de-DE" sz="1400" b="0" i="0" u="none" strike="noStrike" cap="none" normalizeH="0" baseline="0" dirty="0">
                <a:ln>
                  <a:noFill/>
                </a:ln>
                <a:solidFill>
                  <a:srgbClr val="808080"/>
                </a:solidFill>
                <a:effectLst/>
                <a:latin typeface="Consolas" panose="020B0609020204030204" pitchFamily="49" charset="0"/>
              </a:rPr>
              <a:t>-Funktion aktiviert die JS Funktion --&gt;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FFC66D"/>
                </a:solidFill>
                <a:effectLst/>
                <a:latin typeface="Consolas" panose="020B0609020204030204" pitchFamily="49" charset="0"/>
              </a:rPr>
              <a:t>auslesen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Weiter</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auslesen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eingabefeld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409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C26F97-EC72-44F2-AE1A-68ADD2D308ED}"/>
              </a:ext>
            </a:extLst>
          </p:cNvPr>
          <p:cNvSpPr>
            <a:spLocks noGrp="1"/>
          </p:cNvSpPr>
          <p:nvPr>
            <p:ph type="title"/>
          </p:nvPr>
        </p:nvSpPr>
        <p:spPr/>
        <p:txBody>
          <a:bodyPr/>
          <a:lstStyle/>
          <a:p>
            <a:r>
              <a:rPr lang="de-AT" dirty="0"/>
              <a:t>Weitere Gestaltungsmöglichkeiten</a:t>
            </a:r>
          </a:p>
        </p:txBody>
      </p:sp>
      <p:sp>
        <p:nvSpPr>
          <p:cNvPr id="5" name="Textfeld 4">
            <a:extLst>
              <a:ext uri="{FF2B5EF4-FFF2-40B4-BE49-F238E27FC236}">
                <a16:creationId xmlns:a16="http://schemas.microsoft.com/office/drawing/2014/main" id="{143C2DBA-2829-4B55-AA6B-0A127E56DBB5}"/>
              </a:ext>
            </a:extLst>
          </p:cNvPr>
          <p:cNvSpPr txBox="1"/>
          <p:nvPr/>
        </p:nvSpPr>
        <p:spPr>
          <a:xfrm>
            <a:off x="1918947" y="1389626"/>
            <a:ext cx="8354105" cy="397031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&lt;p&gt;&lt;a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="link"</a:t>
            </a:r>
            <a:r>
              <a:rPr kumimoji="0" lang="de-DE" altLang="de-DE" sz="1400" b="0" i="0" u="none" strike="noStrike" cap="none" normalizeH="0" baseline="0" dirty="0">
                <a:ln>
                  <a:noFill/>
                </a:ln>
                <a:solidFill>
                  <a:srgbClr val="E8BF6A"/>
                </a:solidFill>
                <a:effectLst/>
                <a:latin typeface="Consolas" panose="020B0609020204030204" pitchFamily="49" charset="0"/>
              </a:rPr>
              <a:t>&gt;&lt;/a&gt;&lt;/p&gt;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Programm fordert User auf einen Link einzugeben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prompt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Linkadresse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eingegebener Link wird als </a:t>
            </a:r>
            <a:r>
              <a:rPr kumimoji="0" lang="de-DE" altLang="de-DE" sz="1400" b="0" i="0" u="none" strike="noStrike" cap="none" normalizeH="0" baseline="0" dirty="0" err="1">
                <a:ln>
                  <a:noFill/>
                </a:ln>
                <a:solidFill>
                  <a:srgbClr val="808080"/>
                </a:solidFill>
                <a:effectLst/>
                <a:latin typeface="Consolas" panose="020B0609020204030204" pitchFamily="49" charset="0"/>
              </a:rPr>
              <a:t>href</a:t>
            </a:r>
            <a:r>
              <a:rPr kumimoji="0" lang="de-DE" altLang="de-DE" sz="1400" b="0" i="0" u="none" strike="noStrike" cap="none" normalizeH="0" baseline="0" dirty="0">
                <a:ln>
                  <a:noFill/>
                </a:ln>
                <a:solidFill>
                  <a:srgbClr val="808080"/>
                </a:solidFill>
                <a:effectLst/>
                <a:latin typeface="Consolas" panose="020B0609020204030204" pitchFamily="49" charset="0"/>
              </a:rPr>
              <a:t>-Attribut in den &lt;a&gt; Tag geschrieben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"link"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eingegebener Link wird innerhalb der &lt;a&gt; Tags geschrieben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"link"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50261805"/>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3741</Words>
  <Application>Microsoft Office PowerPoint</Application>
  <PresentationFormat>Breitbild</PresentationFormat>
  <Paragraphs>100</Paragraphs>
  <Slides>28</Slides>
  <Notes>0</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28</vt:i4>
      </vt:variant>
    </vt:vector>
  </HeadingPairs>
  <TitlesOfParts>
    <vt:vector size="33" baseType="lpstr">
      <vt:lpstr>Arial</vt:lpstr>
      <vt:lpstr>Consolas</vt:lpstr>
      <vt:lpstr>Font Awesome 5 Free Solid</vt:lpstr>
      <vt:lpstr>FontAwesome</vt:lpstr>
      <vt:lpstr>1_pm</vt:lpstr>
      <vt:lpstr>JavaScript 03</vt:lpstr>
      <vt:lpstr>Das document-Objekt</vt:lpstr>
      <vt:lpstr>Das document-Objekt</vt:lpstr>
      <vt:lpstr>Auf Inhalte des DOM-Baums zugreifen</vt:lpstr>
      <vt:lpstr>Auf Inhalte des DOM-Baums zugreifen</vt:lpstr>
      <vt:lpstr>Auf einzelne Elemente der Seite gezielt zugreifen</vt:lpstr>
      <vt:lpstr>Weitere Gestaltungsmöglichkeiten</vt:lpstr>
      <vt:lpstr>Weitere Gestaltungsmöglichkeiten</vt:lpstr>
      <vt:lpstr>Weitere Gestaltungsmöglichkeiten</vt:lpstr>
      <vt:lpstr>Übungsaufgabe: Dynamische Seiten mit dem document-Objekt erzeugen</vt:lpstr>
      <vt:lpstr>Formulare mit JavaScript bearbeiten</vt:lpstr>
      <vt:lpstr>Formulare</vt:lpstr>
      <vt:lpstr>Optionsfeld auswählen</vt:lpstr>
      <vt:lpstr>Events für Formulare</vt:lpstr>
      <vt:lpstr>Events für Formulare</vt:lpstr>
      <vt:lpstr>Spezielle Methoden für Formularelemente</vt:lpstr>
      <vt:lpstr>Eingaben der Formularfelder überprüfen - Anwendungsbeispiel</vt:lpstr>
      <vt:lpstr>Übungsaufgabe</vt:lpstr>
      <vt:lpstr>Weitere vordefinierte Objekte in JS</vt:lpstr>
      <vt:lpstr>JavaScript Referenzen</vt:lpstr>
      <vt:lpstr>Location</vt:lpstr>
      <vt:lpstr>location.href</vt:lpstr>
      <vt:lpstr>Location</vt:lpstr>
      <vt:lpstr>Images</vt:lpstr>
      <vt:lpstr>History</vt:lpstr>
      <vt:lpstr>Style</vt:lpstr>
      <vt:lpstr>Aufgaben</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204</cp:revision>
  <dcterms:created xsi:type="dcterms:W3CDTF">2019-04-14T16:39:40Z</dcterms:created>
  <dcterms:modified xsi:type="dcterms:W3CDTF">2020-12-15T20:41:36Z</dcterms:modified>
</cp:coreProperties>
</file>