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5"/>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48" r:id="rId14"/>
    <p:sldId id="355" r:id="rId15"/>
    <p:sldId id="338" r:id="rId16"/>
    <p:sldId id="349" r:id="rId17"/>
    <p:sldId id="339" r:id="rId18"/>
    <p:sldId id="340" r:id="rId19"/>
    <p:sldId id="341" r:id="rId20"/>
    <p:sldId id="343" r:id="rId21"/>
    <p:sldId id="344" r:id="rId22"/>
    <p:sldId id="347" r:id="rId23"/>
    <p:sldId id="304" r:id="rId24"/>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7"/>
            <p14:sldId id="348"/>
            <p14:sldId id="355"/>
            <p14:sldId id="338"/>
            <p14:sldId id="349"/>
            <p14:sldId id="339"/>
            <p14:sldId id="340"/>
            <p14:sldId id="341"/>
            <p14:sldId id="343"/>
            <p14:sldId id="344"/>
            <p14:sldId id="347"/>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119" d="100"/>
          <a:sy n="119" d="100"/>
        </p:scale>
        <p:origin x="126" y="210"/>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21.01.2021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trends.builtwith.com/javascript/jQuery"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04</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Verändern der Größe des input-Tags</a:t>
            </a:r>
          </a:p>
        </p:txBody>
      </p:sp>
      <p:sp>
        <p:nvSpPr>
          <p:cNvPr id="4" name="Rectangle 1">
            <a:extLst>
              <a:ext uri="{FF2B5EF4-FFF2-40B4-BE49-F238E27FC236}">
                <a16:creationId xmlns:a16="http://schemas.microsoft.com/office/drawing/2014/main" id="{C47820EF-33CA-48AF-8083-D2E6B8C7D5F8}"/>
              </a:ext>
            </a:extLst>
          </p:cNvPr>
          <p:cNvSpPr>
            <a:spLocks noChangeArrowheads="1"/>
          </p:cNvSpPr>
          <p:nvPr/>
        </p:nvSpPr>
        <p:spPr bwMode="auto">
          <a:xfrm>
            <a:off x="3157535" y="2203299"/>
            <a:ext cx="5876930" cy="156966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&lt;input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="eingabe" </a:t>
            </a:r>
            <a:r>
              <a:rPr kumimoji="0" lang="de-DE" altLang="de-DE" sz="1200" b="0" i="0" u="none" strike="noStrike" cap="none" normalizeH="0" baseline="0">
                <a:ln>
                  <a:noFill/>
                </a:ln>
                <a:solidFill>
                  <a:srgbClr val="BABABA"/>
                </a:solidFill>
                <a:effectLst/>
                <a:latin typeface="Consolas" panose="020B0609020204030204" pitchFamily="49" charset="0"/>
              </a:rPr>
              <a:t>value</a:t>
            </a:r>
            <a:r>
              <a:rPr kumimoji="0" lang="de-DE" altLang="de-DE" sz="1200" b="0" i="0" u="none" strike="noStrike" cap="none" normalizeH="0" baseline="0">
                <a:ln>
                  <a:noFill/>
                </a:ln>
                <a:solidFill>
                  <a:srgbClr val="A5C261"/>
                </a:solidFill>
                <a:effectLst/>
                <a:latin typeface="Consolas" panose="020B0609020204030204" pitchFamily="49" charset="0"/>
              </a:rPr>
              <a:t>="Eingabefeld Beispiel"</a:t>
            </a:r>
            <a:r>
              <a:rPr kumimoji="0" lang="de-DE" altLang="de-DE" sz="1200" b="0" i="0" u="none" strike="noStrike" cap="none" normalizeH="0" baseline="0">
                <a:ln>
                  <a:noFill/>
                </a:ln>
                <a:solidFill>
                  <a:srgbClr val="E8BF6A"/>
                </a:solidFill>
                <a:effectLst/>
                <a:latin typeface="Consolas" panose="020B0609020204030204" pitchFamily="49" charset="0"/>
              </a:rPr>
              <a: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).attr(</a:t>
            </a:r>
            <a:r>
              <a:rPr kumimoji="0" lang="de-DE" altLang="de-DE" sz="1200" b="0" i="0" u="none" strike="noStrike" cap="none" normalizeH="0" baseline="0">
                <a:ln>
                  <a:noFill/>
                </a:ln>
                <a:solidFill>
                  <a:srgbClr val="6A8759"/>
                </a:solidFill>
                <a:effectLst/>
                <a:latin typeface="Consolas" panose="020B0609020204030204" pitchFamily="49" charset="0"/>
              </a:rPr>
              <a:t>'size'</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100</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'Länge: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).attr(</a:t>
            </a:r>
            <a:r>
              <a:rPr kumimoji="0" lang="de-DE" altLang="de-DE" sz="1200" b="0" i="0" u="none" strike="noStrike" cap="none" normalizeH="0" baseline="0">
                <a:ln>
                  <a:noFill/>
                </a:ln>
                <a:solidFill>
                  <a:srgbClr val="6A8759"/>
                </a:solidFill>
                <a:effectLst/>
                <a:latin typeface="Consolas" panose="020B0609020204030204" pitchFamily="49" charset="0"/>
              </a:rPr>
              <a:t>"size"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01856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BA83F-0FCD-4358-8AAB-CFE3723BF823}"/>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E65FF37C-9C30-4B72-A937-E670A560D848}"/>
              </a:ext>
            </a:extLst>
          </p:cNvPr>
          <p:cNvSpPr>
            <a:spLocks noGrp="1"/>
          </p:cNvSpPr>
          <p:nvPr>
            <p:ph type="body" sz="quarter" idx="13"/>
          </p:nvPr>
        </p:nvSpPr>
        <p:spPr>
          <a:xfrm>
            <a:off x="949136" y="1455738"/>
            <a:ext cx="10293728" cy="286232"/>
          </a:xfrm>
        </p:spPr>
        <p:txBody>
          <a:bodyPr/>
          <a:lstStyle/>
          <a:p>
            <a:pPr algn="ctr"/>
            <a:r>
              <a:rPr lang="de-AT" dirty="0"/>
              <a:t>Text wird je nach verwendeter Funktion am Anfang oder am Ende eingefügt</a:t>
            </a:r>
          </a:p>
        </p:txBody>
      </p:sp>
      <p:sp>
        <p:nvSpPr>
          <p:cNvPr id="5" name="Rectangle 1">
            <a:extLst>
              <a:ext uri="{FF2B5EF4-FFF2-40B4-BE49-F238E27FC236}">
                <a16:creationId xmlns:a16="http://schemas.microsoft.com/office/drawing/2014/main" id="{E2E32780-DC4B-4584-B42C-EB0B3EC8C3AA}"/>
              </a:ext>
            </a:extLst>
          </p:cNvPr>
          <p:cNvSpPr>
            <a:spLocks noChangeArrowheads="1"/>
          </p:cNvSpPr>
          <p:nvPr/>
        </p:nvSpPr>
        <p:spPr bwMode="auto">
          <a:xfrm>
            <a:off x="3157535" y="2151787"/>
            <a:ext cx="5876930" cy="175432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="1"</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="2"</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append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 * Am Ende eingefügter Text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prepend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 * Am Anfgang eingefügter Text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7572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2117046"/>
            <a:ext cx="10293728" cy="286232"/>
          </a:xfrm>
        </p:spPr>
        <p:txBody>
          <a:bodyPr/>
          <a:lstStyle/>
          <a:p>
            <a:pPr algn="ctr"/>
            <a:r>
              <a:rPr lang="de-AT" dirty="0"/>
              <a:t>Mit den Methoden </a:t>
            </a:r>
            <a:r>
              <a:rPr lang="de-AT" dirty="0" err="1"/>
              <a:t>before</a:t>
            </a:r>
            <a:r>
              <a:rPr lang="de-AT" dirty="0"/>
              <a:t>() und after() kann Inhalte vor oder nach einem bestimmten Element eingefügt werden.</a:t>
            </a:r>
          </a:p>
        </p:txBody>
      </p:sp>
      <p:sp>
        <p:nvSpPr>
          <p:cNvPr id="4" name="Rectangle 1">
            <a:extLst>
              <a:ext uri="{FF2B5EF4-FFF2-40B4-BE49-F238E27FC236}">
                <a16:creationId xmlns:a16="http://schemas.microsoft.com/office/drawing/2014/main" id="{12371F39-567C-46D7-AFE8-BB0915C74A69}"/>
              </a:ext>
            </a:extLst>
          </p:cNvPr>
          <p:cNvSpPr>
            <a:spLocks noChangeArrowheads="1"/>
          </p:cNvSpPr>
          <p:nvPr/>
        </p:nvSpPr>
        <p:spPr bwMode="auto">
          <a:xfrm>
            <a:off x="2477862" y="2752117"/>
            <a:ext cx="7236276" cy="156966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ursprünglicher 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after</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"&lt;p&gt;nach dem ursprünglich eingesetzten Inhalt ein neues Element&lt;/p&gt;"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before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"&lt;h1&gt;Vor dem ursprünglichen Inhalt eingefügtes Element.&lt;/h1&gt;"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92135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99EBF-3D69-4DF2-8235-2F170AD4D1D2}"/>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A6D02618-8407-4BD3-B8EC-A99B2704C258}"/>
              </a:ext>
            </a:extLst>
          </p:cNvPr>
          <p:cNvSpPr>
            <a:spLocks noGrp="1"/>
          </p:cNvSpPr>
          <p:nvPr>
            <p:ph type="body" sz="quarter" idx="13"/>
          </p:nvPr>
        </p:nvSpPr>
        <p:spPr>
          <a:xfrm>
            <a:off x="949136" y="1455738"/>
            <a:ext cx="10293728" cy="286232"/>
          </a:xfrm>
        </p:spPr>
        <p:txBody>
          <a:bodyPr/>
          <a:lstStyle/>
          <a:p>
            <a:r>
              <a:rPr lang="de-AT" dirty="0"/>
              <a:t>jQuery bietet für alle gängigen Events eine Methode an, die genau gleich lautet wie dessen Bezeichnung. </a:t>
            </a:r>
          </a:p>
        </p:txBody>
      </p:sp>
      <p:sp>
        <p:nvSpPr>
          <p:cNvPr id="4" name="Rectangle 1">
            <a:extLst>
              <a:ext uri="{FF2B5EF4-FFF2-40B4-BE49-F238E27FC236}">
                <a16:creationId xmlns:a16="http://schemas.microsoft.com/office/drawing/2014/main" id="{152A7618-F86C-4E89-8DD2-702846D3EBD9}"/>
              </a:ext>
            </a:extLst>
          </p:cNvPr>
          <p:cNvSpPr>
            <a:spLocks noChangeArrowheads="1"/>
          </p:cNvSpPr>
          <p:nvPr/>
        </p:nvSpPr>
        <p:spPr bwMode="auto">
          <a:xfrm>
            <a:off x="3157535" y="2318773"/>
            <a:ext cx="5876930" cy="267765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Absatz</a:t>
            </a: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Mouseout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Mousedown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mouseout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mousedown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5776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D3D65-642C-40FD-932C-4C7EEB983A8D}"/>
              </a:ext>
            </a:extLst>
          </p:cNvPr>
          <p:cNvSpPr>
            <a:spLocks noGrp="1"/>
          </p:cNvSpPr>
          <p:nvPr>
            <p:ph type="title"/>
          </p:nvPr>
        </p:nvSpPr>
        <p:spPr/>
        <p:txBody>
          <a:bodyPr/>
          <a:lstStyle/>
          <a:p>
            <a:r>
              <a:rPr lang="de-AT" dirty="0"/>
              <a:t>Events mit jQuery bearbeiten</a:t>
            </a:r>
          </a:p>
        </p:txBody>
      </p:sp>
      <p:sp>
        <p:nvSpPr>
          <p:cNvPr id="3" name="Textplatzhalter 2">
            <a:extLst>
              <a:ext uri="{FF2B5EF4-FFF2-40B4-BE49-F238E27FC236}">
                <a16:creationId xmlns:a16="http://schemas.microsoft.com/office/drawing/2014/main" id="{14E30669-8656-4794-93F7-85C61F5AD6FF}"/>
              </a:ext>
            </a:extLst>
          </p:cNvPr>
          <p:cNvSpPr>
            <a:spLocks noGrp="1"/>
          </p:cNvSpPr>
          <p:nvPr>
            <p:ph type="body" sz="quarter" idx="13"/>
          </p:nvPr>
        </p:nvSpPr>
        <p:spPr>
          <a:xfrm>
            <a:off x="949136" y="1455738"/>
            <a:ext cx="10293728" cy="608372"/>
          </a:xfrm>
        </p:spPr>
        <p:txBody>
          <a:bodyPr/>
          <a:lstStyle/>
          <a:p>
            <a:r>
              <a:rPr lang="de-AT" dirty="0"/>
              <a:t>Weitere wichtige Methode: .on()</a:t>
            </a:r>
          </a:p>
          <a:p>
            <a:r>
              <a:rPr lang="de-AT" dirty="0"/>
              <a:t>Möglichkeit, mehrere Events mit einem einzigen Element zu verbinden</a:t>
            </a:r>
          </a:p>
        </p:txBody>
      </p:sp>
      <p:sp>
        <p:nvSpPr>
          <p:cNvPr id="4" name="Rectangle 1">
            <a:extLst>
              <a:ext uri="{FF2B5EF4-FFF2-40B4-BE49-F238E27FC236}">
                <a16:creationId xmlns:a16="http://schemas.microsoft.com/office/drawing/2014/main" id="{3A448A47-8745-4154-9516-A28D1080F5F7}"/>
              </a:ext>
            </a:extLst>
          </p:cNvPr>
          <p:cNvSpPr>
            <a:spLocks noChangeArrowheads="1"/>
          </p:cNvSpPr>
          <p:nvPr/>
        </p:nvSpPr>
        <p:spPr bwMode="auto">
          <a:xfrm>
            <a:off x="3157535" y="2484585"/>
            <a:ext cx="5876930" cy="249299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a:t>
            </a:r>
            <a:r>
              <a:rPr kumimoji="0" lang="de-DE" altLang="de-DE" sz="1200" b="0" i="0" u="none" strike="noStrike" cap="none" normalizeH="0" baseline="0">
                <a:ln>
                  <a:noFill/>
                </a:ln>
                <a:solidFill>
                  <a:srgbClr val="A9B7C6"/>
                </a:solidFill>
                <a:effectLst/>
                <a:latin typeface="Consolas" panose="020B0609020204030204" pitchFamily="49" charset="0"/>
              </a:rPr>
              <a:t>Absatz</a:t>
            </a:r>
            <a:r>
              <a:rPr kumimoji="0" lang="de-DE" altLang="de-DE" sz="1200" b="0" i="0" u="none" strike="noStrike" cap="none" normalizeH="0" baseline="0">
                <a:ln>
                  <a:noFill/>
                </a:ln>
                <a:solidFill>
                  <a:srgbClr val="E8BF6A"/>
                </a:solidFill>
                <a:effectLst/>
                <a:latin typeface="Consolas" panose="020B0609020204030204" pitchFamily="49" charset="0"/>
              </a:rPr>
              <a: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funktion1</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"Mouseout"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funktion2</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alert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"Mousedown"</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).on({</a:t>
            </a:r>
            <a:r>
              <a:rPr kumimoji="0" lang="de-DE" altLang="de-DE" sz="1200" b="0" i="0" u="none" strike="noStrike" cap="none" normalizeH="0" baseline="0">
                <a:ln>
                  <a:noFill/>
                </a:ln>
                <a:solidFill>
                  <a:srgbClr val="FFC66D"/>
                </a:solidFill>
                <a:effectLst/>
                <a:latin typeface="Consolas" panose="020B0609020204030204" pitchFamily="49" charset="0"/>
              </a:rPr>
              <a:t>mouseout</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funktion1</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mousedown</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funktion2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67922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3" name="Textplatzhalter 2">
            <a:extLst>
              <a:ext uri="{FF2B5EF4-FFF2-40B4-BE49-F238E27FC236}">
                <a16:creationId xmlns:a16="http://schemas.microsoft.com/office/drawing/2014/main" id="{6585EA3B-CE20-44EA-9BE6-C3B5CCB4F2D3}"/>
              </a:ext>
            </a:extLst>
          </p:cNvPr>
          <p:cNvSpPr>
            <a:spLocks noGrp="1"/>
          </p:cNvSpPr>
          <p:nvPr>
            <p:ph type="body" sz="quarter" idx="13"/>
          </p:nvPr>
        </p:nvSpPr>
        <p:spPr>
          <a:xfrm>
            <a:off x="116379" y="1578203"/>
            <a:ext cx="4480114" cy="4158061"/>
          </a:xfrm>
        </p:spPr>
        <p:txBody>
          <a:bodyPr/>
          <a:lstStyle/>
          <a:p>
            <a:r>
              <a:rPr lang="de-AT" dirty="0">
                <a:latin typeface="+mj-lt"/>
              </a:rPr>
              <a:t>Einfache Beispiele Methoden:</a:t>
            </a:r>
          </a:p>
          <a:p>
            <a:pPr lvl="1"/>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=&gt; zeigt ein Element an, das bislang versteckt war</a:t>
            </a:r>
          </a:p>
          <a:p>
            <a:pPr lvl="1"/>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=&gt; versteckt ein Element </a:t>
            </a:r>
          </a:p>
          <a:p>
            <a:pPr lvl="1"/>
            <a:r>
              <a:rPr lang="de-AT" dirty="0" err="1">
                <a:latin typeface="Consolas" panose="020B0609020204030204" pitchFamily="49" charset="0"/>
              </a:rPr>
              <a:t>toggle</a:t>
            </a:r>
            <a:r>
              <a:rPr lang="de-AT" dirty="0">
                <a:latin typeface="Consolas" panose="020B0609020204030204" pitchFamily="49" charset="0"/>
              </a:rPr>
              <a:t>()</a:t>
            </a:r>
            <a:r>
              <a:rPr lang="de-AT" dirty="0">
                <a:latin typeface="+mj-lt"/>
              </a:rPr>
              <a:t> =&gt; verbindet </a:t>
            </a:r>
            <a:r>
              <a:rPr lang="de-AT" dirty="0" err="1">
                <a:latin typeface="Consolas" panose="020B0609020204030204" pitchFamily="49" charset="0"/>
              </a:rPr>
              <a:t>show</a:t>
            </a:r>
            <a:r>
              <a:rPr lang="de-AT" dirty="0">
                <a:latin typeface="Consolas" panose="020B0609020204030204" pitchFamily="49" charset="0"/>
              </a:rPr>
              <a:t>()</a:t>
            </a:r>
            <a:r>
              <a:rPr lang="de-AT" dirty="0">
                <a:latin typeface="+mj-lt"/>
              </a:rPr>
              <a:t> und </a:t>
            </a:r>
            <a:r>
              <a:rPr lang="de-AT" dirty="0" err="1">
                <a:latin typeface="Consolas" panose="020B0609020204030204" pitchFamily="49" charset="0"/>
              </a:rPr>
              <a:t>hide</a:t>
            </a:r>
            <a:r>
              <a:rPr lang="de-AT" dirty="0">
                <a:latin typeface="Consolas" panose="020B0609020204030204" pitchFamily="49" charset="0"/>
              </a:rPr>
              <a:t>()</a:t>
            </a:r>
            <a:r>
              <a:rPr lang="de-AT" dirty="0">
                <a:latin typeface="+mj-lt"/>
              </a:rPr>
              <a:t> in einem</a:t>
            </a:r>
          </a:p>
          <a:p>
            <a:r>
              <a:rPr lang="de-AT" dirty="0">
                <a:latin typeface="+mj-lt"/>
              </a:rPr>
              <a:t>Alle drei Funktionen erlauben Übergabewerte für Geschwindigkeit</a:t>
            </a:r>
          </a:p>
          <a:p>
            <a:r>
              <a:rPr lang="de-AT" dirty="0">
                <a:latin typeface="+mj-lt"/>
              </a:rPr>
              <a:t>Ähnliche Effekte bei Methoden: </a:t>
            </a:r>
            <a:r>
              <a:rPr lang="de-AT" dirty="0" err="1">
                <a:latin typeface="Consolas" panose="020B0609020204030204" pitchFamily="49" charset="0"/>
              </a:rPr>
              <a:t>fadeIn</a:t>
            </a:r>
            <a:r>
              <a:rPr lang="de-AT" dirty="0">
                <a:latin typeface="Consolas" panose="020B0609020204030204" pitchFamily="49" charset="0"/>
              </a:rPr>
              <a:t>(), </a:t>
            </a:r>
            <a:r>
              <a:rPr lang="de-AT" dirty="0" err="1">
                <a:latin typeface="Consolas" panose="020B0609020204030204" pitchFamily="49" charset="0"/>
              </a:rPr>
              <a:t>fadeOut</a:t>
            </a:r>
            <a:r>
              <a:rPr lang="de-AT" dirty="0">
                <a:latin typeface="Consolas" panose="020B0609020204030204" pitchFamily="49" charset="0"/>
              </a:rPr>
              <a:t>(), </a:t>
            </a:r>
            <a:r>
              <a:rPr lang="de-AT" dirty="0" err="1">
                <a:latin typeface="Consolas" panose="020B0609020204030204" pitchFamily="49" charset="0"/>
              </a:rPr>
              <a:t>fadeToggle</a:t>
            </a:r>
            <a:r>
              <a:rPr lang="de-AT" dirty="0">
                <a:latin typeface="Consolas" panose="020B0609020204030204" pitchFamily="49" charset="0"/>
              </a:rPr>
              <a:t>(), </a:t>
            </a:r>
            <a:r>
              <a:rPr lang="de-AT" dirty="0" err="1">
                <a:latin typeface="Consolas" panose="020B0609020204030204" pitchFamily="49" charset="0"/>
              </a:rPr>
              <a:t>fadeTo</a:t>
            </a:r>
            <a:r>
              <a:rPr lang="de-AT" dirty="0">
                <a:latin typeface="Consolas" panose="020B0609020204030204" pitchFamily="49" charset="0"/>
              </a:rPr>
              <a:t>()</a:t>
            </a:r>
          </a:p>
          <a:p>
            <a:pPr lvl="1"/>
            <a:r>
              <a:rPr lang="de-AT" dirty="0">
                <a:latin typeface="+mj-lt"/>
              </a:rPr>
              <a:t>Mit langsamen Übergang </a:t>
            </a:r>
            <a:r>
              <a:rPr lang="de-AT" dirty="0">
                <a:latin typeface="Consolas" panose="020B0609020204030204" pitchFamily="49" charset="0"/>
              </a:rPr>
              <a:t>(</a:t>
            </a:r>
            <a:r>
              <a:rPr lang="de-DE" altLang="de-DE" dirty="0">
                <a:latin typeface="Consolas" panose="020B0609020204030204" pitchFamily="49" charset="0"/>
              </a:rPr>
              <a:t>"slow")</a:t>
            </a:r>
            <a:r>
              <a:rPr lang="de-AT" dirty="0">
                <a:latin typeface="+mj-lt"/>
              </a:rPr>
              <a:t>: Größe bleibt konstant, Transparenz ändert sich </a:t>
            </a:r>
          </a:p>
          <a:p>
            <a:r>
              <a:rPr lang="de-AT" dirty="0">
                <a:latin typeface="+mj-lt"/>
              </a:rPr>
              <a:t>Weitere Effekte: </a:t>
            </a:r>
            <a:r>
              <a:rPr lang="de-AT" dirty="0" err="1">
                <a:latin typeface="Consolas" panose="020B0609020204030204" pitchFamily="49" charset="0"/>
              </a:rPr>
              <a:t>slideDown</a:t>
            </a:r>
            <a:r>
              <a:rPr lang="de-AT" dirty="0">
                <a:latin typeface="Consolas" panose="020B0609020204030204" pitchFamily="49" charset="0"/>
              </a:rPr>
              <a:t>(), </a:t>
            </a:r>
            <a:r>
              <a:rPr lang="de-AT" dirty="0" err="1">
                <a:latin typeface="Consolas" panose="020B0609020204030204" pitchFamily="49" charset="0"/>
              </a:rPr>
              <a:t>slideUp</a:t>
            </a:r>
            <a:r>
              <a:rPr lang="de-AT" dirty="0">
                <a:latin typeface="Consolas" panose="020B0609020204030204" pitchFamily="49" charset="0"/>
              </a:rPr>
              <a:t>(), </a:t>
            </a:r>
            <a:r>
              <a:rPr lang="de-AT" dirty="0" err="1">
                <a:latin typeface="Consolas" panose="020B0609020204030204" pitchFamily="49" charset="0"/>
              </a:rPr>
              <a:t>slideToggle</a:t>
            </a:r>
            <a:r>
              <a:rPr lang="de-AT" dirty="0">
                <a:latin typeface="Consolas" panose="020B0609020204030204" pitchFamily="49" charset="0"/>
              </a:rPr>
              <a:t>()</a:t>
            </a:r>
          </a:p>
          <a:p>
            <a:pPr lvl="1"/>
            <a:r>
              <a:rPr lang="de-AT" dirty="0">
                <a:latin typeface="+mj-lt"/>
              </a:rPr>
              <a:t>Element in vertikaler Richtung aus-/eingefahren</a:t>
            </a:r>
          </a:p>
          <a:p>
            <a:pPr lvl="1"/>
            <a:endParaRPr lang="de-AT" dirty="0">
              <a:latin typeface="+mj-lt"/>
            </a:endParaRPr>
          </a:p>
        </p:txBody>
      </p:sp>
      <p:sp>
        <p:nvSpPr>
          <p:cNvPr id="4" name="Rectangle 1">
            <a:extLst>
              <a:ext uri="{FF2B5EF4-FFF2-40B4-BE49-F238E27FC236}">
                <a16:creationId xmlns:a16="http://schemas.microsoft.com/office/drawing/2014/main" id="{3E3C2C59-AF51-4C8A-BACB-093EF14ED6B5}"/>
              </a:ext>
            </a:extLst>
          </p:cNvPr>
          <p:cNvSpPr>
            <a:spLocks noChangeArrowheads="1"/>
          </p:cNvSpPr>
          <p:nvPr/>
        </p:nvSpPr>
        <p:spPr bwMode="auto">
          <a:xfrm>
            <a:off x="4741374" y="1651304"/>
            <a:ext cx="7236276" cy="3416320"/>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="btn1"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Verstecken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="btn2"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Zeigen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="btn3"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err="1">
                <a:ln>
                  <a:noFill/>
                </a:ln>
                <a:solidFill>
                  <a:srgbClr val="A9B7C6"/>
                </a:solidFill>
                <a:effectLst/>
                <a:latin typeface="Consolas" panose="020B0609020204030204" pitchFamily="49" charset="0"/>
              </a:rPr>
              <a:t>Toggle</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rechteck</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style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BABABA"/>
                </a:solidFill>
                <a:effectLst/>
                <a:latin typeface="Consolas" panose="020B0609020204030204" pitchFamily="49" charset="0"/>
              </a:rPr>
              <a:t>background</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show</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6A8759"/>
                </a:solidFill>
                <a:effectLst/>
                <a:latin typeface="JetBrains Mono"/>
              </a:rPr>
              <a:t>"fast"</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6A8759"/>
                </a:solidFill>
                <a:effectLst/>
                <a:latin typeface="JetBrains Mono"/>
              </a:rPr>
              <a:t>"slow"</a:t>
            </a:r>
            <a:r>
              <a:rPr kumimoji="0" lang="de-DE" altLang="de-DE" sz="1200" b="0" i="0" u="none" strike="noStrike" cap="none" normalizeH="0" baseline="0" dirty="0">
                <a:ln>
                  <a:noFill/>
                </a:ln>
                <a:solidFill>
                  <a:srgbClr val="A9B7C6"/>
                </a:solidFill>
                <a:effectLst/>
                <a:latin typeface="JetBrains Mono"/>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6370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5B41-3581-4331-829D-BC471536D090}"/>
              </a:ext>
            </a:extLst>
          </p:cNvPr>
          <p:cNvSpPr>
            <a:spLocks noGrp="1"/>
          </p:cNvSpPr>
          <p:nvPr>
            <p:ph type="title"/>
          </p:nvPr>
        </p:nvSpPr>
        <p:spPr/>
        <p:txBody>
          <a:bodyPr/>
          <a:lstStyle/>
          <a:p>
            <a:r>
              <a:rPr lang="de-AT" dirty="0"/>
              <a:t>Spezielle Effekt mit jQuery einfügen</a:t>
            </a:r>
          </a:p>
        </p:txBody>
      </p:sp>
      <p:sp>
        <p:nvSpPr>
          <p:cNvPr id="5" name="Rectangle 2">
            <a:extLst>
              <a:ext uri="{FF2B5EF4-FFF2-40B4-BE49-F238E27FC236}">
                <a16:creationId xmlns:a16="http://schemas.microsoft.com/office/drawing/2014/main" id="{BE8FF854-2810-4401-B0A3-FE24C69DA4F4}"/>
              </a:ext>
            </a:extLst>
          </p:cNvPr>
          <p:cNvSpPr>
            <a:spLocks noChangeArrowheads="1"/>
          </p:cNvSpPr>
          <p:nvPr/>
        </p:nvSpPr>
        <p:spPr bwMode="auto">
          <a:xfrm>
            <a:off x="500515" y="1875594"/>
            <a:ext cx="11386686" cy="4236449"/>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#rechteck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background</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font</a:t>
            </a:r>
            <a:r>
              <a:rPr kumimoji="0" lang="de-DE" altLang="de-DE" sz="1200" b="0" i="0" u="none" strike="noStrike" cap="none" normalizeH="0" baseline="0" dirty="0">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position</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A5C261"/>
                </a:solidFill>
                <a:effectLst/>
                <a:latin typeface="Consolas" panose="020B0609020204030204" pitchFamily="49" charset="0"/>
              </a:rPr>
              <a:t>absolute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damit entsprechendes Element seine Position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auf der Seite verändern kann, </a:t>
            </a:r>
            <a:r>
              <a:rPr kumimoji="0" lang="de-DE" altLang="de-DE" sz="1200" b="0" i="0" u="none" strike="noStrike" cap="none" normalizeH="0" baseline="0" dirty="0" err="1">
                <a:ln>
                  <a:noFill/>
                </a:ln>
                <a:solidFill>
                  <a:srgbClr val="808080"/>
                </a:solidFill>
                <a:effectLst/>
                <a:latin typeface="Consolas" panose="020B0609020204030204" pitchFamily="49" charset="0"/>
              </a:rPr>
              <a:t>position</a:t>
            </a:r>
            <a:endParaRPr kumimoji="0" lang="de-DE" altLang="de-DE" sz="1200" b="0" i="0" u="none"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808080"/>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absolute, relative oder </a:t>
            </a:r>
            <a:r>
              <a:rPr kumimoji="0" lang="de-DE" altLang="de-DE" sz="1200" b="0" i="0" u="none" strike="noStrike" cap="none" normalizeH="0" baseline="0" dirty="0" err="1">
                <a:ln>
                  <a:noFill/>
                </a:ln>
                <a:solidFill>
                  <a:srgbClr val="808080"/>
                </a:solidFill>
                <a:effectLst/>
                <a:latin typeface="Consolas" panose="020B0609020204030204" pitchFamily="49" charset="0"/>
              </a:rPr>
              <a:t>fixed</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notwenig</a:t>
            </a:r>
            <a:r>
              <a:rPr kumimoji="0" lang="de-DE" altLang="de-DE" sz="1200" b="0" i="0" u="none" strike="noStrike" cap="none" normalizeH="0" baseline="0" dirty="0">
                <a:ln>
                  <a:noFill/>
                </a:ln>
                <a:solidFill>
                  <a:srgbClr val="808080"/>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="btn1"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animation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Animation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rechteck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Text</a:t>
            </a:r>
            <a:r>
              <a:rPr kumimoji="0" lang="de-DE" altLang="de-DE" sz="1200" b="0" i="0" u="none" strike="noStrike" cap="none" normalizeH="0" baseline="0" dirty="0">
                <a:ln>
                  <a:noFill/>
                </a:ln>
                <a:solidFill>
                  <a:srgbClr val="E8BF6A"/>
                </a:solidFill>
                <a:effectLst/>
                <a:latin typeface="Consolas" panose="020B0609020204030204" pitchFamily="49" charset="0"/>
              </a:rPr>
              <a: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animation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rechteck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animate</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left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top</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'200px'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'500px'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heigth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'50px'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9876AA"/>
                </a:solidFill>
                <a:effectLst/>
                <a:latin typeface="Consolas" panose="020B0609020204030204" pitchFamily="49" charset="0"/>
              </a:rPr>
              <a:t>fontSize</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'20px'</a:t>
            </a:r>
            <a:br>
              <a:rPr kumimoji="0" lang="de-DE" altLang="de-DE" sz="1200" b="0" i="0" u="none" strike="noStrike" cap="none" normalizeH="0" baseline="0" dirty="0">
                <a:ln>
                  <a:noFill/>
                </a:ln>
                <a:solidFill>
                  <a:srgbClr val="6A8759"/>
                </a:solidFill>
                <a:effectLst/>
                <a:latin typeface="Consolas" panose="020B0609020204030204" pitchFamily="49" charset="0"/>
              </a:rPr>
            </a:b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3000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3000 Millisekunden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0399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741B6-ADFD-457D-9081-4D6278A17554}"/>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674DB8D5-1A68-4578-8199-6DA0B02046C2}"/>
              </a:ext>
            </a:extLst>
          </p:cNvPr>
          <p:cNvSpPr>
            <a:spLocks noGrp="1"/>
          </p:cNvSpPr>
          <p:nvPr>
            <p:ph type="body" sz="quarter" idx="13"/>
          </p:nvPr>
        </p:nvSpPr>
        <p:spPr>
          <a:xfrm>
            <a:off x="949136" y="1863953"/>
            <a:ext cx="10293728" cy="2287806"/>
          </a:xfrm>
        </p:spPr>
        <p:txBody>
          <a:bodyPr/>
          <a:lstStyle/>
          <a:p>
            <a:pPr marL="342900" indent="-342900">
              <a:buFont typeface="+mj-lt"/>
              <a:buAutoNum type="arabicPeriod"/>
            </a:pPr>
            <a:r>
              <a:rPr lang="de-AT" dirty="0"/>
              <a:t>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a:t>
            </a:r>
          </a:p>
          <a:p>
            <a:pPr marL="342900" indent="-342900">
              <a:buFont typeface="+mj-lt"/>
              <a:buAutoNum type="arabicPeriod"/>
            </a:pPr>
            <a:r>
              <a:rPr lang="de-AT" dirty="0"/>
              <a:t>Gestalte ein farbiges div-Element. Dieses soll auf drei verschiedene Events (</a:t>
            </a:r>
            <a:r>
              <a:rPr lang="de-AT" dirty="0" err="1">
                <a:latin typeface="Consolas" panose="020B0609020204030204" pitchFamily="49" charset="0"/>
              </a:rPr>
              <a:t>mouseout</a:t>
            </a:r>
            <a:r>
              <a:rPr lang="de-AT" dirty="0"/>
              <a:t>, </a:t>
            </a:r>
            <a:r>
              <a:rPr lang="de-AT" dirty="0" err="1">
                <a:latin typeface="Consolas" panose="020B0609020204030204" pitchFamily="49" charset="0"/>
              </a:rPr>
              <a:t>dblclick</a:t>
            </a:r>
            <a:r>
              <a:rPr lang="de-AT" dirty="0"/>
              <a:t> und </a:t>
            </a:r>
            <a:r>
              <a:rPr lang="de-AT" dirty="0" err="1">
                <a:latin typeface="Consolas" panose="020B0609020204030204" pitchFamily="49" charset="0"/>
              </a:rPr>
              <a:t>contextmenu</a:t>
            </a:r>
            <a:r>
              <a:rPr lang="de-AT" dirty="0"/>
              <a:t>) reagieren und dabei jeweils die Art des Events per </a:t>
            </a:r>
            <a:r>
              <a:rPr lang="de-AT" dirty="0">
                <a:latin typeface="Consolas" panose="020B0609020204030204" pitchFamily="49" charset="0"/>
              </a:rPr>
              <a:t>alert</a:t>
            </a:r>
            <a:r>
              <a:rPr lang="de-AT" dirty="0"/>
              <a:t>-Befehl ausgeben. Verwende dafür nur eine einzige Methode.</a:t>
            </a:r>
          </a:p>
          <a:p>
            <a:pPr marL="342900" indent="-342900">
              <a:buFont typeface="+mj-lt"/>
              <a:buAutoNum type="arabicPeriod"/>
            </a:pPr>
            <a:r>
              <a:rPr lang="de-AT" dirty="0"/>
              <a:t>Gestalte eine Seite mit zwei </a:t>
            </a:r>
            <a:r>
              <a:rPr lang="de-AT" dirty="0">
                <a:latin typeface="Consolas" panose="020B0609020204030204" pitchFamily="49" charset="0"/>
              </a:rPr>
              <a:t>div</a:t>
            </a:r>
            <a:r>
              <a:rPr lang="de-AT" dirty="0"/>
              <a:t>-Elementen mit identischer Größe aber unterschiedlichen Farben. Wenn die Seite aufgerufen wird, soll jedoch eines der beiden Elemente mit der </a:t>
            </a:r>
            <a:r>
              <a:rPr lang="de-AT" dirty="0" err="1">
                <a:latin typeface="Consolas" panose="020B0609020204030204" pitchFamily="49" charset="0"/>
              </a:rPr>
              <a:t>hide</a:t>
            </a:r>
            <a:r>
              <a:rPr lang="de-AT" dirty="0">
                <a:latin typeface="Consolas" panose="020B0609020204030204" pitchFamily="49" charset="0"/>
              </a:rPr>
              <a:t>()</a:t>
            </a:r>
            <a:r>
              <a:rPr lang="de-AT" dirty="0"/>
              <a:t>-Methode (ohne Verzögerung) versteckt werden. Füge darunter einen Button ein. Wenn der Anwender diesen anklickt, soll das Programm die beiden Rechtecke langsam austauschen, indem es auf beide die </a:t>
            </a:r>
            <a:r>
              <a:rPr lang="de-AT" dirty="0" err="1">
                <a:latin typeface="Consolas" panose="020B0609020204030204" pitchFamily="49" charset="0"/>
              </a:rPr>
              <a:t>toggle</a:t>
            </a:r>
            <a:r>
              <a:rPr lang="de-AT" dirty="0">
                <a:latin typeface="Consolas" panose="020B0609020204030204" pitchFamily="49" charset="0"/>
              </a:rPr>
              <a:t>()</a:t>
            </a:r>
            <a:r>
              <a:rPr lang="de-AT" dirty="0"/>
              <a:t>-Methode anwendet.</a:t>
            </a:r>
          </a:p>
        </p:txBody>
      </p:sp>
    </p:spTree>
    <p:extLst>
      <p:ext uri="{BB962C8B-B14F-4D97-AF65-F5344CB8AC3E}">
        <p14:creationId xmlns:p14="http://schemas.microsoft.com/office/powerpoint/2010/main" val="355403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6B4522-06F1-4D64-93B4-A7E375CC9B7F}"/>
              </a:ext>
            </a:extLst>
          </p:cNvPr>
          <p:cNvSpPr>
            <a:spLocks noGrp="1"/>
          </p:cNvSpPr>
          <p:nvPr>
            <p:ph type="title"/>
          </p:nvPr>
        </p:nvSpPr>
        <p:spPr/>
        <p:txBody>
          <a:bodyPr/>
          <a:lstStyle/>
          <a:p>
            <a:r>
              <a:rPr lang="de-AT" dirty="0">
                <a:solidFill>
                  <a:schemeClr val="tx1"/>
                </a:solidFill>
              </a:rPr>
              <a:t>Ajax</a:t>
            </a:r>
          </a:p>
        </p:txBody>
      </p:sp>
    </p:spTree>
    <p:extLst>
      <p:ext uri="{BB962C8B-B14F-4D97-AF65-F5344CB8AC3E}">
        <p14:creationId xmlns:p14="http://schemas.microsoft.com/office/powerpoint/2010/main" val="103916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DD96D5-BCE8-4612-8A81-2E576D7F0097}"/>
              </a:ext>
            </a:extLst>
          </p:cNvPr>
          <p:cNvSpPr>
            <a:spLocks noGrp="1"/>
          </p:cNvSpPr>
          <p:nvPr>
            <p:ph type="title"/>
          </p:nvPr>
        </p:nvSpPr>
        <p:spPr/>
        <p:txBody>
          <a:bodyPr/>
          <a:lstStyle/>
          <a:p>
            <a:r>
              <a:rPr lang="de-AT" dirty="0"/>
              <a:t>Was ist AJAX &amp; welche Vorteile bietet diese Technik</a:t>
            </a:r>
          </a:p>
        </p:txBody>
      </p:sp>
      <p:sp>
        <p:nvSpPr>
          <p:cNvPr id="3" name="Textplatzhalter 2">
            <a:extLst>
              <a:ext uri="{FF2B5EF4-FFF2-40B4-BE49-F238E27FC236}">
                <a16:creationId xmlns:a16="http://schemas.microsoft.com/office/drawing/2014/main" id="{10C2486F-AA4D-48F8-9733-38F00C6C3F82}"/>
              </a:ext>
            </a:extLst>
          </p:cNvPr>
          <p:cNvSpPr>
            <a:spLocks noGrp="1"/>
          </p:cNvSpPr>
          <p:nvPr>
            <p:ph type="body" sz="quarter" idx="13"/>
          </p:nvPr>
        </p:nvSpPr>
        <p:spPr>
          <a:xfrm>
            <a:off x="949136" y="2129506"/>
            <a:ext cx="10293728" cy="1768689"/>
          </a:xfrm>
        </p:spPr>
        <p:txBody>
          <a:bodyPr/>
          <a:lstStyle/>
          <a:p>
            <a:r>
              <a:rPr lang="de-AT" dirty="0" err="1"/>
              <a:t>Asynchronous</a:t>
            </a:r>
            <a:r>
              <a:rPr lang="de-AT" dirty="0"/>
              <a:t> JavaScript und XML =&gt; asynchroner Ablauf des Programms</a:t>
            </a:r>
          </a:p>
          <a:p>
            <a:r>
              <a:rPr lang="de-AT" dirty="0"/>
              <a:t>Mit AJAX möglich, präzise Anfragen an den Server zu senden, um genau die benötigten Inhalte anzufordern, die dann in die bestehende Seite eingefügt werden können</a:t>
            </a:r>
          </a:p>
          <a:p>
            <a:r>
              <a:rPr lang="de-AT" dirty="0"/>
              <a:t>Es werden nur Bausteine ausgetauscht =&gt; reduziert Ladezeiten</a:t>
            </a:r>
          </a:p>
          <a:p>
            <a:r>
              <a:rPr lang="de-AT" dirty="0"/>
              <a:t>Ladevorgang läuft im Hintergrund ab</a:t>
            </a:r>
          </a:p>
          <a:p>
            <a:r>
              <a:rPr lang="de-AT" dirty="0"/>
              <a:t>Für nachfolgende Beispiele bei lokaler Entwicklung wird von XAMPP das Apache Modul benötigt</a:t>
            </a:r>
          </a:p>
        </p:txBody>
      </p:sp>
    </p:spTree>
    <p:extLst>
      <p:ext uri="{BB962C8B-B14F-4D97-AF65-F5344CB8AC3E}">
        <p14:creationId xmlns:p14="http://schemas.microsoft.com/office/powerpoint/2010/main" val="249737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jQuery</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3907BA-E9A7-46A2-B94F-43ABE1A2BE18}"/>
              </a:ext>
            </a:extLst>
          </p:cNvPr>
          <p:cNvSpPr>
            <a:spLocks noGrp="1"/>
          </p:cNvSpPr>
          <p:nvPr>
            <p:ph type="title"/>
          </p:nvPr>
        </p:nvSpPr>
        <p:spPr/>
        <p:txBody>
          <a:bodyPr/>
          <a:lstStyle/>
          <a:p>
            <a:r>
              <a:rPr lang="de-AT" dirty="0"/>
              <a:t>Zusätzliche Informationen mit AJAX anfordern</a:t>
            </a:r>
          </a:p>
        </p:txBody>
      </p:sp>
      <p:sp>
        <p:nvSpPr>
          <p:cNvPr id="3" name="Textplatzhalter 2">
            <a:extLst>
              <a:ext uri="{FF2B5EF4-FFF2-40B4-BE49-F238E27FC236}">
                <a16:creationId xmlns:a16="http://schemas.microsoft.com/office/drawing/2014/main" id="{CC4CDD8F-D97E-4C64-9E90-6637C168EA59}"/>
              </a:ext>
            </a:extLst>
          </p:cNvPr>
          <p:cNvSpPr>
            <a:spLocks noGrp="1"/>
          </p:cNvSpPr>
          <p:nvPr>
            <p:ph type="body" sz="quarter" idx="13"/>
          </p:nvPr>
        </p:nvSpPr>
        <p:spPr>
          <a:xfrm>
            <a:off x="949136" y="826090"/>
            <a:ext cx="10293728" cy="286232"/>
          </a:xfrm>
        </p:spPr>
        <p:txBody>
          <a:bodyPr/>
          <a:lstStyle/>
          <a:p>
            <a:r>
              <a:rPr lang="de-AT" dirty="0"/>
              <a:t>Datei: nachrichten.txt</a:t>
            </a:r>
          </a:p>
        </p:txBody>
      </p:sp>
      <p:sp>
        <p:nvSpPr>
          <p:cNvPr id="4" name="Rectangle 1">
            <a:extLst>
              <a:ext uri="{FF2B5EF4-FFF2-40B4-BE49-F238E27FC236}">
                <a16:creationId xmlns:a16="http://schemas.microsoft.com/office/drawing/2014/main" id="{43BE11CC-7E2C-4D98-9EA0-F59922B23346}"/>
              </a:ext>
            </a:extLst>
          </p:cNvPr>
          <p:cNvSpPr>
            <a:spLocks noChangeArrowheads="1"/>
          </p:cNvSpPr>
          <p:nvPr/>
        </p:nvSpPr>
        <p:spPr bwMode="auto">
          <a:xfrm>
            <a:off x="949136" y="1112322"/>
            <a:ext cx="3413114" cy="276999"/>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Ein warmes Hallöchen aus der TXT-Datei</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202CAFAB-24EB-4C71-9D96-82E1F080DE90}"/>
              </a:ext>
            </a:extLst>
          </p:cNvPr>
          <p:cNvSpPr>
            <a:spLocks noChangeArrowheads="1"/>
          </p:cNvSpPr>
          <p:nvPr/>
        </p:nvSpPr>
        <p:spPr bwMode="auto">
          <a:xfrm>
            <a:off x="0" y="1841063"/>
            <a:ext cx="12192000" cy="4593587"/>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rgbClr val="E8BF6A"/>
                </a:solidFill>
                <a:effectLst/>
                <a:latin typeface="Consolas" panose="020B0609020204030204" pitchFamily="49" charset="0"/>
              </a:rPr>
              <a:t>&lt;!DOCTYPE </a:t>
            </a:r>
            <a:r>
              <a:rPr kumimoji="0" lang="de-DE" altLang="de-DE" sz="1100" b="0" i="0" u="none" strike="noStrike" cap="none" normalizeH="0" baseline="0" dirty="0" err="1">
                <a:ln>
                  <a:noFill/>
                </a:ln>
                <a:solidFill>
                  <a:srgbClr val="BABABA"/>
                </a:solidFill>
                <a:effectLst/>
                <a:latin typeface="Consolas" panose="020B0609020204030204" pitchFamily="49" charset="0"/>
              </a:rPr>
              <a:t>html</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html</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head</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    &lt;</a:t>
            </a:r>
            <a:r>
              <a:rPr kumimoji="0" lang="de-DE" altLang="de-DE" sz="1100" b="0" i="0" u="none" strike="noStrike" cap="none" normalizeH="0" baseline="0" dirty="0" err="1">
                <a:ln>
                  <a:noFill/>
                </a:ln>
                <a:solidFill>
                  <a:srgbClr val="E8BF6A"/>
                </a:solidFill>
                <a:effectLst/>
                <a:latin typeface="Consolas" panose="020B0609020204030204" pitchFamily="49" charset="0"/>
              </a:rPr>
              <a:t>meta</a:t>
            </a:r>
            <a:r>
              <a:rPr kumimoji="0" lang="de-DE" altLang="de-DE" sz="1100" b="0" i="0" u="none" strike="noStrike" cap="none" normalizeH="0" baseline="0" dirty="0">
                <a:ln>
                  <a:noFill/>
                </a:ln>
                <a:solidFill>
                  <a:srgbClr val="E8BF6A"/>
                </a:solidFill>
                <a:effectLst/>
                <a:latin typeface="Consolas" panose="020B0609020204030204" pitchFamily="49" charset="0"/>
              </a:rPr>
              <a:t> </a:t>
            </a:r>
            <a:r>
              <a:rPr kumimoji="0" lang="de-DE" altLang="de-DE" sz="1100" b="0" i="0" u="none" strike="noStrike" cap="none" normalizeH="0" baseline="0" dirty="0" err="1">
                <a:ln>
                  <a:noFill/>
                </a:ln>
                <a:solidFill>
                  <a:srgbClr val="BABABA"/>
                </a:solidFill>
                <a:effectLst/>
                <a:latin typeface="Consolas" panose="020B0609020204030204" pitchFamily="49" charset="0"/>
              </a:rPr>
              <a:t>charset</a:t>
            </a:r>
            <a:r>
              <a:rPr kumimoji="0" lang="de-DE" altLang="de-DE" sz="1100" b="0" i="0" u="none" strike="noStrike" cap="none" normalizeH="0" baseline="0" dirty="0">
                <a:ln>
                  <a:noFill/>
                </a:ln>
                <a:solidFill>
                  <a:srgbClr val="A5C261"/>
                </a:solidFill>
                <a:effectLst/>
                <a:latin typeface="Consolas" panose="020B0609020204030204" pitchFamily="49" charset="0"/>
              </a:rPr>
              <a:t>="UTF-8"</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    &lt;title&gt;</a:t>
            </a:r>
            <a:r>
              <a:rPr kumimoji="0" lang="de-DE" altLang="de-DE" sz="1100" b="0" i="0" u="none" strike="noStrike" cap="none" normalizeH="0" baseline="0" dirty="0">
                <a:ln>
                  <a:noFill/>
                </a:ln>
                <a:solidFill>
                  <a:srgbClr val="A9B7C6"/>
                </a:solidFill>
                <a:effectLst/>
                <a:latin typeface="Consolas" panose="020B0609020204030204" pitchFamily="49" charset="0"/>
              </a:rPr>
              <a:t>Übung</a:t>
            </a:r>
            <a:r>
              <a:rPr kumimoji="0" lang="de-DE" altLang="de-DE" sz="1100" b="0" i="0" u="none" strike="noStrike" cap="none" normalizeH="0" baseline="0" dirty="0">
                <a:ln>
                  <a:noFill/>
                </a:ln>
                <a:solidFill>
                  <a:srgbClr val="E8BF6A"/>
                </a:solidFill>
                <a:effectLst/>
                <a:latin typeface="Consolas" panose="020B0609020204030204" pitchFamily="49" charset="0"/>
              </a:rPr>
              <a:t>&lt;/title&gt;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    &lt;style&gt;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        #ausgabe </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err="1">
                <a:ln>
                  <a:noFill/>
                </a:ln>
                <a:solidFill>
                  <a:srgbClr val="BABABA"/>
                </a:solidFill>
                <a:effectLst/>
                <a:latin typeface="Consolas" panose="020B0609020204030204" pitchFamily="49" charset="0"/>
              </a:rPr>
              <a:t>height</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a:ln>
                  <a:noFill/>
                </a:ln>
                <a:solidFill>
                  <a:srgbClr val="6897BB"/>
                </a:solidFill>
                <a:effectLst/>
                <a:latin typeface="Consolas" panose="020B0609020204030204" pitchFamily="49" charset="0"/>
              </a:rPr>
              <a:t>100</a:t>
            </a:r>
            <a:r>
              <a:rPr kumimoji="0" lang="de-DE" altLang="de-DE" sz="1100" b="0" i="0" u="none" strike="noStrike" cap="none" normalizeH="0" baseline="0" dirty="0">
                <a:ln>
                  <a:noFill/>
                </a:ln>
                <a:solidFill>
                  <a:srgbClr val="A5C261"/>
                </a:solidFill>
                <a:effectLst/>
                <a:latin typeface="Consolas" panose="020B0609020204030204" pitchFamily="49" charset="0"/>
              </a:rPr>
              <a:t>px</a:t>
            </a: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err="1">
                <a:ln>
                  <a:noFill/>
                </a:ln>
                <a:solidFill>
                  <a:srgbClr val="BABABA"/>
                </a:solidFill>
                <a:effectLst/>
                <a:latin typeface="Consolas" panose="020B0609020204030204" pitchFamily="49" charset="0"/>
              </a:rPr>
              <a:t>width</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a:ln>
                  <a:noFill/>
                </a:ln>
                <a:solidFill>
                  <a:srgbClr val="6897BB"/>
                </a:solidFill>
                <a:effectLst/>
                <a:latin typeface="Consolas" panose="020B0609020204030204" pitchFamily="49" charset="0"/>
              </a:rPr>
              <a:t>200</a:t>
            </a:r>
            <a:r>
              <a:rPr kumimoji="0" lang="de-DE" altLang="de-DE" sz="1100" b="0" i="0" u="none" strike="noStrike" cap="none" normalizeH="0" baseline="0" dirty="0">
                <a:ln>
                  <a:noFill/>
                </a:ln>
                <a:solidFill>
                  <a:srgbClr val="A5C261"/>
                </a:solidFill>
                <a:effectLst/>
                <a:latin typeface="Consolas" panose="020B0609020204030204" pitchFamily="49" charset="0"/>
              </a:rPr>
              <a:t>px</a:t>
            </a: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a:ln>
                  <a:noFill/>
                </a:ln>
                <a:solidFill>
                  <a:srgbClr val="A9B7C6"/>
                </a:solidFill>
                <a:effectLst/>
                <a:latin typeface="Consolas" panose="020B0609020204030204" pitchFamily="49" charset="0"/>
              </a:rPr>
              <a:t>}</a:t>
            </a:r>
            <a:br>
              <a:rPr kumimoji="0" lang="de-DE" altLang="de-DE" sz="1100" b="0" i="0" u="none" strike="noStrike" cap="none" normalizeH="0" baseline="0" dirty="0">
                <a:ln>
                  <a:noFill/>
                </a:ln>
                <a:solidFill>
                  <a:srgbClr val="A9B7C6"/>
                </a:solidFill>
                <a:effectLst/>
                <a:latin typeface="Consolas" panose="020B0609020204030204" pitchFamily="49" charset="0"/>
              </a:rPr>
            </a:b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a:ln>
                  <a:noFill/>
                </a:ln>
                <a:solidFill>
                  <a:srgbClr val="E8BF6A"/>
                </a:solidFill>
                <a:effectLst/>
                <a:latin typeface="Consolas" panose="020B0609020204030204" pitchFamily="49" charset="0"/>
              </a:rPr>
              <a:t>&lt;/style&gt;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head</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body</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&lt;h1&gt;</a:t>
            </a:r>
            <a:r>
              <a:rPr kumimoji="0" lang="de-DE" altLang="de-DE" sz="1100" b="0" i="0" u="none" strike="noStrike" cap="none" normalizeH="0" baseline="0" dirty="0">
                <a:ln>
                  <a:noFill/>
                </a:ln>
                <a:solidFill>
                  <a:srgbClr val="A9B7C6"/>
                </a:solidFill>
                <a:effectLst/>
                <a:latin typeface="Consolas" panose="020B0609020204030204" pitchFamily="49" charset="0"/>
              </a:rPr>
              <a:t>Nachricht anzeigen</a:t>
            </a:r>
            <a:r>
              <a:rPr kumimoji="0" lang="de-DE" altLang="de-DE" sz="1100" b="0" i="0" u="none" strike="noStrike" cap="none" normalizeH="0" baseline="0" dirty="0">
                <a:ln>
                  <a:noFill/>
                </a:ln>
                <a:solidFill>
                  <a:srgbClr val="E8BF6A"/>
                </a:solidFill>
                <a:effectLst/>
                <a:latin typeface="Consolas" panose="020B0609020204030204" pitchFamily="49" charset="0"/>
              </a:rPr>
              <a:t>&lt;/h1&gt;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textarea</a:t>
            </a:r>
            <a:r>
              <a:rPr kumimoji="0" lang="de-DE" altLang="de-DE" sz="1100" b="0" i="0" u="none" strike="noStrike" cap="none" normalizeH="0" baseline="0" dirty="0">
                <a:ln>
                  <a:noFill/>
                </a:ln>
                <a:solidFill>
                  <a:srgbClr val="E8BF6A"/>
                </a:solidFill>
                <a:effectLst/>
                <a:latin typeface="Consolas" panose="020B0609020204030204" pitchFamily="49" charset="0"/>
              </a:rPr>
              <a:t> </a:t>
            </a:r>
            <a:r>
              <a:rPr kumimoji="0" lang="de-DE" altLang="de-DE" sz="1100" b="0" i="0" u="none" strike="noStrike" cap="none" normalizeH="0" baseline="0" dirty="0" err="1">
                <a:ln>
                  <a:noFill/>
                </a:ln>
                <a:solidFill>
                  <a:srgbClr val="BABABA"/>
                </a:solidFill>
                <a:effectLst/>
                <a:latin typeface="Consolas" panose="020B0609020204030204" pitchFamily="49" charset="0"/>
              </a:rPr>
              <a:t>id</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err="1">
                <a:ln>
                  <a:noFill/>
                </a:ln>
                <a:solidFill>
                  <a:srgbClr val="A5C261"/>
                </a:solidFill>
                <a:effectLst/>
                <a:latin typeface="Consolas" panose="020B0609020204030204" pitchFamily="49" charset="0"/>
              </a:rPr>
              <a:t>ausgabe</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a:ln>
                  <a:noFill/>
                </a:ln>
                <a:solidFill>
                  <a:srgbClr val="E8BF6A"/>
                </a:solidFill>
                <a:effectLst/>
                <a:latin typeface="Consolas" panose="020B0609020204030204" pitchFamily="49" charset="0"/>
              </a:rPr>
              <a:t>&gt;&lt;/</a:t>
            </a:r>
            <a:r>
              <a:rPr kumimoji="0" lang="de-DE" altLang="de-DE" sz="1100" b="0" i="0" u="none" strike="noStrike" cap="none" normalizeH="0" baseline="0" dirty="0" err="1">
                <a:ln>
                  <a:noFill/>
                </a:ln>
                <a:solidFill>
                  <a:srgbClr val="E8BF6A"/>
                </a:solidFill>
                <a:effectLst/>
                <a:latin typeface="Consolas" panose="020B0609020204030204" pitchFamily="49" charset="0"/>
              </a:rPr>
              <a:t>textarea</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button</a:t>
            </a:r>
            <a:r>
              <a:rPr kumimoji="0" lang="de-DE" altLang="de-DE" sz="1100" b="0" i="0" u="none" strike="noStrike" cap="none" normalizeH="0" baseline="0" dirty="0">
                <a:ln>
                  <a:noFill/>
                </a:ln>
                <a:solidFill>
                  <a:srgbClr val="E8BF6A"/>
                </a:solidFill>
                <a:effectLst/>
                <a:latin typeface="Consolas" panose="020B0609020204030204" pitchFamily="49" charset="0"/>
              </a:rPr>
              <a:t> </a:t>
            </a:r>
            <a:r>
              <a:rPr kumimoji="0" lang="de-DE" altLang="de-DE" sz="1100" b="0" i="0" u="none" strike="noStrike" cap="none" normalizeH="0" baseline="0" dirty="0">
                <a:ln>
                  <a:noFill/>
                </a:ln>
                <a:solidFill>
                  <a:srgbClr val="BABABA"/>
                </a:solidFill>
                <a:effectLst/>
                <a:latin typeface="Consolas" panose="020B0609020204030204" pitchFamily="49" charset="0"/>
              </a:rPr>
              <a:t>type</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err="1">
                <a:ln>
                  <a:noFill/>
                </a:ln>
                <a:solidFill>
                  <a:srgbClr val="A5C261"/>
                </a:solidFill>
                <a:effectLst/>
                <a:latin typeface="Consolas" panose="020B0609020204030204" pitchFamily="49" charset="0"/>
              </a:rPr>
              <a:t>button</a:t>
            </a:r>
            <a:r>
              <a:rPr kumimoji="0" lang="de-DE" altLang="de-DE" sz="1100" b="0" i="0" u="none" strike="noStrike" cap="none" normalizeH="0" baseline="0" dirty="0">
                <a:ln>
                  <a:noFill/>
                </a:ln>
                <a:solidFill>
                  <a:srgbClr val="A5C261"/>
                </a:solidFill>
                <a:effectLst/>
                <a:latin typeface="Consolas" panose="020B0609020204030204" pitchFamily="49" charset="0"/>
              </a:rPr>
              <a:t>" </a:t>
            </a:r>
            <a:r>
              <a:rPr kumimoji="0" lang="de-DE" altLang="de-DE" sz="1100" b="0" i="0" u="none" strike="noStrike" cap="none" normalizeH="0" baseline="0" dirty="0" err="1">
                <a:ln>
                  <a:noFill/>
                </a:ln>
                <a:solidFill>
                  <a:srgbClr val="BABABA"/>
                </a:solidFill>
                <a:effectLst/>
                <a:latin typeface="Consolas" panose="020B0609020204030204" pitchFamily="49" charset="0"/>
              </a:rPr>
              <a:t>id</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err="1">
                <a:ln>
                  <a:noFill/>
                </a:ln>
                <a:solidFill>
                  <a:srgbClr val="A5C261"/>
                </a:solidFill>
                <a:effectLst/>
                <a:latin typeface="Consolas" panose="020B0609020204030204" pitchFamily="49" charset="0"/>
              </a:rPr>
              <a:t>btn</a:t>
            </a:r>
            <a:r>
              <a:rPr kumimoji="0" lang="de-DE" altLang="de-DE" sz="1100" b="0" i="0" u="none" strike="noStrike" cap="none" normalizeH="0" baseline="0" dirty="0">
                <a:ln>
                  <a:noFill/>
                </a:ln>
                <a:solidFill>
                  <a:srgbClr val="A5C261"/>
                </a:solidFill>
                <a:effectLst/>
                <a:latin typeface="Consolas" panose="020B0609020204030204" pitchFamily="49" charset="0"/>
              </a:rPr>
              <a:t>" </a:t>
            </a:r>
            <a:r>
              <a:rPr kumimoji="0" lang="de-DE" altLang="de-DE" sz="1100" b="0" i="0" u="none" strike="noStrike" cap="none" normalizeH="0" baseline="0" dirty="0" err="1">
                <a:ln>
                  <a:noFill/>
                </a:ln>
                <a:solidFill>
                  <a:srgbClr val="BABABA"/>
                </a:solidFill>
                <a:effectLst/>
                <a:latin typeface="Consolas" panose="020B0609020204030204" pitchFamily="49" charset="0"/>
              </a:rPr>
              <a:t>onclick</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a:ln>
                  <a:noFill/>
                </a:ln>
                <a:solidFill>
                  <a:srgbClr val="FFC66D"/>
                </a:solidFill>
                <a:effectLst/>
                <a:latin typeface="Consolas" panose="020B0609020204030204" pitchFamily="49" charset="0"/>
              </a:rPr>
              <a:t>laden</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a:ln>
                  <a:noFill/>
                </a:ln>
                <a:solidFill>
                  <a:srgbClr val="E8BF6A"/>
                </a:solidFill>
                <a:effectLst/>
                <a:latin typeface="Consolas" panose="020B0609020204030204" pitchFamily="49" charset="0"/>
              </a:rPr>
              <a:t>&gt;</a:t>
            </a:r>
            <a:r>
              <a:rPr kumimoji="0" lang="de-DE" altLang="de-DE" sz="1100" b="0" i="0" u="none" strike="noStrike" cap="none" normalizeH="0" baseline="0" dirty="0">
                <a:ln>
                  <a:noFill/>
                </a:ln>
                <a:solidFill>
                  <a:srgbClr val="A9B7C6"/>
                </a:solidFill>
                <a:effectLst/>
                <a:latin typeface="Consolas" panose="020B0609020204030204" pitchFamily="49" charset="0"/>
              </a:rPr>
              <a:t>Inhalt laden</a:t>
            </a: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button</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script</a:t>
            </a:r>
            <a:r>
              <a:rPr kumimoji="0" lang="de-DE" altLang="de-DE" sz="1100" b="0" i="0" u="none" strike="noStrike" cap="none" normalizeH="0" baseline="0" dirty="0">
                <a:ln>
                  <a:noFill/>
                </a:ln>
                <a:solidFill>
                  <a:srgbClr val="E8BF6A"/>
                </a:solidFill>
                <a:effectLst/>
                <a:latin typeface="Consolas" panose="020B0609020204030204" pitchFamily="49" charset="0"/>
              </a:rPr>
              <a:t> </a:t>
            </a:r>
            <a:r>
              <a:rPr kumimoji="0" lang="de-DE" altLang="de-DE" sz="1100" b="0" i="0" u="none" strike="noStrike" cap="none" normalizeH="0" baseline="0" dirty="0" err="1">
                <a:ln>
                  <a:noFill/>
                </a:ln>
                <a:solidFill>
                  <a:srgbClr val="BABABA"/>
                </a:solidFill>
                <a:effectLst/>
                <a:latin typeface="Consolas" panose="020B0609020204030204" pitchFamily="49" charset="0"/>
              </a:rPr>
              <a:t>src</a:t>
            </a:r>
            <a:r>
              <a:rPr kumimoji="0" lang="de-DE" altLang="de-DE" sz="11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100" b="0" i="0" u="none" strike="noStrike" cap="none" normalizeH="0" baseline="0" dirty="0">
                <a:ln>
                  <a:noFill/>
                </a:ln>
                <a:solidFill>
                  <a:srgbClr val="E8BF6A"/>
                </a:solidFill>
                <a:effectLst/>
                <a:latin typeface="Consolas" panose="020B0609020204030204" pitchFamily="49" charset="0"/>
              </a:rPr>
              <a:t>&gt;&lt;/</a:t>
            </a:r>
            <a:r>
              <a:rPr kumimoji="0" lang="de-DE" altLang="de-DE" sz="1100" b="0" i="0" u="none" strike="noStrike" cap="none" normalizeH="0" baseline="0" dirty="0" err="1">
                <a:ln>
                  <a:noFill/>
                </a:ln>
                <a:solidFill>
                  <a:srgbClr val="E8BF6A"/>
                </a:solidFill>
                <a:effectLst/>
                <a:latin typeface="Consolas" panose="020B0609020204030204" pitchFamily="49" charset="0"/>
              </a:rPr>
              <a:t>script</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script</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    </a:t>
            </a:r>
            <a:r>
              <a:rPr kumimoji="0" lang="de-DE" altLang="de-DE" sz="1100" b="0" i="0" u="none" strike="noStrike" cap="none" normalizeH="0" baseline="0" dirty="0" err="1">
                <a:ln>
                  <a:noFill/>
                </a:ln>
                <a:solidFill>
                  <a:srgbClr val="CC7832"/>
                </a:solidFill>
                <a:effectLst/>
                <a:latin typeface="Consolas" panose="020B0609020204030204" pitchFamily="49" charset="0"/>
              </a:rPr>
              <a:t>function</a:t>
            </a: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a:ln>
                  <a:noFill/>
                </a:ln>
                <a:solidFill>
                  <a:srgbClr val="FFC66D"/>
                </a:solidFill>
                <a:effectLst/>
                <a:latin typeface="Consolas" panose="020B0609020204030204" pitchFamily="49" charset="0"/>
              </a:rPr>
              <a:t>laden</a:t>
            </a:r>
            <a:r>
              <a:rPr kumimoji="0" lang="de-DE" altLang="de-DE" sz="1100" b="0" i="0" u="none" strike="noStrike" cap="none" normalizeH="0" baseline="0" dirty="0">
                <a:ln>
                  <a:noFill/>
                </a:ln>
                <a:solidFill>
                  <a:srgbClr val="A9B7C6"/>
                </a:solidFill>
                <a:effectLst/>
                <a:latin typeface="Consolas" panose="020B0609020204030204" pitchFamily="49" charset="0"/>
              </a:rPr>
              <a:t>() {</a:t>
            </a:r>
            <a:br>
              <a:rPr kumimoji="0" lang="de-DE" altLang="de-DE" sz="1100" b="0" i="0" u="none" strike="noStrike" cap="none" normalizeH="0" baseline="0" dirty="0">
                <a:ln>
                  <a:noFill/>
                </a:ln>
                <a:solidFill>
                  <a:srgbClr val="A9B7C6"/>
                </a:solidFill>
                <a:effectLst/>
                <a:latin typeface="Consolas" panose="020B0609020204030204" pitchFamily="49" charset="0"/>
              </a:rPr>
            </a:b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a:ln>
                  <a:noFill/>
                </a:ln>
                <a:solidFill>
                  <a:srgbClr val="808080"/>
                </a:solidFill>
                <a:effectLst/>
                <a:latin typeface="Consolas" panose="020B0609020204030204" pitchFamily="49" charset="0"/>
              </a:rPr>
              <a:t>/* vordefiniertes Objekt, dass in allen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100" dirty="0">
                <a:solidFill>
                  <a:srgbClr val="808080"/>
                </a:solidFill>
                <a:latin typeface="Consolas" panose="020B0609020204030204" pitchFamily="49" charset="0"/>
              </a:rPr>
              <a:t>           </a:t>
            </a:r>
            <a:r>
              <a:rPr kumimoji="0" lang="de-DE" altLang="de-DE" sz="1100" b="0" i="0" u="none" strike="noStrike" cap="none" normalizeH="0" baseline="0" dirty="0">
                <a:ln>
                  <a:noFill/>
                </a:ln>
                <a:solidFill>
                  <a:srgbClr val="808080"/>
                </a:solidFill>
                <a:effectLst/>
                <a:latin typeface="Consolas" panose="020B0609020204030204" pitchFamily="49" charset="0"/>
              </a:rPr>
              <a:t>modernen Browsern vorhanden ist */</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a:t>
            </a:r>
            <a:r>
              <a:rPr kumimoji="0" lang="de-DE" altLang="de-DE" sz="1100" b="0" i="0" u="none" strike="noStrike" cap="none" normalizeH="0" baseline="0" dirty="0" err="1">
                <a:ln>
                  <a:noFill/>
                </a:ln>
                <a:solidFill>
                  <a:srgbClr val="CC7832"/>
                </a:solidFill>
                <a:effectLst/>
                <a:latin typeface="Consolas" panose="020B0609020204030204" pitchFamily="49" charset="0"/>
              </a:rPr>
              <a:t>let</a:t>
            </a: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err="1">
                <a:ln>
                  <a:noFill/>
                </a:ln>
                <a:solidFill>
                  <a:srgbClr val="A9B7C6"/>
                </a:solidFill>
                <a:effectLst/>
                <a:latin typeface="Consolas" panose="020B0609020204030204" pitchFamily="49" charset="0"/>
              </a:rPr>
              <a:t>ajaxObj</a:t>
            </a:r>
            <a:r>
              <a:rPr kumimoji="0" lang="de-DE" altLang="de-DE" sz="1100" b="0" i="0" u="none" strike="noStrike" cap="none" normalizeH="0" baseline="0" dirty="0">
                <a:ln>
                  <a:noFill/>
                </a:ln>
                <a:solidFill>
                  <a:srgbClr val="A9B7C6"/>
                </a:solidFill>
                <a:effectLst/>
                <a:latin typeface="Consolas" panose="020B0609020204030204" pitchFamily="49" charset="0"/>
              </a:rPr>
              <a:t> = </a:t>
            </a:r>
            <a:r>
              <a:rPr kumimoji="0" lang="de-DE" altLang="de-DE" sz="1100" b="0" i="0" u="none" strike="noStrike" cap="none" normalizeH="0" baseline="0" dirty="0" err="1">
                <a:ln>
                  <a:noFill/>
                </a:ln>
                <a:solidFill>
                  <a:srgbClr val="CC7832"/>
                </a:solidFill>
                <a:effectLst/>
                <a:latin typeface="Consolas" panose="020B0609020204030204" pitchFamily="49" charset="0"/>
              </a:rPr>
              <a:t>new</a:t>
            </a: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1" i="1" u="none" strike="noStrike" cap="none" normalizeH="0" baseline="0" dirty="0" err="1">
                <a:ln>
                  <a:noFill/>
                </a:ln>
                <a:solidFill>
                  <a:srgbClr val="9876AA"/>
                </a:solidFill>
                <a:effectLst/>
                <a:latin typeface="Consolas" panose="020B0609020204030204" pitchFamily="49" charset="0"/>
              </a:rPr>
              <a:t>XMLHttpRequest</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CC7832"/>
                </a:solidFill>
                <a:effectLst/>
                <a:latin typeface="Consolas" panose="020B0609020204030204" pitchFamily="49" charset="0"/>
              </a:rPr>
              <a:t>;</a:t>
            </a:r>
            <a:br>
              <a:rPr kumimoji="0" lang="de-DE" altLang="de-DE" sz="1100" b="0" i="0" u="none" strike="noStrike" cap="none" normalizeH="0" baseline="0" dirty="0">
                <a:ln>
                  <a:noFill/>
                </a:ln>
                <a:solidFill>
                  <a:srgbClr val="CC7832"/>
                </a:solidFill>
                <a:effectLst/>
                <a:latin typeface="Consolas" panose="020B0609020204030204" pitchFamily="49" charset="0"/>
              </a:rPr>
            </a:br>
            <a:br>
              <a:rPr kumimoji="0" lang="de-DE" altLang="de-DE" sz="1100" b="0" i="0" u="none" strike="noStrike" cap="none" normalizeH="0" baseline="0" dirty="0">
                <a:ln>
                  <a:noFill/>
                </a:ln>
                <a:solidFill>
                  <a:srgbClr val="CC7832"/>
                </a:solidFill>
                <a:effectLst/>
                <a:latin typeface="Consolas" panose="020B0609020204030204" pitchFamily="49" charset="0"/>
              </a:rPr>
            </a:b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a:ln>
                  <a:noFill/>
                </a:ln>
                <a:solidFill>
                  <a:srgbClr val="808080"/>
                </a:solidFill>
                <a:effectLst/>
                <a:latin typeface="Consolas" panose="020B0609020204030204" pitchFamily="49" charset="0"/>
              </a:rPr>
              <a:t>/* .</a:t>
            </a:r>
            <a:r>
              <a:rPr kumimoji="0" lang="de-DE" altLang="de-DE" sz="1100" b="0" i="0" u="none" strike="noStrike" cap="none" normalizeH="0" baseline="0" dirty="0" err="1">
                <a:ln>
                  <a:noFill/>
                </a:ln>
                <a:solidFill>
                  <a:srgbClr val="808080"/>
                </a:solidFill>
                <a:effectLst/>
                <a:latin typeface="Consolas" panose="020B0609020204030204" pitchFamily="49" charset="0"/>
              </a:rPr>
              <a:t>onreadystatechange</a:t>
            </a:r>
            <a:r>
              <a:rPr kumimoji="0" lang="de-DE" altLang="de-DE" sz="1100" b="0" i="0" u="none" strike="noStrike" cap="none" normalizeH="0" baseline="0" dirty="0">
                <a:ln>
                  <a:noFill/>
                </a:ln>
                <a:solidFill>
                  <a:srgbClr val="808080"/>
                </a:solidFill>
                <a:effectLst/>
                <a:latin typeface="Consolas" panose="020B0609020204030204" pitchFamily="49" charset="0"/>
              </a:rPr>
              <a:t> enthält eine Funktion,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rgbClr val="808080"/>
                </a:solidFill>
                <a:effectLst/>
                <a:latin typeface="Consolas" panose="020B0609020204030204" pitchFamily="49" charset="0"/>
              </a:rPr>
              <a:t>        * die dann ausgeführt wird,</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 wenn sich der Status der aktuellen Anfrage ändert.</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 Bei jeder Statusänderung wird die Funktion ausgeben()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rgbClr val="808080"/>
                </a:solidFill>
                <a:effectLst/>
                <a:latin typeface="Consolas" panose="020B0609020204030204" pitchFamily="49" charset="0"/>
              </a:rPr>
              <a:t>        * aufgerufen */</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a:t>
            </a:r>
            <a:r>
              <a:rPr kumimoji="0" lang="de-DE" altLang="de-DE" sz="1100" b="0" i="0" u="none" strike="noStrike" cap="none" normalizeH="0" baseline="0" dirty="0" err="1">
                <a:ln>
                  <a:noFill/>
                </a:ln>
                <a:solidFill>
                  <a:srgbClr val="A9B7C6"/>
                </a:solidFill>
                <a:effectLst/>
                <a:latin typeface="Consolas" panose="020B0609020204030204" pitchFamily="49" charset="0"/>
              </a:rPr>
              <a:t>ajaxObj.</a:t>
            </a:r>
            <a:r>
              <a:rPr kumimoji="0" lang="de-DE" altLang="de-DE" sz="1100" b="0" i="0" u="none" strike="noStrike" cap="none" normalizeH="0" baseline="0" dirty="0" err="1">
                <a:ln>
                  <a:noFill/>
                </a:ln>
                <a:solidFill>
                  <a:srgbClr val="9876AA"/>
                </a:solidFill>
                <a:effectLst/>
                <a:latin typeface="Consolas" panose="020B0609020204030204" pitchFamily="49" charset="0"/>
              </a:rPr>
              <a:t>onreadystatechange</a:t>
            </a:r>
            <a:r>
              <a:rPr kumimoji="0" lang="de-DE" altLang="de-DE" sz="1100" b="0" i="0" u="none" strike="noStrike" cap="none" normalizeH="0" baseline="0" dirty="0">
                <a:ln>
                  <a:noFill/>
                </a:ln>
                <a:solidFill>
                  <a:srgbClr val="9876AA"/>
                </a:solidFill>
                <a:effectLst/>
                <a:latin typeface="Consolas" panose="020B0609020204030204" pitchFamily="49" charset="0"/>
              </a:rPr>
              <a:t> </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a:ln>
                  <a:noFill/>
                </a:ln>
                <a:solidFill>
                  <a:srgbClr val="FFC66D"/>
                </a:solidFill>
                <a:effectLst/>
                <a:latin typeface="Consolas" panose="020B0609020204030204" pitchFamily="49" charset="0"/>
              </a:rPr>
              <a:t>ausgeben</a:t>
            </a:r>
            <a:r>
              <a:rPr kumimoji="0" lang="de-DE" altLang="de-DE" sz="1100" b="0" i="0" u="none" strike="noStrike" cap="none" normalizeH="0" baseline="0" dirty="0">
                <a:ln>
                  <a:noFill/>
                </a:ln>
                <a:solidFill>
                  <a:srgbClr val="CC7832"/>
                </a:solidFill>
                <a:effectLst/>
                <a:latin typeface="Consolas" panose="020B0609020204030204" pitchFamily="49" charset="0"/>
              </a:rPr>
              <a:t>;</a:t>
            </a:r>
            <a:br>
              <a:rPr kumimoji="0" lang="de-DE" altLang="de-DE" sz="1100" b="0" i="0" u="none" strike="noStrike" cap="none" normalizeH="0" baseline="0" dirty="0">
                <a:ln>
                  <a:noFill/>
                </a:ln>
                <a:solidFill>
                  <a:srgbClr val="CC7832"/>
                </a:solidFill>
                <a:effectLst/>
                <a:latin typeface="Consolas" panose="020B0609020204030204" pitchFamily="49" charset="0"/>
              </a:rPr>
            </a:br>
            <a:br>
              <a:rPr kumimoji="0" lang="de-DE" altLang="de-DE" sz="1100" b="0" i="0" u="none" strike="noStrike" cap="none" normalizeH="0" baseline="0" dirty="0">
                <a:ln>
                  <a:noFill/>
                </a:ln>
                <a:solidFill>
                  <a:srgbClr val="CC7832"/>
                </a:solidFill>
                <a:effectLst/>
                <a:latin typeface="Consolas" panose="020B0609020204030204" pitchFamily="49" charset="0"/>
              </a:rPr>
            </a:b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a:ln>
                  <a:noFill/>
                </a:ln>
                <a:solidFill>
                  <a:srgbClr val="808080"/>
                </a:solidFill>
                <a:effectLst/>
                <a:latin typeface="Consolas" panose="020B0609020204030204" pitchFamily="49" charset="0"/>
              </a:rPr>
              <a:t>/* Art der Übermittlung festlegen, für dieses Beispiel egal...</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 danach folgt die Datei, die aufgerufen werden soll</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 </a:t>
            </a:r>
            <a:r>
              <a:rPr kumimoji="0" lang="de-DE" altLang="de-DE" sz="1100" b="0" i="0" u="none" strike="noStrike" cap="none" normalizeH="0" baseline="0" dirty="0" err="1">
                <a:ln>
                  <a:noFill/>
                </a:ln>
                <a:solidFill>
                  <a:srgbClr val="808080"/>
                </a:solidFill>
                <a:effectLst/>
                <a:latin typeface="Consolas" panose="020B0609020204030204" pitchFamily="49" charset="0"/>
              </a:rPr>
              <a:t>true</a:t>
            </a:r>
            <a:r>
              <a:rPr kumimoji="0" lang="de-DE" altLang="de-DE" sz="1100" b="0" i="0" u="none" strike="noStrike" cap="none" normalizeH="0" baseline="0" dirty="0">
                <a:ln>
                  <a:noFill/>
                </a:ln>
                <a:solidFill>
                  <a:srgbClr val="808080"/>
                </a:solidFill>
                <a:effectLst/>
                <a:latin typeface="Consolas" panose="020B0609020204030204" pitchFamily="49" charset="0"/>
              </a:rPr>
              <a:t> erlaubt es, asynchron zu arbeiten. Mit </a:t>
            </a:r>
            <a:r>
              <a:rPr kumimoji="0" lang="de-DE" altLang="de-DE" sz="1100" b="0" i="0" u="none" strike="noStrike" cap="none" normalizeH="0" baseline="0" dirty="0" err="1">
                <a:ln>
                  <a:noFill/>
                </a:ln>
                <a:solidFill>
                  <a:srgbClr val="808080"/>
                </a:solidFill>
                <a:effectLst/>
                <a:latin typeface="Consolas" panose="020B0609020204030204" pitchFamily="49" charset="0"/>
              </a:rPr>
              <a:t>false</a:t>
            </a:r>
            <a:r>
              <a:rPr kumimoji="0" lang="de-DE" altLang="de-DE" sz="1100" b="0" i="0" u="none" strike="noStrike" cap="none" normalizeH="0" baseline="0" dirty="0">
                <a:ln>
                  <a:noFill/>
                </a:ln>
                <a:solidFill>
                  <a:srgbClr val="80808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rgbClr val="808080"/>
                </a:solidFill>
                <a:effectLst/>
                <a:latin typeface="Consolas" panose="020B0609020204030204" pitchFamily="49" charset="0"/>
              </a:rPr>
              <a:t>        * würde der Programmteil</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 synchron ablaufen */</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a:t>
            </a:r>
            <a:r>
              <a:rPr kumimoji="0" lang="de-DE" altLang="de-DE" sz="1100" b="0" i="0" u="none" strike="noStrike" cap="none" normalizeH="0" baseline="0" dirty="0" err="1">
                <a:ln>
                  <a:noFill/>
                </a:ln>
                <a:solidFill>
                  <a:srgbClr val="A9B7C6"/>
                </a:solidFill>
                <a:effectLst/>
                <a:latin typeface="Consolas" panose="020B0609020204030204" pitchFamily="49" charset="0"/>
              </a:rPr>
              <a:t>ajaxObj.</a:t>
            </a:r>
            <a:r>
              <a:rPr kumimoji="0" lang="de-DE" altLang="de-DE" sz="1100" b="0" i="0" u="none" strike="noStrike" cap="none" normalizeH="0" baseline="0" dirty="0" err="1">
                <a:ln>
                  <a:noFill/>
                </a:ln>
                <a:solidFill>
                  <a:srgbClr val="FFC66D"/>
                </a:solidFill>
                <a:effectLst/>
                <a:latin typeface="Consolas" panose="020B0609020204030204" pitchFamily="49" charset="0"/>
              </a:rPr>
              <a:t>open</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6A8759"/>
                </a:solidFill>
                <a:effectLst/>
                <a:latin typeface="Consolas" panose="020B0609020204030204" pitchFamily="49" charset="0"/>
              </a:rPr>
              <a:t>"GET"</a:t>
            </a: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a:ln>
                  <a:noFill/>
                </a:ln>
                <a:solidFill>
                  <a:srgbClr val="6A8759"/>
                </a:solidFill>
                <a:effectLst/>
                <a:latin typeface="Consolas" panose="020B0609020204030204" pitchFamily="49" charset="0"/>
              </a:rPr>
              <a:t>"nachrichten.txt"</a:t>
            </a: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err="1">
                <a:ln>
                  <a:noFill/>
                </a:ln>
                <a:solidFill>
                  <a:srgbClr val="CC7832"/>
                </a:solidFill>
                <a:effectLst/>
                <a:latin typeface="Consolas" panose="020B0609020204030204" pitchFamily="49" charset="0"/>
              </a:rPr>
              <a:t>true</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CC7832"/>
                </a:solidFill>
                <a:effectLst/>
                <a:latin typeface="Consolas" panose="020B0609020204030204" pitchFamily="49" charset="0"/>
              </a:rPr>
              <a:t>;</a:t>
            </a:r>
            <a:br>
              <a:rPr kumimoji="0" lang="de-DE" altLang="de-DE" sz="1100" b="0" i="0" u="none" strike="noStrike" cap="none" normalizeH="0" baseline="0" dirty="0">
                <a:ln>
                  <a:noFill/>
                </a:ln>
                <a:solidFill>
                  <a:srgbClr val="CC7832"/>
                </a:solidFill>
                <a:effectLst/>
                <a:latin typeface="Consolas" panose="020B0609020204030204" pitchFamily="49" charset="0"/>
              </a:rPr>
            </a:br>
            <a:br>
              <a:rPr kumimoji="0" lang="de-DE" altLang="de-DE" sz="1100" b="0" i="0" u="none" strike="noStrike" cap="none" normalizeH="0" baseline="0" dirty="0">
                <a:ln>
                  <a:noFill/>
                </a:ln>
                <a:solidFill>
                  <a:srgbClr val="CC7832"/>
                </a:solidFill>
                <a:effectLst/>
                <a:latin typeface="Consolas" panose="020B0609020204030204" pitchFamily="49" charset="0"/>
              </a:rPr>
            </a:b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a:ln>
                  <a:noFill/>
                </a:ln>
                <a:solidFill>
                  <a:srgbClr val="808080"/>
                </a:solidFill>
                <a:effectLst/>
                <a:latin typeface="Consolas" panose="020B0609020204030204" pitchFamily="49" charset="0"/>
              </a:rPr>
              <a:t>/* .send() sorgt dafür, dass die Seite entsprechende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rgbClr val="808080"/>
                </a:solidFill>
                <a:effectLst/>
                <a:latin typeface="Consolas" panose="020B0609020204030204" pitchFamily="49" charset="0"/>
              </a:rPr>
              <a:t>         * Anfrage an Server absendet und die Daten anfordert */</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a:t>
            </a:r>
            <a:r>
              <a:rPr kumimoji="0" lang="de-DE" altLang="de-DE" sz="1100" b="0" i="0" u="none" strike="noStrike" cap="none" normalizeH="0" baseline="0" dirty="0" err="1">
                <a:ln>
                  <a:noFill/>
                </a:ln>
                <a:solidFill>
                  <a:srgbClr val="A9B7C6"/>
                </a:solidFill>
                <a:effectLst/>
                <a:latin typeface="Consolas" panose="020B0609020204030204" pitchFamily="49" charset="0"/>
              </a:rPr>
              <a:t>ajaxObj.</a:t>
            </a:r>
            <a:r>
              <a:rPr kumimoji="0" lang="de-DE" altLang="de-DE" sz="1100" b="0" i="0" u="none" strike="noStrike" cap="none" normalizeH="0" baseline="0" dirty="0" err="1">
                <a:ln>
                  <a:noFill/>
                </a:ln>
                <a:solidFill>
                  <a:srgbClr val="FFC66D"/>
                </a:solidFill>
                <a:effectLst/>
                <a:latin typeface="Consolas" panose="020B0609020204030204" pitchFamily="49" charset="0"/>
              </a:rPr>
              <a:t>send</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CC7832"/>
                </a:solidFill>
                <a:effectLst/>
                <a:latin typeface="Consolas" panose="020B0609020204030204" pitchFamily="49" charset="0"/>
              </a:rPr>
              <a:t>;</a:t>
            </a:r>
            <a:br>
              <a:rPr kumimoji="0" lang="de-DE" altLang="de-DE" sz="1100" b="0" i="0" u="none" strike="noStrike" cap="none" normalizeH="0" baseline="0" dirty="0">
                <a:ln>
                  <a:noFill/>
                </a:ln>
                <a:solidFill>
                  <a:srgbClr val="CC7832"/>
                </a:solidFill>
                <a:effectLst/>
                <a:latin typeface="Consolas" panose="020B0609020204030204" pitchFamily="49" charset="0"/>
              </a:rPr>
            </a:b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a:ln>
                  <a:noFill/>
                </a:ln>
                <a:solidFill>
                  <a:srgbClr val="A9B7C6"/>
                </a:solidFill>
                <a:effectLst/>
                <a:latin typeface="Consolas" panose="020B0609020204030204" pitchFamily="49" charset="0"/>
              </a:rPr>
              <a:t>}</a:t>
            </a:r>
            <a:br>
              <a:rPr kumimoji="0" lang="de-DE" altLang="de-DE" sz="1100" b="0" i="0" u="none" strike="noStrike" cap="none" normalizeH="0" baseline="0" dirty="0">
                <a:ln>
                  <a:noFill/>
                </a:ln>
                <a:solidFill>
                  <a:srgbClr val="A9B7C6"/>
                </a:solidFill>
                <a:effectLst/>
                <a:latin typeface="Consolas" panose="020B0609020204030204" pitchFamily="49" charset="0"/>
              </a:rPr>
            </a:b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a:ln>
                  <a:noFill/>
                </a:ln>
                <a:solidFill>
                  <a:srgbClr val="808080"/>
                </a:solidFill>
                <a:effectLst/>
                <a:latin typeface="Consolas" panose="020B0609020204030204" pitchFamily="49" charset="0"/>
              </a:rPr>
              <a:t>/* wird immer dann ausgeführt wenn sich der Status ändert */</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a:t>
            </a:r>
            <a:r>
              <a:rPr kumimoji="0" lang="de-DE" altLang="de-DE" sz="1100" b="0" i="0" u="none" strike="noStrike" cap="none" normalizeH="0" baseline="0" dirty="0" err="1">
                <a:ln>
                  <a:noFill/>
                </a:ln>
                <a:solidFill>
                  <a:srgbClr val="CC7832"/>
                </a:solidFill>
                <a:effectLst/>
                <a:latin typeface="Consolas" panose="020B0609020204030204" pitchFamily="49" charset="0"/>
              </a:rPr>
              <a:t>function</a:t>
            </a: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a:ln>
                  <a:noFill/>
                </a:ln>
                <a:solidFill>
                  <a:srgbClr val="FFC66D"/>
                </a:solidFill>
                <a:effectLst/>
                <a:latin typeface="Consolas" panose="020B0609020204030204" pitchFamily="49" charset="0"/>
              </a:rPr>
              <a:t>ausgeben</a:t>
            </a:r>
            <a:r>
              <a:rPr kumimoji="0" lang="de-DE" altLang="de-DE" sz="1100" b="0" i="0" u="none" strike="noStrike" cap="none" normalizeH="0" baseline="0" dirty="0">
                <a:ln>
                  <a:noFill/>
                </a:ln>
                <a:solidFill>
                  <a:srgbClr val="A9B7C6"/>
                </a:solidFill>
                <a:effectLst/>
                <a:latin typeface="Consolas" panose="020B0609020204030204" pitchFamily="49" charset="0"/>
              </a:rPr>
              <a:t>() {</a:t>
            </a:r>
            <a:br>
              <a:rPr kumimoji="0" lang="de-DE" altLang="de-DE" sz="1100" b="0" i="0" u="none" strike="noStrike" cap="none" normalizeH="0" baseline="0" dirty="0">
                <a:ln>
                  <a:noFill/>
                </a:ln>
                <a:solidFill>
                  <a:srgbClr val="A9B7C6"/>
                </a:solidFill>
                <a:effectLst/>
                <a:latin typeface="Consolas" panose="020B0609020204030204" pitchFamily="49" charset="0"/>
              </a:rPr>
            </a:b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a:ln>
                  <a:noFill/>
                </a:ln>
                <a:solidFill>
                  <a:srgbClr val="808080"/>
                </a:solidFill>
                <a:effectLst/>
                <a:latin typeface="Consolas" panose="020B0609020204030204" pitchFamily="49" charset="0"/>
              </a:rPr>
              <a:t>/* es gibt auch Status-Änderungen auf die nicht reagiert werden</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 sollen wenn </a:t>
            </a:r>
            <a:r>
              <a:rPr kumimoji="0" lang="de-DE" altLang="de-DE" sz="1100" b="0" i="0" u="none" strike="noStrike" cap="none" normalizeH="0" baseline="0" dirty="0" err="1">
                <a:ln>
                  <a:noFill/>
                </a:ln>
                <a:solidFill>
                  <a:srgbClr val="808080"/>
                </a:solidFill>
                <a:effectLst/>
                <a:latin typeface="Consolas" panose="020B0609020204030204" pitchFamily="49" charset="0"/>
              </a:rPr>
              <a:t>XMLHttpRequest</a:t>
            </a:r>
            <a:r>
              <a:rPr kumimoji="0" lang="de-DE" altLang="de-DE" sz="1100" b="0" i="0" u="none" strike="noStrike" cap="none" normalizeH="0" baseline="0" dirty="0">
                <a:ln>
                  <a:noFill/>
                </a:ln>
                <a:solidFill>
                  <a:srgbClr val="808080"/>
                </a:solidFill>
                <a:effectLst/>
                <a:latin typeface="Consolas" panose="020B0609020204030204" pitchFamily="49" charset="0"/>
              </a:rPr>
              <a:t>-Objekt</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 das </a:t>
            </a:r>
            <a:r>
              <a:rPr kumimoji="0" lang="de-DE" altLang="de-DE" sz="1100" b="0" i="0" u="none" strike="noStrike" cap="none" normalizeH="0" baseline="0" dirty="0" err="1">
                <a:ln>
                  <a:noFill/>
                </a:ln>
                <a:solidFill>
                  <a:srgbClr val="808080"/>
                </a:solidFill>
                <a:effectLst/>
                <a:latin typeface="Consolas" panose="020B0609020204030204" pitchFamily="49" charset="0"/>
              </a:rPr>
              <a:t>readyState</a:t>
            </a:r>
            <a:r>
              <a:rPr kumimoji="0" lang="de-DE" altLang="de-DE" sz="1100" b="0" i="0" u="none" strike="noStrike" cap="none" normalizeH="0" baseline="0" dirty="0">
                <a:ln>
                  <a:noFill/>
                </a:ln>
                <a:solidFill>
                  <a:srgbClr val="808080"/>
                </a:solidFill>
                <a:effectLst/>
                <a:latin typeface="Consolas" panose="020B0609020204030204" pitchFamily="49" charset="0"/>
              </a:rPr>
              <a:t>-Attribut den Wert 4</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 &amp;&amp; wenn Übermittlung erfolgreich war (200) */</a:t>
            </a:r>
            <a:br>
              <a:rPr kumimoji="0" lang="de-DE" altLang="de-DE" sz="1100" b="0" i="0" u="none" strike="noStrike" cap="none" normalizeH="0" baseline="0" dirty="0">
                <a:ln>
                  <a:noFill/>
                </a:ln>
                <a:solidFill>
                  <a:srgbClr val="808080"/>
                </a:solidFill>
                <a:effectLst/>
                <a:latin typeface="Consolas" panose="020B0609020204030204" pitchFamily="49" charset="0"/>
              </a:rPr>
            </a:br>
            <a:r>
              <a:rPr kumimoji="0" lang="de-DE" altLang="de-DE" sz="1100" b="0" i="0" u="none" strike="noStrike" cap="none" normalizeH="0" baseline="0" dirty="0">
                <a:ln>
                  <a:noFill/>
                </a:ln>
                <a:solidFill>
                  <a:srgbClr val="808080"/>
                </a:solidFill>
                <a:effectLst/>
                <a:latin typeface="Consolas" panose="020B0609020204030204" pitchFamily="49" charset="0"/>
              </a:rPr>
              <a:t>        </a:t>
            </a:r>
            <a:r>
              <a:rPr kumimoji="0" lang="de-DE" altLang="de-DE" sz="1100" b="0" i="0" u="none" strike="noStrike" cap="none" normalizeH="0" baseline="0" dirty="0" err="1">
                <a:ln>
                  <a:noFill/>
                </a:ln>
                <a:solidFill>
                  <a:srgbClr val="CC7832"/>
                </a:solidFill>
                <a:effectLst/>
                <a:latin typeface="Consolas" panose="020B0609020204030204" pitchFamily="49" charset="0"/>
              </a:rPr>
              <a:t>if</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CC7832"/>
                </a:solidFill>
                <a:effectLst/>
                <a:latin typeface="Consolas" panose="020B0609020204030204" pitchFamily="49" charset="0"/>
              </a:rPr>
              <a:t>this</a:t>
            </a:r>
            <a:r>
              <a:rPr kumimoji="0" lang="de-DE" altLang="de-DE" sz="1100" b="0" i="0" u="none" strike="noStrike" cap="none" normalizeH="0" baseline="0" dirty="0" err="1">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9876AA"/>
                </a:solidFill>
                <a:effectLst/>
                <a:latin typeface="Consolas" panose="020B0609020204030204" pitchFamily="49" charset="0"/>
              </a:rPr>
              <a:t>readyState</a:t>
            </a:r>
            <a:r>
              <a:rPr kumimoji="0" lang="de-DE" altLang="de-DE" sz="1100" b="0" i="0" u="none" strike="noStrike" cap="none" normalizeH="0" baseline="0" dirty="0">
                <a:ln>
                  <a:noFill/>
                </a:ln>
                <a:solidFill>
                  <a:srgbClr val="9876AA"/>
                </a:solidFill>
                <a:effectLst/>
                <a:latin typeface="Consolas" panose="020B0609020204030204" pitchFamily="49" charset="0"/>
              </a:rPr>
              <a:t> </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a:ln>
                  <a:noFill/>
                </a:ln>
                <a:solidFill>
                  <a:srgbClr val="6897BB"/>
                </a:solidFill>
                <a:effectLst/>
                <a:latin typeface="Consolas" panose="020B0609020204030204" pitchFamily="49" charset="0"/>
              </a:rPr>
              <a:t>4 </a:t>
            </a:r>
            <a:r>
              <a:rPr kumimoji="0" lang="de-DE" altLang="de-DE" sz="1100" b="0" i="0" u="none" strike="noStrike" cap="none" normalizeH="0" baseline="0" dirty="0">
                <a:ln>
                  <a:noFill/>
                </a:ln>
                <a:solidFill>
                  <a:srgbClr val="A9B7C6"/>
                </a:solidFill>
                <a:effectLst/>
                <a:latin typeface="Consolas" panose="020B0609020204030204" pitchFamily="49" charset="0"/>
              </a:rPr>
              <a:t>&amp;&amp; </a:t>
            </a:r>
            <a:r>
              <a:rPr kumimoji="0" lang="de-DE" altLang="de-DE" sz="1100" b="0" i="0" u="none" strike="noStrike" cap="none" normalizeH="0" baseline="0" dirty="0" err="1">
                <a:ln>
                  <a:noFill/>
                </a:ln>
                <a:solidFill>
                  <a:srgbClr val="CC7832"/>
                </a:solidFill>
                <a:effectLst/>
                <a:latin typeface="Consolas" panose="020B0609020204030204" pitchFamily="49" charset="0"/>
              </a:rPr>
              <a:t>this</a:t>
            </a:r>
            <a:r>
              <a:rPr kumimoji="0" lang="de-DE" altLang="de-DE" sz="1100" b="0" i="0" u="none" strike="noStrike" cap="none" normalizeH="0" baseline="0" dirty="0" err="1">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9876AA"/>
                </a:solidFill>
                <a:effectLst/>
                <a:latin typeface="Consolas" panose="020B0609020204030204" pitchFamily="49" charset="0"/>
              </a:rPr>
              <a:t>status</a:t>
            </a:r>
            <a:r>
              <a:rPr kumimoji="0" lang="de-DE" altLang="de-DE" sz="1100" b="0" i="0" u="none" strike="noStrike" cap="none" normalizeH="0" baseline="0" dirty="0">
                <a:ln>
                  <a:noFill/>
                </a:ln>
                <a:solidFill>
                  <a:srgbClr val="9876AA"/>
                </a:solidFill>
                <a:effectLst/>
                <a:latin typeface="Consolas" panose="020B0609020204030204" pitchFamily="49" charset="0"/>
              </a:rPr>
              <a:t> </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a:ln>
                  <a:noFill/>
                </a:ln>
                <a:solidFill>
                  <a:srgbClr val="6897BB"/>
                </a:solidFill>
                <a:effectLst/>
                <a:latin typeface="Consolas" panose="020B0609020204030204" pitchFamily="49" charset="0"/>
              </a:rPr>
              <a:t>200</a:t>
            </a:r>
            <a:r>
              <a:rPr kumimoji="0" lang="de-DE" altLang="de-DE" sz="1100" b="0" i="0" u="none" strike="noStrike" cap="none" normalizeH="0" baseline="0" dirty="0">
                <a:ln>
                  <a:noFill/>
                </a:ln>
                <a:solidFill>
                  <a:srgbClr val="A9B7C6"/>
                </a:solidFill>
                <a:effectLst/>
                <a:latin typeface="Consolas" panose="020B0609020204030204" pitchFamily="49" charset="0"/>
              </a:rPr>
              <a:t>) {</a:t>
            </a:r>
            <a:br>
              <a:rPr kumimoji="0" lang="de-DE" altLang="de-DE" sz="1100" b="0" i="0" u="none" strike="noStrike" cap="none" normalizeH="0" baseline="0" dirty="0">
                <a:ln>
                  <a:noFill/>
                </a:ln>
                <a:solidFill>
                  <a:srgbClr val="A9B7C6"/>
                </a:solidFill>
                <a:effectLst/>
                <a:latin typeface="Consolas" panose="020B0609020204030204" pitchFamily="49" charset="0"/>
              </a:rPr>
            </a:b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1" i="1" u="none" strike="noStrike" cap="none" normalizeH="0" baseline="0" dirty="0" err="1">
                <a:ln>
                  <a:noFill/>
                </a:ln>
                <a:solidFill>
                  <a:srgbClr val="9876AA"/>
                </a:solidFill>
                <a:effectLst/>
                <a:latin typeface="Consolas" panose="020B0609020204030204" pitchFamily="49" charset="0"/>
              </a:rPr>
              <a:t>document</a:t>
            </a:r>
            <a:r>
              <a:rPr kumimoji="0" lang="de-DE" altLang="de-DE" sz="1100" b="0" i="0" u="none" strike="noStrike" cap="none" normalizeH="0" baseline="0" dirty="0" err="1">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6A8759"/>
                </a:solidFill>
                <a:effectLst/>
                <a:latin typeface="Consolas" panose="020B0609020204030204" pitchFamily="49" charset="0"/>
              </a:rPr>
              <a:t>'</a:t>
            </a:r>
            <a:r>
              <a:rPr kumimoji="0" lang="de-DE" altLang="de-DE" sz="1100" b="0" i="0" u="none" strike="noStrike" cap="none" normalizeH="0" baseline="0" dirty="0" err="1">
                <a:ln>
                  <a:noFill/>
                </a:ln>
                <a:solidFill>
                  <a:srgbClr val="6A8759"/>
                </a:solidFill>
                <a:effectLst/>
                <a:latin typeface="Consolas" panose="020B0609020204030204" pitchFamily="49" charset="0"/>
              </a:rPr>
              <a:t>ausgabe</a:t>
            </a:r>
            <a:r>
              <a:rPr kumimoji="0" lang="de-DE" altLang="de-DE" sz="1100" b="0" i="0" u="none" strike="noStrike" cap="none" normalizeH="0" baseline="0" dirty="0">
                <a:ln>
                  <a:noFill/>
                </a:ln>
                <a:solidFill>
                  <a:srgbClr val="6A8759"/>
                </a:solidFill>
                <a:effectLst/>
                <a:latin typeface="Consolas" panose="020B0609020204030204" pitchFamily="49" charset="0"/>
              </a:rPr>
              <a:t>'</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9876AA"/>
                </a:solidFill>
                <a:effectLst/>
                <a:latin typeface="Consolas" panose="020B0609020204030204" pitchFamily="49" charset="0"/>
              </a:rPr>
              <a:t>innerHTML</a:t>
            </a:r>
            <a:r>
              <a:rPr kumimoji="0" lang="de-DE" altLang="de-DE" sz="1100" b="0" i="0" u="none" strike="noStrike" cap="none" normalizeH="0" baseline="0" dirty="0">
                <a:ln>
                  <a:noFill/>
                </a:ln>
                <a:solidFill>
                  <a:srgbClr val="9876AA"/>
                </a:solidFill>
                <a:effectLst/>
                <a:latin typeface="Consolas" panose="020B0609020204030204" pitchFamily="49" charset="0"/>
              </a:rPr>
              <a:t> </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err="1">
                <a:ln>
                  <a:noFill/>
                </a:ln>
                <a:solidFill>
                  <a:srgbClr val="CC7832"/>
                </a:solidFill>
                <a:effectLst/>
                <a:latin typeface="Consolas" panose="020B0609020204030204" pitchFamily="49" charset="0"/>
              </a:rPr>
              <a:t>this</a:t>
            </a:r>
            <a:r>
              <a:rPr kumimoji="0" lang="de-DE" altLang="de-DE" sz="1100" b="0" i="0" u="none" strike="noStrike" cap="none" normalizeH="0" baseline="0" dirty="0" err="1">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9876AA"/>
                </a:solidFill>
                <a:effectLst/>
                <a:latin typeface="Consolas" panose="020B0609020204030204" pitchFamily="49" charset="0"/>
              </a:rPr>
              <a:t>responseText</a:t>
            </a:r>
            <a:r>
              <a:rPr kumimoji="0" lang="de-DE" altLang="de-DE" sz="1100" b="0" i="0" u="none" strike="noStrike" cap="none" normalizeH="0" baseline="0" dirty="0">
                <a:ln>
                  <a:noFill/>
                </a:ln>
                <a:solidFill>
                  <a:srgbClr val="CC7832"/>
                </a:solidFill>
                <a:effectLst/>
                <a:latin typeface="Consolas" panose="020B0609020204030204" pitchFamily="49" charset="0"/>
              </a:rPr>
              <a:t>;</a:t>
            </a:r>
            <a:br>
              <a:rPr kumimoji="0" lang="de-DE" altLang="de-DE" sz="1100" b="0" i="0" u="none" strike="noStrike" cap="none" normalizeH="0" baseline="0" dirty="0">
                <a:ln>
                  <a:noFill/>
                </a:ln>
                <a:solidFill>
                  <a:srgbClr val="CC7832"/>
                </a:solidFill>
                <a:effectLst/>
                <a:latin typeface="Consolas" panose="020B0609020204030204" pitchFamily="49" charset="0"/>
              </a:rPr>
            </a:b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a:ln>
                  <a:noFill/>
                </a:ln>
                <a:solidFill>
                  <a:srgbClr val="A9B7C6"/>
                </a:solidFill>
                <a:effectLst/>
                <a:latin typeface="Consolas" panose="020B0609020204030204" pitchFamily="49" charset="0"/>
              </a:rPr>
              <a:t>}</a:t>
            </a:r>
            <a:br>
              <a:rPr kumimoji="0" lang="de-DE" altLang="de-DE" sz="1100" b="0" i="0" u="none" strike="noStrike" cap="none" normalizeH="0" baseline="0" dirty="0">
                <a:ln>
                  <a:noFill/>
                </a:ln>
                <a:solidFill>
                  <a:srgbClr val="A9B7C6"/>
                </a:solidFill>
                <a:effectLst/>
                <a:latin typeface="Consolas" panose="020B0609020204030204" pitchFamily="49" charset="0"/>
              </a:rPr>
            </a:br>
            <a:r>
              <a:rPr kumimoji="0" lang="de-DE" altLang="de-DE" sz="1100" b="0" i="0" u="none" strike="noStrike" cap="none" normalizeH="0" baseline="0" dirty="0">
                <a:ln>
                  <a:noFill/>
                </a:ln>
                <a:solidFill>
                  <a:srgbClr val="A9B7C6"/>
                </a:solidFill>
                <a:effectLst/>
                <a:latin typeface="Consolas" panose="020B0609020204030204" pitchFamily="49" charset="0"/>
              </a:rPr>
              <a:t>    }</a:t>
            </a:r>
            <a:br>
              <a:rPr kumimoji="0" lang="de-DE" altLang="de-DE" sz="1100" b="0" i="0" u="none" strike="noStrike" cap="none" normalizeH="0" baseline="0" dirty="0">
                <a:ln>
                  <a:noFill/>
                </a:ln>
                <a:solidFill>
                  <a:srgbClr val="A9B7C6"/>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script</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body</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html</a:t>
            </a:r>
            <a:r>
              <a:rPr kumimoji="0" lang="de-DE" altLang="de-DE" sz="1100" b="0" i="0" u="none" strike="noStrike" cap="none" normalizeH="0" baseline="0" dirty="0">
                <a:ln>
                  <a:noFill/>
                </a:ln>
                <a:solidFill>
                  <a:srgbClr val="E8BF6A"/>
                </a:solidFill>
                <a:effectLst/>
                <a:latin typeface="Consolas" panose="020B0609020204030204" pitchFamily="49" charset="0"/>
              </a:rPr>
              <a:t>&gt;</a:t>
            </a:r>
            <a:endParaRPr kumimoji="0" lang="de-DE" altLang="de-DE" sz="1100" b="0" i="0" u="none" strike="noStrike" cap="none" normalizeH="0" baseline="0" dirty="0">
              <a:ln>
                <a:noFill/>
              </a:ln>
              <a:solidFill>
                <a:schemeClr val="tx1"/>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404F0D7D-F9E5-4B16-80C2-DC3EAA42F5DD}"/>
              </a:ext>
            </a:extLst>
          </p:cNvPr>
          <p:cNvSpPr txBox="1">
            <a:spLocks/>
          </p:cNvSpPr>
          <p:nvPr/>
        </p:nvSpPr>
        <p:spPr>
          <a:xfrm>
            <a:off x="949136" y="1550263"/>
            <a:ext cx="102937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Datei: index.html (Im: </a:t>
            </a:r>
            <a:r>
              <a:rPr lang="de-AT" dirty="0" err="1"/>
              <a:t>xampp</a:t>
            </a:r>
            <a:r>
              <a:rPr lang="de-AT" dirty="0"/>
              <a:t>\</a:t>
            </a:r>
            <a:r>
              <a:rPr lang="de-AT" dirty="0" err="1"/>
              <a:t>htdocs</a:t>
            </a:r>
            <a:r>
              <a:rPr lang="de-AT" dirty="0"/>
              <a:t>\</a:t>
            </a:r>
            <a:r>
              <a:rPr lang="de-AT" dirty="0" err="1"/>
              <a:t>ajaxUebung</a:t>
            </a:r>
            <a:r>
              <a:rPr lang="de-AT" dirty="0"/>
              <a:t>\)</a:t>
            </a:r>
          </a:p>
        </p:txBody>
      </p:sp>
    </p:spTree>
    <p:extLst>
      <p:ext uri="{BB962C8B-B14F-4D97-AF65-F5344CB8AC3E}">
        <p14:creationId xmlns:p14="http://schemas.microsoft.com/office/powerpoint/2010/main" val="4078090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894D8D-25E5-4B1B-974C-1C17346A15F3}"/>
              </a:ext>
            </a:extLst>
          </p:cNvPr>
          <p:cNvSpPr>
            <a:spLocks noGrp="1"/>
          </p:cNvSpPr>
          <p:nvPr>
            <p:ph type="title"/>
          </p:nvPr>
        </p:nvSpPr>
        <p:spPr/>
        <p:txBody>
          <a:bodyPr/>
          <a:lstStyle/>
          <a:p>
            <a:r>
              <a:rPr lang="de-AT" dirty="0"/>
              <a:t>Eine allgemeine Funktion für die Anforderung der Daten</a:t>
            </a:r>
          </a:p>
        </p:txBody>
      </p:sp>
      <p:sp>
        <p:nvSpPr>
          <p:cNvPr id="3" name="Textplatzhalter 2">
            <a:extLst>
              <a:ext uri="{FF2B5EF4-FFF2-40B4-BE49-F238E27FC236}">
                <a16:creationId xmlns:a16="http://schemas.microsoft.com/office/drawing/2014/main" id="{74A27519-DDCE-4750-8B62-A64659D04E2D}"/>
              </a:ext>
            </a:extLst>
          </p:cNvPr>
          <p:cNvSpPr>
            <a:spLocks noGrp="1"/>
          </p:cNvSpPr>
          <p:nvPr>
            <p:ph type="body" sz="quarter" idx="13"/>
          </p:nvPr>
        </p:nvSpPr>
        <p:spPr>
          <a:xfrm>
            <a:off x="949136" y="1455738"/>
            <a:ext cx="10293728" cy="608372"/>
          </a:xfrm>
        </p:spPr>
        <p:txBody>
          <a:bodyPr/>
          <a:lstStyle/>
          <a:p>
            <a:r>
              <a:rPr lang="de-AT" dirty="0"/>
              <a:t>Beispiel umgebaut um allgemeiner auf Anfrage reagieren zu können</a:t>
            </a:r>
          </a:p>
          <a:p>
            <a:r>
              <a:rPr lang="de-AT" dirty="0"/>
              <a:t>Der Link, zur .</a:t>
            </a:r>
            <a:r>
              <a:rPr lang="de-AT" dirty="0" err="1"/>
              <a:t>txt</a:t>
            </a:r>
            <a:r>
              <a:rPr lang="de-AT" dirty="0"/>
              <a:t>-Datei sowie die ID vom Zielelement werden der Funktion übergeben</a:t>
            </a:r>
          </a:p>
        </p:txBody>
      </p:sp>
      <p:sp>
        <p:nvSpPr>
          <p:cNvPr id="4" name="Rectangle 1">
            <a:extLst>
              <a:ext uri="{FF2B5EF4-FFF2-40B4-BE49-F238E27FC236}">
                <a16:creationId xmlns:a16="http://schemas.microsoft.com/office/drawing/2014/main" id="{C28F964A-DB0B-4F50-8EF9-D25A1EF33916}"/>
              </a:ext>
            </a:extLst>
          </p:cNvPr>
          <p:cNvSpPr>
            <a:spLocks noChangeArrowheads="1"/>
          </p:cNvSpPr>
          <p:nvPr/>
        </p:nvSpPr>
        <p:spPr bwMode="auto">
          <a:xfrm>
            <a:off x="2011680" y="2682473"/>
            <a:ext cx="8510663" cy="360098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="ueberschrift"</a:t>
            </a:r>
            <a:r>
              <a:rPr kumimoji="0" lang="de-DE" altLang="de-DE" sz="1200" b="0" i="0" u="none" strike="noStrike" cap="none" normalizeH="0" baseline="0">
                <a:ln>
                  <a:noFill/>
                </a:ln>
                <a:solidFill>
                  <a:srgbClr val="E8BF6A"/>
                </a:solidFill>
                <a:effectLst/>
                <a:latin typeface="Consolas" panose="020B0609020204030204" pitchFamily="49" charset="0"/>
              </a:rPr>
              <a:t>&gt;&lt;/h1&gt;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&lt;textarea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="ausgabe"</a:t>
            </a:r>
            <a:r>
              <a:rPr kumimoji="0" lang="de-DE" altLang="de-DE" sz="1200" b="0" i="0" u="none" strike="noStrike" cap="none" normalizeH="0" baseline="0">
                <a:ln>
                  <a:noFill/>
                </a:ln>
                <a:solidFill>
                  <a:srgbClr val="E8BF6A"/>
                </a:solidFill>
                <a:effectLst/>
                <a:latin typeface="Consolas" panose="020B0609020204030204" pitchFamily="49" charset="0"/>
              </a:rPr>
              <a:t>&gt;&lt;/textarea&gt;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&lt;button </a:t>
            </a:r>
            <a:r>
              <a:rPr kumimoji="0" lang="de-DE" altLang="de-DE" sz="1200" b="0" i="0" u="none" strike="noStrike" cap="none" normalizeH="0" baseline="0">
                <a:ln>
                  <a:noFill/>
                </a:ln>
                <a:solidFill>
                  <a:srgbClr val="BABABA"/>
                </a:solidFill>
                <a:effectLst/>
                <a:latin typeface="Consolas" panose="020B0609020204030204" pitchFamily="49" charset="0"/>
              </a:rPr>
              <a:t>type</a:t>
            </a:r>
            <a:r>
              <a:rPr kumimoji="0" lang="de-DE" altLang="de-DE" sz="1200" b="0" i="0" u="none" strike="noStrike" cap="none" normalizeH="0" baseline="0">
                <a:ln>
                  <a:noFill/>
                </a:ln>
                <a:solidFill>
                  <a:srgbClr val="A5C261"/>
                </a:solidFill>
                <a:effectLst/>
                <a:latin typeface="Consolas" panose="020B0609020204030204" pitchFamily="49" charset="0"/>
              </a:rPr>
              <a:t>="button"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="btn" </a:t>
            </a:r>
            <a:r>
              <a:rPr kumimoji="0" lang="de-DE" altLang="de-DE" sz="1200" b="0" i="0" u="none" strike="noStrike" cap="none" normalizeH="0" baseline="0">
                <a:ln>
                  <a:noFill/>
                </a:ln>
                <a:solidFill>
                  <a:srgbClr val="BABABA"/>
                </a:solidFill>
                <a:effectLst/>
                <a:latin typeface="Consolas" panose="020B0609020204030204" pitchFamily="49" charset="0"/>
              </a:rPr>
              <a:t>onclick</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laden</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'nachrichten.txt'</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'ausgabe'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Inhalt laden</a:t>
            </a:r>
            <a:r>
              <a:rPr kumimoji="0" lang="de-DE" altLang="de-DE" sz="1200" b="0" i="0" u="none" strike="noStrike" cap="none" normalizeH="0" baseline="0">
                <a:ln>
                  <a:noFill/>
                </a:ln>
                <a:solidFill>
                  <a:srgbClr val="E8BF6A"/>
                </a:solidFill>
                <a:effectLst/>
                <a:latin typeface="Consolas" panose="020B0609020204030204" pitchFamily="49" charset="0"/>
              </a:rPr>
              <a:t>&lt;/button&gt;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laden</a:t>
            </a:r>
            <a:r>
              <a:rPr kumimoji="0" lang="de-DE" altLang="de-DE" sz="1200" b="0" i="0" u="none" strike="noStrike" cap="none" normalizeH="0" baseline="0">
                <a:ln>
                  <a:noFill/>
                </a:ln>
                <a:solidFill>
                  <a:srgbClr val="A9B7C6"/>
                </a:solidFill>
                <a:effectLst/>
                <a:latin typeface="Consolas" panose="020B0609020204030204" pitchFamily="49" charset="0"/>
              </a:rPr>
              <a:t>(url</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element)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ajaxObj = </a:t>
            </a:r>
            <a:r>
              <a:rPr kumimoji="0" lang="de-DE" altLang="de-DE" sz="1200" b="0" i="0" u="none" strike="noStrike" cap="none" normalizeH="0" baseline="0">
                <a:ln>
                  <a:noFill/>
                </a:ln>
                <a:solidFill>
                  <a:srgbClr val="CC7832"/>
                </a:solidFill>
                <a:effectLst/>
                <a:latin typeface="Consolas" panose="020B0609020204030204" pitchFamily="49" charset="0"/>
              </a:rPr>
              <a:t>new </a:t>
            </a:r>
            <a:r>
              <a:rPr kumimoji="0" lang="de-DE" altLang="de-DE" sz="1200" b="1" i="1" u="none" strike="noStrike" cap="none" normalizeH="0" baseline="0">
                <a:ln>
                  <a:noFill/>
                </a:ln>
                <a:solidFill>
                  <a:srgbClr val="9876AA"/>
                </a:solidFill>
                <a:effectLst/>
                <a:latin typeface="Consolas" panose="020B0609020204030204" pitchFamily="49" charset="0"/>
              </a:rPr>
              <a:t>XMLHttpRequest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ajaxObj.</a:t>
            </a:r>
            <a:r>
              <a:rPr kumimoji="0" lang="de-DE" altLang="de-DE" sz="1200" b="0" i="0" u="none" strike="noStrike" cap="none" normalizeH="0" baseline="0">
                <a:ln>
                  <a:noFill/>
                </a:ln>
                <a:solidFill>
                  <a:srgbClr val="9876AA"/>
                </a:solidFill>
                <a:effectLst/>
                <a:latin typeface="Consolas" panose="020B0609020204030204" pitchFamily="49" charset="0"/>
              </a:rPr>
              <a:t>onreadystatechange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if</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readyState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4 </a:t>
            </a:r>
            <a:r>
              <a:rPr kumimoji="0" lang="de-DE" altLang="de-DE" sz="1200" b="0" i="0" u="none" strike="noStrike" cap="none" normalizeH="0" baseline="0">
                <a:ln>
                  <a:noFill/>
                </a:ln>
                <a:solidFill>
                  <a:srgbClr val="A9B7C6"/>
                </a:solidFill>
                <a:effectLst/>
                <a:latin typeface="Consolas" panose="020B0609020204030204" pitchFamily="49" charset="0"/>
              </a:rPr>
              <a:t>&amp;&amp; </a:t>
            </a:r>
            <a:r>
              <a:rPr kumimoji="0" lang="de-DE" altLang="de-DE" sz="1200" b="0" i="0" u="none" strike="noStrike" cap="none" normalizeH="0" baseline="0">
                <a:ln>
                  <a:noFill/>
                </a:ln>
                <a:solidFill>
                  <a:srgbClr val="CC7832"/>
                </a:solidFill>
                <a:effectLst/>
                <a:latin typeface="Consolas" panose="020B0609020204030204" pitchFamily="49" charset="0"/>
              </a:rPr>
              <a:t>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status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200</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0" u="none" strike="noStrike" cap="none" normalizeH="0" baseline="0">
                <a:ln>
                  <a:noFill/>
                </a:ln>
                <a:solidFill>
                  <a:srgbClr val="A9B7C6"/>
                </a:solidFill>
                <a:effectLst/>
                <a:latin typeface="Consolas" panose="020B0609020204030204" pitchFamily="49" charset="0"/>
              </a:rPr>
              <a:t>(element).</a:t>
            </a:r>
            <a:r>
              <a:rPr kumimoji="0" lang="de-DE" altLang="de-DE" sz="1200" b="0" i="0" u="none" strike="noStrike" cap="none" normalizeH="0" baseline="0">
                <a:ln>
                  <a:noFill/>
                </a:ln>
                <a:solidFill>
                  <a:srgbClr val="9876AA"/>
                </a:solidFill>
                <a:effectLst/>
                <a:latin typeface="Consolas" panose="020B0609020204030204" pitchFamily="49" charset="0"/>
              </a:rPr>
              <a:t>innerHTML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this</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responseText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ajaxObj.</a:t>
            </a:r>
            <a:r>
              <a:rPr kumimoji="0" lang="de-DE" altLang="de-DE" sz="1200" b="0" i="0" u="none" strike="noStrike" cap="none" normalizeH="0" baseline="0">
                <a:ln>
                  <a:noFill/>
                </a:ln>
                <a:solidFill>
                  <a:srgbClr val="FFC66D"/>
                </a:solidFill>
                <a:effectLst/>
                <a:latin typeface="Consolas" panose="020B0609020204030204" pitchFamily="49" charset="0"/>
              </a:rPr>
              <a:t>open</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"GET"</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url</a:t>
            </a:r>
            <a:r>
              <a:rPr kumimoji="0" lang="de-DE" altLang="de-DE" sz="1200" b="0" i="0" u="none" strike="noStrike" cap="none" normalizeH="0" baseline="0">
                <a:ln>
                  <a:noFill/>
                </a:ln>
                <a:solidFill>
                  <a:srgbClr val="CC7832"/>
                </a:solidFill>
                <a:effectLst/>
                <a:latin typeface="Consolas" panose="020B0609020204030204" pitchFamily="49" charset="0"/>
              </a:rPr>
              <a:t>, true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ajaxObj.</a:t>
            </a:r>
            <a:r>
              <a:rPr kumimoji="0" lang="de-DE" altLang="de-DE" sz="1200" b="0" i="0" u="none" strike="noStrike" cap="none" normalizeH="0" baseline="0">
                <a:ln>
                  <a:noFill/>
                </a:ln>
                <a:solidFill>
                  <a:srgbClr val="FFC66D"/>
                </a:solidFill>
                <a:effectLst/>
                <a:latin typeface="Consolas" panose="020B0609020204030204" pitchFamily="49" charset="0"/>
              </a:rPr>
              <a:t>send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FFC66D"/>
                </a:solidFill>
                <a:effectLst/>
                <a:latin typeface="Consolas" panose="020B0609020204030204" pitchFamily="49" charset="0"/>
              </a:rPr>
              <a:t>laden</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'ueberschrift.txt'</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"ueberschrift"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63550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61C4FE-B449-4254-ADF9-52835319F923}"/>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2D73A771-04D0-4CC5-B371-39831A14E2EB}"/>
              </a:ext>
            </a:extLst>
          </p:cNvPr>
          <p:cNvSpPr>
            <a:spLocks noGrp="1"/>
          </p:cNvSpPr>
          <p:nvPr>
            <p:ph type="body" sz="quarter" idx="13"/>
          </p:nvPr>
        </p:nvSpPr>
        <p:spPr>
          <a:xfrm>
            <a:off x="949136" y="2196883"/>
            <a:ext cx="10293728" cy="674031"/>
          </a:xfrm>
        </p:spPr>
        <p:txBody>
          <a:bodyPr/>
          <a:lstStyle/>
          <a:p>
            <a:r>
              <a:rPr lang="de-AT" dirty="0"/>
              <a:t>Gestalte eine Seite mit einer Überschrift, einer Unterüberschrift und mit einem Absatz. Dabei sollen jedoch nur die entsprechenden HTML-Tags vorhanden sein. Die Inhalte werden nach der Betätigung eines Buttons per AJAX abgerufen – aus drei unterschiedlichen Dateien. Verwende für den Abruf der Inhalte in allen drei Fällen die gleiche Funktion.</a:t>
            </a:r>
          </a:p>
        </p:txBody>
      </p:sp>
    </p:spTree>
    <p:extLst>
      <p:ext uri="{BB962C8B-B14F-4D97-AF65-F5344CB8AC3E}">
        <p14:creationId xmlns:p14="http://schemas.microsoft.com/office/powerpoint/2010/main" val="2120506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Einführung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2090829"/>
          </a:xfrm>
        </p:spPr>
        <p:txBody>
          <a:bodyPr/>
          <a:lstStyle/>
          <a:p>
            <a:r>
              <a:rPr lang="de-AT" dirty="0"/>
              <a:t>jQuery =&gt; JavaScript Bibliothek, die viele praktische Funktionen anbietet</a:t>
            </a:r>
            <a:br>
              <a:rPr lang="de-AT" dirty="0"/>
            </a:br>
            <a:r>
              <a:rPr lang="de-AT" dirty="0">
                <a:hlinkClick r:id="rId2"/>
              </a:rPr>
              <a:t>https://trends.builtwith.com/javascript/jQuery</a:t>
            </a:r>
            <a:endParaRPr lang="de-AT" dirty="0"/>
          </a:p>
          <a:p>
            <a:r>
              <a:rPr lang="de-AT" dirty="0"/>
              <a:t>Biete einen einfachen Zugriff auf die einzelnen DOM-Elemente</a:t>
            </a:r>
          </a:p>
          <a:p>
            <a:r>
              <a:rPr lang="de-AT" dirty="0"/>
              <a:t>Ansprechende Effekte mit einfachen Mitteln</a:t>
            </a:r>
          </a:p>
          <a:p>
            <a:r>
              <a:rPr lang="de-AT" dirty="0"/>
              <a:t>jQuery = reines JavaScript</a:t>
            </a:r>
          </a:p>
          <a:p>
            <a:r>
              <a:rPr lang="de-AT" dirty="0"/>
              <a:t>Vorgefertigte Funktionen reduzieren Aufwand für das Erstellen von Java-</a:t>
            </a:r>
            <a:r>
              <a:rPr lang="de-AT" dirty="0" err="1"/>
              <a:t>Script</a:t>
            </a:r>
            <a:r>
              <a:rPr lang="de-AT" dirty="0"/>
              <a:t> Programmen deutlich</a:t>
            </a:r>
          </a:p>
          <a:p>
            <a:r>
              <a:rPr lang="de-AT" dirty="0"/>
              <a:t>Muss eingebunden werden (entweder Download oder CDN Link)</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430B2-DF77-4C50-99EF-B5D860515ADD}"/>
              </a:ext>
            </a:extLst>
          </p:cNvPr>
          <p:cNvSpPr>
            <a:spLocks noGrp="1"/>
          </p:cNvSpPr>
          <p:nvPr>
            <p:ph type="title"/>
          </p:nvPr>
        </p:nvSpPr>
        <p:spPr/>
        <p:txBody>
          <a:bodyPr/>
          <a:lstStyle/>
          <a:p>
            <a:r>
              <a:rPr lang="de-AT" dirty="0"/>
              <a:t>Selektoren: HTML-Elemente über jQuery ansteuern</a:t>
            </a:r>
          </a:p>
        </p:txBody>
      </p:sp>
      <p:sp>
        <p:nvSpPr>
          <p:cNvPr id="4" name="Rectangle 1">
            <a:extLst>
              <a:ext uri="{FF2B5EF4-FFF2-40B4-BE49-F238E27FC236}">
                <a16:creationId xmlns:a16="http://schemas.microsoft.com/office/drawing/2014/main" id="{EBC0157B-3B7A-43C8-A727-0A8DD08AB022}"/>
              </a:ext>
            </a:extLst>
          </p:cNvPr>
          <p:cNvSpPr>
            <a:spLocks noChangeArrowheads="1"/>
          </p:cNvSpPr>
          <p:nvPr/>
        </p:nvSpPr>
        <p:spPr bwMode="auto">
          <a:xfrm>
            <a:off x="2265464" y="1997839"/>
            <a:ext cx="7661072" cy="2862322"/>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&lt;h1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cs typeface="Calibri" panose="020F0502020204030204" pitchFamily="34" charset="0"/>
              </a:rPr>
              <a:t>headlineElement</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&gt;&lt;/h1&gt;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cs typeface="Calibri" panose="020F0502020204030204" pitchFamily="34" charset="0"/>
              </a:rPr>
              <a:t>pElement</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&lt;!-- jQuery muss vor dem </a:t>
            </a:r>
            <a:r>
              <a:rPr kumimoji="0" lang="de-DE" altLang="de-DE" sz="1200" b="0" i="0" u="none" strike="noStrike" cap="none" normalizeH="0" baseline="0" dirty="0" err="1">
                <a:ln>
                  <a:noFill/>
                </a:ln>
                <a:solidFill>
                  <a:srgbClr val="808080"/>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-Tag eingebunden werden --&gt;</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cs typeface="Calibri" panose="020F0502020204030204" pitchFamily="34" charset="0"/>
              </a:rPr>
              <a:t>src</a:t>
            </a:r>
            <a:r>
              <a:rPr kumimoji="0" lang="de-DE" altLang="de-DE" sz="1200" b="0" i="0" u="none" strike="noStrike" cap="none" normalizeH="0" baseline="0" dirty="0">
                <a:ln>
                  <a:noFill/>
                </a:ln>
                <a:solidFill>
                  <a:srgbClr val="A5C261"/>
                </a:solidFill>
                <a:effectLst/>
                <a:latin typeface="Consolas" panose="020B0609020204030204" pitchFamily="49" charset="0"/>
                <a:cs typeface="Calibri" panose="020F0502020204030204" pitchFamily="34"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um ein Element anzusteuern muss lediglich das Dollarzeichen vorangestellt werden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mit der anschließenden ID des Elements inkl. Rautezeichen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Die Index-Nummer wird benötigt da jQuery ein Array zurückgibt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headlineElement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897BB"/>
                </a:solidFill>
                <a:effectLst/>
                <a:latin typeface="Consolas" panose="020B0609020204030204" pitchFamily="49" charset="0"/>
                <a:cs typeface="Calibri" panose="020F0502020204030204" pitchFamily="34" charset="0"/>
              </a:rPr>
              <a:t>0</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innerHTML</a:t>
            </a:r>
            <a:r>
              <a:rPr kumimoji="0" lang="de-DE" altLang="de-DE" sz="1200" b="0" i="0" u="none" strike="noStrike" cap="none" normalizeH="0" baseline="0" dirty="0">
                <a:ln>
                  <a:noFill/>
                </a:ln>
                <a:solidFill>
                  <a:srgbClr val="9876A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'Überschrift'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bei .</a:t>
            </a:r>
            <a:r>
              <a:rPr kumimoji="0" lang="de-DE" altLang="de-DE" sz="1200" b="0" i="0" u="none" strike="noStrike" cap="none" normalizeH="0" baseline="0" dirty="0" err="1">
                <a:ln>
                  <a:noFill/>
                </a:ln>
                <a:solidFill>
                  <a:srgbClr val="808080"/>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wird kein Array zurück gegeben, daher kann man sich den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 Index hier sparen */</a:t>
            </a:r>
            <a:b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808080"/>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pElement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'Hier steht ein Absatz.'</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cs typeface="Calibri" panose="020F0502020204030204" pitchFamily="34"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cs typeface="Calibri" panose="020F0502020204030204" pitchFamily="34"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1802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B9394-4654-4B4F-A68B-8E41AB627C87}"/>
              </a:ext>
            </a:extLst>
          </p:cNvPr>
          <p:cNvSpPr>
            <a:spLocks noGrp="1"/>
          </p:cNvSpPr>
          <p:nvPr>
            <p:ph type="title"/>
          </p:nvPr>
        </p:nvSpPr>
        <p:spPr/>
        <p:txBody>
          <a:bodyPr/>
          <a:lstStyle/>
          <a:p>
            <a:r>
              <a:rPr lang="de-AT" dirty="0"/>
              <a:t>Beispiel: Ausgabe Inhalte über jQuery</a:t>
            </a:r>
          </a:p>
        </p:txBody>
      </p:sp>
      <p:sp>
        <p:nvSpPr>
          <p:cNvPr id="4" name="Rectangle 1">
            <a:extLst>
              <a:ext uri="{FF2B5EF4-FFF2-40B4-BE49-F238E27FC236}">
                <a16:creationId xmlns:a16="http://schemas.microsoft.com/office/drawing/2014/main" id="{D0D1695E-A19A-4C1B-A917-D57C5BB7CE06}"/>
              </a:ext>
            </a:extLst>
          </p:cNvPr>
          <p:cNvSpPr>
            <a:spLocks noChangeArrowheads="1"/>
          </p:cNvSpPr>
          <p:nvPr/>
        </p:nvSpPr>
        <p:spPr bwMode="auto">
          <a:xfrm>
            <a:off x="2945137" y="2367171"/>
            <a:ext cx="6301725" cy="2123658"/>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innerHTML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"Der dritte Absatz wird gezielt angesteuert."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Textplatzhalter 1">
            <a:extLst>
              <a:ext uri="{FF2B5EF4-FFF2-40B4-BE49-F238E27FC236}">
                <a16:creationId xmlns:a16="http://schemas.microsoft.com/office/drawing/2014/main" id="{501EBB83-3EEC-4E9E-A143-617C1D01A70E}"/>
              </a:ext>
            </a:extLst>
          </p:cNvPr>
          <p:cNvSpPr>
            <a:spLocks noGrp="1"/>
          </p:cNvSpPr>
          <p:nvPr>
            <p:ph type="body" sz="quarter" idx="13"/>
          </p:nvPr>
        </p:nvSpPr>
        <p:spPr>
          <a:xfrm>
            <a:off x="949135" y="1749651"/>
            <a:ext cx="10293728" cy="286232"/>
          </a:xfrm>
        </p:spPr>
        <p:txBody>
          <a:bodyPr/>
          <a:lstStyle/>
          <a:p>
            <a:pPr algn="ctr"/>
            <a:r>
              <a:rPr lang="de-AT" dirty="0"/>
              <a:t>Der erste Befehl gilt für alle p-Tags, der zweite hingegen nur für das dritte Element im Dokument</a:t>
            </a:r>
          </a:p>
        </p:txBody>
      </p:sp>
    </p:spTree>
    <p:extLst>
      <p:ext uri="{BB962C8B-B14F-4D97-AF65-F5344CB8AC3E}">
        <p14:creationId xmlns:p14="http://schemas.microsoft.com/office/powerpoint/2010/main" val="2712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A12C8-644D-40ED-A5C1-E8A40A49F7D3}"/>
              </a:ext>
            </a:extLst>
          </p:cNvPr>
          <p:cNvSpPr>
            <a:spLocks noGrp="1"/>
          </p:cNvSpPr>
          <p:nvPr>
            <p:ph type="title"/>
          </p:nvPr>
        </p:nvSpPr>
        <p:spPr/>
        <p:txBody>
          <a:bodyPr/>
          <a:lstStyle/>
          <a:p>
            <a:r>
              <a:rPr lang="de-AT" dirty="0"/>
              <a:t>Beispiel: Darstellung der roten Absätze</a:t>
            </a:r>
          </a:p>
        </p:txBody>
      </p:sp>
      <p:sp>
        <p:nvSpPr>
          <p:cNvPr id="5" name="Rectangle 2">
            <a:extLst>
              <a:ext uri="{FF2B5EF4-FFF2-40B4-BE49-F238E27FC236}">
                <a16:creationId xmlns:a16="http://schemas.microsoft.com/office/drawing/2014/main" id="{C45025EA-4FAE-43DE-A773-CA51CEC17006}"/>
              </a:ext>
            </a:extLst>
          </p:cNvPr>
          <p:cNvSpPr>
            <a:spLocks noChangeArrowheads="1"/>
          </p:cNvSpPr>
          <p:nvPr/>
        </p:nvSpPr>
        <p:spPr bwMode="auto">
          <a:xfrm>
            <a:off x="3157535" y="2053049"/>
            <a:ext cx="5876930" cy="360098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Alle p-Tags erhalten einen Text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Array erzeugen mit allen Elementen mit der Klasse rot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1" i="1" u="none" strike="noStrike" cap="none" normalizeH="0" baseline="0">
                <a:ln>
                  <a:noFill/>
                </a:ln>
                <a:solidFill>
                  <a:srgbClr val="9876AA"/>
                </a:solidFill>
                <a:effectLst/>
                <a:latin typeface="Consolas" panose="020B0609020204030204" pitchFamily="49" charset="0"/>
              </a:rPr>
              <a:t>rot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jedes Element im Array durch gehen und style ändern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[i].</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"red"</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p-Tags mit der Klasse rot erhalten einen anderen Inhalt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"Diese Absätze erscheinen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9729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0ED476-63D7-4B5A-9AA8-294339EB57F5}"/>
              </a:ext>
            </a:extLst>
          </p:cNvPr>
          <p:cNvSpPr>
            <a:spLocks noGrp="1"/>
          </p:cNvSpPr>
          <p:nvPr>
            <p:ph type="title"/>
          </p:nvPr>
        </p:nvSpPr>
        <p:spPr/>
        <p:txBody>
          <a:bodyPr/>
          <a:lstStyle/>
          <a:p>
            <a:r>
              <a:rPr lang="de-AT" dirty="0"/>
              <a:t>Beispiel: Verschiedene Elemente präzise ansteuern</a:t>
            </a:r>
          </a:p>
        </p:txBody>
      </p:sp>
      <p:sp>
        <p:nvSpPr>
          <p:cNvPr id="4" name="Rectangle 1">
            <a:extLst>
              <a:ext uri="{FF2B5EF4-FFF2-40B4-BE49-F238E27FC236}">
                <a16:creationId xmlns:a16="http://schemas.microsoft.com/office/drawing/2014/main" id="{31AAEC88-DBEE-4598-9BD4-3F5084B58E23}"/>
              </a:ext>
            </a:extLst>
          </p:cNvPr>
          <p:cNvSpPr>
            <a:spLocks noChangeArrowheads="1"/>
          </p:cNvSpPr>
          <p:nvPr/>
        </p:nvSpPr>
        <p:spPr bwMode="auto">
          <a:xfrm>
            <a:off x="3157535" y="1756023"/>
            <a:ext cx="5876930" cy="3231654"/>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 </a:t>
            </a:r>
            <a:r>
              <a:rPr kumimoji="0" lang="de-DE" altLang="de-DE" sz="1200" b="0" i="0" u="none" strike="noStrike" cap="none" normalizeH="0" baseline="0">
                <a:ln>
                  <a:noFill/>
                </a:ln>
                <a:solidFill>
                  <a:srgbClr val="BABABA"/>
                </a:solidFill>
                <a:effectLst/>
                <a:latin typeface="Consolas" panose="020B0609020204030204" pitchFamily="49" charset="0"/>
              </a:rPr>
              <a:t>class</a:t>
            </a:r>
            <a:r>
              <a:rPr kumimoji="0" lang="de-DE" altLang="de-DE" sz="1200" b="0" i="0" u="none" strike="noStrike" cap="none" normalizeH="0" baseline="0">
                <a:ln>
                  <a:noFill/>
                </a:ln>
                <a:solidFill>
                  <a:srgbClr val="A5C261"/>
                </a:solidFill>
                <a:effectLst/>
                <a:latin typeface="Consolas" panose="020B0609020204030204" pitchFamily="49" charset="0"/>
              </a:rPr>
              <a:t>="rot"</a:t>
            </a:r>
            <a:r>
              <a:rPr kumimoji="0" lang="de-DE" altLang="de-DE" sz="1200" b="0" i="0" u="none" strike="noStrike" cap="none" normalizeH="0" baseline="0">
                <a:ln>
                  <a:noFill/>
                </a:ln>
                <a:solidFill>
                  <a:srgbClr val="E8BF6A"/>
                </a:solidFill>
                <a:effectLst/>
                <a:latin typeface="Consolas" panose="020B0609020204030204" pitchFamily="49" charset="0"/>
              </a:rPr>
              <a:t>&gt;&lt;/p&gt;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"Hier steht ein Absatz"</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let </a:t>
            </a:r>
            <a:r>
              <a:rPr kumimoji="0" lang="de-DE" altLang="de-DE" sz="1200" b="1" i="1" u="none" strike="noStrike" cap="none" normalizeH="0" baseline="0">
                <a:ln>
                  <a:noFill/>
                </a:ln>
                <a:solidFill>
                  <a:srgbClr val="9876AA"/>
                </a:solidFill>
                <a:effectLst/>
                <a:latin typeface="Consolas" panose="020B0609020204030204" pitchFamily="49" charset="0"/>
              </a:rPr>
              <a:t>rot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rot</a:t>
            </a:r>
            <a:r>
              <a:rPr kumimoji="0" lang="de-DE" altLang="de-DE" sz="1200" b="0" i="0" u="none" strike="noStrike" cap="none" normalizeH="0" baseline="0">
                <a:ln>
                  <a:noFill/>
                </a:ln>
                <a:solidFill>
                  <a:srgbClr val="A9B7C6"/>
                </a:solidFill>
                <a:effectLst/>
                <a:latin typeface="Consolas" panose="020B0609020204030204" pitchFamily="49" charset="0"/>
              </a:rPr>
              <a:t>[i].</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"red"</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p</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"Diese Absätze erscheinen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h1</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E8BF6A"/>
                </a:solidFill>
                <a:effectLst/>
                <a:latin typeface="Consolas" panose="020B0609020204030204" pitchFamily="49" charset="0"/>
              </a:rPr>
              <a:t>rot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"Headline in roter Farbe"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1738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426EA-381B-4DF8-BBA5-D4305AE3932D}"/>
              </a:ext>
            </a:extLst>
          </p:cNvPr>
          <p:cNvSpPr>
            <a:spLocks noGrp="1"/>
          </p:cNvSpPr>
          <p:nvPr>
            <p:ph type="title"/>
          </p:nvPr>
        </p:nvSpPr>
        <p:spPr/>
        <p:txBody>
          <a:bodyPr/>
          <a:lstStyle/>
          <a:p>
            <a:r>
              <a:rPr lang="de-AT" dirty="0"/>
              <a:t>Inhalte der Seite mit jQuery verändern und auswerten</a:t>
            </a:r>
          </a:p>
        </p:txBody>
      </p:sp>
      <p:sp>
        <p:nvSpPr>
          <p:cNvPr id="4" name="Rectangle 1">
            <a:extLst>
              <a:ext uri="{FF2B5EF4-FFF2-40B4-BE49-F238E27FC236}">
                <a16:creationId xmlns:a16="http://schemas.microsoft.com/office/drawing/2014/main" id="{17AC570F-B164-4C92-95FC-81D63F3F01EE}"/>
              </a:ext>
            </a:extLst>
          </p:cNvPr>
          <p:cNvSpPr>
            <a:spLocks noChangeArrowheads="1"/>
          </p:cNvSpPr>
          <p:nvPr/>
        </p:nvSpPr>
        <p:spPr bwMode="auto">
          <a:xfrm>
            <a:off x="2860178" y="1869737"/>
            <a:ext cx="6471643" cy="2677656"/>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rPr>
              <a:t>&lt;body&gt;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&lt;h1&gt;&lt;/h1&gt;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&lt;input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="eingabe"</a:t>
            </a:r>
            <a:r>
              <a:rPr kumimoji="0" lang="de-DE" altLang="de-DE" sz="1200" b="0" i="0" u="none" strike="noStrike" cap="none" normalizeH="0" baseline="0">
                <a:ln>
                  <a:noFill/>
                </a:ln>
                <a:solidFill>
                  <a:srgbClr val="E8BF6A"/>
                </a:solidFill>
                <a:effectLst/>
                <a:latin typeface="Consolas" panose="020B0609020204030204" pitchFamily="49" charset="0"/>
              </a:rPr>
              <a: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 </a:t>
            </a:r>
            <a:r>
              <a:rPr kumimoji="0" lang="de-DE" altLang="de-DE" sz="1200" b="0" i="0" u="none" strike="noStrike" cap="none" normalizeH="0" baseline="0">
                <a:ln>
                  <a:noFill/>
                </a:ln>
                <a:solidFill>
                  <a:srgbClr val="BABABA"/>
                </a:solidFill>
                <a:effectLst/>
                <a:latin typeface="Consolas" panose="020B0609020204030204" pitchFamily="49" charset="0"/>
              </a:rPr>
              <a:t>src</a:t>
            </a:r>
            <a:r>
              <a:rPr kumimoji="0" lang="de-DE" altLang="de-DE" sz="1200" b="0" i="0" u="none" strike="noStrike" cap="none" normalizeH="0" baseline="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.text() erlaubt nur reinen Text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'h1'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'Überschrift'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.html() erlaubt auch html-Tags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a:t>
            </a:r>
            <a:r>
              <a:rPr kumimoji="0" lang="de-DE" altLang="de-DE" sz="1200" b="0" i="0" u="none" strike="noStrike" cap="none" normalizeH="0" baseline="0">
                <a:ln>
                  <a:noFill/>
                </a:ln>
                <a:solidFill>
                  <a:srgbClr val="A9B7C6"/>
                </a:solidFill>
                <a:effectLst/>
                <a:latin typeface="Consolas" panose="020B0609020204030204" pitchFamily="49" charset="0"/>
              </a:rPr>
              <a:t>).html(</a:t>
            </a:r>
            <a:r>
              <a:rPr kumimoji="0" lang="de-DE" altLang="de-DE" sz="1200" b="0" i="0" u="none" strike="noStrike" cap="none" normalizeH="0" baseline="0">
                <a:ln>
                  <a:noFill/>
                </a:ln>
                <a:solidFill>
                  <a:srgbClr val="6A8759"/>
                </a:solidFill>
                <a:effectLst/>
                <a:latin typeface="Consolas" panose="020B0609020204030204" pitchFamily="49" charset="0"/>
              </a:rPr>
              <a:t>"Absatz mit einem &lt;strong&gt;fett&lt;/strong&gt; gedruckten Wort"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.val() erlaubt das value-Attribute vorzugeben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'#eingabe'</a:t>
            </a:r>
            <a:r>
              <a:rPr kumimoji="0" lang="de-DE" altLang="de-DE" sz="1200" b="0" i="0" u="none" strike="noStrike" cap="none" normalizeH="0" baseline="0">
                <a:ln>
                  <a:noFill/>
                </a:ln>
                <a:solidFill>
                  <a:srgbClr val="A9B7C6"/>
                </a:solidFill>
                <a:effectLst/>
                <a:latin typeface="Consolas" panose="020B0609020204030204" pitchFamily="49" charset="0"/>
              </a:rPr>
              <a:t>).val(</a:t>
            </a:r>
            <a:r>
              <a:rPr kumimoji="0" lang="de-DE" altLang="de-DE" sz="1200" b="0" i="0" u="none" strike="noStrike" cap="none" normalizeH="0" baseline="0">
                <a:ln>
                  <a:noFill/>
                </a:ln>
                <a:solidFill>
                  <a:srgbClr val="6A8759"/>
                </a:solidFill>
                <a:effectLst/>
                <a:latin typeface="Consolas" panose="020B0609020204030204" pitchFamily="49" charset="0"/>
              </a:rPr>
              <a:t>"Eingabefeld"</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rPr>
            </a:br>
            <a:r>
              <a:rPr kumimoji="0" lang="de-DE" altLang="de-DE" sz="1200" b="0" i="0" u="none" strike="noStrike" cap="none" normalizeH="0" baseline="0">
                <a:ln>
                  <a:noFill/>
                </a:ln>
                <a:solidFill>
                  <a:srgbClr val="E8BF6A"/>
                </a:solidFill>
                <a:effectLst/>
                <a:latin typeface="Consolas" panose="020B0609020204030204" pitchFamily="49" charset="0"/>
              </a:rPr>
              <a:t>&lt;/body&gt;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Textplatzhalter 2">
            <a:extLst>
              <a:ext uri="{FF2B5EF4-FFF2-40B4-BE49-F238E27FC236}">
                <a16:creationId xmlns:a16="http://schemas.microsoft.com/office/drawing/2014/main" id="{0591D82B-B68F-4E3E-82A0-82000C4A3F4D}"/>
              </a:ext>
            </a:extLst>
          </p:cNvPr>
          <p:cNvSpPr>
            <a:spLocks noGrp="1"/>
          </p:cNvSpPr>
          <p:nvPr>
            <p:ph type="body" sz="quarter" idx="13"/>
          </p:nvPr>
        </p:nvSpPr>
        <p:spPr>
          <a:xfrm>
            <a:off x="949136" y="1455738"/>
            <a:ext cx="10293728" cy="286232"/>
          </a:xfrm>
        </p:spPr>
        <p:txBody>
          <a:bodyPr/>
          <a:lstStyle/>
          <a:p>
            <a:pPr algn="ctr"/>
            <a:r>
              <a:rPr lang="de-AT" dirty="0"/>
              <a:t>Inhalte werden über drei verschiedene Methoden ausgegeben</a:t>
            </a:r>
          </a:p>
        </p:txBody>
      </p:sp>
    </p:spTree>
    <p:extLst>
      <p:ext uri="{BB962C8B-B14F-4D97-AF65-F5344CB8AC3E}">
        <p14:creationId xmlns:p14="http://schemas.microsoft.com/office/powerpoint/2010/main" val="17514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C24125-29B8-4436-A496-2E49B2BDED42}"/>
              </a:ext>
            </a:extLst>
          </p:cNvPr>
          <p:cNvSpPr>
            <a:spLocks noGrp="1"/>
          </p:cNvSpPr>
          <p:nvPr>
            <p:ph type="title"/>
          </p:nvPr>
        </p:nvSpPr>
        <p:spPr/>
        <p:txBody>
          <a:bodyPr/>
          <a:lstStyle/>
          <a:p>
            <a:r>
              <a:rPr lang="de-AT" dirty="0"/>
              <a:t>Inhalte der Seite mit jQuery verändern und auswerten</a:t>
            </a:r>
          </a:p>
        </p:txBody>
      </p:sp>
      <p:sp>
        <p:nvSpPr>
          <p:cNvPr id="3" name="Textplatzhalter 2">
            <a:extLst>
              <a:ext uri="{FF2B5EF4-FFF2-40B4-BE49-F238E27FC236}">
                <a16:creationId xmlns:a16="http://schemas.microsoft.com/office/drawing/2014/main" id="{0ADAC7C5-0075-45F4-91CB-B3330746AB8D}"/>
              </a:ext>
            </a:extLst>
          </p:cNvPr>
          <p:cNvSpPr>
            <a:spLocks noGrp="1"/>
          </p:cNvSpPr>
          <p:nvPr>
            <p:ph type="body" sz="quarter" idx="13"/>
          </p:nvPr>
        </p:nvSpPr>
        <p:spPr>
          <a:xfrm>
            <a:off x="949136" y="1455738"/>
            <a:ext cx="10293728" cy="286232"/>
          </a:xfrm>
        </p:spPr>
        <p:txBody>
          <a:bodyPr/>
          <a:lstStyle/>
          <a:p>
            <a:pPr algn="ctr"/>
            <a:r>
              <a:rPr lang="de-AT" dirty="0"/>
              <a:t>Methoden nehmen die Inhalte der übrigen Elemente auf</a:t>
            </a:r>
          </a:p>
        </p:txBody>
      </p:sp>
      <p:sp>
        <p:nvSpPr>
          <p:cNvPr id="4" name="Rectangle 1">
            <a:extLst>
              <a:ext uri="{FF2B5EF4-FFF2-40B4-BE49-F238E27FC236}">
                <a16:creationId xmlns:a16="http://schemas.microsoft.com/office/drawing/2014/main" id="{36E5A4AE-D1D4-43A0-8F62-E6EAD3B7B60C}"/>
              </a:ext>
            </a:extLst>
          </p:cNvPr>
          <p:cNvSpPr>
            <a:spLocks noChangeArrowheads="1"/>
          </p:cNvSpPr>
          <p:nvPr/>
        </p:nvSpPr>
        <p:spPr bwMode="auto">
          <a:xfrm>
            <a:off x="3157535" y="2058247"/>
            <a:ext cx="5876930" cy="2862322"/>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Absatz mit einem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fett</a:t>
            </a:r>
            <a:r>
              <a:rPr kumimoji="0" lang="de-DE" altLang="de-DE" sz="1200" b="0" i="0" u="none" strike="noStrike" cap="none" normalizeH="0" baseline="0" dirty="0">
                <a:ln>
                  <a:noFill/>
                </a:ln>
                <a:solidFill>
                  <a:srgbClr val="E8BF6A"/>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eingabe</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="Eingabefeld Beispiel"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="ausgabe1"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="ausgabe2"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="ausgabe3" </a:t>
            </a:r>
            <a:r>
              <a:rPr kumimoji="0" lang="de-DE" altLang="de-DE" sz="1200" b="0" i="0" u="none" strike="noStrike" cap="none" normalizeH="0" baseline="0" dirty="0" err="1">
                <a:ln>
                  <a:noFill/>
                </a:ln>
                <a:solidFill>
                  <a:srgbClr val="BABABA"/>
                </a:solidFill>
                <a:effectLst/>
                <a:latin typeface="Consolas" panose="020B0609020204030204" pitchFamily="49" charset="0"/>
              </a:rPr>
              <a:t>size</a:t>
            </a:r>
            <a:r>
              <a:rPr kumimoji="0" lang="de-DE" altLang="de-DE" sz="1200" b="0" i="0" u="none" strike="noStrike" cap="none" normalizeH="0" baseline="0" dirty="0">
                <a:ln>
                  <a:noFill/>
                </a:ln>
                <a:solidFill>
                  <a:srgbClr val="A5C261"/>
                </a:solidFill>
                <a:effectLst/>
                <a:latin typeface="Consolas" panose="020B0609020204030204" pitchFamily="49" charset="0"/>
              </a:rPr>
              <a:t>=60</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text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html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'#ausgabe3'</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eingabe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val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43544404"/>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2946</Words>
  <Application>Microsoft Office PowerPoint</Application>
  <PresentationFormat>Breitbild</PresentationFormat>
  <Paragraphs>82</Paragraphs>
  <Slides>23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23</vt:i4>
      </vt:variant>
    </vt:vector>
  </HeadingPairs>
  <TitlesOfParts>
    <vt:vector size="29" baseType="lpstr">
      <vt:lpstr>Arial</vt:lpstr>
      <vt:lpstr>Consolas</vt:lpstr>
      <vt:lpstr>Font Awesome 5 Free Solid</vt:lpstr>
      <vt:lpstr>FontAwesome</vt:lpstr>
      <vt:lpstr>JetBrains Mono</vt:lpstr>
      <vt:lpstr>1_pm</vt:lpstr>
      <vt:lpstr>JavaScript 04</vt:lpstr>
      <vt:lpstr>jQuery</vt:lpstr>
      <vt:lpstr>Einführung</vt:lpstr>
      <vt:lpstr>Selektoren: HTML-Elemente über jQuery ansteuern</vt:lpstr>
      <vt:lpstr>Beispiel: Ausgabe Inhalte über jQuery</vt:lpstr>
      <vt:lpstr>Beispiel: Darstellung der roten Absätze</vt:lpstr>
      <vt:lpstr>Beispiel: Verschiedene Elemente präzise ansteuern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Inhalte der Seite mit jQuery verändern und auswerten</vt:lpstr>
      <vt:lpstr>Events mit jQuery bearbeiten</vt:lpstr>
      <vt:lpstr>Events mit jQuery bearbeiten</vt:lpstr>
      <vt:lpstr>Spezielle Effekt mit jQuery einfügen</vt:lpstr>
      <vt:lpstr>Spezielle Effekt mit jQuery einfügen</vt:lpstr>
      <vt:lpstr>Aufgabe</vt:lpstr>
      <vt:lpstr>Ajax</vt:lpstr>
      <vt:lpstr>Was ist AJAX &amp; welche Vorteile bietet diese Technik</vt:lpstr>
      <vt:lpstr>Zusätzliche Informationen mit AJAX anfordern</vt:lpstr>
      <vt:lpstr>Eine allgemeine Funktion für die Anforderung der Daten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219</cp:revision>
  <dcterms:created xsi:type="dcterms:W3CDTF">2019-04-14T16:39:40Z</dcterms:created>
  <dcterms:modified xsi:type="dcterms:W3CDTF">2021-01-21T17:55:37Z</dcterms:modified>
</cp:coreProperties>
</file>