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7"/>
  </p:handoutMasterIdLst>
  <p:sldIdLst>
    <p:sldId id="326" r:id="rId2"/>
    <p:sldId id="339" r:id="rId3"/>
    <p:sldId id="340" r:id="rId4"/>
    <p:sldId id="341" r:id="rId5"/>
    <p:sldId id="304" r:id="rId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17" d="100"/>
          <a:sy n="117" d="100"/>
        </p:scale>
        <p:origin x="126" y="14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01.01.2021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05</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248874"/>
            <a:ext cx="10293728" cy="6740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Erzeuge mit einer Funktion die Struktur für ein Objekt, das einen Spieler in einem Computerspiel repräsentiert. Dieses soll als Attribut den Namen des Spielers enthalten. Außerdem soll eine Zahl vorhanden sein, die das Feld repräsentiert, auf dem er sich befindet. Erstelle ein Programm, das ein entsprechendes Objekt erzeugt und dessen Werte ausgibt.</a:t>
            </a:r>
          </a:p>
        </p:txBody>
      </p:sp>
      <p:sp>
        <p:nvSpPr>
          <p:cNvPr id="4" name="Rectangle 1">
            <a:extLst>
              <a:ext uri="{FF2B5EF4-FFF2-40B4-BE49-F238E27FC236}">
                <a16:creationId xmlns:a16="http://schemas.microsoft.com/office/drawing/2014/main" id="{6528E22E-7860-4F38-951C-2E11F858EA58}"/>
              </a:ext>
            </a:extLst>
          </p:cNvPr>
          <p:cNvSpPr>
            <a:spLocks noChangeArrowheads="1"/>
          </p:cNvSpPr>
          <p:nvPr/>
        </p:nvSpPr>
        <p:spPr bwMode="auto">
          <a:xfrm>
            <a:off x="1769986" y="2459504"/>
            <a:ext cx="4602542" cy="193899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 </a:t>
            </a: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Ausgabe der Attribute des Objekts</a:t>
            </a:r>
            <a:endParaRPr kumimoji="0" lang="de-DE" altLang="de-DE"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FFC66D"/>
                </a:solidFill>
                <a:effectLst/>
                <a:latin typeface="Consolas" panose="020B0609020204030204" pitchFamily="49" charset="0"/>
                <a:cs typeface="Calibri" panose="020F0502020204030204" pitchFamily="34" charset="0"/>
              </a:rPr>
              <a:t>Spieler</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name</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feld</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b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Name</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name</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Feld</a:t>
            </a:r>
            <a:r>
              <a:rPr kumimoji="0" lang="de-DE" altLang="de-DE" sz="1200" b="0" i="0" u="none" strike="noStrike" cap="none" normalizeH="0" baseline="0" dirty="0">
                <a:ln>
                  <a:noFill/>
                </a:ln>
                <a:solidFill>
                  <a:srgbClr val="9876AA"/>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feld</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let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1" i="1" u="none" strike="noStrike" cap="none" normalizeH="0" baseline="0" dirty="0">
                <a:ln>
                  <a:noFill/>
                </a:ln>
                <a:solidFill>
                  <a:srgbClr val="9876AA"/>
                </a:solidFill>
                <a:effectLst/>
                <a:latin typeface="Consolas" panose="020B0609020204030204" pitchFamily="49" charset="0"/>
                <a:cs typeface="Calibri" panose="020F0502020204030204" pitchFamily="34" charset="0"/>
              </a:rPr>
              <a:t>Spieler1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new</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FFC66D"/>
                </a:solidFill>
                <a:effectLst/>
                <a:latin typeface="Consolas" panose="020B0609020204030204" pitchFamily="49" charset="0"/>
                <a:cs typeface="Calibri" panose="020F0502020204030204" pitchFamily="34" charset="0"/>
              </a:rPr>
              <a:t>Spieler</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"Katharina"</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6897BB"/>
                </a:solidFill>
                <a:effectLst/>
                <a:latin typeface="Consolas" panose="020B0609020204030204" pitchFamily="49" charset="0"/>
                <a:cs typeface="Calibri" panose="020F0502020204030204" pitchFamily="34" charset="0"/>
              </a:rPr>
              <a:t>5</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for</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cs typeface="Calibri" panose="020F0502020204030204" pitchFamily="34" charset="0"/>
              </a:rPr>
              <a:t>let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i </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in </a:t>
            </a:r>
            <a:r>
              <a:rPr kumimoji="0" lang="de-DE" altLang="de-DE" sz="1200" b="1" i="1" u="none" strike="noStrike" cap="none" normalizeH="0" baseline="0" dirty="0">
                <a:ln>
                  <a:noFill/>
                </a:ln>
                <a:solidFill>
                  <a:srgbClr val="9876AA"/>
                </a:solidFill>
                <a:effectLst/>
                <a:latin typeface="Consolas" panose="020B0609020204030204" pitchFamily="49" charset="0"/>
                <a:cs typeface="Calibri" panose="020F0502020204030204" pitchFamily="34"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b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cs typeface="Calibri" panose="020F0502020204030204" pitchFamily="34"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cs typeface="Calibri" panose="020F0502020204030204" pitchFamily="34"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(i +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 " </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 </a:t>
            </a:r>
            <a:r>
              <a:rPr kumimoji="0" lang="de-DE" altLang="de-DE" sz="1200" b="1" i="1" u="none" strike="noStrike" cap="none" normalizeH="0" baseline="0" dirty="0">
                <a:ln>
                  <a:noFill/>
                </a:ln>
                <a:solidFill>
                  <a:srgbClr val="9876AA"/>
                </a:solidFill>
                <a:effectLst/>
                <a:latin typeface="Consolas" panose="020B0609020204030204" pitchFamily="49" charset="0"/>
                <a:cs typeface="Calibri" panose="020F0502020204030204" pitchFamily="34"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[i] + </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cs typeface="Calibri" panose="020F0502020204030204" pitchFamily="34" charset="0"/>
              </a:rPr>
              <a:t>br</a:t>
            </a:r>
            <a:r>
              <a:rPr kumimoji="0" lang="de-DE" altLang="de-DE" sz="1200" b="0" i="0" u="none" strike="noStrike" cap="none" normalizeH="0" baseline="0" dirty="0">
                <a:ln>
                  <a:noFill/>
                </a:ln>
                <a:solidFill>
                  <a:srgbClr val="6A8759"/>
                </a:solidFill>
                <a:effectLst/>
                <a:latin typeface="Consolas" panose="020B0609020204030204" pitchFamily="49" charset="0"/>
                <a:cs typeface="Calibri" panose="020F0502020204030204" pitchFamily="34" charset="0"/>
              </a:rPr>
              <a:t>&gt;"</a:t>
            </a: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dirty="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dirty="0">
                <a:ln>
                  <a:noFill/>
                </a:ln>
                <a:solidFill>
                  <a:srgbClr val="A9B7C6"/>
                </a:solidFill>
                <a:effectLst/>
                <a:latin typeface="Consolas" panose="020B0609020204030204" pitchFamily="49" charset="0"/>
                <a:cs typeface="Calibri" panose="020F0502020204030204" pitchFamily="34" charset="0"/>
              </a:rPr>
              <a:t>}</a:t>
            </a:r>
            <a:endParaRPr kumimoji="0" lang="de-DE" altLang="de-DE" sz="1200" b="0" i="0" u="none" strike="noStrike" cap="none" normalizeH="0" baseline="0" dirty="0">
              <a:ln>
                <a:noFill/>
              </a:ln>
              <a:solidFill>
                <a:schemeClr val="tx1"/>
              </a:solidFill>
              <a:effectLst/>
              <a:latin typeface="Consolas" panose="020B0609020204030204" pitchFamily="49" charset="0"/>
              <a:cs typeface="Calibri" panose="020F0502020204030204" pitchFamily="34" charset="0"/>
            </a:endParaRPr>
          </a:p>
        </p:txBody>
      </p:sp>
      <p:pic>
        <p:nvPicPr>
          <p:cNvPr id="5" name="Grafik 4">
            <a:extLst>
              <a:ext uri="{FF2B5EF4-FFF2-40B4-BE49-F238E27FC236}">
                <a16:creationId xmlns:a16="http://schemas.microsoft.com/office/drawing/2014/main" id="{FD222FDA-FF67-48BE-8720-510218713418}"/>
              </a:ext>
            </a:extLst>
          </p:cNvPr>
          <p:cNvPicPr>
            <a:picLocks noChangeAspect="1"/>
          </p:cNvPicPr>
          <p:nvPr/>
        </p:nvPicPr>
        <p:blipFill>
          <a:blip r:embed="rId2"/>
          <a:stretch>
            <a:fillRect/>
          </a:stretch>
        </p:blipFill>
        <p:spPr>
          <a:xfrm>
            <a:off x="5567665" y="2644170"/>
            <a:ext cx="1609725" cy="685800"/>
          </a:xfrm>
          <a:prstGeom prst="rect">
            <a:avLst/>
          </a:prstGeom>
        </p:spPr>
      </p:pic>
    </p:spTree>
    <p:extLst>
      <p:ext uri="{BB962C8B-B14F-4D97-AF65-F5344CB8AC3E}">
        <p14:creationId xmlns:p14="http://schemas.microsoft.com/office/powerpoint/2010/main" val="312566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8E48CC-0E20-49E8-8A98-A531096CACF8}"/>
              </a:ext>
            </a:extLst>
          </p:cNvPr>
          <p:cNvSpPr>
            <a:spLocks noGrp="1"/>
          </p:cNvSpPr>
          <p:nvPr>
            <p:ph type="title"/>
          </p:nvPr>
        </p:nvSpPr>
        <p:spPr>
          <a:xfrm>
            <a:off x="949136" y="304491"/>
            <a:ext cx="10293728" cy="383182"/>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nun eine Methode. Diese soll dazu dienen, einen weiteren Zug durchzuführen. Sie erhält als Übergabewert die Anzahl der Felder, die der Spieler in diesem Zug vorrücken soll. Verwende hierfür ebenfalls eine Funktion. Wende die Methode auf das Spieler-Objekt an</a:t>
            </a:r>
          </a:p>
        </p:txBody>
      </p:sp>
      <p:sp>
        <p:nvSpPr>
          <p:cNvPr id="4" name="Rectangle 2">
            <a:extLst>
              <a:ext uri="{FF2B5EF4-FFF2-40B4-BE49-F238E27FC236}">
                <a16:creationId xmlns:a16="http://schemas.microsoft.com/office/drawing/2014/main" id="{EEACD378-674F-40EB-97E0-35E9AB1DB3BB}"/>
              </a:ext>
            </a:extLst>
          </p:cNvPr>
          <p:cNvSpPr>
            <a:spLocks noChangeArrowheads="1"/>
          </p:cNvSpPr>
          <p:nvPr/>
        </p:nvSpPr>
        <p:spPr bwMode="auto">
          <a:xfrm>
            <a:off x="1533221" y="1997839"/>
            <a:ext cx="6556603" cy="286232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use</a:t>
            </a:r>
            <a:r>
              <a:rPr kumimoji="0" lang="de-DE" altLang="de-DE" sz="1200" b="0" i="0" u="none" strike="noStrike" cap="none" normalizeH="0" baseline="0" dirty="0">
                <a:ln>
                  <a:noFill/>
                </a:ln>
                <a:solidFill>
                  <a:srgbClr val="6A8759"/>
                </a:solidFill>
                <a:effectLst/>
                <a:latin typeface="Consolas" panose="020B0609020204030204" pitchFamily="49" charset="0"/>
              </a:rPr>
              <a:t> </a:t>
            </a:r>
            <a:r>
              <a:rPr kumimoji="0" lang="de-DE" altLang="de-DE" sz="1200" b="0" i="0" u="none" strike="noStrike" cap="none" normalizeH="0" baseline="0" dirty="0" err="1">
                <a:ln>
                  <a:noFill/>
                </a:ln>
                <a:solidFill>
                  <a:srgbClr val="6A8759"/>
                </a:solidFill>
                <a:effectLst/>
                <a:latin typeface="Consolas" panose="020B0609020204030204" pitchFamily="49" charset="0"/>
              </a:rPr>
              <a:t>strict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p>
          <a:p>
            <a:pPr defTabSz="914400" eaLnBrk="0" fontAlgn="base" hangingPunct="0">
              <a:spcBef>
                <a:spcPct val="0"/>
              </a:spcBef>
              <a:spcAft>
                <a:spcPct val="0"/>
              </a:spcAft>
            </a:pPr>
            <a:r>
              <a:rPr kumimoji="0" lang="de-DE" altLang="de-DE" sz="1200" b="0" i="0" u="none" strike="noStrike" cap="none" normalizeH="0" baseline="0" dirty="0">
                <a:ln>
                  <a:noFill/>
                </a:ln>
                <a:solidFill>
                  <a:srgbClr val="808080"/>
                </a:solidFill>
                <a:effectLst/>
                <a:latin typeface="Consolas" panose="020B0609020204030204" pitchFamily="49" charset="0"/>
              </a:rPr>
              <a:t>// Methode hat den Spielstand verändert und wird nun als Attribut angezeigt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Zug</a:t>
            </a:r>
            <a:r>
              <a:rPr kumimoji="0" lang="de-DE" altLang="de-DE" sz="1200" b="0" i="0" u="none" strike="noStrike" cap="none" normalizeH="0" baseline="0" dirty="0">
                <a:ln>
                  <a:noFill/>
                </a:ln>
                <a:solidFill>
                  <a:srgbClr val="A9B7C6"/>
                </a:solidFill>
                <a:effectLst/>
                <a:latin typeface="Consolas" panose="020B0609020204030204" pitchFamily="49" charset="0"/>
              </a:rPr>
              <a:t>(wert)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Feld</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Spieler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feld</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Name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name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Feld</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feld</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Zug</a:t>
            </a:r>
            <a:r>
              <a:rPr kumimoji="0" lang="de-DE" altLang="de-DE" sz="1200" b="0" i="0" u="none" strike="noStrike" cap="none" normalizeH="0" baseline="0" dirty="0">
                <a:ln>
                  <a:noFill/>
                </a:ln>
                <a:solidFill>
                  <a:srgbClr val="FFC66D"/>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Zug</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Spieler1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Spieler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"Katharina"</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a:ln>
                  <a:noFill/>
                </a:ln>
                <a:solidFill>
                  <a:srgbClr val="9876AA"/>
                </a:solidFill>
                <a:effectLst/>
                <a:latin typeface="Consolas" panose="020B0609020204030204" pitchFamily="49"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Zug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a:ln>
                  <a:noFill/>
                </a:ln>
                <a:solidFill>
                  <a:srgbClr val="9876AA"/>
                </a:solidFill>
                <a:effectLst/>
                <a:latin typeface="Consolas" panose="020B0609020204030204" pitchFamily="49"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5" name="Grafik 4">
            <a:extLst>
              <a:ext uri="{FF2B5EF4-FFF2-40B4-BE49-F238E27FC236}">
                <a16:creationId xmlns:a16="http://schemas.microsoft.com/office/drawing/2014/main" id="{3DEBEC19-0F44-4C52-BFC3-B0BB6C1E5227}"/>
              </a:ext>
            </a:extLst>
          </p:cNvPr>
          <p:cNvPicPr>
            <a:picLocks noChangeAspect="1"/>
          </p:cNvPicPr>
          <p:nvPr/>
        </p:nvPicPr>
        <p:blipFill>
          <a:blip r:embed="rId2"/>
          <a:stretch>
            <a:fillRect/>
          </a:stretch>
        </p:blipFill>
        <p:spPr>
          <a:xfrm>
            <a:off x="6237817" y="2764107"/>
            <a:ext cx="3143250" cy="790575"/>
          </a:xfrm>
          <a:prstGeom prst="rect">
            <a:avLst/>
          </a:prstGeom>
        </p:spPr>
      </p:pic>
    </p:spTree>
    <p:extLst>
      <p:ext uri="{BB962C8B-B14F-4D97-AF65-F5344CB8AC3E}">
        <p14:creationId xmlns:p14="http://schemas.microsoft.com/office/powerpoint/2010/main" val="7482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96AE3A-CDB6-4FCD-BAB5-08FE9E7B3B6F}"/>
              </a:ext>
            </a:extLst>
          </p:cNvPr>
          <p:cNvSpPr>
            <a:spLocks noGrp="1"/>
          </p:cNvSpPr>
          <p:nvPr>
            <p:ph type="title"/>
          </p:nvPr>
        </p:nvSpPr>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Erstelle ein neues Programm, das genau die gleiche Aufgabe erfüllt wie in der vorherigen Übungsaufgabe. Verwende jedoch dieses Mal für die Erstellung eine Klasse.</a:t>
            </a:r>
          </a:p>
        </p:txBody>
      </p:sp>
      <p:sp>
        <p:nvSpPr>
          <p:cNvPr id="11" name="Rectangle 4">
            <a:extLst>
              <a:ext uri="{FF2B5EF4-FFF2-40B4-BE49-F238E27FC236}">
                <a16:creationId xmlns:a16="http://schemas.microsoft.com/office/drawing/2014/main" id="{A11FE377-6F9F-40E8-81DE-CA9672CAB7DB}"/>
              </a:ext>
            </a:extLst>
          </p:cNvPr>
          <p:cNvSpPr>
            <a:spLocks noChangeArrowheads="1"/>
          </p:cNvSpPr>
          <p:nvPr/>
        </p:nvSpPr>
        <p:spPr bwMode="auto">
          <a:xfrm>
            <a:off x="949136" y="1905506"/>
            <a:ext cx="7321235" cy="304698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808080"/>
                </a:solidFill>
                <a:effectLst/>
                <a:latin typeface="Consolas" panose="020B0609020204030204" pitchFamily="49" charset="0"/>
              </a:rPr>
              <a:t>// Methode verändert ebenfalls den Wert, wird aber nicht mehr als Attribut angezeigt</a:t>
            </a:r>
            <a:br>
              <a:rPr kumimoji="0" lang="de-DE" altLang="de-DE" sz="1200" b="0" i="0" u="none" strike="noStrike" cap="none" normalizeH="0" baseline="0" dirty="0">
                <a:ln>
                  <a:noFill/>
                </a:ln>
                <a:solidFill>
                  <a:srgbClr val="808080"/>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class</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Spieler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constructor</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name</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feld</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Name</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name</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Feld</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A9B7C6"/>
                </a:solidFill>
                <a:effectLst/>
                <a:latin typeface="Consolas" panose="020B0609020204030204" pitchFamily="49" charset="0"/>
              </a:rPr>
              <a:t>feld</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Zug</a:t>
            </a:r>
            <a:r>
              <a:rPr kumimoji="0" lang="de-DE" altLang="de-DE" sz="1200" b="0" i="0" u="none" strike="noStrike" cap="none" normalizeH="0" baseline="0" dirty="0">
                <a:ln>
                  <a:noFill/>
                </a:ln>
                <a:solidFill>
                  <a:srgbClr val="A9B7C6"/>
                </a:solidFill>
                <a:effectLst/>
                <a:latin typeface="Consolas" panose="020B0609020204030204" pitchFamily="49" charset="0"/>
              </a:rPr>
              <a:t>(wert)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this</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9876AA"/>
                </a:solidFill>
                <a:effectLst/>
                <a:latin typeface="Consolas" panose="020B0609020204030204" pitchFamily="49" charset="0"/>
              </a:rPr>
              <a:t>Feld</a:t>
            </a:r>
            <a:r>
              <a:rPr kumimoji="0" lang="de-DE" altLang="de-DE" sz="1200" b="0" i="0" u="none" strike="noStrike" cap="none" normalizeH="0" baseline="0" dirty="0">
                <a:ln>
                  <a:noFill/>
                </a:ln>
                <a:solidFill>
                  <a:srgbClr val="9876AA"/>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 wert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Spieler1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CC7832"/>
                </a:solidFill>
                <a:effectLst/>
                <a:latin typeface="Consolas" panose="020B0609020204030204" pitchFamily="49" charset="0"/>
              </a:rPr>
              <a:t>new</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Spieler(</a:t>
            </a:r>
            <a:r>
              <a:rPr kumimoji="0" lang="de-DE" altLang="de-DE" sz="1200" b="0" i="0" u="none" strike="noStrike" cap="none" normalizeH="0" baseline="0" dirty="0">
                <a:ln>
                  <a:noFill/>
                </a:ln>
                <a:solidFill>
                  <a:srgbClr val="6A8759"/>
                </a:solidFill>
                <a:effectLst/>
                <a:latin typeface="Consolas" panose="020B0609020204030204" pitchFamily="49" charset="0"/>
              </a:rPr>
              <a:t>"Katharina"</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1" i="1" u="none" strike="noStrike" cap="none" normalizeH="0" baseline="0" dirty="0">
                <a:ln>
                  <a:noFill/>
                </a:ln>
                <a:solidFill>
                  <a:srgbClr val="9876AA"/>
                </a:solidFill>
                <a:effectLst/>
                <a:latin typeface="Consolas" panose="020B0609020204030204" pitchFamily="49"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Zug</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3</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for</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CC7832"/>
                </a:solidFill>
                <a:effectLst/>
                <a:latin typeface="Consolas" panose="020B0609020204030204" pitchFamily="49" charset="0"/>
              </a:rPr>
              <a:t>let</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i </a:t>
            </a:r>
            <a:r>
              <a:rPr kumimoji="0" lang="de-DE" altLang="de-DE" sz="1200" b="0" i="0" u="none" strike="noStrike" cap="none" normalizeH="0" baseline="0" dirty="0">
                <a:ln>
                  <a:noFill/>
                </a:ln>
                <a:solidFill>
                  <a:srgbClr val="CC7832"/>
                </a:solidFill>
                <a:effectLst/>
                <a:latin typeface="Consolas" panose="020B0609020204030204" pitchFamily="49" charset="0"/>
              </a:rPr>
              <a:t>in </a:t>
            </a:r>
            <a:r>
              <a:rPr kumimoji="0" lang="de-DE" altLang="de-DE" sz="1200" b="1" i="1" u="none" strike="noStrike" cap="none" normalizeH="0" baseline="0" dirty="0">
                <a:ln>
                  <a:noFill/>
                </a:ln>
                <a:solidFill>
                  <a:srgbClr val="9876AA"/>
                </a:solidFill>
                <a:effectLst/>
                <a:latin typeface="Consolas" panose="020B0609020204030204" pitchFamily="49"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err="1">
                <a:ln>
                  <a:noFill/>
                </a:ln>
                <a:solidFill>
                  <a:srgbClr val="9876AA"/>
                </a:solidFill>
                <a:effectLst/>
                <a:latin typeface="Consolas" panose="020B0609020204030204" pitchFamily="49" charset="0"/>
              </a:rPr>
              <a:t>document</a:t>
            </a:r>
            <a:r>
              <a:rPr kumimoji="0" lang="de-DE" altLang="de-DE" sz="1200" b="0" i="0" u="none" strike="noStrike" cap="none" normalizeH="0" baseline="0" dirty="0" err="1">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write</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 " </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1" i="1" u="none" strike="noStrike" cap="none" normalizeH="0" baseline="0" dirty="0">
                <a:ln>
                  <a:noFill/>
                </a:ln>
                <a:solidFill>
                  <a:srgbClr val="9876AA"/>
                </a:solidFill>
                <a:effectLst/>
                <a:latin typeface="Consolas" panose="020B0609020204030204" pitchFamily="49" charset="0"/>
              </a:rPr>
              <a:t>Spieler1</a:t>
            </a:r>
            <a:r>
              <a:rPr kumimoji="0" lang="de-DE" altLang="de-DE" sz="1200" b="0" i="0" u="none" strike="noStrike" cap="none" normalizeH="0" baseline="0" dirty="0">
                <a:ln>
                  <a:noFill/>
                </a:ln>
                <a:solidFill>
                  <a:srgbClr val="A9B7C6"/>
                </a:solidFill>
                <a:effectLst/>
                <a:latin typeface="Consolas" panose="020B0609020204030204" pitchFamily="49" charset="0"/>
              </a:rPr>
              <a:t>[i] + </a:t>
            </a:r>
            <a:r>
              <a:rPr kumimoji="0" lang="de-DE" altLang="de-DE" sz="1200" b="0" i="0" u="none" strike="noStrike" cap="none" normalizeH="0" baseline="0" dirty="0">
                <a:ln>
                  <a:noFill/>
                </a:ln>
                <a:solidFill>
                  <a:srgbClr val="6A8759"/>
                </a:solidFill>
                <a:effectLst/>
                <a:latin typeface="Consolas" panose="020B0609020204030204" pitchFamily="49" charset="0"/>
              </a:rPr>
              <a:t>"&lt;</a:t>
            </a:r>
            <a:r>
              <a:rPr kumimoji="0" lang="de-DE" altLang="de-DE" sz="1200" b="0" i="0" u="none" strike="noStrike" cap="none" normalizeH="0" baseline="0" dirty="0" err="1">
                <a:ln>
                  <a:noFill/>
                </a:ln>
                <a:solidFill>
                  <a:srgbClr val="6A8759"/>
                </a:solidFill>
                <a:effectLst/>
                <a:latin typeface="Consolas" panose="020B0609020204030204" pitchFamily="49" charset="0"/>
              </a:rPr>
              <a:t>br</a:t>
            </a:r>
            <a:r>
              <a:rPr kumimoji="0" lang="de-DE" altLang="de-DE" sz="1200" b="0" i="0" u="none" strike="noStrike" cap="none" normalizeH="0" baseline="0" dirty="0">
                <a:ln>
                  <a:noFill/>
                </a:ln>
                <a:solidFill>
                  <a:srgbClr val="6A8759"/>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pic>
        <p:nvPicPr>
          <p:cNvPr id="13" name="Grafik 12">
            <a:extLst>
              <a:ext uri="{FF2B5EF4-FFF2-40B4-BE49-F238E27FC236}">
                <a16:creationId xmlns:a16="http://schemas.microsoft.com/office/drawing/2014/main" id="{83B9E28F-97B0-4DDC-B232-A4213AF8F094}"/>
              </a:ext>
            </a:extLst>
          </p:cNvPr>
          <p:cNvPicPr>
            <a:picLocks noChangeAspect="1"/>
          </p:cNvPicPr>
          <p:nvPr/>
        </p:nvPicPr>
        <p:blipFill>
          <a:blip r:embed="rId2"/>
          <a:stretch>
            <a:fillRect/>
          </a:stretch>
        </p:blipFill>
        <p:spPr>
          <a:xfrm>
            <a:off x="5774871" y="2847975"/>
            <a:ext cx="1524000" cy="581025"/>
          </a:xfrm>
          <a:prstGeom prst="rect">
            <a:avLst/>
          </a:prstGeom>
        </p:spPr>
      </p:pic>
    </p:spTree>
    <p:extLst>
      <p:ext uri="{BB962C8B-B14F-4D97-AF65-F5344CB8AC3E}">
        <p14:creationId xmlns:p14="http://schemas.microsoft.com/office/powerpoint/2010/main" val="183397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458</Words>
  <Application>Microsoft Office PowerPoint</Application>
  <PresentationFormat>Breitbild</PresentationFormat>
  <Paragraphs>11</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Consolas</vt:lpstr>
      <vt:lpstr>Font Awesome 5 Free Solid</vt:lpstr>
      <vt:lpstr>FontAwesome</vt:lpstr>
      <vt:lpstr>1_pm</vt:lpstr>
      <vt:lpstr>JavaScript 05 Lösungen</vt:lpstr>
      <vt:lpstr>Erzeuge mit einer Funktion die Struktur für ein Objekt, das einen Spieler in einem Computerspiel repräsentiert. Dieses soll als Attribut den Namen des Spielers enthalten. Außerdem soll eine Zahl vorhanden sein, die das Feld repräsentiert, auf dem er sich befindet. Erstelle ein Programm, das ein entsprechendes Objekt erzeugt und dessen Werte ausgibt.</vt:lpstr>
      <vt:lpstr>Erstelle nun eine Methode. Diese soll dazu dienen, einen weiteren Zug durchzuführen. Sie erhält als Übergabewert die Anzahl der Felder, die der Spieler in diesem Zug vorrücken soll. Verwende hierfür ebenfalls eine Funktion. Wende die Methode auf das Spieler-Objekt an</vt:lpstr>
      <vt:lpstr>Erstelle ein neues Programm, das genau die gleiche Aufgabe erfüllt wie in der vorherigen Übungsaufgabe. Verwende jedoch dieses Mal für die Erstellung eine Klasse.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192</cp:revision>
  <dcterms:created xsi:type="dcterms:W3CDTF">2019-04-14T16:39:40Z</dcterms:created>
  <dcterms:modified xsi:type="dcterms:W3CDTF">2021-01-01T12:52:13Z</dcterms:modified>
</cp:coreProperties>
</file>