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7"/>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04" r:id="rId1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38"/>
            <p14:sldId id="339"/>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99" d="100"/>
          <a:sy n="99" d="100"/>
        </p:scale>
        <p:origin x="102" y="55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01.01.2021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jsref/"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05</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0262F-B5EF-49AB-BB6C-2465953B8AE5}"/>
              </a:ext>
            </a:extLst>
          </p:cNvPr>
          <p:cNvSpPr>
            <a:spLocks noGrp="1"/>
          </p:cNvSpPr>
          <p:nvPr>
            <p:ph type="title"/>
          </p:nvPr>
        </p:nvSpPr>
        <p:spPr/>
        <p:txBody>
          <a:bodyPr/>
          <a:lstStyle/>
          <a:p>
            <a:r>
              <a:rPr lang="de-AT" dirty="0"/>
              <a:t>Methoden erstellen und anwenden mit Klassen</a:t>
            </a:r>
          </a:p>
        </p:txBody>
      </p:sp>
      <p:sp>
        <p:nvSpPr>
          <p:cNvPr id="3" name="Textplatzhalter 2">
            <a:extLst>
              <a:ext uri="{FF2B5EF4-FFF2-40B4-BE49-F238E27FC236}">
                <a16:creationId xmlns:a16="http://schemas.microsoft.com/office/drawing/2014/main" id="{1BDA69B2-2C00-4644-BFA2-0DFA4874106F}"/>
              </a:ext>
            </a:extLst>
          </p:cNvPr>
          <p:cNvSpPr>
            <a:spLocks noGrp="1"/>
          </p:cNvSpPr>
          <p:nvPr>
            <p:ph type="body" sz="quarter" idx="13"/>
          </p:nvPr>
        </p:nvSpPr>
        <p:spPr>
          <a:xfrm>
            <a:off x="949136" y="1455738"/>
            <a:ext cx="10293728" cy="286232"/>
          </a:xfrm>
        </p:spPr>
        <p:txBody>
          <a:bodyPr/>
          <a:lstStyle/>
          <a:p>
            <a:r>
              <a:rPr lang="de-AT" dirty="0"/>
              <a:t>Etwas einfacher mit Klassen</a:t>
            </a:r>
          </a:p>
        </p:txBody>
      </p:sp>
      <p:sp>
        <p:nvSpPr>
          <p:cNvPr id="6" name="Rectangle 1">
            <a:extLst>
              <a:ext uri="{FF2B5EF4-FFF2-40B4-BE49-F238E27FC236}">
                <a16:creationId xmlns:a16="http://schemas.microsoft.com/office/drawing/2014/main" id="{407C924E-ED9C-4EC6-B9CA-9ABEA4E1FCBA}"/>
              </a:ext>
            </a:extLst>
          </p:cNvPr>
          <p:cNvSpPr>
            <a:spLocks noChangeArrowheads="1"/>
          </p:cNvSpPr>
          <p:nvPr/>
        </p:nvSpPr>
        <p:spPr bwMode="auto">
          <a:xfrm>
            <a:off x="2383971" y="2154981"/>
            <a:ext cx="7661072" cy="323165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Consolas" panose="020B0609020204030204" pitchFamily="49" charset="0"/>
              </a:rPr>
              <a:t>class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Kaffeemaschine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constructor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preis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verbrauch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typ)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Farbe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Preis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preis</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Verbrauch</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verbrauch</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Typ</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typ</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Rabatt</a:t>
            </a:r>
            <a:r>
              <a:rPr kumimoji="0" lang="de-DE" altLang="de-DE" sz="1200" b="0" i="0" u="none" strike="noStrike" cap="none" normalizeH="0" baseline="0" dirty="0">
                <a:ln>
                  <a:noFill/>
                </a:ln>
                <a:solidFill>
                  <a:srgbClr val="A9B7C6"/>
                </a:solidFill>
                <a:effectLst/>
                <a:latin typeface="Consolas" panose="020B0609020204030204" pitchFamily="49" charset="0"/>
              </a:rPr>
              <a:t>(wert)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Preis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 </a:t>
            </a:r>
            <a:r>
              <a:rPr kumimoji="0" lang="de-DE" altLang="de-DE" sz="1200" b="0" i="0" u="none" strike="noStrike" cap="none" normalizeH="0" baseline="0" dirty="0">
                <a:ln>
                  <a:noFill/>
                </a:ln>
                <a:solidFill>
                  <a:srgbClr val="A9B7C6"/>
                </a:solidFill>
                <a:effectLst/>
                <a:latin typeface="Consolas" panose="020B0609020204030204" pitchFamily="49" charset="0"/>
              </a:rPr>
              <a:t>- wert/</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Kaffeemaschine(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silber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39.99</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600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"Kaffeevollautomat"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Rabatt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 i + </a:t>
            </a:r>
            <a:r>
              <a:rPr kumimoji="0" lang="de-DE" altLang="de-DE" sz="1200" b="0" i="0" u="none" strike="noStrike" cap="none" normalizeH="0" baseline="0" dirty="0">
                <a:ln>
                  <a:noFill/>
                </a:ln>
                <a:solidFill>
                  <a:srgbClr val="6A8759"/>
                </a:solidFill>
                <a:effectLst/>
                <a:latin typeface="Consolas" panose="020B0609020204030204" pitchFamily="49" charset="0"/>
              </a:rPr>
              <a:t>"&lt;/strong&gt;: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5639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C1B046-F774-4C8F-9587-387C25AE9F18}"/>
              </a:ext>
            </a:extLst>
          </p:cNvPr>
          <p:cNvSpPr>
            <a:spLocks noGrp="1"/>
          </p:cNvSpPr>
          <p:nvPr>
            <p:ph type="title"/>
          </p:nvPr>
        </p:nvSpPr>
        <p:spPr/>
        <p:txBody>
          <a:bodyPr/>
          <a:lstStyle/>
          <a:p>
            <a:r>
              <a:rPr lang="de-AT" dirty="0"/>
              <a:t>Datenkapselung in JS</a:t>
            </a:r>
          </a:p>
        </p:txBody>
      </p:sp>
      <p:sp>
        <p:nvSpPr>
          <p:cNvPr id="3" name="Textplatzhalter 2">
            <a:extLst>
              <a:ext uri="{FF2B5EF4-FFF2-40B4-BE49-F238E27FC236}">
                <a16:creationId xmlns:a16="http://schemas.microsoft.com/office/drawing/2014/main" id="{C53F7CDC-1672-42CB-B04C-1B1E3F735D75}"/>
              </a:ext>
            </a:extLst>
          </p:cNvPr>
          <p:cNvSpPr>
            <a:spLocks noGrp="1"/>
          </p:cNvSpPr>
          <p:nvPr>
            <p:ph type="body" sz="quarter" idx="13"/>
          </p:nvPr>
        </p:nvSpPr>
        <p:spPr>
          <a:xfrm>
            <a:off x="949136" y="1896610"/>
            <a:ext cx="10293728" cy="2864887"/>
          </a:xfrm>
        </p:spPr>
        <p:txBody>
          <a:bodyPr/>
          <a:lstStyle/>
          <a:p>
            <a:r>
              <a:rPr lang="de-AT" dirty="0"/>
              <a:t>Nutzen: Im Objekt gespeicherte Daten schützen</a:t>
            </a:r>
          </a:p>
          <a:p>
            <a:r>
              <a:rPr lang="de-AT" dirty="0"/>
              <a:t>Methoden als öffentlich deklarieren = ermöglichen Zugriff aus jedem beliebigen Teil des Programms</a:t>
            </a:r>
          </a:p>
          <a:p>
            <a:r>
              <a:rPr lang="de-AT" dirty="0"/>
              <a:t>Vorteil: </a:t>
            </a:r>
          </a:p>
          <a:p>
            <a:pPr lvl="1"/>
            <a:r>
              <a:rPr lang="de-AT" dirty="0"/>
              <a:t>in der Klassendefinition vorgeben, welche Werte aus dem Hauptprogramm zugänglich sein sollen</a:t>
            </a:r>
          </a:p>
          <a:p>
            <a:pPr lvl="1"/>
            <a:r>
              <a:rPr lang="de-AT" dirty="0"/>
              <a:t>Genaue Definition, ob und auf welche Weise Werte verändert werden können</a:t>
            </a:r>
          </a:p>
          <a:p>
            <a:r>
              <a:rPr lang="de-AT" dirty="0"/>
              <a:t>JS erlaubt keine private Attribute zu deklarieren =&gt; Zugang aus Hauptprogramm immer möglich</a:t>
            </a:r>
          </a:p>
          <a:p>
            <a:pPr lvl="1"/>
            <a:r>
              <a:rPr lang="de-AT" dirty="0"/>
              <a:t>Konvention: Namen und vorangestellter Unterstrich bedeuten das die Variable nur für internen Gebrauch innerhalb der Klasse bestimmt ist</a:t>
            </a:r>
          </a:p>
          <a:p>
            <a:r>
              <a:rPr lang="de-AT" dirty="0"/>
              <a:t>Die </a:t>
            </a:r>
            <a:r>
              <a:rPr lang="de-AT" dirty="0" err="1"/>
              <a:t>getter</a:t>
            </a:r>
            <a:r>
              <a:rPr lang="de-AT" dirty="0"/>
              <a:t>-Methode dient dazu, Wert abzufragen</a:t>
            </a:r>
          </a:p>
          <a:p>
            <a:r>
              <a:rPr lang="de-AT" dirty="0"/>
              <a:t>Die </a:t>
            </a:r>
            <a:r>
              <a:rPr lang="de-AT" dirty="0" err="1"/>
              <a:t>setter</a:t>
            </a:r>
            <a:r>
              <a:rPr lang="de-AT" dirty="0"/>
              <a:t>-Methode dient dazu, Wert zu verändern.</a:t>
            </a:r>
          </a:p>
        </p:txBody>
      </p:sp>
    </p:spTree>
    <p:extLst>
      <p:ext uri="{BB962C8B-B14F-4D97-AF65-F5344CB8AC3E}">
        <p14:creationId xmlns:p14="http://schemas.microsoft.com/office/powerpoint/2010/main" val="330191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85961-EE7A-4E6A-9E6E-AAA6B6D1A402}"/>
              </a:ext>
            </a:extLst>
          </p:cNvPr>
          <p:cNvSpPr>
            <a:spLocks noGrp="1"/>
          </p:cNvSpPr>
          <p:nvPr>
            <p:ph type="title"/>
          </p:nvPr>
        </p:nvSpPr>
        <p:spPr/>
        <p:txBody>
          <a:bodyPr/>
          <a:lstStyle/>
          <a:p>
            <a:r>
              <a:rPr lang="de-AT" dirty="0"/>
              <a:t>Datenkapselung in JS</a:t>
            </a:r>
          </a:p>
        </p:txBody>
      </p:sp>
      <p:sp>
        <p:nvSpPr>
          <p:cNvPr id="3" name="Textplatzhalter 2">
            <a:extLst>
              <a:ext uri="{FF2B5EF4-FFF2-40B4-BE49-F238E27FC236}">
                <a16:creationId xmlns:a16="http://schemas.microsoft.com/office/drawing/2014/main" id="{69A434C4-5EB8-4F42-887C-7CDB4E32D668}"/>
              </a:ext>
            </a:extLst>
          </p:cNvPr>
          <p:cNvSpPr>
            <a:spLocks noGrp="1"/>
          </p:cNvSpPr>
          <p:nvPr>
            <p:ph type="body" sz="quarter" idx="13"/>
          </p:nvPr>
        </p:nvSpPr>
        <p:spPr/>
        <p:txBody>
          <a:bodyPr/>
          <a:lstStyle/>
          <a:p>
            <a:endParaRPr lang="de-AT"/>
          </a:p>
        </p:txBody>
      </p:sp>
      <p:sp>
        <p:nvSpPr>
          <p:cNvPr id="4" name="Rectangle 1">
            <a:extLst>
              <a:ext uri="{FF2B5EF4-FFF2-40B4-BE49-F238E27FC236}">
                <a16:creationId xmlns:a16="http://schemas.microsoft.com/office/drawing/2014/main" id="{BA79B61F-354E-488E-B3B6-F49510E2BF53}"/>
              </a:ext>
            </a:extLst>
          </p:cNvPr>
          <p:cNvSpPr>
            <a:spLocks noChangeArrowheads="1"/>
          </p:cNvSpPr>
          <p:nvPr/>
        </p:nvSpPr>
        <p:spPr bwMode="auto">
          <a:xfrm>
            <a:off x="269507" y="1414277"/>
            <a:ext cx="11685070" cy="4029445"/>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class </a:t>
            </a:r>
            <a:r>
              <a:rPr kumimoji="0" lang="de-DE" altLang="de-DE" sz="1200" b="0" i="0" u="none" strike="noStrike" cap="none" normalizeH="0" baseline="0">
                <a:ln>
                  <a:noFill/>
                </a:ln>
                <a:solidFill>
                  <a:srgbClr val="A9B7C6"/>
                </a:solidFill>
                <a:effectLst/>
                <a:latin typeface="Consolas" panose="020B0609020204030204" pitchFamily="49" charset="0"/>
              </a:rPr>
              <a:t>Kaffeemaschine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constructor</a:t>
            </a:r>
            <a:r>
              <a:rPr kumimoji="0" lang="de-DE" altLang="de-DE" sz="1200" b="0" i="0" u="none" strike="noStrike" cap="none" normalizeH="0" baseline="0">
                <a:ln>
                  <a:noFill/>
                </a:ln>
                <a:solidFill>
                  <a:srgbClr val="A9B7C6"/>
                </a:solidFill>
                <a:effectLst/>
                <a:latin typeface="Consolas" panose="020B0609020204030204" pitchFamily="49" charset="0"/>
              </a:rPr>
              <a:t>(farbe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preis</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verbrauch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typ)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_Farbe </a:t>
            </a:r>
            <a:r>
              <a:rPr kumimoji="0" lang="de-DE" altLang="de-DE" sz="1200" b="0" i="0" u="none" strike="noStrike" cap="none" normalizeH="0" baseline="0">
                <a:ln>
                  <a:noFill/>
                </a:ln>
                <a:solidFill>
                  <a:srgbClr val="A9B7C6"/>
                </a:solidFill>
                <a:effectLst/>
                <a:latin typeface="Consolas" panose="020B0609020204030204" pitchFamily="49" charset="0"/>
              </a:rPr>
              <a:t>= farbe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_Preis </a:t>
            </a:r>
            <a:r>
              <a:rPr kumimoji="0" lang="de-DE" altLang="de-DE" sz="1200" b="0" i="0" u="none" strike="noStrike" cap="none" normalizeH="0" baseline="0">
                <a:ln>
                  <a:noFill/>
                </a:ln>
                <a:solidFill>
                  <a:srgbClr val="A9B7C6"/>
                </a:solidFill>
                <a:effectLst/>
                <a:latin typeface="Consolas" panose="020B0609020204030204" pitchFamily="49" charset="0"/>
              </a:rPr>
              <a:t>= preis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_Verbrauch </a:t>
            </a:r>
            <a:r>
              <a:rPr kumimoji="0" lang="de-DE" altLang="de-DE" sz="1200" b="0" i="0" u="none" strike="noStrike" cap="none" normalizeH="0" baseline="0">
                <a:ln>
                  <a:noFill/>
                </a:ln>
                <a:solidFill>
                  <a:srgbClr val="A9B7C6"/>
                </a:solidFill>
                <a:effectLst/>
                <a:latin typeface="Consolas" panose="020B0609020204030204" pitchFamily="49" charset="0"/>
              </a:rPr>
              <a:t>= verbrauch</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_Typ </a:t>
            </a:r>
            <a:r>
              <a:rPr kumimoji="0" lang="de-DE" altLang="de-DE" sz="1200" b="0" i="0" u="none" strike="noStrike" cap="none" normalizeH="0" baseline="0">
                <a:ln>
                  <a:noFill/>
                </a:ln>
                <a:solidFill>
                  <a:srgbClr val="A9B7C6"/>
                </a:solidFill>
                <a:effectLst/>
                <a:latin typeface="Consolas" panose="020B0609020204030204" pitchFamily="49" charset="0"/>
              </a:rPr>
              <a:t>= typ</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getter-Methoden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get </a:t>
            </a:r>
            <a:r>
              <a:rPr kumimoji="0" lang="de-DE" altLang="de-DE" sz="1200" b="0" i="0" u="none" strike="noStrike" cap="none" normalizeH="0" baseline="0">
                <a:ln>
                  <a:noFill/>
                </a:ln>
                <a:solidFill>
                  <a:srgbClr val="FFC66D"/>
                </a:solidFill>
                <a:effectLst/>
                <a:latin typeface="Consolas" panose="020B0609020204030204" pitchFamily="49" charset="0"/>
              </a:rPr>
              <a:t>Farbe</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_Farbe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get </a:t>
            </a:r>
            <a:r>
              <a:rPr kumimoji="0" lang="de-DE" altLang="de-DE" sz="1200" b="0" i="0" u="none" strike="noStrike" cap="none" normalizeH="0" baseline="0">
                <a:ln>
                  <a:noFill/>
                </a:ln>
                <a:solidFill>
                  <a:srgbClr val="FFC66D"/>
                </a:solidFill>
                <a:effectLst/>
                <a:latin typeface="Consolas" panose="020B0609020204030204" pitchFamily="49" charset="0"/>
              </a:rPr>
              <a:t>Preis</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_Preis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get </a:t>
            </a:r>
            <a:r>
              <a:rPr kumimoji="0" lang="de-DE" altLang="de-DE" sz="1200" b="0" i="0" u="none" strike="noStrike" cap="none" normalizeH="0" baseline="0">
                <a:ln>
                  <a:noFill/>
                </a:ln>
                <a:solidFill>
                  <a:srgbClr val="FFC66D"/>
                </a:solidFill>
                <a:effectLst/>
                <a:latin typeface="Consolas" panose="020B0609020204030204" pitchFamily="49" charset="0"/>
              </a:rPr>
              <a:t>Verbrauch</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_Verbrauch</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get </a:t>
            </a:r>
            <a:r>
              <a:rPr kumimoji="0" lang="de-DE" altLang="de-DE" sz="1200" b="0" i="0" u="none" strike="noStrike" cap="none" normalizeH="0" baseline="0">
                <a:ln>
                  <a:noFill/>
                </a:ln>
                <a:solidFill>
                  <a:srgbClr val="FFC66D"/>
                </a:solidFill>
                <a:effectLst/>
                <a:latin typeface="Consolas" panose="020B0609020204030204" pitchFamily="49" charset="0"/>
              </a:rPr>
              <a:t>Typ</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_Typ</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setter-Methoden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set </a:t>
            </a:r>
            <a:r>
              <a:rPr kumimoji="0" lang="de-DE" altLang="de-DE" sz="1200" b="0" i="0" u="none" strike="noStrike" cap="none" normalizeH="0" baseline="0">
                <a:ln>
                  <a:noFill/>
                </a:ln>
                <a:solidFill>
                  <a:srgbClr val="FFC66D"/>
                </a:solidFill>
                <a:effectLst/>
                <a:latin typeface="Consolas" panose="020B0609020204030204" pitchFamily="49" charset="0"/>
              </a:rPr>
              <a:t>Farbe</a:t>
            </a:r>
            <a:r>
              <a:rPr kumimoji="0" lang="de-DE" altLang="de-DE" sz="1200" b="0" i="0" u="none" strike="noStrike" cap="none" normalizeH="0" baseline="0">
                <a:ln>
                  <a:noFill/>
                </a:ln>
                <a:solidFill>
                  <a:srgbClr val="A9B7C6"/>
                </a:solidFill>
                <a:effectLst/>
                <a:latin typeface="Consolas" panose="020B0609020204030204" pitchFamily="49" charset="0"/>
              </a:rPr>
              <a:t>(wert)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_Farbe </a:t>
            </a:r>
            <a:r>
              <a:rPr kumimoji="0" lang="de-DE" altLang="de-DE" sz="1200" b="0" i="0" u="none" strike="noStrike" cap="none" normalizeH="0" baseline="0">
                <a:ln>
                  <a:noFill/>
                </a:ln>
                <a:solidFill>
                  <a:srgbClr val="A9B7C6"/>
                </a:solidFill>
                <a:effectLst/>
                <a:latin typeface="Consolas" panose="020B0609020204030204" pitchFamily="49" charset="0"/>
              </a:rPr>
              <a:t>= wert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bestimmte Vorgaben unterbinden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set </a:t>
            </a:r>
            <a:r>
              <a:rPr kumimoji="0" lang="de-DE" altLang="de-DE" sz="1200" b="0" i="0" u="none" strike="noStrike" cap="none" normalizeH="0" baseline="0">
                <a:ln>
                  <a:noFill/>
                </a:ln>
                <a:solidFill>
                  <a:srgbClr val="FFC66D"/>
                </a:solidFill>
                <a:effectLst/>
                <a:latin typeface="Consolas" panose="020B0609020204030204" pitchFamily="49" charset="0"/>
              </a:rPr>
              <a:t>Preis</a:t>
            </a:r>
            <a:r>
              <a:rPr kumimoji="0" lang="de-DE" altLang="de-DE" sz="1200" b="0" i="0" u="none" strike="noStrike" cap="none" normalizeH="0" baseline="0">
                <a:ln>
                  <a:noFill/>
                </a:ln>
                <a:solidFill>
                  <a:srgbClr val="A9B7C6"/>
                </a:solidFill>
                <a:effectLst/>
                <a:latin typeface="Consolas" panose="020B0609020204030204" pitchFamily="49" charset="0"/>
              </a:rPr>
              <a:t>(wert)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if</a:t>
            </a:r>
            <a:r>
              <a:rPr kumimoji="0" lang="de-DE" altLang="de-DE" sz="1200" b="0" i="0" u="none" strike="noStrike" cap="none" normalizeH="0" baseline="0">
                <a:ln>
                  <a:noFill/>
                </a:ln>
                <a:solidFill>
                  <a:srgbClr val="A9B7C6"/>
                </a:solidFill>
                <a:effectLst/>
                <a:latin typeface="Consolas" panose="020B0609020204030204" pitchFamily="49" charset="0"/>
              </a:rPr>
              <a:t>(wert &gt;=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_Preis </a:t>
            </a:r>
            <a:r>
              <a:rPr kumimoji="0" lang="de-DE" altLang="de-DE" sz="1200" b="0" i="0" u="none" strike="noStrike" cap="none" normalizeH="0" baseline="0">
                <a:ln>
                  <a:noFill/>
                </a:ln>
                <a:solidFill>
                  <a:srgbClr val="A9B7C6"/>
                </a:solidFill>
                <a:effectLst/>
                <a:latin typeface="Consolas" panose="020B0609020204030204" pitchFamily="49" charset="0"/>
              </a:rPr>
              <a:t>= wert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else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 darf nicht negativ sein!"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meineKaffeemaschine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new </a:t>
            </a:r>
            <a:r>
              <a:rPr kumimoji="0" lang="de-DE" altLang="de-DE" sz="1200" b="0" i="0" u="none" strike="noStrike" cap="none" normalizeH="0" baseline="0">
                <a:ln>
                  <a:noFill/>
                </a:ln>
                <a:solidFill>
                  <a:srgbClr val="A9B7C6"/>
                </a:solidFill>
                <a:effectLst/>
                <a:latin typeface="Consolas" panose="020B0609020204030204" pitchFamily="49" charset="0"/>
              </a:rPr>
              <a:t>Kaffeemaschine(</a:t>
            </a:r>
            <a:r>
              <a:rPr kumimoji="0" lang="de-DE" altLang="de-DE" sz="1200" b="0" i="0" u="none" strike="noStrike" cap="none" normalizeH="0" baseline="0">
                <a:ln>
                  <a:noFill/>
                </a:ln>
                <a:solidFill>
                  <a:srgbClr val="6A8759"/>
                </a:solidFill>
                <a:effectLst/>
                <a:latin typeface="Consolas" panose="020B0609020204030204" pitchFamily="49" charset="0"/>
              </a:rPr>
              <a:t>"silber"</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39.99</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600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"Kaffeevollautomat"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write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"Farbe: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meineKaffeemaschine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Farbe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"&lt;br&gt;"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1" i="1" u="none" strike="noStrike" cap="none" normalizeH="0" baseline="0">
                <a:ln>
                  <a:noFill/>
                </a:ln>
                <a:solidFill>
                  <a:srgbClr val="9876AA"/>
                </a:solidFill>
                <a:effectLst/>
                <a:latin typeface="Consolas" panose="020B0609020204030204" pitchFamily="49" charset="0"/>
              </a:rPr>
              <a:t>meineKaffeemaschine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42.99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write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meineKaffeemaschine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6687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62275-0000-4A69-B4CC-9E31CA8E5FE4}"/>
              </a:ext>
            </a:extLst>
          </p:cNvPr>
          <p:cNvSpPr>
            <a:spLocks noGrp="1"/>
          </p:cNvSpPr>
          <p:nvPr>
            <p:ph type="title"/>
          </p:nvPr>
        </p:nvSpPr>
        <p:spPr/>
        <p:txBody>
          <a:bodyPr/>
          <a:lstStyle/>
          <a:p>
            <a:r>
              <a:rPr lang="de-AT" dirty="0"/>
              <a:t>Vorgefertigte Objekte und Methoden</a:t>
            </a:r>
          </a:p>
        </p:txBody>
      </p:sp>
      <p:sp>
        <p:nvSpPr>
          <p:cNvPr id="3" name="Textplatzhalter 2">
            <a:extLst>
              <a:ext uri="{FF2B5EF4-FFF2-40B4-BE49-F238E27FC236}">
                <a16:creationId xmlns:a16="http://schemas.microsoft.com/office/drawing/2014/main" id="{2724FF7B-77EC-4BB2-889F-82973D5B9B5A}"/>
              </a:ext>
            </a:extLst>
          </p:cNvPr>
          <p:cNvSpPr>
            <a:spLocks noGrp="1"/>
          </p:cNvSpPr>
          <p:nvPr>
            <p:ph type="body" sz="quarter" idx="13"/>
          </p:nvPr>
        </p:nvSpPr>
        <p:spPr>
          <a:xfrm>
            <a:off x="949136" y="955224"/>
            <a:ext cx="10293728" cy="480131"/>
          </a:xfrm>
        </p:spPr>
        <p:txBody>
          <a:bodyPr/>
          <a:lstStyle/>
          <a:p>
            <a:r>
              <a:rPr lang="de-AT" dirty="0"/>
              <a:t>JS besitzt bereits eine Menge vorgefertigter Objekte die viele verschiedene Methoden enthalten </a:t>
            </a:r>
            <a:r>
              <a:rPr lang="de-AT" dirty="0">
                <a:hlinkClick r:id="rId2"/>
              </a:rPr>
              <a:t>https://www.w3schools.com/jsref/</a:t>
            </a:r>
            <a:r>
              <a:rPr lang="de-AT" dirty="0"/>
              <a:t> </a:t>
            </a:r>
          </a:p>
        </p:txBody>
      </p:sp>
      <p:pic>
        <p:nvPicPr>
          <p:cNvPr id="5" name="Grafik 4">
            <a:extLst>
              <a:ext uri="{FF2B5EF4-FFF2-40B4-BE49-F238E27FC236}">
                <a16:creationId xmlns:a16="http://schemas.microsoft.com/office/drawing/2014/main" id="{D6785637-1719-4269-97DA-E5504465C58A}"/>
              </a:ext>
            </a:extLst>
          </p:cNvPr>
          <p:cNvPicPr>
            <a:picLocks noChangeAspect="1"/>
          </p:cNvPicPr>
          <p:nvPr/>
        </p:nvPicPr>
        <p:blipFill>
          <a:blip r:embed="rId3"/>
          <a:stretch>
            <a:fillRect/>
          </a:stretch>
        </p:blipFill>
        <p:spPr>
          <a:xfrm>
            <a:off x="5024387" y="2748715"/>
            <a:ext cx="6763351" cy="3710958"/>
          </a:xfrm>
          <a:prstGeom prst="rect">
            <a:avLst/>
          </a:prstGeom>
        </p:spPr>
      </p:pic>
      <p:sp>
        <p:nvSpPr>
          <p:cNvPr id="6" name="Rectangle 1">
            <a:extLst>
              <a:ext uri="{FF2B5EF4-FFF2-40B4-BE49-F238E27FC236}">
                <a16:creationId xmlns:a16="http://schemas.microsoft.com/office/drawing/2014/main" id="{3DEB7859-EA88-4788-981D-8F19B83902DF}"/>
              </a:ext>
            </a:extLst>
          </p:cNvPr>
          <p:cNvSpPr>
            <a:spLocks noChangeArrowheads="1"/>
          </p:cNvSpPr>
          <p:nvPr/>
        </p:nvSpPr>
        <p:spPr bwMode="auto">
          <a:xfrm>
            <a:off x="211756" y="1845006"/>
            <a:ext cx="6896440"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Math.random</a:t>
            </a:r>
            <a:r>
              <a:rPr kumimoji="0" lang="de-DE" altLang="de-DE" sz="1200" b="0" i="0" u="none" strike="noStrike" cap="none" normalizeH="0" baseline="0" dirty="0">
                <a:ln>
                  <a:noFill/>
                </a:ln>
                <a:solidFill>
                  <a:srgbClr val="808080"/>
                </a:solidFill>
                <a:effectLst/>
                <a:latin typeface="Consolas" panose="020B0609020204030204" pitchFamily="49" charset="0"/>
              </a:rPr>
              <a:t>(): Zufälliger Wert zwischen 0 und (exklusive) 1 mal 1000</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Math.floor</a:t>
            </a:r>
            <a:r>
              <a:rPr kumimoji="0" lang="de-DE" altLang="de-DE" sz="1200" b="0" i="0" u="none" strike="noStrike" cap="none" normalizeH="0" baseline="0" dirty="0">
                <a:ln>
                  <a:noFill/>
                </a:ln>
                <a:solidFill>
                  <a:srgbClr val="808080"/>
                </a:solidFill>
                <a:effectLst/>
                <a:latin typeface="Consolas" panose="020B0609020204030204" pitchFamily="49" charset="0"/>
              </a:rPr>
              <a:t>(): gibt Zahl zurück die vor dem Komma steht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zufall</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Math</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floor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Math</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random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"Die Wurzel aus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zufall</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 ist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Math</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sqrt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zufall</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0262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042879"/>
            <a:ext cx="10293728" cy="1900007"/>
          </a:xfrm>
        </p:spPr>
        <p:txBody>
          <a:bodyPr/>
          <a:lstStyle/>
          <a:p>
            <a:pPr marL="342900" indent="-342900">
              <a:buFont typeface="+mj-lt"/>
              <a:buAutoNum type="arabicPeriod"/>
            </a:pPr>
            <a:r>
              <a:rPr lang="de-AT" dirty="0"/>
              <a:t>Erzeuge mit einer Funktion die Struktur für ein Objekt, das einen Spieler in einem Computerspiel repräsentiert. Dieses soll als Attribut den Namen des Spielers enthalten. Außerdem soll eine Zahl vorhanden sein, die das Feld repräsentiert, auf dem er sich befindet. Erstelle ein Programm, das ein entsprechendes Objekt erzeugt und dessen Werte ausgibt.</a:t>
            </a:r>
          </a:p>
          <a:p>
            <a:pPr marL="342900" indent="-342900">
              <a:buFont typeface="+mj-lt"/>
              <a:buAutoNum type="arabicPeriod"/>
            </a:pPr>
            <a:r>
              <a:rPr lang="de-AT" dirty="0"/>
              <a:t>Erstelle nun eine Methode. Diese soll dazu dienen, einen weiteren Zug durchzuführen. Sie erhält als Übergabewert die Anzahl der Felder, die der Spieler in diesem Zug vorrücken soll. Verwende hierfür ebenfalls eine Funktion. Wende die Methode auf das Spieler-Objekt an</a:t>
            </a:r>
          </a:p>
          <a:p>
            <a:pPr marL="342900" indent="-342900">
              <a:buFont typeface="+mj-lt"/>
              <a:buAutoNum type="arabicPeriod"/>
            </a:pPr>
            <a:r>
              <a:rPr lang="de-AT" dirty="0"/>
              <a:t>Erstelle ein neues Programm, das genau die gleiche Aufgabe erfüllt wie in der vorherigen Übungsaufgabe. Verwende jedoch dieses Mal für die Erstellung eine Klasse.</a:t>
            </a:r>
          </a:p>
        </p:txBody>
      </p:sp>
    </p:spTree>
    <p:extLst>
      <p:ext uri="{BB962C8B-B14F-4D97-AF65-F5344CB8AC3E}">
        <p14:creationId xmlns:p14="http://schemas.microsoft.com/office/powerpoint/2010/main" val="27916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Objektorientierte Programmierung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Objektorientierung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930511"/>
          </a:xfrm>
        </p:spPr>
        <p:txBody>
          <a:bodyPr/>
          <a:lstStyle/>
          <a:p>
            <a:r>
              <a:rPr lang="de-AT" dirty="0"/>
              <a:t>In Objekten können verschiedene Felder definiert werden </a:t>
            </a:r>
          </a:p>
          <a:p>
            <a:r>
              <a:rPr lang="de-AT" dirty="0"/>
              <a:t>Feldern können Werte zugewiesen werden</a:t>
            </a:r>
          </a:p>
          <a:p>
            <a:r>
              <a:rPr lang="de-AT" dirty="0"/>
              <a:t>Mit </a:t>
            </a:r>
            <a:r>
              <a:rPr kumimoji="0" lang="de-DE" altLang="de-DE" sz="1400" b="0" i="0" u="none" strike="noStrike" cap="none" normalizeH="0" baseline="0" dirty="0" err="1">
                <a:ln>
                  <a:noFill/>
                </a:ln>
                <a:solidFill>
                  <a:srgbClr val="CC7832"/>
                </a:solidFill>
                <a:effectLst/>
                <a:latin typeface="Consolas" panose="020B0609020204030204" pitchFamily="49" charset="0"/>
              </a:rPr>
              <a:t>new</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Object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lang="de-AT" dirty="0"/>
              <a:t> wird ein neues Objekt erstellt</a:t>
            </a:r>
          </a:p>
        </p:txBody>
      </p:sp>
      <p:sp>
        <p:nvSpPr>
          <p:cNvPr id="7" name="Rectangle 4">
            <a:extLst>
              <a:ext uri="{FF2B5EF4-FFF2-40B4-BE49-F238E27FC236}">
                <a16:creationId xmlns:a16="http://schemas.microsoft.com/office/drawing/2014/main" id="{EF085275-2D5B-4746-8AF9-DA1F96456F71}"/>
              </a:ext>
            </a:extLst>
          </p:cNvPr>
          <p:cNvSpPr>
            <a:spLocks noChangeArrowheads="1"/>
          </p:cNvSpPr>
          <p:nvPr/>
        </p:nvSpPr>
        <p:spPr bwMode="auto">
          <a:xfrm>
            <a:off x="4262004" y="3577425"/>
            <a:ext cx="3667992"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Object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Farbe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"schwarz"</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alternative Schreibweise</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"schwarz"</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"Farbe"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8856EC-27E3-474E-B1CA-D4EE4E2554AD}"/>
              </a:ext>
            </a:extLst>
          </p:cNvPr>
          <p:cNvSpPr>
            <a:spLocks noGrp="1"/>
          </p:cNvSpPr>
          <p:nvPr>
            <p:ph type="title"/>
          </p:nvPr>
        </p:nvSpPr>
        <p:spPr/>
        <p:txBody>
          <a:bodyPr/>
          <a:lstStyle/>
          <a:p>
            <a:r>
              <a:rPr lang="de-AT" dirty="0" err="1"/>
              <a:t>For</a:t>
            </a:r>
            <a:r>
              <a:rPr lang="de-AT" dirty="0"/>
              <a:t>-in-Schleife</a:t>
            </a:r>
          </a:p>
        </p:txBody>
      </p:sp>
      <p:sp>
        <p:nvSpPr>
          <p:cNvPr id="3" name="Textplatzhalter 2">
            <a:extLst>
              <a:ext uri="{FF2B5EF4-FFF2-40B4-BE49-F238E27FC236}">
                <a16:creationId xmlns:a16="http://schemas.microsoft.com/office/drawing/2014/main" id="{5997C914-1281-4C1B-B7C0-8A2565D1A7C5}"/>
              </a:ext>
            </a:extLst>
          </p:cNvPr>
          <p:cNvSpPr>
            <a:spLocks noGrp="1"/>
          </p:cNvSpPr>
          <p:nvPr>
            <p:ph type="body" sz="quarter" idx="13"/>
          </p:nvPr>
        </p:nvSpPr>
        <p:spPr>
          <a:xfrm>
            <a:off x="949136" y="1455738"/>
            <a:ext cx="10293728" cy="930511"/>
          </a:xfrm>
        </p:spPr>
        <p:txBody>
          <a:bodyPr/>
          <a:lstStyle/>
          <a:p>
            <a:r>
              <a:rPr lang="de-AT" dirty="0"/>
              <a:t>Ähnlich wie </a:t>
            </a:r>
            <a:r>
              <a:rPr lang="de-AT" dirty="0" err="1"/>
              <a:t>for-of</a:t>
            </a:r>
            <a:r>
              <a:rPr lang="de-AT" dirty="0"/>
              <a:t> Schleife</a:t>
            </a:r>
          </a:p>
          <a:p>
            <a:r>
              <a:rPr lang="de-AT" dirty="0"/>
              <a:t>Gibt aber Bezeichnung für alle Eigenschaften des Objekts aus</a:t>
            </a:r>
          </a:p>
          <a:p>
            <a:r>
              <a:rPr lang="de-AT" dirty="0"/>
              <a:t>In diesem Fall ist nur Schreibweise mit einer eckigen Klammer zulässig</a:t>
            </a:r>
          </a:p>
        </p:txBody>
      </p:sp>
      <p:sp>
        <p:nvSpPr>
          <p:cNvPr id="4" name="Rectangle 1">
            <a:extLst>
              <a:ext uri="{FF2B5EF4-FFF2-40B4-BE49-F238E27FC236}">
                <a16:creationId xmlns:a16="http://schemas.microsoft.com/office/drawing/2014/main" id="{59CF2DCB-19FB-4FD5-93D7-73236F48B7E4}"/>
              </a:ext>
            </a:extLst>
          </p:cNvPr>
          <p:cNvSpPr>
            <a:spLocks noChangeArrowheads="1"/>
          </p:cNvSpPr>
          <p:nvPr/>
        </p:nvSpPr>
        <p:spPr bwMode="auto">
          <a:xfrm>
            <a:off x="2318657" y="3429000"/>
            <a:ext cx="7406195"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Object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Farbe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"schwarz"</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Verbrauch</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"max. Menge(1)"</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0.75</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 i + </a:t>
            </a:r>
            <a:r>
              <a:rPr kumimoji="0" lang="de-DE" altLang="de-DE" sz="1200" b="0" i="0" u="none" strike="noStrike" cap="none" normalizeH="0" baseline="0" dirty="0">
                <a:ln>
                  <a:noFill/>
                </a:ln>
                <a:solidFill>
                  <a:srgbClr val="6A8759"/>
                </a:solidFill>
                <a:effectLst/>
                <a:latin typeface="Consolas" panose="020B0609020204030204" pitchFamily="49" charset="0"/>
              </a:rPr>
              <a:t>"&lt;/strong&gt;: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7EC624FE-0ABB-4B7A-AE19-0FF3710FED89}"/>
              </a:ext>
            </a:extLst>
          </p:cNvPr>
          <p:cNvPicPr>
            <a:picLocks noChangeAspect="1"/>
          </p:cNvPicPr>
          <p:nvPr/>
        </p:nvPicPr>
        <p:blipFill>
          <a:blip r:embed="rId2"/>
          <a:stretch>
            <a:fillRect/>
          </a:stretch>
        </p:blipFill>
        <p:spPr>
          <a:xfrm>
            <a:off x="7826828" y="3586345"/>
            <a:ext cx="1657350" cy="695325"/>
          </a:xfrm>
          <a:prstGeom prst="rect">
            <a:avLst/>
          </a:prstGeom>
        </p:spPr>
      </p:pic>
    </p:spTree>
    <p:extLst>
      <p:ext uri="{BB962C8B-B14F-4D97-AF65-F5344CB8AC3E}">
        <p14:creationId xmlns:p14="http://schemas.microsoft.com/office/powerpoint/2010/main" val="302202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A9B1A-7C99-408C-92D7-5FBF9D26579A}"/>
              </a:ext>
            </a:extLst>
          </p:cNvPr>
          <p:cNvSpPr>
            <a:spLocks noGrp="1"/>
          </p:cNvSpPr>
          <p:nvPr>
            <p:ph type="title"/>
          </p:nvPr>
        </p:nvSpPr>
        <p:spPr/>
        <p:txBody>
          <a:bodyPr/>
          <a:lstStyle/>
          <a:p>
            <a:r>
              <a:rPr lang="de-AT" dirty="0"/>
              <a:t>Objektorientierung</a:t>
            </a:r>
          </a:p>
        </p:txBody>
      </p:sp>
      <p:sp>
        <p:nvSpPr>
          <p:cNvPr id="3" name="Textplatzhalter 2">
            <a:extLst>
              <a:ext uri="{FF2B5EF4-FFF2-40B4-BE49-F238E27FC236}">
                <a16:creationId xmlns:a16="http://schemas.microsoft.com/office/drawing/2014/main" id="{104212F8-018C-42FE-971C-8527B35D789E}"/>
              </a:ext>
            </a:extLst>
          </p:cNvPr>
          <p:cNvSpPr>
            <a:spLocks noGrp="1"/>
          </p:cNvSpPr>
          <p:nvPr>
            <p:ph type="body" sz="quarter" idx="13"/>
          </p:nvPr>
        </p:nvSpPr>
        <p:spPr>
          <a:xfrm>
            <a:off x="949136" y="2092552"/>
            <a:ext cx="10293728" cy="1252651"/>
          </a:xfrm>
        </p:spPr>
        <p:txBody>
          <a:bodyPr/>
          <a:lstStyle/>
          <a:p>
            <a:r>
              <a:rPr lang="de-AT" dirty="0"/>
              <a:t>Objekte erlauben Vorgabe genauer Strukturen = immer gleiche Eigenschaften in einem Objekt</a:t>
            </a:r>
          </a:p>
          <a:p>
            <a:r>
              <a:rPr lang="de-AT" dirty="0"/>
              <a:t>In meisten OOP Sprachen kommen hierfür Klassen zum Einsatz</a:t>
            </a:r>
          </a:p>
          <a:p>
            <a:r>
              <a:rPr lang="de-AT" dirty="0"/>
              <a:t>Früher in JS nicht möglich, deshalb klassenlose objektorientierte Programmiersprache</a:t>
            </a:r>
          </a:p>
          <a:p>
            <a:r>
              <a:rPr lang="de-AT" dirty="0"/>
              <a:t>Seit </a:t>
            </a:r>
            <a:r>
              <a:rPr lang="de-AT" dirty="0" err="1"/>
              <a:t>ECMAScript</a:t>
            </a:r>
            <a:r>
              <a:rPr lang="de-AT" dirty="0"/>
              <a:t> 6 gibt es in JavaScript ebenfalls Klassen</a:t>
            </a:r>
          </a:p>
        </p:txBody>
      </p:sp>
    </p:spTree>
    <p:extLst>
      <p:ext uri="{BB962C8B-B14F-4D97-AF65-F5344CB8AC3E}">
        <p14:creationId xmlns:p14="http://schemas.microsoft.com/office/powerpoint/2010/main" val="100560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90F0AC-EF9E-4508-BD36-DC5BBFC248BB}"/>
              </a:ext>
            </a:extLst>
          </p:cNvPr>
          <p:cNvSpPr>
            <a:spLocks noGrp="1"/>
          </p:cNvSpPr>
          <p:nvPr>
            <p:ph type="title"/>
          </p:nvPr>
        </p:nvSpPr>
        <p:spPr/>
        <p:txBody>
          <a:bodyPr/>
          <a:lstStyle/>
          <a:p>
            <a:r>
              <a:rPr lang="de-AT" dirty="0"/>
              <a:t>Funktionen als Konstruktor verwenden</a:t>
            </a:r>
          </a:p>
        </p:txBody>
      </p:sp>
      <p:sp>
        <p:nvSpPr>
          <p:cNvPr id="3" name="Textplatzhalter 2">
            <a:extLst>
              <a:ext uri="{FF2B5EF4-FFF2-40B4-BE49-F238E27FC236}">
                <a16:creationId xmlns:a16="http://schemas.microsoft.com/office/drawing/2014/main" id="{ED9976C9-CB22-4A06-BDE2-54532B832886}"/>
              </a:ext>
            </a:extLst>
          </p:cNvPr>
          <p:cNvSpPr>
            <a:spLocks noGrp="1"/>
          </p:cNvSpPr>
          <p:nvPr>
            <p:ph type="body" sz="quarter" idx="13"/>
          </p:nvPr>
        </p:nvSpPr>
        <p:spPr>
          <a:xfrm>
            <a:off x="949136" y="1455738"/>
            <a:ext cx="10293728" cy="1318310"/>
          </a:xfrm>
        </p:spPr>
        <p:txBody>
          <a:bodyPr/>
          <a:lstStyle/>
          <a:p>
            <a:r>
              <a:rPr lang="de-AT" dirty="0"/>
              <a:t>Wenn man ein Objekt erzeugt, kann man dafür einen Konstruktor verwenden = spezielle Funktion – dem neuen Objekt werden direkt die gewünschten Werte zugewiesen</a:t>
            </a:r>
          </a:p>
          <a:p>
            <a:r>
              <a:rPr lang="de-AT" dirty="0"/>
              <a:t>Um Konstruktor zu erzeugen =&gt; gewöhnliche Funktion verwenden, die Eigenschaften des Objekts als Übergabewerte erhält </a:t>
            </a:r>
            <a:br>
              <a:rPr lang="de-AT" dirty="0"/>
            </a:br>
            <a:r>
              <a:rPr lang="de-AT" dirty="0"/>
              <a:t>=&gt; entsprechende Variablen definieren</a:t>
            </a:r>
          </a:p>
          <a:p>
            <a:r>
              <a:rPr lang="de-AT" dirty="0"/>
              <a:t>Das </a:t>
            </a:r>
            <a:r>
              <a:rPr kumimoji="0" lang="de-DE" altLang="de-DE" sz="1400" b="0" i="0" u="none" strike="noStrike" cap="none" normalizeH="0" baseline="0" dirty="0" err="1">
                <a:ln>
                  <a:noFill/>
                </a:ln>
                <a:solidFill>
                  <a:srgbClr val="CC7832"/>
                </a:solidFill>
                <a:effectLst/>
                <a:latin typeface="Consolas" panose="020B0609020204030204" pitchFamily="49" charset="0"/>
              </a:rPr>
              <a:t>this</a:t>
            </a:r>
            <a:r>
              <a:rPr lang="de-AT" dirty="0"/>
              <a:t> bezieht sich immer auf das aktuelle Objekt das durch Funktion erzeugt wird</a:t>
            </a:r>
          </a:p>
        </p:txBody>
      </p:sp>
      <p:sp>
        <p:nvSpPr>
          <p:cNvPr id="6" name="Rectangle 3">
            <a:extLst>
              <a:ext uri="{FF2B5EF4-FFF2-40B4-BE49-F238E27FC236}">
                <a16:creationId xmlns:a16="http://schemas.microsoft.com/office/drawing/2014/main" id="{B817C2F7-BF87-41E1-AAFD-D783683C8D1D}"/>
              </a:ext>
            </a:extLst>
          </p:cNvPr>
          <p:cNvSpPr>
            <a:spLocks noChangeArrowheads="1"/>
          </p:cNvSpPr>
          <p:nvPr/>
        </p:nvSpPr>
        <p:spPr bwMode="auto">
          <a:xfrm>
            <a:off x="2343150" y="3398838"/>
            <a:ext cx="7661072" cy="24929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Konstruktor gestalten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preis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verbrauch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typ)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Farbe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Preis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preis</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Verbrauch</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verbrauch</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Typ</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typ</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Objekt erzeugen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silber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39.99</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600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"Kaffeevollautomat"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Eigenschaften des Objektes ausgeben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 i + </a:t>
            </a:r>
            <a:r>
              <a:rPr kumimoji="0" lang="de-DE" altLang="de-DE" sz="1200" b="0" i="0" u="none" strike="noStrike" cap="none" normalizeH="0" baseline="0" dirty="0">
                <a:ln>
                  <a:noFill/>
                </a:ln>
                <a:solidFill>
                  <a:srgbClr val="6A8759"/>
                </a:solidFill>
                <a:effectLst/>
                <a:latin typeface="Consolas" panose="020B0609020204030204" pitchFamily="49" charset="0"/>
              </a:rPr>
              <a:t>"&lt;/strong&gt;: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3613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A4AAC-BA4D-478D-822E-9EC8638630BC}"/>
              </a:ext>
            </a:extLst>
          </p:cNvPr>
          <p:cNvSpPr>
            <a:spLocks noGrp="1"/>
          </p:cNvSpPr>
          <p:nvPr>
            <p:ph type="title"/>
          </p:nvPr>
        </p:nvSpPr>
        <p:spPr/>
        <p:txBody>
          <a:bodyPr/>
          <a:lstStyle/>
          <a:p>
            <a:r>
              <a:rPr lang="de-AT" dirty="0"/>
              <a:t>Vererbung durch Prototypen</a:t>
            </a:r>
          </a:p>
        </p:txBody>
      </p:sp>
      <p:sp>
        <p:nvSpPr>
          <p:cNvPr id="3" name="Textplatzhalter 2">
            <a:extLst>
              <a:ext uri="{FF2B5EF4-FFF2-40B4-BE49-F238E27FC236}">
                <a16:creationId xmlns:a16="http://schemas.microsoft.com/office/drawing/2014/main" id="{02BB0880-D1D1-427A-8FF6-52C0AFB64DFA}"/>
              </a:ext>
            </a:extLst>
          </p:cNvPr>
          <p:cNvSpPr>
            <a:spLocks noGrp="1"/>
          </p:cNvSpPr>
          <p:nvPr>
            <p:ph type="body" sz="quarter" idx="13"/>
          </p:nvPr>
        </p:nvSpPr>
        <p:spPr>
          <a:xfrm>
            <a:off x="212021" y="1472067"/>
            <a:ext cx="3845629" cy="3384003"/>
          </a:xfrm>
        </p:spPr>
        <p:txBody>
          <a:bodyPr/>
          <a:lstStyle/>
          <a:p>
            <a:r>
              <a:rPr lang="de-AT" dirty="0"/>
              <a:t>Wesentliches Grundprinzip der OOP = Vererbung</a:t>
            </a:r>
          </a:p>
          <a:p>
            <a:r>
              <a:rPr lang="de-AT" dirty="0"/>
              <a:t>Ermöglicht es, verschiedene Objekttypen in über- und untergeordnete Kategorien einzuteilen </a:t>
            </a:r>
          </a:p>
          <a:p>
            <a:r>
              <a:rPr lang="de-AT" dirty="0"/>
              <a:t>BSP: Kaffeemaschine =&gt; übergeordnete Kategorie „elektrische Küchengeräte“</a:t>
            </a:r>
          </a:p>
          <a:p>
            <a:r>
              <a:rPr lang="de-AT" dirty="0"/>
              <a:t>Vorteile:</a:t>
            </a:r>
          </a:p>
          <a:p>
            <a:pPr lvl="1"/>
            <a:r>
              <a:rPr lang="de-AT" dirty="0"/>
              <a:t>Vorhandene Funktionen lassen sich für beliebig viele untergeordnete Objekttypen als Prototyp verwenden</a:t>
            </a:r>
          </a:p>
          <a:p>
            <a:pPr lvl="1"/>
            <a:r>
              <a:rPr lang="de-AT" dirty="0"/>
              <a:t>Klare Strukturen</a:t>
            </a:r>
          </a:p>
          <a:p>
            <a:pPr lvl="1"/>
            <a:r>
              <a:rPr lang="de-AT" dirty="0"/>
              <a:t>Macht Verbindung zwischen einzelnen Objekten deutlich</a:t>
            </a:r>
          </a:p>
        </p:txBody>
      </p:sp>
      <p:sp>
        <p:nvSpPr>
          <p:cNvPr id="4" name="Rectangle 1">
            <a:extLst>
              <a:ext uri="{FF2B5EF4-FFF2-40B4-BE49-F238E27FC236}">
                <a16:creationId xmlns:a16="http://schemas.microsoft.com/office/drawing/2014/main" id="{65A55BBE-B10B-40E3-BEEC-685A08EAFB55}"/>
              </a:ext>
            </a:extLst>
          </p:cNvPr>
          <p:cNvSpPr>
            <a:spLocks noChangeArrowheads="1"/>
          </p:cNvSpPr>
          <p:nvPr/>
        </p:nvSpPr>
        <p:spPr bwMode="auto">
          <a:xfrm>
            <a:off x="4318907" y="1259175"/>
            <a:ext cx="7661072" cy="433965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übergeordnete Funktion definieren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ElekGeraete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preis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verbrauch)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Farbe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Preis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preis</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Verbrauch</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verbrauch</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untergeordnetes Objekt ableiten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Konstruktor-Funktion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Kaffeemaschine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preis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verbrauch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typ)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Konstruktor-Funktion für </a:t>
            </a:r>
            <a:r>
              <a:rPr kumimoji="0" lang="de-DE" altLang="de-DE" sz="1200" b="0" i="0" u="none" strike="noStrike" cap="none" normalizeH="0" baseline="0" dirty="0" err="1">
                <a:ln>
                  <a:noFill/>
                </a:ln>
                <a:solidFill>
                  <a:srgbClr val="808080"/>
                </a:solidFill>
                <a:effectLst/>
                <a:latin typeface="Consolas" panose="020B0609020204030204" pitchFamily="49" charset="0"/>
              </a:rPr>
              <a:t>ElekGeraete</a:t>
            </a:r>
            <a:r>
              <a:rPr kumimoji="0" lang="de-DE" altLang="de-DE" sz="1200" b="0" i="0" u="none" strike="noStrike" cap="none" normalizeH="0" baseline="0" dirty="0">
                <a:ln>
                  <a:noFill/>
                </a:ln>
                <a:solidFill>
                  <a:srgbClr val="808080"/>
                </a:solidFill>
                <a:effectLst/>
                <a:latin typeface="Consolas" panose="020B0609020204030204" pitchFamily="49" charset="0"/>
              </a:rPr>
              <a:t> als Attribut einfügen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t>
            </a:r>
            <a:r>
              <a:rPr kumimoji="0" lang="de-DE" altLang="de-DE" sz="1200" b="0" i="0" u="none" strike="noStrike" cap="none" normalizeH="0" baseline="0" dirty="0" err="1">
                <a:ln>
                  <a:noFill/>
                </a:ln>
                <a:solidFill>
                  <a:srgbClr val="808080"/>
                </a:solidFill>
                <a:effectLst/>
                <a:latin typeface="Consolas" panose="020B0609020204030204" pitchFamily="49" charset="0"/>
              </a:rPr>
              <a:t>base</a:t>
            </a:r>
            <a:r>
              <a:rPr kumimoji="0" lang="de-DE" altLang="de-DE" sz="1200" b="0" i="0" u="none" strike="noStrike" cap="none" normalizeH="0" baseline="0" dirty="0">
                <a:ln>
                  <a:noFill/>
                </a:ln>
                <a:solidFill>
                  <a:srgbClr val="808080"/>
                </a:solidFill>
                <a:effectLst/>
                <a:latin typeface="Consolas" panose="020B0609020204030204" pitchFamily="49" charset="0"/>
              </a:rPr>
              <a:t> ist üblich da es sich um Basis-Funktion des Objektes handelt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base</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ElekGeraete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entsprechende Werte aus </a:t>
            </a:r>
            <a:r>
              <a:rPr kumimoji="0" lang="de-DE" altLang="de-DE" sz="1200" b="0" i="0" u="none" strike="noStrike" cap="none" normalizeH="0" baseline="0" dirty="0" err="1">
                <a:ln>
                  <a:noFill/>
                </a:ln>
                <a:solidFill>
                  <a:srgbClr val="808080"/>
                </a:solidFill>
                <a:effectLst/>
                <a:latin typeface="Consolas" panose="020B0609020204030204" pitchFamily="49" charset="0"/>
              </a:rPr>
              <a:t>Konstruktorfunktion</a:t>
            </a:r>
            <a:r>
              <a:rPr kumimoji="0" lang="de-DE" altLang="de-DE" sz="1200" b="0" i="0" u="none" strike="noStrike" cap="none" normalizeH="0" baseline="0" dirty="0">
                <a:ln>
                  <a:noFill/>
                </a:ln>
                <a:solidFill>
                  <a:srgbClr val="808080"/>
                </a:solidFill>
                <a:effectLst/>
                <a:latin typeface="Consolas" panose="020B0609020204030204" pitchFamily="49" charset="0"/>
              </a:rPr>
              <a:t> übergeben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base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preis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verbrauch)</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Typ</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typ</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FFC66D"/>
                </a:solidFill>
                <a:effectLst/>
                <a:latin typeface="Consolas" panose="020B0609020204030204" pitchFamily="49" charset="0"/>
              </a:rPr>
              <a:t>Kaffeemaschine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prototype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ElekGeraete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silber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39.99</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600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"Kaffeevollautomat"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 i + </a:t>
            </a:r>
            <a:r>
              <a:rPr kumimoji="0" lang="de-DE" altLang="de-DE" sz="1200" b="0" i="0" u="none" strike="noStrike" cap="none" normalizeH="0" baseline="0" dirty="0">
                <a:ln>
                  <a:noFill/>
                </a:ln>
                <a:solidFill>
                  <a:srgbClr val="6A8759"/>
                </a:solidFill>
                <a:effectLst/>
                <a:latin typeface="Consolas" panose="020B0609020204030204" pitchFamily="49" charset="0"/>
              </a:rPr>
              <a:t>"&lt;/strong&gt;: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56885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33165F-FB0A-4BE5-BC16-8981B91335D1}"/>
              </a:ext>
            </a:extLst>
          </p:cNvPr>
          <p:cNvSpPr>
            <a:spLocks noGrp="1"/>
          </p:cNvSpPr>
          <p:nvPr>
            <p:ph type="title"/>
          </p:nvPr>
        </p:nvSpPr>
        <p:spPr/>
        <p:txBody>
          <a:bodyPr/>
          <a:lstStyle/>
          <a:p>
            <a:r>
              <a:rPr lang="de-AT" dirty="0"/>
              <a:t>Klassen in JavaScript</a:t>
            </a:r>
          </a:p>
        </p:txBody>
      </p:sp>
      <p:sp>
        <p:nvSpPr>
          <p:cNvPr id="3" name="Textplatzhalter 2">
            <a:extLst>
              <a:ext uri="{FF2B5EF4-FFF2-40B4-BE49-F238E27FC236}">
                <a16:creationId xmlns:a16="http://schemas.microsoft.com/office/drawing/2014/main" id="{7F21346E-82F7-4B2E-9F8F-5D59CE877026}"/>
              </a:ext>
            </a:extLst>
          </p:cNvPr>
          <p:cNvSpPr>
            <a:spLocks noGrp="1"/>
          </p:cNvSpPr>
          <p:nvPr>
            <p:ph type="body" sz="quarter" idx="13"/>
          </p:nvPr>
        </p:nvSpPr>
        <p:spPr>
          <a:xfrm>
            <a:off x="100051" y="1635351"/>
            <a:ext cx="4169870" cy="2405969"/>
          </a:xfrm>
        </p:spPr>
        <p:txBody>
          <a:bodyPr/>
          <a:lstStyle/>
          <a:p>
            <a:r>
              <a:rPr lang="de-AT" dirty="0"/>
              <a:t>Klassen in JS basieren auf Funktionen</a:t>
            </a:r>
          </a:p>
          <a:p>
            <a:r>
              <a:rPr lang="de-AT" dirty="0"/>
              <a:t>Um Struktur für entsprechendes Objekt vorzugeben muss ein Konstruktor erstellt werden</a:t>
            </a:r>
          </a:p>
        </p:txBody>
      </p:sp>
      <p:sp>
        <p:nvSpPr>
          <p:cNvPr id="4" name="Rectangle 1">
            <a:extLst>
              <a:ext uri="{FF2B5EF4-FFF2-40B4-BE49-F238E27FC236}">
                <a16:creationId xmlns:a16="http://schemas.microsoft.com/office/drawing/2014/main" id="{16A35953-B6E2-42C0-AD59-67154FF7398B}"/>
              </a:ext>
            </a:extLst>
          </p:cNvPr>
          <p:cNvSpPr>
            <a:spLocks noChangeArrowheads="1"/>
          </p:cNvSpPr>
          <p:nvPr/>
        </p:nvSpPr>
        <p:spPr bwMode="auto">
          <a:xfrm>
            <a:off x="4430877" y="1247278"/>
            <a:ext cx="7661072" cy="415498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808080"/>
                </a:solidFill>
                <a:effectLst/>
                <a:latin typeface="Consolas" panose="020B0609020204030204" pitchFamily="49" charset="0"/>
              </a:rPr>
              <a:t>// Klasse erstellen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class </a:t>
            </a:r>
            <a:r>
              <a:rPr kumimoji="0" lang="de-DE" altLang="de-DE" sz="1200" b="0" i="0" u="none" strike="noStrike" cap="none" normalizeH="0" baseline="0">
                <a:ln>
                  <a:noFill/>
                </a:ln>
                <a:solidFill>
                  <a:srgbClr val="A9B7C6"/>
                </a:solidFill>
                <a:effectLst/>
                <a:latin typeface="Consolas" panose="020B0609020204030204" pitchFamily="49" charset="0"/>
              </a:rPr>
              <a:t>eGeraete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constructor</a:t>
            </a:r>
            <a:r>
              <a:rPr kumimoji="0" lang="de-DE" altLang="de-DE" sz="1200" b="0" i="0" u="none" strike="noStrike" cap="none" normalizeH="0" baseline="0">
                <a:ln>
                  <a:noFill/>
                </a:ln>
                <a:solidFill>
                  <a:srgbClr val="A9B7C6"/>
                </a:solidFill>
                <a:effectLst/>
                <a:latin typeface="Consolas" panose="020B0609020204030204" pitchFamily="49" charset="0"/>
              </a:rPr>
              <a:t>(farbe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preis</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verbrauch)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Farbe </a:t>
            </a:r>
            <a:r>
              <a:rPr kumimoji="0" lang="de-DE" altLang="de-DE" sz="1200" b="0" i="0" u="none" strike="noStrike" cap="none" normalizeH="0" baseline="0">
                <a:ln>
                  <a:noFill/>
                </a:ln>
                <a:solidFill>
                  <a:srgbClr val="A9B7C6"/>
                </a:solidFill>
                <a:effectLst/>
                <a:latin typeface="Consolas" panose="020B0609020204030204" pitchFamily="49" charset="0"/>
              </a:rPr>
              <a:t>= farbe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Preis </a:t>
            </a:r>
            <a:r>
              <a:rPr kumimoji="0" lang="de-DE" altLang="de-DE" sz="1200" b="0" i="0" u="none" strike="noStrike" cap="none" normalizeH="0" baseline="0">
                <a:ln>
                  <a:noFill/>
                </a:ln>
                <a:solidFill>
                  <a:srgbClr val="A9B7C6"/>
                </a:solidFill>
                <a:effectLst/>
                <a:latin typeface="Consolas" panose="020B0609020204030204" pitchFamily="49" charset="0"/>
              </a:rPr>
              <a:t>= preis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Verbrauch </a:t>
            </a:r>
            <a:r>
              <a:rPr kumimoji="0" lang="de-DE" altLang="de-DE" sz="1200" b="0" i="0" u="none" strike="noStrike" cap="none" normalizeH="0" baseline="0">
                <a:ln>
                  <a:noFill/>
                </a:ln>
                <a:solidFill>
                  <a:srgbClr val="A9B7C6"/>
                </a:solidFill>
                <a:effectLst/>
                <a:latin typeface="Consolas" panose="020B0609020204030204" pitchFamily="49" charset="0"/>
              </a:rPr>
              <a:t>= verbrauch</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abgeleitete Klasse erstellen (extends =&gt; verweist auf Basisklasse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class </a:t>
            </a:r>
            <a:r>
              <a:rPr kumimoji="0" lang="de-DE" altLang="de-DE" sz="1200" b="0" i="0" u="none" strike="noStrike" cap="none" normalizeH="0" baseline="0">
                <a:ln>
                  <a:noFill/>
                </a:ln>
                <a:solidFill>
                  <a:srgbClr val="A9B7C6"/>
                </a:solidFill>
                <a:effectLst/>
                <a:latin typeface="Consolas" panose="020B0609020204030204" pitchFamily="49" charset="0"/>
              </a:rPr>
              <a:t>Kaffeemaschine </a:t>
            </a:r>
            <a:r>
              <a:rPr kumimoji="0" lang="de-DE" altLang="de-DE" sz="1200" b="0" i="0" u="none" strike="noStrike" cap="none" normalizeH="0" baseline="0">
                <a:ln>
                  <a:noFill/>
                </a:ln>
                <a:solidFill>
                  <a:srgbClr val="CC7832"/>
                </a:solidFill>
                <a:effectLst/>
                <a:latin typeface="Consolas" panose="020B0609020204030204" pitchFamily="49" charset="0"/>
              </a:rPr>
              <a:t>extends </a:t>
            </a:r>
            <a:r>
              <a:rPr kumimoji="0" lang="de-DE" altLang="de-DE" sz="1200" b="0" i="0" u="none" strike="noStrike" cap="none" normalizeH="0" baseline="0">
                <a:ln>
                  <a:noFill/>
                </a:ln>
                <a:solidFill>
                  <a:srgbClr val="A9B7C6"/>
                </a:solidFill>
                <a:effectLst/>
                <a:latin typeface="Consolas" panose="020B0609020204030204" pitchFamily="49" charset="0"/>
              </a:rPr>
              <a:t>eGeraete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Konstruktor erstellen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constructor</a:t>
            </a:r>
            <a:r>
              <a:rPr kumimoji="0" lang="de-DE" altLang="de-DE" sz="1200" b="0" i="0" u="none" strike="noStrike" cap="none" normalizeH="0" baseline="0">
                <a:ln>
                  <a:noFill/>
                </a:ln>
                <a:solidFill>
                  <a:srgbClr val="A9B7C6"/>
                </a:solidFill>
                <a:effectLst/>
                <a:latin typeface="Consolas" panose="020B0609020204030204" pitchFamily="49" charset="0"/>
              </a:rPr>
              <a:t>(farbe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preis</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verbrauch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typ)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Konstruktor der Basisklasse aufrufen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super</a:t>
            </a:r>
            <a:r>
              <a:rPr kumimoji="0" lang="de-DE" altLang="de-DE" sz="1200" b="0" i="0" u="none" strike="noStrike" cap="none" normalizeH="0" baseline="0">
                <a:ln>
                  <a:noFill/>
                </a:ln>
                <a:solidFill>
                  <a:srgbClr val="A9B7C6"/>
                </a:solidFill>
                <a:effectLst/>
                <a:latin typeface="Consolas" panose="020B0609020204030204" pitchFamily="49" charset="0"/>
              </a:rPr>
              <a:t>(farbe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preis</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verbrauch)</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Typ </a:t>
            </a:r>
            <a:r>
              <a:rPr kumimoji="0" lang="de-DE" altLang="de-DE" sz="1200" b="0" i="0" u="none" strike="noStrike" cap="none" normalizeH="0" baseline="0">
                <a:ln>
                  <a:noFill/>
                </a:ln>
                <a:solidFill>
                  <a:srgbClr val="A9B7C6"/>
                </a:solidFill>
                <a:effectLst/>
                <a:latin typeface="Consolas" panose="020B0609020204030204" pitchFamily="49" charset="0"/>
              </a:rPr>
              <a:t>= typ</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meineKaffeemaschine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new </a:t>
            </a:r>
            <a:r>
              <a:rPr kumimoji="0" lang="de-DE" altLang="de-DE" sz="1200" b="0" i="0" u="none" strike="noStrike" cap="none" normalizeH="0" baseline="0">
                <a:ln>
                  <a:noFill/>
                </a:ln>
                <a:solidFill>
                  <a:srgbClr val="A9B7C6"/>
                </a:solidFill>
                <a:effectLst/>
                <a:latin typeface="Consolas" panose="020B0609020204030204" pitchFamily="49" charset="0"/>
              </a:rPr>
              <a:t>Kaffeemaschine(</a:t>
            </a:r>
            <a:r>
              <a:rPr kumimoji="0" lang="de-DE" altLang="de-DE" sz="1200" b="0" i="0" u="none" strike="noStrike" cap="none" normalizeH="0" baseline="0">
                <a:ln>
                  <a:noFill/>
                </a:ln>
                <a:solidFill>
                  <a:srgbClr val="6A8759"/>
                </a:solidFill>
                <a:effectLst/>
                <a:latin typeface="Consolas" panose="020B0609020204030204" pitchFamily="49" charset="0"/>
              </a:rPr>
              <a:t>"silber"</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39.99</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600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"Kaffeevollautomat"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a:t>
            </a:r>
            <a:r>
              <a:rPr kumimoji="0" lang="de-DE" altLang="de-DE" sz="1200" b="0" i="0" u="none" strike="noStrike" cap="none" normalizeH="0" baseline="0">
                <a:ln>
                  <a:noFill/>
                </a:ln>
                <a:solidFill>
                  <a:srgbClr val="CC7832"/>
                </a:solidFill>
                <a:effectLst/>
                <a:latin typeface="Consolas" panose="020B0609020204030204" pitchFamily="49" charset="0"/>
              </a:rPr>
              <a:t>in </a:t>
            </a:r>
            <a:r>
              <a:rPr kumimoji="0" lang="de-DE" altLang="de-DE" sz="1200" b="1" i="1" u="none" strike="noStrike" cap="none" normalizeH="0" baseline="0">
                <a:ln>
                  <a:noFill/>
                </a:ln>
                <a:solidFill>
                  <a:srgbClr val="9876AA"/>
                </a:solidFill>
                <a:effectLst/>
                <a:latin typeface="Consolas" panose="020B0609020204030204" pitchFamily="49" charset="0"/>
              </a:rPr>
              <a:t>meineKaffeemaschine</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write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"&lt;strong&gt;" </a:t>
            </a:r>
            <a:r>
              <a:rPr kumimoji="0" lang="de-DE" altLang="de-DE" sz="1200" b="0" i="0" u="none" strike="noStrike" cap="none" normalizeH="0" baseline="0">
                <a:ln>
                  <a:noFill/>
                </a:ln>
                <a:solidFill>
                  <a:srgbClr val="A9B7C6"/>
                </a:solidFill>
                <a:effectLst/>
                <a:latin typeface="Consolas" panose="020B0609020204030204" pitchFamily="49" charset="0"/>
              </a:rPr>
              <a:t>+ i + </a:t>
            </a:r>
            <a:r>
              <a:rPr kumimoji="0" lang="de-DE" altLang="de-DE" sz="1200" b="0" i="0" u="none" strike="noStrike" cap="none" normalizeH="0" baseline="0">
                <a:ln>
                  <a:noFill/>
                </a:ln>
                <a:solidFill>
                  <a:srgbClr val="6A8759"/>
                </a:solidFill>
                <a:effectLst/>
                <a:latin typeface="Consolas" panose="020B0609020204030204" pitchFamily="49" charset="0"/>
              </a:rPr>
              <a:t>"&lt;/strong&gt;: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meineKaffeemaschine</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A8759"/>
                </a:solidFill>
                <a:effectLst/>
                <a:latin typeface="Consolas" panose="020B0609020204030204" pitchFamily="49" charset="0"/>
              </a:rPr>
              <a:t>"&lt;br&gt;"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1541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CAC092-E4D2-432E-8AB6-1D91E70D724D}"/>
              </a:ext>
            </a:extLst>
          </p:cNvPr>
          <p:cNvSpPr>
            <a:spLocks noChangeArrowheads="1"/>
          </p:cNvSpPr>
          <p:nvPr/>
        </p:nvSpPr>
        <p:spPr bwMode="auto">
          <a:xfrm>
            <a:off x="179614" y="2671259"/>
            <a:ext cx="7661072" cy="360098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Methode erstellen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Rabatt</a:t>
            </a:r>
            <a:r>
              <a:rPr kumimoji="0" lang="de-DE" altLang="de-DE" sz="1200" b="0" i="0" u="none" strike="noStrike" cap="none" normalizeH="0" baseline="0" dirty="0">
                <a:ln>
                  <a:noFill/>
                </a:ln>
                <a:solidFill>
                  <a:srgbClr val="A9B7C6"/>
                </a:solidFill>
                <a:effectLst/>
                <a:latin typeface="Consolas" panose="020B0609020204030204" pitchFamily="49" charset="0"/>
              </a:rPr>
              <a:t>(wert)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Preis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 </a:t>
            </a:r>
            <a:r>
              <a:rPr kumimoji="0" lang="de-DE" altLang="de-DE" sz="1200" b="0" i="0" u="none" strike="noStrike" cap="none" normalizeH="0" baseline="0" dirty="0">
                <a:ln>
                  <a:noFill/>
                </a:ln>
                <a:solidFill>
                  <a:srgbClr val="A9B7C6"/>
                </a:solidFill>
                <a:effectLst/>
                <a:latin typeface="Consolas" panose="020B0609020204030204" pitchFamily="49" charset="0"/>
              </a:rPr>
              <a:t>- wert/</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preis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verbrauch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typ)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Farbe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farbe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Preis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preis</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Verbrauch</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verbrauch</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Typ</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typ</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in Konstruktor-Funktion einbinden =&gt; wird zu einer Methode des Objekts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Rabatt</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Rabatt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1"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Kaffeemaschine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silber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39.99</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600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"Kaffeevollautomat"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Rabatt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 i + </a:t>
            </a:r>
            <a:r>
              <a:rPr kumimoji="0" lang="de-DE" altLang="de-DE" sz="1200" b="0" i="0" u="none" strike="noStrike" cap="none" normalizeH="0" baseline="0" dirty="0">
                <a:ln>
                  <a:noFill/>
                </a:ln>
                <a:solidFill>
                  <a:srgbClr val="6A8759"/>
                </a:solidFill>
                <a:effectLst/>
                <a:latin typeface="Consolas" panose="020B0609020204030204" pitchFamily="49" charset="0"/>
              </a:rPr>
              <a:t>"&lt;/strong&gt;: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meineKaffeemaschine</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2" name="Titel 1">
            <a:extLst>
              <a:ext uri="{FF2B5EF4-FFF2-40B4-BE49-F238E27FC236}">
                <a16:creationId xmlns:a16="http://schemas.microsoft.com/office/drawing/2014/main" id="{E6CF14EB-930F-4F08-A33C-50DDA8056D98}"/>
              </a:ext>
            </a:extLst>
          </p:cNvPr>
          <p:cNvSpPr>
            <a:spLocks noGrp="1"/>
          </p:cNvSpPr>
          <p:nvPr>
            <p:ph type="title"/>
          </p:nvPr>
        </p:nvSpPr>
        <p:spPr/>
        <p:txBody>
          <a:bodyPr/>
          <a:lstStyle/>
          <a:p>
            <a:r>
              <a:rPr lang="de-AT" dirty="0"/>
              <a:t>Methoden erstellen und anwenden mit Funktionen</a:t>
            </a:r>
          </a:p>
        </p:txBody>
      </p:sp>
      <p:sp>
        <p:nvSpPr>
          <p:cNvPr id="3" name="Textplatzhalter 2">
            <a:extLst>
              <a:ext uri="{FF2B5EF4-FFF2-40B4-BE49-F238E27FC236}">
                <a16:creationId xmlns:a16="http://schemas.microsoft.com/office/drawing/2014/main" id="{1197D947-3F5A-48A8-A389-252F21DF41B7}"/>
              </a:ext>
            </a:extLst>
          </p:cNvPr>
          <p:cNvSpPr>
            <a:spLocks noGrp="1"/>
          </p:cNvSpPr>
          <p:nvPr>
            <p:ph type="body" sz="quarter" idx="13"/>
          </p:nvPr>
        </p:nvSpPr>
        <p:spPr>
          <a:xfrm>
            <a:off x="949136" y="1455738"/>
            <a:ext cx="10293728" cy="930511"/>
          </a:xfrm>
        </p:spPr>
        <p:txBody>
          <a:bodyPr/>
          <a:lstStyle/>
          <a:p>
            <a:r>
              <a:rPr lang="de-AT" dirty="0"/>
              <a:t>Objekte erlauben es, bestimmte Aktionen mit ihnen durchzuführen =&gt; Methoden zum Einsatz</a:t>
            </a:r>
          </a:p>
          <a:p>
            <a:r>
              <a:rPr lang="de-AT" dirty="0"/>
              <a:t>Ähnlich aufgebaut wie Funktionen</a:t>
            </a:r>
          </a:p>
          <a:p>
            <a:r>
              <a:rPr lang="de-AT" dirty="0"/>
              <a:t>Beziehen sich stets auf ein Objekt</a:t>
            </a:r>
          </a:p>
        </p:txBody>
      </p:sp>
      <p:pic>
        <p:nvPicPr>
          <p:cNvPr id="6" name="Grafik 5">
            <a:extLst>
              <a:ext uri="{FF2B5EF4-FFF2-40B4-BE49-F238E27FC236}">
                <a16:creationId xmlns:a16="http://schemas.microsoft.com/office/drawing/2014/main" id="{BE2D2560-5275-464D-814B-E156A812BB7D}"/>
              </a:ext>
            </a:extLst>
          </p:cNvPr>
          <p:cNvPicPr>
            <a:picLocks noChangeAspect="1"/>
          </p:cNvPicPr>
          <p:nvPr/>
        </p:nvPicPr>
        <p:blipFill>
          <a:blip r:embed="rId2"/>
          <a:stretch>
            <a:fillRect/>
          </a:stretch>
        </p:blipFill>
        <p:spPr>
          <a:xfrm>
            <a:off x="5119007" y="2990851"/>
            <a:ext cx="4191000" cy="1181100"/>
          </a:xfrm>
          <a:prstGeom prst="rect">
            <a:avLst/>
          </a:prstGeom>
        </p:spPr>
      </p:pic>
    </p:spTree>
    <p:extLst>
      <p:ext uri="{BB962C8B-B14F-4D97-AF65-F5344CB8AC3E}">
        <p14:creationId xmlns:p14="http://schemas.microsoft.com/office/powerpoint/2010/main" val="293879056"/>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1729</Words>
  <Application>Microsoft Office PowerPoint</Application>
  <PresentationFormat>Breitbild</PresentationFormat>
  <Paragraphs>64</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Consolas</vt:lpstr>
      <vt:lpstr>Font Awesome 5 Free Solid</vt:lpstr>
      <vt:lpstr>FontAwesome</vt:lpstr>
      <vt:lpstr>1_pm</vt:lpstr>
      <vt:lpstr>JavaScript 05</vt:lpstr>
      <vt:lpstr>Objektorientierte Programmierung</vt:lpstr>
      <vt:lpstr>Objektorientierung</vt:lpstr>
      <vt:lpstr>For-in-Schleife</vt:lpstr>
      <vt:lpstr>Objektorientierung</vt:lpstr>
      <vt:lpstr>Funktionen als Konstruktor verwenden</vt:lpstr>
      <vt:lpstr>Vererbung durch Prototypen</vt:lpstr>
      <vt:lpstr>Klassen in JavaScript</vt:lpstr>
      <vt:lpstr>Methoden erstellen und anwenden mit Funktionen</vt:lpstr>
      <vt:lpstr>Methoden erstellen und anwenden mit Klassen</vt:lpstr>
      <vt:lpstr>Datenkapselung in JS</vt:lpstr>
      <vt:lpstr>Datenkapselung in JS</vt:lpstr>
      <vt:lpstr>Vorgefertigte Objekte und Methoden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227</cp:revision>
  <dcterms:created xsi:type="dcterms:W3CDTF">2019-04-14T16:39:40Z</dcterms:created>
  <dcterms:modified xsi:type="dcterms:W3CDTF">2021-01-01T12:52:15Z</dcterms:modified>
</cp:coreProperties>
</file>