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326" r:id="rId2"/>
    <p:sldId id="327" r:id="rId3"/>
    <p:sldId id="328" r:id="rId4"/>
    <p:sldId id="329" r:id="rId5"/>
    <p:sldId id="340" r:id="rId6"/>
    <p:sldId id="341" r:id="rId7"/>
    <p:sldId id="342" r:id="rId8"/>
    <p:sldId id="347" r:id="rId9"/>
    <p:sldId id="343" r:id="rId10"/>
    <p:sldId id="344" r:id="rId11"/>
    <p:sldId id="346" r:id="rId12"/>
    <p:sldId id="339" r:id="rId13"/>
    <p:sldId id="304" r:id="rId1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40"/>
            <p14:sldId id="341"/>
            <p14:sldId id="342"/>
            <p14:sldId id="347"/>
            <p14:sldId id="343"/>
            <p14:sldId id="344"/>
            <p14:sldId id="346"/>
            <p14:sldId id="339"/>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12.01.2021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06</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701A344-8CD1-4C1C-A89D-7A98499F890A}"/>
              </a:ext>
            </a:extLst>
          </p:cNvPr>
          <p:cNvSpPr>
            <a:spLocks noChangeArrowheads="1"/>
          </p:cNvSpPr>
          <p:nvPr/>
        </p:nvSpPr>
        <p:spPr bwMode="auto">
          <a:xfrm>
            <a:off x="99461" y="2121008"/>
            <a:ext cx="11993078" cy="4297680"/>
          </a:xfrm>
          <a:prstGeom prst="rect">
            <a:avLst/>
          </a:prstGeom>
          <a:solidFill>
            <a:schemeClr val="tx1"/>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Bezeichnung: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bezeichnung</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&lt;p&gt;</a:t>
            </a:r>
            <a:r>
              <a:rPr kumimoji="0" lang="de-DE" altLang="de-DE" sz="1200" b="0" i="0" u="none" strike="noStrike" cap="none" normalizeH="0" baseline="0" dirty="0">
                <a:ln>
                  <a:noFill/>
                </a:ln>
                <a:solidFill>
                  <a:srgbClr val="A9B7C6"/>
                </a:solidFill>
                <a:effectLst/>
                <a:latin typeface="Consolas" panose="020B0609020204030204" pitchFamily="49" charset="0"/>
              </a:rPr>
              <a:t>Inhalt: </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inhalt</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value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Eingabe</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ausgeben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Werte im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&lt;p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pAusgabe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&gt;&lt;/p&gt;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speichern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bezeichnung.</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 wird im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gespeichert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bez</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ausgeben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wert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mit </a:t>
            </a:r>
            <a:r>
              <a:rPr kumimoji="0" lang="de-DE" altLang="de-DE" sz="1200" b="0" i="0" u="none" strike="noStrike" cap="none" normalizeH="0" baseline="0" dirty="0" err="1">
                <a:ln>
                  <a:noFill/>
                </a:ln>
                <a:solidFill>
                  <a:srgbClr val="808080"/>
                </a:solidFill>
                <a:effectLst/>
                <a:latin typeface="Consolas" panose="020B0609020204030204" pitchFamily="49" charset="0"/>
              </a:rPr>
              <a:t>getItem</a:t>
            </a:r>
            <a:r>
              <a:rPr kumimoji="0" lang="de-DE" altLang="de-DE" sz="1200" b="0" i="0" u="none" strike="noStrike" cap="none" normalizeH="0" baseline="0" dirty="0">
                <a:ln>
                  <a:noFill/>
                </a:ln>
                <a:solidFill>
                  <a:srgbClr val="808080"/>
                </a:solidFill>
                <a:effectLst/>
                <a:latin typeface="Consolas" panose="020B0609020204030204" pitchFamily="49" charset="0"/>
              </a:rPr>
              <a:t>() wird der Wert aus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 dem </a:t>
            </a:r>
            <a:r>
              <a:rPr kumimoji="0" lang="de-DE" altLang="de-DE" sz="1200" b="0" i="0" u="none" strike="noStrike" cap="none" normalizeH="0" baseline="0" dirty="0" err="1">
                <a:ln>
                  <a:noFill/>
                </a:ln>
                <a:solidFill>
                  <a:srgbClr val="808080"/>
                </a:solidFill>
                <a:effectLst/>
                <a:latin typeface="Consolas" panose="020B0609020204030204" pitchFamily="49" charset="0"/>
              </a:rPr>
              <a:t>localStorage</a:t>
            </a:r>
            <a:r>
              <a:rPr kumimoji="0" lang="de-DE" altLang="de-DE" sz="1200" b="0" i="0" u="none" strike="noStrike" cap="none" normalizeH="0" baseline="0" dirty="0">
                <a:ln>
                  <a:noFill/>
                </a:ln>
                <a:solidFill>
                  <a:srgbClr val="808080"/>
                </a:solidFill>
                <a:effectLst/>
                <a:latin typeface="Consolas" panose="020B0609020204030204" pitchFamily="49" charset="0"/>
              </a:rPr>
              <a:t> abgerufen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wert + </a:t>
            </a:r>
            <a:r>
              <a:rPr kumimoji="0" lang="de-DE" altLang="de-DE" sz="1200" b="0" i="0" u="none" strike="noStrike" cap="none" normalizeH="0" baseline="0" dirty="0">
                <a:ln>
                  <a:noFill/>
                </a:ln>
                <a:solidFill>
                  <a:srgbClr val="6A8759"/>
                </a:solidFill>
                <a:effectLst/>
                <a:latin typeface="Consolas" panose="020B0609020204030204" pitchFamily="49" charset="0"/>
              </a:rPr>
              <a: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getItem</a:t>
            </a:r>
            <a:r>
              <a:rPr kumimoji="0" lang="de-DE" altLang="de-DE" sz="1200" b="0" i="0" u="none" strike="noStrike" cap="none" normalizeH="0" baseline="0" dirty="0">
                <a:ln>
                  <a:noFill/>
                </a:ln>
                <a:solidFill>
                  <a:srgbClr val="A9B7C6"/>
                </a:solidFill>
                <a:effectLst/>
                <a:latin typeface="Consolas" panose="020B0609020204030204" pitchFamily="49" charset="0"/>
              </a:rPr>
              <a:t>(wert)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Um weitere Attribute und Methoden des Objektes nicht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auszugeben = zusätzlicher Zähler der die Länge des</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808080"/>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 Eintrages überprüft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CC7832"/>
                </a:solidFill>
                <a:effectLst/>
                <a:latin typeface="Consolas" panose="020B0609020204030204" pitchFamily="49" charset="0"/>
              </a:rPr>
              <a:t>break;</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pAusgabe.</a:t>
            </a:r>
            <a:r>
              <a:rPr kumimoji="0" lang="de-DE" altLang="de-DE" sz="1200" b="0" i="0" u="none" strike="noStrike" cap="none" normalizeH="0" baseline="0" dirty="0" err="1">
                <a:ln>
                  <a:noFill/>
                </a:ln>
                <a:solidFill>
                  <a:srgbClr val="9876AA"/>
                </a:solidFill>
                <a:effectLst/>
                <a:latin typeface="Consolas" panose="020B0609020204030204" pitchFamily="49" charset="0"/>
              </a:rPr>
              <a:t>innerHTML</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ausgabe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loeschen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Werte werden gelöscht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clear</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2213253" y="1165476"/>
            <a:ext cx="7912523" cy="802271"/>
          </a:xfrm>
        </p:spPr>
        <p:txBody>
          <a:bodyPr/>
          <a:lstStyle/>
          <a:p>
            <a:r>
              <a:rPr lang="de-AT" dirty="0"/>
              <a:t>Mit </a:t>
            </a:r>
            <a:r>
              <a:rPr kumimoji="0" lang="de-DE" altLang="de-DE" sz="1400" b="1" i="1" u="none" strike="noStrike" cap="none" normalizeH="0" baseline="0" dirty="0" err="1">
                <a:ln>
                  <a:noFill/>
                </a:ln>
                <a:solidFill>
                  <a:srgbClr val="9876AA"/>
                </a:solidFill>
                <a:effectLst/>
                <a:latin typeface="Consolas" panose="020B0609020204030204" pitchFamily="49" charset="0"/>
              </a:rPr>
              <a:t>localStorage</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removeItem</a:t>
            </a:r>
            <a:r>
              <a:rPr kumimoji="0" lang="de-DE" altLang="de-DE" sz="1400" b="0" i="0" u="none" strike="noStrike" cap="none" normalizeH="0" baseline="0" dirty="0">
                <a:ln>
                  <a:noFill/>
                </a:ln>
                <a:solidFill>
                  <a:srgbClr val="A9B7C6"/>
                </a:solidFill>
                <a:effectLst/>
                <a:latin typeface="Consolas" panose="020B0609020204030204" pitchFamily="49" charset="0"/>
              </a:rPr>
              <a:t>(wert)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lang="de-AT" dirty="0"/>
              <a:t>wird ein spezifischer Eintrag gelöscht</a:t>
            </a:r>
          </a:p>
          <a:p>
            <a:r>
              <a:rPr lang="de-AT" dirty="0"/>
              <a:t>Ist ein Objekt, deshalb kann für Ausgabe von allen Elementen eine </a:t>
            </a:r>
            <a:r>
              <a:rPr lang="de-AT" dirty="0" err="1"/>
              <a:t>for</a:t>
            </a:r>
            <a:r>
              <a:rPr lang="de-AT" dirty="0"/>
              <a:t>-in-Schleife verwendet werden </a:t>
            </a:r>
          </a:p>
        </p:txBody>
      </p:sp>
      <p:pic>
        <p:nvPicPr>
          <p:cNvPr id="5" name="Grafik 4">
            <a:extLst>
              <a:ext uri="{FF2B5EF4-FFF2-40B4-BE49-F238E27FC236}">
                <a16:creationId xmlns:a16="http://schemas.microsoft.com/office/drawing/2014/main" id="{7D7CE5C2-D51F-4521-9FC7-799A0F55082F}"/>
              </a:ext>
            </a:extLst>
          </p:cNvPr>
          <p:cNvPicPr>
            <a:picLocks noChangeAspect="1"/>
          </p:cNvPicPr>
          <p:nvPr/>
        </p:nvPicPr>
        <p:blipFill>
          <a:blip r:embed="rId2"/>
          <a:stretch>
            <a:fillRect/>
          </a:stretch>
        </p:blipFill>
        <p:spPr>
          <a:xfrm>
            <a:off x="9557886" y="4106835"/>
            <a:ext cx="2534653" cy="2158592"/>
          </a:xfrm>
          <a:prstGeom prst="rect">
            <a:avLst/>
          </a:prstGeom>
        </p:spPr>
      </p:pic>
    </p:spTree>
    <p:extLst>
      <p:ext uri="{BB962C8B-B14F-4D97-AF65-F5344CB8AC3E}">
        <p14:creationId xmlns:p14="http://schemas.microsoft.com/office/powerpoint/2010/main" val="31743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err="1"/>
              <a:t>IdexedDB</a:t>
            </a:r>
            <a:endParaRPr lang="de-AT" dirty="0"/>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486032" y="1452753"/>
            <a:ext cx="3507128" cy="2993411"/>
          </a:xfrm>
        </p:spPr>
        <p:txBody>
          <a:bodyPr/>
          <a:lstStyle/>
          <a:p>
            <a:pPr>
              <a:buFont typeface="Arial" panose="020B0604020202020204" pitchFamily="34" charset="0"/>
              <a:buChar char="•"/>
            </a:pPr>
            <a:r>
              <a:rPr lang="de-AT" dirty="0"/>
              <a:t>Kann Objekte und Key-Value-Pairs speichern</a:t>
            </a:r>
          </a:p>
          <a:p>
            <a:pPr>
              <a:buFont typeface="Arial" panose="020B0604020202020204" pitchFamily="34" charset="0"/>
              <a:buChar char="•"/>
            </a:pPr>
            <a:r>
              <a:rPr lang="de-AT" dirty="0"/>
              <a:t>Asynchron (im Gegensatz zu Session und </a:t>
            </a:r>
            <a:r>
              <a:rPr lang="de-AT" dirty="0" err="1"/>
              <a:t>Local</a:t>
            </a:r>
            <a:r>
              <a:rPr lang="de-AT" dirty="0"/>
              <a:t> Storage)</a:t>
            </a:r>
          </a:p>
          <a:p>
            <a:pPr lvl="1">
              <a:buFont typeface="Arial" panose="020B0604020202020204" pitchFamily="34" charset="0"/>
              <a:buChar char="•"/>
            </a:pPr>
            <a:r>
              <a:rPr lang="de-AT" dirty="0"/>
              <a:t>Durch ein Event getriggert</a:t>
            </a:r>
          </a:p>
          <a:p>
            <a:pPr>
              <a:buFont typeface="Arial" panose="020B0604020202020204" pitchFamily="34" charset="0"/>
              <a:buChar char="•"/>
            </a:pPr>
            <a:r>
              <a:rPr lang="de-AT" dirty="0"/>
              <a:t>SQL Statements möglich</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große Menge von Objekte speichern - </a:t>
            </a:r>
            <a:r>
              <a:rPr lang="de-AT" dirty="0" err="1"/>
              <a:t>WebApps</a:t>
            </a:r>
            <a:endParaRPr lang="de-AT" dirty="0"/>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4413744" y="1041350"/>
            <a:ext cx="7570196" cy="526297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Kundendaten</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"17844",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"Maier",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"Laura",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"laura@maier.at"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cnumber</a:t>
            </a: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"17845", </a:t>
            </a:r>
            <a:r>
              <a:rPr lang="de-DE" altLang="de-DE" sz="1200" dirty="0" err="1">
                <a:solidFill>
                  <a:srgbClr val="A9B7C6"/>
                </a:solidFill>
                <a:latin typeface="Consolas" panose="020B0609020204030204" pitchFamily="49" charset="0"/>
              </a:rPr>
              <a:t>lastname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"Huber", </a:t>
            </a:r>
            <a:r>
              <a:rPr lang="de-DE" altLang="de-DE" sz="1200" dirty="0" err="1">
                <a:solidFill>
                  <a:srgbClr val="A9B7C6"/>
                </a:solidFill>
                <a:latin typeface="Consolas" panose="020B0609020204030204" pitchFamily="49" charset="0"/>
              </a:rPr>
              <a:t>firstname</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 "Franz", </a:t>
            </a:r>
            <a:r>
              <a:rPr lang="de-DE" altLang="de-DE" sz="1200" dirty="0">
                <a:solidFill>
                  <a:srgbClr val="A9B7C6"/>
                </a:solidFill>
                <a:latin typeface="Consolas" panose="020B0609020204030204" pitchFamily="49" charset="0"/>
              </a:rPr>
              <a:t>email:</a:t>
            </a:r>
            <a:r>
              <a:rPr kumimoji="0" lang="de-DE" altLang="de-DE" sz="1200" b="0" i="0" u="none" strike="noStrike" cap="none" normalizeH="0" baseline="0" dirty="0">
                <a:ln>
                  <a:noFill/>
                </a:ln>
                <a:solidFill>
                  <a:srgbClr val="6A8759"/>
                </a:solidFill>
                <a:effectLst/>
                <a:latin typeface="Consolas" panose="020B0609020204030204" pitchFamily="49" charset="0"/>
              </a:rPr>
              <a:t> "franz@huber.at" </a:t>
            </a:r>
            <a:r>
              <a:rPr lang="de-DE" altLang="de-DE" sz="1200" dirty="0">
                <a:solidFill>
                  <a:srgbClr val="A9B7C6"/>
                </a:solidFill>
                <a:latin typeface="Consolas" panose="020B0609020204030204" pitchFamily="49" charset="0"/>
              </a:rPr>
              <a:t>}</a:t>
            </a:r>
            <a:endParaRPr lang="de-DE" altLang="de-DE" sz="1200" dirty="0">
              <a:solidFill>
                <a:srgbClr val="6A875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A9B7C6"/>
                </a:solidFill>
                <a:latin typeface="Consolas" panose="020B0609020204030204" pitchFamily="49" charset="0"/>
              </a:rPr>
              <a: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lang="de-DE" altLang="de-DE" sz="1200" dirty="0" err="1">
                <a:solidFill>
                  <a:srgbClr val="CC7832"/>
                </a:solidFill>
                <a:latin typeface="Consolas" panose="020B0609020204030204" pitchFamily="49" charset="0"/>
              </a:rPr>
              <a:t>const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customerDB</a:t>
            </a:r>
            <a:r>
              <a:rPr lang="de-DE" altLang="de-DE" sz="1200" dirty="0">
                <a:solidFill>
                  <a:srgbClr val="A9B7C6"/>
                </a:solidFill>
                <a:latin typeface="Consolas" panose="020B0609020204030204" pitchFamily="49" charset="0"/>
              </a:rPr>
              <a:t> = </a:t>
            </a:r>
            <a:r>
              <a:rPr lang="de-DE" altLang="de-DE" sz="1200" dirty="0">
                <a:solidFill>
                  <a:srgbClr val="6A8759"/>
                </a:solidFill>
                <a:latin typeface="Consolas" panose="020B0609020204030204" pitchFamily="49" charset="0"/>
              </a:rPr>
              <a:t>"Customer DB";</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Datenbank Öffnen, 2 Parameter ist die Version der DB</a:t>
            </a: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CC7832"/>
                </a:solidFill>
                <a:latin typeface="Consolas" panose="020B0609020204030204" pitchFamily="49" charset="0"/>
              </a:rPr>
              <a:t>let</a:t>
            </a:r>
            <a:r>
              <a:rPr lang="de-DE" altLang="de-DE" sz="1200" dirty="0">
                <a:solidFill>
                  <a:srgbClr val="6A8759"/>
                </a:solidFill>
                <a:latin typeface="Consolas" panose="020B0609020204030204" pitchFamily="49" charset="0"/>
              </a:rPr>
              <a:t> </a:t>
            </a:r>
            <a:r>
              <a:rPr lang="de-DE" altLang="de-DE" sz="1200" dirty="0" err="1">
                <a:solidFill>
                  <a:srgbClr val="A9B7C6"/>
                </a:solidFill>
                <a:latin typeface="Consolas" panose="020B0609020204030204" pitchFamily="49" charset="0"/>
              </a:rPr>
              <a:t>request</a:t>
            </a:r>
            <a:r>
              <a:rPr lang="de-DE" altLang="de-DE" sz="1200" dirty="0">
                <a:solidFill>
                  <a:srgbClr val="6A8759"/>
                </a:solidFill>
                <a:latin typeface="Consolas" panose="020B0609020204030204" pitchFamily="49" charset="0"/>
              </a:rPr>
              <a:t> = </a:t>
            </a:r>
            <a:r>
              <a:rPr lang="de-DE" altLang="de-DE" sz="1200" dirty="0" err="1">
                <a:solidFill>
                  <a:srgbClr val="A9B7C6"/>
                </a:solidFill>
                <a:latin typeface="Consolas" panose="020B0609020204030204" pitchFamily="49" charset="0"/>
              </a:rPr>
              <a:t>indexedDB</a:t>
            </a:r>
            <a:r>
              <a:rPr lang="de-DE" altLang="de-DE" sz="1200" dirty="0" err="1">
                <a:solidFill>
                  <a:srgbClr val="6A8759"/>
                </a:solidFill>
                <a:latin typeface="Consolas" panose="020B0609020204030204" pitchFamily="49" charset="0"/>
              </a:rPr>
              <a:t>.</a:t>
            </a:r>
            <a:r>
              <a:rPr lang="de-DE" altLang="de-DE" sz="1200" dirty="0" err="1">
                <a:solidFill>
                  <a:srgbClr val="FFC66D"/>
                </a:solidFill>
                <a:latin typeface="Consolas" panose="020B0609020204030204" pitchFamily="49" charset="0"/>
              </a:rPr>
              <a:t>open</a:t>
            </a:r>
            <a:r>
              <a:rPr lang="de-DE" altLang="de-DE" sz="1200" dirty="0">
                <a:solidFill>
                  <a:srgbClr val="6A8759"/>
                </a:solidFill>
                <a:latin typeface="Consolas" panose="020B0609020204030204" pitchFamily="49" charset="0"/>
              </a:rPr>
              <a:t>(</a:t>
            </a:r>
            <a:r>
              <a:rPr lang="de-DE" altLang="de-DE" sz="1200" dirty="0" err="1">
                <a:solidFill>
                  <a:srgbClr val="A9B7C6"/>
                </a:solidFill>
                <a:latin typeface="Consolas" panose="020B0609020204030204" pitchFamily="49" charset="0"/>
              </a:rPr>
              <a:t>customerDB</a:t>
            </a:r>
            <a:r>
              <a:rPr lang="de-DE" altLang="de-DE" sz="1200" dirty="0">
                <a:solidFill>
                  <a:srgbClr val="6A8759"/>
                </a:solidFill>
                <a:latin typeface="Consolas" panose="020B0609020204030204" pitchFamily="49" charset="0"/>
              </a:rPr>
              <a:t>, </a:t>
            </a:r>
            <a:r>
              <a:rPr lang="de-DE" altLang="de-DE" sz="1200" dirty="0">
                <a:solidFill>
                  <a:schemeClr val="tx2">
                    <a:lumMod val="50000"/>
                    <a:lumOff val="50000"/>
                  </a:schemeClr>
                </a:solidFill>
                <a:latin typeface="Consolas" panose="020B0609020204030204" pitchFamily="49" charset="0"/>
              </a:rPr>
              <a:t>1</a:t>
            </a:r>
            <a:r>
              <a:rPr lang="de-DE" altLang="de-DE" sz="1200" dirty="0">
                <a:solidFill>
                  <a:srgbClr val="6A8759"/>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onerror</a:t>
            </a:r>
            <a:r>
              <a:rPr lang="de-DE" altLang="de-DE" sz="1200" dirty="0">
                <a:solidFill>
                  <a:srgbClr val="6A8759"/>
                </a:solidFill>
                <a:latin typeface="Consolas" panose="020B0609020204030204" pitchFamily="49" charset="0"/>
              </a:rPr>
              <a:t> =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Error behandeln</a:t>
            </a:r>
            <a:endParaRPr lang="de-DE" altLang="de-DE" sz="1200" dirty="0">
              <a:solidFill>
                <a:srgbClr val="A9B7C6"/>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a:p>
            <a:pPr defTabSz="914400" eaLnBrk="0" fontAlgn="base" hangingPunct="0">
              <a:spcBef>
                <a:spcPct val="0"/>
              </a:spcBef>
              <a:spcAft>
                <a:spcPct val="0"/>
              </a:spcAft>
            </a:pPr>
            <a:r>
              <a:rPr lang="de-DE" altLang="de-DE" sz="1200" dirty="0" err="1">
                <a:solidFill>
                  <a:srgbClr val="A9B7C6"/>
                </a:solidFill>
                <a:latin typeface="Consolas" panose="020B0609020204030204" pitchFamily="49" charset="0"/>
              </a:rPr>
              <a:t>request.</a:t>
            </a:r>
            <a:r>
              <a:rPr lang="de-DE" altLang="de-DE" sz="1200" dirty="0" err="1">
                <a:solidFill>
                  <a:srgbClr val="FFC66D"/>
                </a:solidFill>
                <a:latin typeface="Consolas" panose="020B0609020204030204" pitchFamily="49" charset="0"/>
              </a:rPr>
              <a:t>onupgradeneeded</a:t>
            </a:r>
            <a:r>
              <a:rPr lang="de-DE" altLang="de-DE" sz="1200" dirty="0">
                <a:solidFill>
                  <a:srgbClr val="A9B7C6"/>
                </a:solidFill>
                <a:latin typeface="Consolas" panose="020B0609020204030204" pitchFamily="49" charset="0"/>
              </a:rPr>
              <a:t> </a:t>
            </a: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function</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event</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kumimoji="0" lang="de-DE" altLang="de-DE" sz="1200" b="0" i="0" u="none" strike="noStrike" cap="none" normalizeH="0" baseline="0" dirty="0">
                <a:ln>
                  <a:noFill/>
                </a:ln>
                <a:solidFill>
                  <a:srgbClr val="808080"/>
                </a:solidFill>
                <a:effectLst/>
                <a:latin typeface="Consolas" panose="020B0609020204030204" pitchFamily="49" charset="0"/>
              </a:rPr>
              <a:t>// Datenbank holen</a:t>
            </a: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db</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event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target</a:t>
            </a:r>
            <a:r>
              <a:rPr lang="de-DE" altLang="de-DE" sz="1200" dirty="0" err="1">
                <a:solidFill>
                  <a:srgbClr val="808080"/>
                </a:solidFill>
                <a:latin typeface="Consolas" panose="020B0609020204030204" pitchFamily="49" charset="0"/>
              </a:rPr>
              <a:t>.</a:t>
            </a:r>
            <a:r>
              <a:rPr lang="de-DE" altLang="de-DE" sz="1200" dirty="0" err="1">
                <a:solidFill>
                  <a:srgbClr val="A9B7C6"/>
                </a:solidFill>
                <a:latin typeface="Consolas" panose="020B0609020204030204" pitchFamily="49" charset="0"/>
              </a:rPr>
              <a:t>result</a:t>
            </a:r>
            <a:r>
              <a:rPr lang="de-DE" altLang="de-DE" sz="1200" dirty="0">
                <a:solidFill>
                  <a:srgbClr val="808080"/>
                </a:solidFill>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808080"/>
                </a:solidFill>
                <a:latin typeface="Consolas" panose="020B0609020204030204" pitchFamily="49" charset="0"/>
              </a:rPr>
              <a:t>ObjectStore</a:t>
            </a:r>
            <a:r>
              <a:rPr lang="de-DE" altLang="de-DE" sz="1200" dirty="0">
                <a:solidFill>
                  <a:srgbClr val="808080"/>
                </a:solidFill>
                <a:latin typeface="Consolas" panose="020B0609020204030204" pitchFamily="49" charset="0"/>
              </a:rPr>
              <a:t> erstellen wo die Daten gespeichert werden, </a:t>
            </a:r>
            <a:r>
              <a:rPr lang="de-DE" altLang="de-DE" sz="1200" dirty="0" err="1">
                <a:solidFill>
                  <a:srgbClr val="808080"/>
                </a:solidFill>
                <a:latin typeface="Consolas" panose="020B0609020204030204" pitchFamily="49" charset="0"/>
              </a:rPr>
              <a:t>cnumber</a:t>
            </a:r>
            <a:r>
              <a:rPr lang="de-DE" altLang="de-DE" sz="1200" dirty="0">
                <a:solidFill>
                  <a:srgbClr val="808080"/>
                </a:solidFill>
                <a:latin typeface="Consolas" panose="020B0609020204030204" pitchFamily="49" charset="0"/>
              </a:rPr>
              <a:t> ist der </a:t>
            </a:r>
            <a:r>
              <a:rPr lang="de-DE" altLang="de-DE" sz="1200" dirty="0" err="1">
                <a:solidFill>
                  <a:srgbClr val="808080"/>
                </a:solidFill>
                <a:latin typeface="Consolas" panose="020B0609020204030204" pitchFamily="49" charset="0"/>
              </a:rPr>
              <a:t>primary-key</a:t>
            </a:r>
            <a:endParaRPr lang="de-DE" altLang="de-DE" sz="1200" dirty="0">
              <a:solidFill>
                <a:srgbClr val="808080"/>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a:t>
            </a:r>
            <a:r>
              <a:rPr lang="de-DE" altLang="de-DE" sz="1200" dirty="0" err="1">
                <a:solidFill>
                  <a:srgbClr val="CC7832"/>
                </a:solidFill>
                <a:latin typeface="Consolas" panose="020B0609020204030204" pitchFamily="49" charset="0"/>
              </a:rPr>
              <a:t>let</a:t>
            </a:r>
            <a:r>
              <a:rPr lang="de-DE" altLang="de-DE" sz="1200" dirty="0">
                <a:solidFill>
                  <a:srgbClr val="808080"/>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a:solidFill>
                  <a:srgbClr val="808080"/>
                </a:solidFill>
                <a:latin typeface="Consolas" panose="020B0609020204030204" pitchFamily="49" charset="0"/>
              </a:rPr>
              <a:t> = </a:t>
            </a:r>
            <a:r>
              <a:rPr lang="de-DE" altLang="de-DE" sz="1200" dirty="0" err="1">
                <a:solidFill>
                  <a:srgbClr val="A9B7C6"/>
                </a:solidFill>
                <a:latin typeface="Consolas" panose="020B0609020204030204" pitchFamily="49" charset="0"/>
              </a:rPr>
              <a:t>db</a:t>
            </a:r>
            <a:r>
              <a:rPr lang="de-DE" altLang="de-DE" sz="1200" dirty="0" err="1">
                <a:solidFill>
                  <a:srgbClr val="808080"/>
                </a:solidFill>
                <a:latin typeface="Consolas" panose="020B0609020204030204" pitchFamily="49" charset="0"/>
              </a:rPr>
              <a:t>.</a:t>
            </a:r>
            <a:r>
              <a:rPr lang="de-DE" altLang="de-DE" sz="1200" dirty="0" err="1">
                <a:solidFill>
                  <a:srgbClr val="FFC66D"/>
                </a:solidFill>
                <a:latin typeface="Consolas" panose="020B0609020204030204" pitchFamily="49" charset="0"/>
              </a:rPr>
              <a:t>createObjectstore</a:t>
            </a:r>
            <a:r>
              <a:rPr lang="de-DE" altLang="de-DE" sz="1200" dirty="0">
                <a:solidFill>
                  <a:srgbClr val="808080"/>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"Customers", </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keyPath</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cnumber</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lang="de-DE" altLang="de-DE" sz="1200" dirty="0">
                <a:solidFill>
                  <a:srgbClr val="A9B7C6"/>
                </a:solidFill>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p>
          <a:p>
            <a:pPr defTabSz="914400" eaLnBrk="0" fontAlgn="base" hangingPunct="0">
              <a:spcBef>
                <a:spcPct val="0"/>
              </a:spcBef>
              <a:spcAft>
                <a:spcPct val="0"/>
              </a:spcAft>
            </a:pPr>
            <a:endParaRPr lang="de-DE" altLang="de-DE" sz="1200" dirty="0">
              <a:solidFill>
                <a:srgbClr val="6A8759"/>
              </a:solidFill>
              <a:latin typeface="Consolas" panose="020B0609020204030204" pitchFamily="49" charset="0"/>
            </a:endParaRPr>
          </a:p>
          <a:p>
            <a:pPr defTabSz="914400" eaLnBrk="0" fontAlgn="base" hangingPunct="0">
              <a:spcBef>
                <a:spcPct val="0"/>
              </a:spcBef>
              <a:spcAft>
                <a:spcPct val="0"/>
              </a:spcAft>
            </a:pPr>
            <a:r>
              <a:rPr lang="de-DE" altLang="de-DE" sz="1200" dirty="0">
                <a:solidFill>
                  <a:srgbClr val="808080"/>
                </a:solidFill>
                <a:latin typeface="Consolas" panose="020B0609020204030204" pitchFamily="49" charset="0"/>
              </a:rPr>
              <a:t>   // Werte speichern</a:t>
            </a:r>
          </a:p>
          <a:p>
            <a:pPr defTabSz="914400" eaLnBrk="0" fontAlgn="base" hangingPunct="0">
              <a:spcBef>
                <a:spcPct val="0"/>
              </a:spcBef>
              <a:spcAft>
                <a:spcPct val="0"/>
              </a:spcAft>
            </a:pPr>
            <a:r>
              <a:rPr lang="de-DE" altLang="de-DE" sz="1200" dirty="0">
                <a:solidFill>
                  <a:srgbClr val="6A8759"/>
                </a:solidFill>
                <a:latin typeface="Consolas" panose="020B0609020204030204" pitchFamily="49" charset="0"/>
              </a:rPr>
              <a:t>   </a:t>
            </a:r>
            <a:r>
              <a:rPr lang="de-DE" altLang="de-DE" sz="1200" dirty="0" err="1">
                <a:solidFill>
                  <a:srgbClr val="0070C0"/>
                </a:solidFill>
                <a:latin typeface="Consolas" panose="020B0609020204030204" pitchFamily="49" charset="0"/>
              </a:rPr>
              <a:t>for</a:t>
            </a:r>
            <a:r>
              <a:rPr lang="de-DE" altLang="de-DE" sz="1200" dirty="0">
                <a:solidFill>
                  <a:srgbClr val="A9B7C6"/>
                </a:solidFill>
                <a:latin typeface="Consolas" panose="020B0609020204030204" pitchFamily="49" charset="0"/>
              </a:rPr>
              <a:t>(</a:t>
            </a:r>
            <a:r>
              <a:rPr lang="de-DE" altLang="de-DE" sz="1200" dirty="0" err="1">
                <a:solidFill>
                  <a:srgbClr val="CC7832"/>
                </a:solidFill>
                <a:latin typeface="Consolas" panose="020B0609020204030204" pitchFamily="49" charset="0"/>
              </a:rPr>
              <a:t>let</a:t>
            </a:r>
            <a:r>
              <a:rPr lang="de-DE" altLang="de-DE" sz="1200" dirty="0">
                <a:solidFill>
                  <a:srgbClr val="A9B7C6"/>
                </a:solidFill>
                <a:latin typeface="Consolas" panose="020B0609020204030204" pitchFamily="49" charset="0"/>
              </a:rPr>
              <a:t> i </a:t>
            </a:r>
            <a:r>
              <a:rPr lang="de-DE" altLang="de-DE" sz="1200" dirty="0">
                <a:solidFill>
                  <a:srgbClr val="0070C0"/>
                </a:solidFill>
                <a:latin typeface="Consolas" panose="020B0609020204030204" pitchFamily="49" charset="0"/>
              </a:rPr>
              <a:t>in</a:t>
            </a: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r>
              <a:rPr lang="de-DE" altLang="de-DE" sz="1200" dirty="0" err="1">
                <a:solidFill>
                  <a:srgbClr val="A9B7C6"/>
                </a:solidFill>
                <a:latin typeface="Consolas" panose="020B0609020204030204" pitchFamily="49" charset="0"/>
              </a:rPr>
              <a:t>objectStore.</a:t>
            </a:r>
            <a:r>
              <a:rPr lang="de-DE" altLang="de-DE" sz="1200" dirty="0" err="1">
                <a:solidFill>
                  <a:srgbClr val="FFC66D"/>
                </a:solidFill>
                <a:latin typeface="Consolas" panose="020B0609020204030204" pitchFamily="49" charset="0"/>
              </a:rPr>
              <a:t>add</a:t>
            </a:r>
            <a:r>
              <a:rPr lang="de-DE" altLang="de-DE" sz="1200" dirty="0">
                <a:solidFill>
                  <a:srgbClr val="A9B7C6"/>
                </a:solidFill>
                <a:latin typeface="Consolas" panose="020B0609020204030204" pitchFamily="49" charset="0"/>
              </a:rPr>
              <a:t>(</a:t>
            </a:r>
            <a:r>
              <a:rPr lang="de-DE" altLang="de-DE" sz="1200" dirty="0" err="1">
                <a:solidFill>
                  <a:srgbClr val="A9B7C6"/>
                </a:solidFill>
                <a:latin typeface="Consolas" panose="020B0609020204030204" pitchFamily="49" charset="0"/>
              </a:rPr>
              <a:t>customerData</a:t>
            </a:r>
            <a:r>
              <a:rPr lang="de-DE" altLang="de-DE" sz="1200" dirty="0">
                <a:solidFill>
                  <a:srgbClr val="A9B7C6"/>
                </a:solidFill>
                <a:latin typeface="Consolas" panose="020B0609020204030204" pitchFamily="49" charset="0"/>
              </a:rPr>
              <a:t>[i]);</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   }</a:t>
            </a:r>
          </a:p>
          <a:p>
            <a:pPr defTabSz="914400" eaLnBrk="0" fontAlgn="base" hangingPunct="0">
              <a:spcBef>
                <a:spcPct val="0"/>
              </a:spcBef>
              <a:spcAft>
                <a:spcPct val="0"/>
              </a:spcAft>
            </a:pPr>
            <a:r>
              <a:rPr lang="de-DE" altLang="de-DE" sz="1200" dirty="0">
                <a:solidFill>
                  <a:srgbClr val="A9B7C6"/>
                </a:solidFill>
                <a:latin typeface="Consolas" panose="020B0609020204030204" pitchFamily="49" charset="0"/>
              </a:rPr>
              <a:t>}</a:t>
            </a:r>
          </a:p>
        </p:txBody>
      </p:sp>
    </p:spTree>
    <p:extLst>
      <p:ext uri="{BB962C8B-B14F-4D97-AF65-F5344CB8AC3E}">
        <p14:creationId xmlns:p14="http://schemas.microsoft.com/office/powerpoint/2010/main" val="1230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347838"/>
            <a:ext cx="10293728" cy="1190069"/>
          </a:xfrm>
        </p:spPr>
        <p:txBody>
          <a:bodyPr/>
          <a:lstStyle/>
          <a:p>
            <a:pPr marL="342900" indent="-342900">
              <a:buFont typeface="+mj-lt"/>
              <a:buAutoNum type="arabicPeriod"/>
            </a:pPr>
            <a:r>
              <a:rPr lang="de-AT" dirty="0"/>
              <a:t>Erstelle eine Seite, die beim Laden überprüft, ob Cookies mit dem Namen und der Lieblingsfarbe des Besuchers vorhanden sind. Trifft dies zu, soll sie eine entsprechende Meldung auf der Seite ausgeben. Ist das nicht der Fall, soll das Programm mit zwei prompt-Befehlen die entsprechenden Werte abfragen. Speichere diese daraufhin in zwei Cookies.</a:t>
            </a:r>
          </a:p>
          <a:p>
            <a:pPr marL="342900" indent="-342900">
              <a:buFont typeface="+mj-lt"/>
              <a:buAutoNum type="arabicPeriod"/>
            </a:pPr>
            <a:r>
              <a:rPr lang="de-AT" dirty="0"/>
              <a:t>Gestalte eine Seite, die genau die gleiche Funktion wie das Programm oben hat. Verwende jedoch </a:t>
            </a:r>
            <a:r>
              <a:rPr lang="de-AT" dirty="0" err="1"/>
              <a:t>localStorage</a:t>
            </a:r>
            <a:r>
              <a:rPr lang="de-AT" dirty="0"/>
              <a:t> für die Datenspeicherung</a:t>
            </a:r>
          </a:p>
        </p:txBody>
      </p:sp>
      <p:sp>
        <p:nvSpPr>
          <p:cNvPr id="4" name="Textplatzhalter 2">
            <a:extLst>
              <a:ext uri="{FF2B5EF4-FFF2-40B4-BE49-F238E27FC236}">
                <a16:creationId xmlns:a16="http://schemas.microsoft.com/office/drawing/2014/main" id="{3BA62FFF-96E5-4054-9334-C2840E739A2A}"/>
              </a:ext>
            </a:extLst>
          </p:cNvPr>
          <p:cNvSpPr txBox="1">
            <a:spLocks/>
          </p:cNvSpPr>
          <p:nvPr/>
        </p:nvSpPr>
        <p:spPr>
          <a:xfrm>
            <a:off x="949136" y="5116003"/>
            <a:ext cx="10293727" cy="932050"/>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Anmerkung für Übung</a:t>
            </a:r>
          </a:p>
          <a:p>
            <a:pPr lvl="1"/>
            <a:r>
              <a:rPr lang="de-AT" dirty="0"/>
              <a:t>Wenn man bei </a:t>
            </a:r>
            <a:r>
              <a:rPr lang="de-AT" dirty="0" err="1"/>
              <a:t>getItem</a:t>
            </a:r>
            <a:r>
              <a:rPr lang="de-AT" dirty="0"/>
              <a:t>()-Methode einen Bezeichner eingibt, der nicht vorhanden ist, gibt dieser den Wert null zurück – und keine leere Zeichenkette wie bei der Funktion für die Cookies. Daher muss man die Bedingung bei der Überprüfung dementsprechend anpassen.</a:t>
            </a:r>
          </a:p>
        </p:txBody>
      </p:sp>
    </p:spTree>
    <p:extLst>
      <p:ext uri="{BB962C8B-B14F-4D97-AF65-F5344CB8AC3E}">
        <p14:creationId xmlns:p14="http://schemas.microsoft.com/office/powerpoint/2010/main" val="279165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Datenspeicherung: </a:t>
            </a:r>
            <a:r>
              <a:rPr lang="de-AT" sz="3200" dirty="0">
                <a:solidFill>
                  <a:schemeClr val="tx1"/>
                </a:solidFill>
              </a:rPr>
              <a:t>Cookies &amp; </a:t>
            </a:r>
            <a:r>
              <a:rPr lang="de-AT" sz="3200" dirty="0" err="1">
                <a:solidFill>
                  <a:schemeClr val="tx1"/>
                </a:solidFill>
              </a:rPr>
              <a:t>localStorage</a:t>
            </a:r>
            <a:endParaRPr lang="de-AT" dirty="0">
              <a:solidFill>
                <a:schemeClr val="tx1"/>
              </a:solidFill>
            </a:endParaRP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Stark eingeschränkte Möglichkeiten für die Datenspeicherung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4089325"/>
          </a:xfrm>
        </p:spPr>
        <p:txBody>
          <a:bodyPr/>
          <a:lstStyle/>
          <a:p>
            <a:pPr marL="285750" indent="-285750">
              <a:buFont typeface="Arial" panose="020B0604020202020204" pitchFamily="34" charset="0"/>
              <a:buChar char="•"/>
            </a:pPr>
            <a:r>
              <a:rPr lang="de-AT" dirty="0"/>
              <a:t>JS läuft aus Sicherheitsgründen in einer Sandbox = Programme können nur auf Ressourcen zurückgreifen können die ihnen der Browser explizit zur Verfügung stellt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Dateisystem kann nicht verwendet werden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Clientseitig – Daten werden nicht zum Server geschickt</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Probleme der vorhandenen Möglichkeiten</a:t>
            </a:r>
          </a:p>
          <a:p>
            <a:pPr marL="742939" lvl="1" indent="-285750">
              <a:buFont typeface="Arial" panose="020B0604020202020204" pitchFamily="34" charset="0"/>
              <a:buChar char="•"/>
            </a:pPr>
            <a:r>
              <a:rPr lang="de-AT" dirty="0"/>
              <a:t>Datenmenge begrenzt</a:t>
            </a:r>
          </a:p>
          <a:p>
            <a:pPr marL="742939" lvl="1" indent="-285750">
              <a:buFont typeface="Arial" panose="020B0604020202020204" pitchFamily="34" charset="0"/>
              <a:buChar char="•"/>
            </a:pPr>
            <a:r>
              <a:rPr lang="de-AT" dirty="0"/>
              <a:t>Nur </a:t>
            </a:r>
            <a:r>
              <a:rPr lang="de-AT" dirty="0" err="1"/>
              <a:t>string</a:t>
            </a:r>
            <a:r>
              <a:rPr lang="de-AT" dirty="0"/>
              <a:t>-Werte verarbeiten (Lösung: mit JSON arbeiten)</a:t>
            </a:r>
          </a:p>
          <a:p>
            <a:pPr marL="742939" lvl="1" indent="-285750">
              <a:buFont typeface="Arial" panose="020B0604020202020204" pitchFamily="34" charset="0"/>
              <a:buChar char="•"/>
            </a:pPr>
            <a:r>
              <a:rPr lang="de-AT" dirty="0"/>
              <a:t>Mangel an Sicherheit -&gt; Daten können ohne große Probleme ausgewertet werden </a:t>
            </a:r>
          </a:p>
          <a:p>
            <a:pPr marL="742939" lvl="1" indent="-285750">
              <a:buFont typeface="Arial" panose="020B0604020202020204" pitchFamily="34" charset="0"/>
              <a:buChar char="•"/>
            </a:pPr>
            <a:r>
              <a:rPr lang="de-AT" b="1" dirty="0"/>
              <a:t>(keine sensible Daten darin abspeichern!!)</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2A0C90B-9F9B-452A-B06F-763A884B9D7F}"/>
              </a:ext>
            </a:extLst>
          </p:cNvPr>
          <p:cNvSpPr>
            <a:spLocks noGrp="1"/>
          </p:cNvSpPr>
          <p:nvPr>
            <p:ph type="title"/>
          </p:nvPr>
        </p:nvSpPr>
        <p:spPr/>
        <p:txBody>
          <a:bodyPr anchor="ctr"/>
          <a:lstStyle/>
          <a:p>
            <a:r>
              <a:rPr lang="de-AT" dirty="0">
                <a:latin typeface="Arial" panose="020B0604020202020204" pitchFamily="34" charset="0"/>
                <a:cs typeface="Arial" panose="020B0604020202020204" pitchFamily="34" charset="0"/>
              </a:rPr>
              <a:t>Möglichkeiten der Datenspeicherung über JS</a:t>
            </a:r>
          </a:p>
        </p:txBody>
      </p:sp>
      <p:sp>
        <p:nvSpPr>
          <p:cNvPr id="8" name="Rechteck 7">
            <a:extLst>
              <a:ext uri="{FF2B5EF4-FFF2-40B4-BE49-F238E27FC236}">
                <a16:creationId xmlns:a16="http://schemas.microsoft.com/office/drawing/2014/main" id="{032F62A8-0F98-4D2D-81FC-201854276BB9}"/>
              </a:ext>
            </a:extLst>
          </p:cNvPr>
          <p:cNvSpPr/>
          <p:nvPr/>
        </p:nvSpPr>
        <p:spPr>
          <a:xfrm>
            <a:off x="486032"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7" name="Textfeld 6">
            <a:extLst>
              <a:ext uri="{FF2B5EF4-FFF2-40B4-BE49-F238E27FC236}">
                <a16:creationId xmlns:a16="http://schemas.microsoft.com/office/drawing/2014/main" id="{9003386A-3A9E-4A54-9403-5BAEB48DAF74}"/>
              </a:ext>
            </a:extLst>
          </p:cNvPr>
          <p:cNvSpPr txBox="1"/>
          <p:nvPr/>
        </p:nvSpPr>
        <p:spPr>
          <a:xfrm>
            <a:off x="628646" y="1442907"/>
            <a:ext cx="2349446" cy="3847207"/>
          </a:xfrm>
          <a:prstGeom prst="rect">
            <a:avLst/>
          </a:prstGeom>
          <a:noFill/>
        </p:spPr>
        <p:txBody>
          <a:bodyPr wrap="square" rtlCol="0">
            <a:spAutoFit/>
          </a:bodyPr>
          <a:lstStyle/>
          <a:p>
            <a:pPr algn="l"/>
            <a:r>
              <a:rPr lang="de-DE" b="1" i="0" dirty="0">
                <a:effectLst/>
                <a:latin typeface="+mj-lt"/>
              </a:rPr>
              <a:t>COOKIES</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max. 4KB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Haltbarkeitsdatum wird bei der Erzeugung des Cookies festgelegt</a:t>
            </a:r>
          </a:p>
        </p:txBody>
      </p:sp>
      <p:sp>
        <p:nvSpPr>
          <p:cNvPr id="9" name="Rechteck 8">
            <a:extLst>
              <a:ext uri="{FF2B5EF4-FFF2-40B4-BE49-F238E27FC236}">
                <a16:creationId xmlns:a16="http://schemas.microsoft.com/office/drawing/2014/main" id="{2215A0B8-48C4-4A09-9E9F-79AFE3A8692D}"/>
              </a:ext>
            </a:extLst>
          </p:cNvPr>
          <p:cNvSpPr/>
          <p:nvPr/>
        </p:nvSpPr>
        <p:spPr>
          <a:xfrm>
            <a:off x="3296873" y="1308682"/>
            <a:ext cx="2668228" cy="458039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3900062D-1997-49B0-9B70-E1839EFE2694}"/>
              </a:ext>
            </a:extLst>
          </p:cNvPr>
          <p:cNvSpPr txBox="1"/>
          <p:nvPr/>
        </p:nvSpPr>
        <p:spPr>
          <a:xfrm>
            <a:off x="3439485" y="1442907"/>
            <a:ext cx="2422151" cy="4093428"/>
          </a:xfrm>
          <a:prstGeom prst="rect">
            <a:avLst/>
          </a:prstGeom>
          <a:noFill/>
        </p:spPr>
        <p:txBody>
          <a:bodyPr wrap="square" rtlCol="0">
            <a:spAutoFit/>
          </a:bodyPr>
          <a:lstStyle/>
          <a:p>
            <a:pPr algn="l"/>
            <a:r>
              <a:rPr lang="de-DE" b="1" i="0" dirty="0">
                <a:effectLst/>
                <a:latin typeface="+mj-lt"/>
              </a:rPr>
              <a:t>SESSION STORAGE</a:t>
            </a:r>
          </a:p>
          <a:p>
            <a:pPr algn="l"/>
            <a:endParaRPr lang="de-DE" b="0" i="0" dirty="0">
              <a:effectLst/>
              <a:latin typeface="+mj-lt"/>
            </a:endParaRPr>
          </a:p>
          <a:p>
            <a:pPr algn="l"/>
            <a:r>
              <a:rPr lang="de-DE" sz="1600" b="1" i="0" dirty="0">
                <a:effectLst/>
                <a:latin typeface="+mj-lt"/>
              </a:rPr>
              <a:t>Nutzlast</a:t>
            </a:r>
            <a:br>
              <a:rPr lang="de-DE" sz="1600" b="0" i="0" dirty="0">
                <a:effectLst/>
                <a:latin typeface="+mj-lt"/>
              </a:rPr>
            </a:br>
            <a:r>
              <a:rPr lang="de-DE" sz="1600" b="0" i="0" dirty="0">
                <a:effectLst/>
                <a:latin typeface="+mj-lt"/>
              </a:rPr>
              <a:t>5 bis 10MB</a:t>
            </a:r>
          </a:p>
          <a:p>
            <a:pPr algn="l"/>
            <a:endParaRPr lang="de-DE" sz="1600" b="0" i="0" dirty="0">
              <a:effectLst/>
              <a:latin typeface="+mj-lt"/>
            </a:endParaRPr>
          </a:p>
          <a:p>
            <a:pPr algn="l"/>
            <a:r>
              <a:rPr lang="de-DE" sz="1600" b="1" i="0" dirty="0">
                <a:effectLst/>
                <a:latin typeface="+mj-lt"/>
              </a:rPr>
              <a:t>max. Lebenszeit</a:t>
            </a:r>
            <a:br>
              <a:rPr lang="de-DE" sz="1600" b="0" i="0" dirty="0">
                <a:effectLst/>
                <a:latin typeface="+mj-lt"/>
              </a:rPr>
            </a:br>
            <a:r>
              <a:rPr lang="de-DE" sz="1600" b="0" i="0" dirty="0">
                <a:effectLst/>
                <a:latin typeface="+mj-lt"/>
              </a:rPr>
              <a:t>bis Seite geschlossen wird</a:t>
            </a:r>
          </a:p>
          <a:p>
            <a:pPr algn="l"/>
            <a:endParaRPr lang="de-DE" sz="1600" b="0" i="0" dirty="0">
              <a:effectLst/>
              <a:latin typeface="+mj-lt"/>
            </a:endParaRPr>
          </a:p>
          <a:p>
            <a:pPr algn="l"/>
            <a:r>
              <a:rPr lang="de-DE" sz="1600" b="1" i="0" dirty="0">
                <a:effectLst/>
                <a:latin typeface="+mj-lt"/>
              </a:rPr>
              <a:t>Geltungsbereich</a:t>
            </a:r>
            <a:br>
              <a:rPr lang="de-DE" sz="1600" b="0" i="0" dirty="0">
                <a:effectLst/>
                <a:latin typeface="+mj-lt"/>
              </a:rPr>
            </a:br>
            <a:r>
              <a:rPr lang="de-DE" sz="1600" b="0" i="0" dirty="0">
                <a:effectLst/>
                <a:latin typeface="+mj-lt"/>
              </a:rPr>
              <a:t>ein individuelles Browserfenster / Tab</a:t>
            </a:r>
          </a:p>
          <a:p>
            <a:pPr algn="l"/>
            <a:endParaRPr lang="de-DE" sz="1600" b="0" i="0" dirty="0">
              <a:effectLst/>
              <a:latin typeface="+mj-lt"/>
            </a:endParaRPr>
          </a:p>
          <a:p>
            <a:pPr algn="l"/>
            <a:r>
              <a:rPr lang="de-DE" sz="1600" b="0" i="0" dirty="0">
                <a:effectLst/>
                <a:latin typeface="+mj-lt"/>
              </a:rPr>
              <a:t>Wird beim Schließen des Browserfensters automatisch gelöscht</a:t>
            </a:r>
          </a:p>
        </p:txBody>
      </p:sp>
      <p:sp>
        <p:nvSpPr>
          <p:cNvPr id="11" name="Rechteck 10">
            <a:extLst>
              <a:ext uri="{FF2B5EF4-FFF2-40B4-BE49-F238E27FC236}">
                <a16:creationId xmlns:a16="http://schemas.microsoft.com/office/drawing/2014/main" id="{A69F1A1F-EAF6-49EE-8D16-A153C9055348}"/>
              </a:ext>
            </a:extLst>
          </p:cNvPr>
          <p:cNvSpPr/>
          <p:nvPr/>
        </p:nvSpPr>
        <p:spPr>
          <a:xfrm>
            <a:off x="6107713" y="1308682"/>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2" name="Textfeld 11">
            <a:extLst>
              <a:ext uri="{FF2B5EF4-FFF2-40B4-BE49-F238E27FC236}">
                <a16:creationId xmlns:a16="http://schemas.microsoft.com/office/drawing/2014/main" id="{2ADD1640-0D35-4FC5-B37D-B46A7CD4B5DE}"/>
              </a:ext>
            </a:extLst>
          </p:cNvPr>
          <p:cNvSpPr txBox="1"/>
          <p:nvPr/>
        </p:nvSpPr>
        <p:spPr>
          <a:xfrm>
            <a:off x="6250327" y="1442907"/>
            <a:ext cx="2399780" cy="3847207"/>
          </a:xfrm>
          <a:prstGeom prst="rect">
            <a:avLst/>
          </a:prstGeom>
          <a:noFill/>
        </p:spPr>
        <p:txBody>
          <a:bodyPr wrap="square" rtlCol="0">
            <a:spAutoFit/>
          </a:bodyPr>
          <a:lstStyle/>
          <a:p>
            <a:pPr algn="l"/>
            <a:r>
              <a:rPr lang="de-DE" b="1" i="0" dirty="0">
                <a:effectLst/>
                <a:latin typeface="+mj-lt"/>
              </a:rPr>
              <a:t>LOCAL STORAGE</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5 bis 10MB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
        <p:nvSpPr>
          <p:cNvPr id="13" name="Rechteck 12">
            <a:extLst>
              <a:ext uri="{FF2B5EF4-FFF2-40B4-BE49-F238E27FC236}">
                <a16:creationId xmlns:a16="http://schemas.microsoft.com/office/drawing/2014/main" id="{11C3F18F-7ECE-42CE-A3A8-4C6D314BF822}"/>
              </a:ext>
            </a:extLst>
          </p:cNvPr>
          <p:cNvSpPr/>
          <p:nvPr/>
        </p:nvSpPr>
        <p:spPr>
          <a:xfrm>
            <a:off x="8931926" y="1308681"/>
            <a:ext cx="2668227" cy="4093829"/>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AT" dirty="0"/>
          </a:p>
        </p:txBody>
      </p:sp>
      <p:sp>
        <p:nvSpPr>
          <p:cNvPr id="14" name="Textfeld 13">
            <a:extLst>
              <a:ext uri="{FF2B5EF4-FFF2-40B4-BE49-F238E27FC236}">
                <a16:creationId xmlns:a16="http://schemas.microsoft.com/office/drawing/2014/main" id="{8F0ADF7E-96E0-4D76-ADEC-A895863A176F}"/>
              </a:ext>
            </a:extLst>
          </p:cNvPr>
          <p:cNvSpPr txBox="1"/>
          <p:nvPr/>
        </p:nvSpPr>
        <p:spPr>
          <a:xfrm>
            <a:off x="9066149" y="1431991"/>
            <a:ext cx="2399780" cy="3847207"/>
          </a:xfrm>
          <a:prstGeom prst="rect">
            <a:avLst/>
          </a:prstGeom>
          <a:noFill/>
        </p:spPr>
        <p:txBody>
          <a:bodyPr wrap="square" rtlCol="0">
            <a:spAutoFit/>
          </a:bodyPr>
          <a:lstStyle/>
          <a:p>
            <a:pPr algn="l"/>
            <a:r>
              <a:rPr lang="de-DE" b="1" i="0" dirty="0">
                <a:effectLst/>
                <a:latin typeface="+mj-lt"/>
              </a:rPr>
              <a:t>INDEXEDDB</a:t>
            </a:r>
          </a:p>
          <a:p>
            <a:pPr algn="l"/>
            <a:endParaRPr lang="de-DE" b="0" i="0" dirty="0">
              <a:solidFill>
                <a:srgbClr val="000000"/>
              </a:solidFill>
              <a:effectLst/>
              <a:latin typeface="+mj-lt"/>
            </a:endParaRPr>
          </a:p>
          <a:p>
            <a:pPr algn="l"/>
            <a:r>
              <a:rPr lang="de-DE" sz="1600" b="1" i="0" dirty="0">
                <a:solidFill>
                  <a:srgbClr val="000000"/>
                </a:solidFill>
                <a:effectLst/>
                <a:latin typeface="+mj-lt"/>
              </a:rPr>
              <a:t>Nutzlast</a:t>
            </a:r>
            <a:br>
              <a:rPr lang="de-DE" sz="1600" b="0" i="0" dirty="0">
                <a:solidFill>
                  <a:srgbClr val="000000"/>
                </a:solidFill>
                <a:effectLst/>
                <a:latin typeface="+mj-lt"/>
              </a:rPr>
            </a:br>
            <a:r>
              <a:rPr lang="de-DE" sz="1600" b="0" i="0" dirty="0">
                <a:solidFill>
                  <a:srgbClr val="000000"/>
                </a:solidFill>
                <a:effectLst/>
                <a:latin typeface="+mj-lt"/>
              </a:rPr>
              <a:t>250MB</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max. Lebenszeit</a:t>
            </a:r>
            <a:br>
              <a:rPr lang="de-DE" sz="1600" b="0" i="0" dirty="0">
                <a:solidFill>
                  <a:srgbClr val="000000"/>
                </a:solidFill>
                <a:effectLst/>
                <a:latin typeface="+mj-lt"/>
              </a:rPr>
            </a:br>
            <a:r>
              <a:rPr lang="de-DE" sz="1600" b="0" i="0" dirty="0">
                <a:solidFill>
                  <a:srgbClr val="000000"/>
                </a:solidFill>
                <a:effectLst/>
                <a:latin typeface="+mj-lt"/>
              </a:rPr>
              <a:t>praktisch unbegrenzt</a:t>
            </a:r>
          </a:p>
          <a:p>
            <a:pPr algn="l"/>
            <a:endParaRPr lang="de-DE" sz="1600" b="0" i="0" dirty="0">
              <a:solidFill>
                <a:srgbClr val="000000"/>
              </a:solidFill>
              <a:effectLst/>
              <a:latin typeface="+mj-lt"/>
            </a:endParaRPr>
          </a:p>
          <a:p>
            <a:pPr algn="l"/>
            <a:r>
              <a:rPr lang="de-DE" sz="1600" b="1" i="0" dirty="0">
                <a:solidFill>
                  <a:srgbClr val="000000"/>
                </a:solidFill>
                <a:effectLst/>
                <a:latin typeface="+mj-lt"/>
              </a:rPr>
              <a:t>Geltungsbereich</a:t>
            </a:r>
            <a:br>
              <a:rPr lang="de-DE" sz="1600" b="0" i="0" dirty="0">
                <a:solidFill>
                  <a:srgbClr val="000000"/>
                </a:solidFill>
                <a:effectLst/>
                <a:latin typeface="+mj-lt"/>
              </a:rPr>
            </a:br>
            <a:r>
              <a:rPr lang="de-DE" sz="1600" b="0" i="0" dirty="0">
                <a:solidFill>
                  <a:srgbClr val="000000"/>
                </a:solidFill>
                <a:effectLst/>
                <a:latin typeface="+mj-lt"/>
              </a:rPr>
              <a:t>Alle Browserfenster / Tabs</a:t>
            </a:r>
          </a:p>
          <a:p>
            <a:pPr algn="l"/>
            <a:endParaRPr lang="de-DE" sz="1600" b="0" i="0" dirty="0">
              <a:solidFill>
                <a:srgbClr val="000000"/>
              </a:solidFill>
              <a:effectLst/>
              <a:latin typeface="+mj-lt"/>
            </a:endParaRPr>
          </a:p>
          <a:p>
            <a:pPr algn="l"/>
            <a:r>
              <a:rPr lang="de-DE" sz="1600" b="0" i="0" dirty="0">
                <a:solidFill>
                  <a:srgbClr val="000000"/>
                </a:solidFill>
                <a:effectLst/>
                <a:latin typeface="+mj-lt"/>
              </a:rPr>
              <a:t>Wird nur von </a:t>
            </a:r>
            <a:r>
              <a:rPr lang="de-DE" sz="1600" b="0" i="0" dirty="0" err="1">
                <a:solidFill>
                  <a:srgbClr val="000000"/>
                </a:solidFill>
                <a:effectLst/>
                <a:latin typeface="+mj-lt"/>
              </a:rPr>
              <a:t>Javascript</a:t>
            </a:r>
            <a:r>
              <a:rPr lang="de-DE" sz="1600" b="0" i="0" dirty="0">
                <a:solidFill>
                  <a:srgbClr val="000000"/>
                </a:solidFill>
                <a:effectLst/>
                <a:latin typeface="+mj-lt"/>
              </a:rPr>
              <a:t> oder Löschen des Browser-Cache gelöscht</a:t>
            </a:r>
          </a:p>
        </p:txBody>
      </p:sp>
    </p:spTree>
    <p:extLst>
      <p:ext uri="{BB962C8B-B14F-4D97-AF65-F5344CB8AC3E}">
        <p14:creationId xmlns:p14="http://schemas.microsoft.com/office/powerpoint/2010/main" val="416485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Cookies verwenden</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446550"/>
          </a:xfrm>
        </p:spPr>
        <p:txBody>
          <a:bodyPr/>
          <a:lstStyle/>
          <a:p>
            <a:pPr>
              <a:buFont typeface="Arial" panose="020B0604020202020204" pitchFamily="34" charset="0"/>
              <a:buChar char="•"/>
            </a:pPr>
            <a:r>
              <a:rPr lang="de-AT" dirty="0"/>
              <a:t>Hinweis: keine Cookies von lokalen Seiten</a:t>
            </a:r>
          </a:p>
          <a:p>
            <a:pPr>
              <a:buFont typeface="Arial" panose="020B0604020202020204" pitchFamily="34" charset="0"/>
              <a:buChar char="•"/>
            </a:pPr>
            <a:r>
              <a:rPr lang="de-AT" dirty="0"/>
              <a:t>Key-Value Speicher</a:t>
            </a:r>
          </a:p>
          <a:p>
            <a:pPr>
              <a:buFont typeface="Arial" panose="020B0604020202020204" pitchFamily="34" charset="0"/>
              <a:buChar char="•"/>
            </a:pPr>
            <a:r>
              <a:rPr lang="de-AT" dirty="0"/>
              <a:t>Ohne Pfad setzt der Browser das Cookie immer für die aktuelle Seite</a:t>
            </a:r>
          </a:p>
          <a:p>
            <a:pPr>
              <a:buFont typeface="Arial" panose="020B0604020202020204" pitchFamily="34" charset="0"/>
              <a:buChar char="•"/>
            </a:pPr>
            <a:r>
              <a:rPr lang="de-AT" b="1" dirty="0"/>
              <a:t>Anwendungsfall</a:t>
            </a:r>
            <a:r>
              <a:rPr lang="de-AT" dirty="0"/>
              <a:t>: Login, Warenkorb</a:t>
            </a:r>
          </a:p>
        </p:txBody>
      </p:sp>
      <p:sp>
        <p:nvSpPr>
          <p:cNvPr id="4" name="Rectangle 1">
            <a:extLst>
              <a:ext uri="{FF2B5EF4-FFF2-40B4-BE49-F238E27FC236}">
                <a16:creationId xmlns:a16="http://schemas.microsoft.com/office/drawing/2014/main" id="{9D63A9FB-5DD0-40A0-BEC3-BA169AA08E12}"/>
              </a:ext>
            </a:extLst>
          </p:cNvPr>
          <p:cNvSpPr>
            <a:spLocks noChangeArrowheads="1"/>
          </p:cNvSpPr>
          <p:nvPr/>
        </p:nvSpPr>
        <p:spPr bwMode="auto">
          <a:xfrm>
            <a:off x="5910943" y="1293363"/>
            <a:ext cx="6131807"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808080"/>
                </a:solidFill>
                <a:effectLst/>
                <a:latin typeface="Consolas" panose="020B0609020204030204" pitchFamily="49" charset="0"/>
              </a:rPr>
              <a:t>// Cookies unter document.cookie erreichbar</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neuen Wert zuweisen: Name des Cookies deklarieren und String setzen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"meinCookie=Hier steht ein beliebiger Wert."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3956882" y="3513284"/>
            <a:ext cx="8085868" cy="249299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setCookie</a:t>
            </a:r>
            <a:r>
              <a:rPr kumimoji="0" lang="de-DE" altLang="de-DE" sz="1200" b="0" i="0" u="none" strike="noStrike" cap="none" normalizeH="0" baseline="0">
                <a:ln>
                  <a:noFill/>
                </a:ln>
                <a:solidFill>
                  <a:srgbClr val="A9B7C6"/>
                </a:solidFill>
                <a:effectLst/>
                <a:latin typeface="Consolas" panose="020B0609020204030204" pitchFamily="49" charset="0"/>
              </a:rPr>
              <a:t>(cookieName</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dauer)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neues Objekt vom Typ Date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datum = </a:t>
            </a:r>
            <a:r>
              <a:rPr kumimoji="0" lang="de-DE" altLang="de-DE" sz="1200" b="0" i="0" u="none" strike="noStrike" cap="none" normalizeH="0" baseline="0">
                <a:ln>
                  <a:noFill/>
                </a:ln>
                <a:solidFill>
                  <a:srgbClr val="CC7832"/>
                </a:solidFill>
                <a:effectLst/>
                <a:latin typeface="Consolas" panose="020B0609020204030204" pitchFamily="49" charset="0"/>
              </a:rPr>
              <a:t>new </a:t>
            </a:r>
            <a:r>
              <a:rPr kumimoji="0" lang="de-DE" altLang="de-DE" sz="1200" b="1" i="1" u="none" strike="noStrike" cap="none" normalizeH="0" baseline="0">
                <a:ln>
                  <a:noFill/>
                </a:ln>
                <a:solidFill>
                  <a:srgbClr val="9876AA"/>
                </a:solidFill>
                <a:effectLst/>
                <a:latin typeface="Consolas" panose="020B0609020204030204" pitchFamily="49" charset="0"/>
              </a:rPr>
              <a:t>Date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gewünschtes Ablaufdatum festlegen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setTime ermöglicht es, einen neuen Zeitpunkt vorzugeben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getTime() = aktuelles Datum plus gewünschte Dauer in Millisekunden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Da Dauer in Tagen sinnvoller =&gt; 24 h * 60 min * 60 sec * 1000 =&gt; Wert in Millisekunden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datum.</a:t>
            </a:r>
            <a:r>
              <a:rPr kumimoji="0" lang="de-DE" altLang="de-DE" sz="1200" b="0" i="0" u="none" strike="noStrike" cap="none" normalizeH="0" baseline="0">
                <a:ln>
                  <a:noFill/>
                </a:ln>
                <a:solidFill>
                  <a:srgbClr val="FFC66D"/>
                </a:solidFill>
                <a:effectLst/>
                <a:latin typeface="Consolas" panose="020B0609020204030204" pitchFamily="49" charset="0"/>
              </a:rPr>
              <a:t>setTime</a:t>
            </a:r>
            <a:r>
              <a:rPr kumimoji="0" lang="de-DE" altLang="de-DE" sz="1200" b="0" i="0" u="none" strike="noStrike" cap="none" normalizeH="0" baseline="0">
                <a:ln>
                  <a:noFill/>
                </a:ln>
                <a:solidFill>
                  <a:srgbClr val="A9B7C6"/>
                </a:solidFill>
                <a:effectLst/>
                <a:latin typeface="Consolas" panose="020B0609020204030204" pitchFamily="49" charset="0"/>
              </a:rPr>
              <a:t>(datum.</a:t>
            </a:r>
            <a:r>
              <a:rPr kumimoji="0" lang="de-DE" altLang="de-DE" sz="1200" b="0" i="0" u="none" strike="noStrike" cap="none" normalizeH="0" baseline="0">
                <a:ln>
                  <a:noFill/>
                </a:ln>
                <a:solidFill>
                  <a:srgbClr val="FFC66D"/>
                </a:solidFill>
                <a:effectLst/>
                <a:latin typeface="Consolas" panose="020B0609020204030204" pitchFamily="49" charset="0"/>
              </a:rPr>
              <a:t>getTime</a:t>
            </a:r>
            <a:r>
              <a:rPr kumimoji="0" lang="de-DE" altLang="de-DE" sz="1200" b="0" i="0" u="none" strike="noStrike" cap="none" normalizeH="0" baseline="0">
                <a:ln>
                  <a:noFill/>
                </a:ln>
                <a:solidFill>
                  <a:srgbClr val="A9B7C6"/>
                </a:solidFill>
                <a:effectLst/>
                <a:latin typeface="Consolas" panose="020B0609020204030204" pitchFamily="49" charset="0"/>
              </a:rPr>
              <a:t>() + (dauer*</a:t>
            </a:r>
            <a:r>
              <a:rPr kumimoji="0" lang="de-DE" altLang="de-DE" sz="1200" b="0" i="0" u="none" strike="noStrike" cap="none" normalizeH="0" baseline="0">
                <a:ln>
                  <a:noFill/>
                </a:ln>
                <a:solidFill>
                  <a:srgbClr val="6897BB"/>
                </a:solidFill>
                <a:effectLst/>
                <a:latin typeface="Consolas" panose="020B0609020204030204" pitchFamily="49" charset="0"/>
              </a:rPr>
              <a:t>24</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60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60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1000</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für gewünschtes Format toGMTString() Methode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für Ablaufdatum expires vor Methode stellen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ablaufdatum = </a:t>
            </a:r>
            <a:r>
              <a:rPr kumimoji="0" lang="de-DE" altLang="de-DE" sz="1200" b="0" i="0" u="none" strike="noStrike" cap="none" normalizeH="0" baseline="0">
                <a:ln>
                  <a:noFill/>
                </a:ln>
                <a:solidFill>
                  <a:srgbClr val="6A8759"/>
                </a:solidFill>
                <a:effectLst/>
                <a:latin typeface="Consolas" panose="020B0609020204030204" pitchFamily="49" charset="0"/>
              </a:rPr>
              <a:t>"expires=" </a:t>
            </a:r>
            <a:r>
              <a:rPr kumimoji="0" lang="de-DE" altLang="de-DE" sz="1200" b="0" i="0" u="none" strike="noStrike" cap="none" normalizeH="0" baseline="0">
                <a:ln>
                  <a:noFill/>
                </a:ln>
                <a:solidFill>
                  <a:srgbClr val="A9B7C6"/>
                </a:solidFill>
                <a:effectLst/>
                <a:latin typeface="Consolas" panose="020B0609020204030204" pitchFamily="49" charset="0"/>
              </a:rPr>
              <a:t>+ datum.toGMTString()</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 </a:t>
            </a:r>
            <a:r>
              <a:rPr kumimoji="0" lang="de-DE" altLang="de-DE" sz="1200" b="0" i="0" u="none" strike="noStrike" cap="none" normalizeH="0" baseline="0">
                <a:ln>
                  <a:noFill/>
                </a:ln>
                <a:solidFill>
                  <a:srgbClr val="A9B7C6"/>
                </a:solidFill>
                <a:effectLst/>
                <a:latin typeface="Consolas" panose="020B0609020204030204" pitchFamily="49" charset="0"/>
              </a:rPr>
              <a:t>= cookieName + </a:t>
            </a:r>
            <a:r>
              <a:rPr kumimoji="0" lang="de-DE" altLang="de-DE" sz="1200" b="0" i="0" u="none" strike="noStrike" cap="none" normalizeH="0" baseline="0">
                <a:ln>
                  <a:noFill/>
                </a:ln>
                <a:solidFill>
                  <a:srgbClr val="6A8759"/>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inhalt + </a:t>
            </a:r>
            <a:r>
              <a:rPr kumimoji="0" lang="de-DE" altLang="de-DE" sz="1200" b="0" i="0" u="none" strike="noStrike" cap="none" normalizeH="0" baseline="0">
                <a:ln>
                  <a:noFill/>
                </a:ln>
                <a:solidFill>
                  <a:srgbClr val="6A8759"/>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ablaufdatum</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E733D616-AB59-4ADB-AEDE-F3D96544F3B9}"/>
              </a:ext>
            </a:extLst>
          </p:cNvPr>
          <p:cNvSpPr txBox="1">
            <a:spLocks/>
          </p:cNvSpPr>
          <p:nvPr/>
        </p:nvSpPr>
        <p:spPr>
          <a:xfrm>
            <a:off x="91886" y="3138492"/>
            <a:ext cx="4765864"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Cookie in einer Funktion erstellen mit Ablaufdatum</a:t>
            </a:r>
          </a:p>
        </p:txBody>
      </p:sp>
    </p:spTree>
    <p:extLst>
      <p:ext uri="{BB962C8B-B14F-4D97-AF65-F5344CB8AC3E}">
        <p14:creationId xmlns:p14="http://schemas.microsoft.com/office/powerpoint/2010/main" val="96279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923EA-0E65-48C9-BB3E-ACF6089AFE21}"/>
              </a:ext>
            </a:extLst>
          </p:cNvPr>
          <p:cNvSpPr>
            <a:spLocks noGrp="1"/>
          </p:cNvSpPr>
          <p:nvPr>
            <p:ph type="title"/>
          </p:nvPr>
        </p:nvSpPr>
        <p:spPr/>
        <p:txBody>
          <a:bodyPr/>
          <a:lstStyle/>
          <a:p>
            <a:r>
              <a:rPr lang="de-AT" dirty="0"/>
              <a:t>Cookie abfragen</a:t>
            </a:r>
          </a:p>
        </p:txBody>
      </p:sp>
      <p:sp>
        <p:nvSpPr>
          <p:cNvPr id="4" name="Rectangle 1">
            <a:extLst>
              <a:ext uri="{FF2B5EF4-FFF2-40B4-BE49-F238E27FC236}">
                <a16:creationId xmlns:a16="http://schemas.microsoft.com/office/drawing/2014/main" id="{D9B29BDB-AFF8-4EDF-A702-70392FDE5F2C}"/>
              </a:ext>
            </a:extLst>
          </p:cNvPr>
          <p:cNvSpPr>
            <a:spLocks noChangeArrowheads="1"/>
          </p:cNvSpPr>
          <p:nvPr/>
        </p:nvSpPr>
        <p:spPr bwMode="auto">
          <a:xfrm>
            <a:off x="1202936" y="974599"/>
            <a:ext cx="10039928" cy="544764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getCookie</a:t>
            </a:r>
            <a:r>
              <a:rPr kumimoji="0" lang="de-DE" altLang="de-DE" sz="1200" b="0" i="0" u="none" strike="noStrike" cap="none" normalizeH="0" baseline="0">
                <a:ln>
                  <a:noFill/>
                </a:ln>
                <a:solidFill>
                  <a:srgbClr val="A9B7C6"/>
                </a:solidFill>
                <a:effectLst/>
                <a:latin typeface="Consolas" panose="020B0609020204030204" pitchFamily="49" charset="0"/>
              </a:rPr>
              <a:t>(cookieName)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cookieName +=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um Inhalt des Cookie zu ermitteln = Eigenschaft document.cookie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um ev. vorhandene Umlaute oder Sonderzeichen richtig darzustellen Methode decodeURIComponent()</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man erhält kompletten Cookie String mit Namen, Inhalt, Ablaufdatum und Pfadnamen falls vorhanden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decCookie = </a:t>
            </a:r>
            <a:r>
              <a:rPr kumimoji="0" lang="de-DE" altLang="de-DE" sz="1200" b="0" i="0" u="none" strike="noStrike" cap="none" normalizeH="0" baseline="0">
                <a:ln>
                  <a:noFill/>
                </a:ln>
                <a:solidFill>
                  <a:srgbClr val="FFC66D"/>
                </a:solidFill>
                <a:effectLst/>
                <a:latin typeface="Consolas" panose="020B0609020204030204" pitchFamily="49" charset="0"/>
              </a:rPr>
              <a:t>decodeURIComponent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cookie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kompletten Cookie String in einer Zeichenkette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Methode split(';') zerteilt Zeichenkette und erzeugt ein Array dessen Felder die Inhalte</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Der Bereiche zwischen den Semikolons enthalten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arr = decCookie.</a:t>
            </a:r>
            <a:r>
              <a:rPr kumimoji="0" lang="de-DE" altLang="de-DE" sz="1200" b="0" i="0" u="none" strike="noStrike" cap="none" normalizeH="0" baseline="0">
                <a:ln>
                  <a:noFill/>
                </a:ln>
                <a:solidFill>
                  <a:srgbClr val="FFC66D"/>
                </a:solidFill>
                <a:effectLst/>
                <a:latin typeface="Consolas" panose="020B0609020204030204" pitchFamily="49" charset="0"/>
              </a:rPr>
              <a:t>split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&lt; arr.</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i++)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let </a:t>
            </a:r>
            <a:r>
              <a:rPr kumimoji="0" lang="de-DE" altLang="de-DE" sz="1200" b="0" i="0" u="none" strike="noStrike" cap="none" normalizeH="0" baseline="0">
                <a:ln>
                  <a:noFill/>
                </a:ln>
                <a:solidFill>
                  <a:srgbClr val="A9B7C6"/>
                </a:solidFill>
                <a:effectLst/>
                <a:latin typeface="Consolas" panose="020B0609020204030204" pitchFamily="49" charset="0"/>
              </a:rPr>
              <a:t>inhalt = arr[i]</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Für Überprüfung hilfreich, alle Leerzeichen, die eventuell am</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Anfang des Array-Feldes vorhanden sind zu entfernen mit while und substring()-Methode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while </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FFC66D"/>
                </a:solidFill>
                <a:effectLst/>
                <a:latin typeface="Consolas" panose="020B0609020204030204" pitchFamily="49" charset="0"/>
              </a:rPr>
              <a:t>charAt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A9B7C6"/>
                </a:solidFill>
                <a:effectLst/>
                <a:latin typeface="Consolas" panose="020B0609020204030204" pitchFamily="49" charset="0"/>
              </a:rPr>
              <a:t>) == </a:t>
            </a:r>
            <a:r>
              <a:rPr kumimoji="0" lang="de-DE" altLang="de-DE" sz="1200" b="0" i="0" u="none" strike="noStrike" cap="none" normalizeH="0" baseline="0">
                <a:ln>
                  <a:noFill/>
                </a:ln>
                <a:solidFill>
                  <a:srgbClr val="6A8759"/>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inhalt = inhalt.</a:t>
            </a:r>
            <a:r>
              <a:rPr kumimoji="0" lang="de-DE" altLang="de-DE" sz="1200" b="0" i="0" u="none" strike="noStrike" cap="none" normalizeH="0" baseline="0">
                <a:ln>
                  <a:noFill/>
                </a:ln>
                <a:solidFill>
                  <a:srgbClr val="FFC66D"/>
                </a:solidFill>
                <a:effectLst/>
                <a:latin typeface="Consolas" panose="020B0609020204030204" pitchFamily="49" charset="0"/>
              </a:rPr>
              <a:t>substring</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Wenn Variable mit cookieName existiert =&gt; Name des Cookies</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Überprüfung mit indexOf() Methode ob dieser Ausruck zu Beginn der aktuellen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Zeichenkette steht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if</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FFC66D"/>
                </a:solidFill>
                <a:effectLst/>
                <a:latin typeface="Consolas" panose="020B0609020204030204" pitchFamily="49" charset="0"/>
              </a:rPr>
              <a:t>indexOf</a:t>
            </a:r>
            <a:r>
              <a:rPr kumimoji="0" lang="de-DE" altLang="de-DE" sz="1200" b="0" i="0" u="none" strike="noStrike" cap="none" normalizeH="0" baseline="0">
                <a:ln>
                  <a:noFill/>
                </a:ln>
                <a:solidFill>
                  <a:srgbClr val="A9B7C6"/>
                </a:solidFill>
                <a:effectLst/>
                <a:latin typeface="Consolas" panose="020B0609020204030204" pitchFamily="49" charset="0"/>
              </a:rPr>
              <a:t>(cookieName) ==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808080"/>
                </a:solidFill>
                <a:effectLst/>
                <a:latin typeface="Consolas" panose="020B0609020204030204" pitchFamily="49" charset="0"/>
              </a:rPr>
              <a:t>/* Wenn ja, gewünschten Inhalt mit substring() Methode extrahieren</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 Da Name des Cookies nicht zurückgegeben werden soll, wird als Startpunkt cookieName.length gewählt */</a:t>
            </a:r>
            <a:br>
              <a:rPr kumimoji="0" lang="de-DE" altLang="de-DE" sz="1200" b="0" i="0" u="none" strike="noStrike" cap="none" normalizeH="0" baseline="0">
                <a:ln>
                  <a:noFill/>
                </a:ln>
                <a:solidFill>
                  <a:srgbClr val="808080"/>
                </a:solidFill>
                <a:effectLst/>
                <a:latin typeface="Consolas" panose="020B0609020204030204" pitchFamily="49" charset="0"/>
              </a:rPr>
            </a:br>
            <a:r>
              <a:rPr kumimoji="0" lang="de-DE" altLang="de-DE" sz="1200" b="0" i="0" u="none" strike="noStrike" cap="none" normalizeH="0" baseline="0">
                <a:ln>
                  <a:noFill/>
                </a:ln>
                <a:solidFill>
                  <a:srgbClr val="808080"/>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A9B7C6"/>
                </a:solidFill>
                <a:effectLst/>
                <a:latin typeface="Consolas" panose="020B0609020204030204" pitchFamily="49" charset="0"/>
              </a:rPr>
              <a:t>inhalt.</a:t>
            </a:r>
            <a:r>
              <a:rPr kumimoji="0" lang="de-DE" altLang="de-DE" sz="1200" b="0" i="0" u="none" strike="noStrike" cap="none" normalizeH="0" baseline="0">
                <a:ln>
                  <a:noFill/>
                </a:ln>
                <a:solidFill>
                  <a:srgbClr val="FFC66D"/>
                </a:solidFill>
                <a:effectLst/>
                <a:latin typeface="Consolas" panose="020B0609020204030204" pitchFamily="49" charset="0"/>
              </a:rPr>
              <a:t>substring</a:t>
            </a:r>
            <a:r>
              <a:rPr kumimoji="0" lang="de-DE" altLang="de-DE" sz="1200" b="0" i="0" u="none" strike="noStrike" cap="none" normalizeH="0" baseline="0">
                <a:ln>
                  <a:noFill/>
                </a:ln>
                <a:solidFill>
                  <a:srgbClr val="A9B7C6"/>
                </a:solidFill>
                <a:effectLst/>
                <a:latin typeface="Consolas" panose="020B0609020204030204" pitchFamily="49" charset="0"/>
              </a:rPr>
              <a:t>(cookieName.</a:t>
            </a:r>
            <a:r>
              <a:rPr kumimoji="0" lang="de-DE" altLang="de-DE" sz="1200" b="0" i="0" u="none" strike="noStrike" cap="none" normalizeH="0" baseline="0">
                <a:ln>
                  <a:noFill/>
                </a:ln>
                <a:solidFill>
                  <a:srgbClr val="9876AA"/>
                </a:solidFill>
                <a:effectLst/>
                <a:latin typeface="Consolas" panose="020B0609020204030204" pitchFamily="49" charset="0"/>
              </a:rPr>
              <a:t>length</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br>
              <a:rPr kumimoji="0" lang="de-DE" altLang="de-DE" sz="1200" b="0" i="0" u="none" strike="noStrike" cap="none" normalizeH="0" baseline="0">
                <a:ln>
                  <a:noFill/>
                </a:ln>
                <a:solidFill>
                  <a:srgbClr val="A9B7C6"/>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67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921F8-C902-461B-BEA6-CE059E05F339}"/>
              </a:ext>
            </a:extLst>
          </p:cNvPr>
          <p:cNvSpPr>
            <a:spLocks noGrp="1"/>
          </p:cNvSpPr>
          <p:nvPr>
            <p:ph type="title"/>
          </p:nvPr>
        </p:nvSpPr>
        <p:spPr/>
        <p:txBody>
          <a:bodyPr/>
          <a:lstStyle/>
          <a:p>
            <a:r>
              <a:rPr lang="de-AT" dirty="0"/>
              <a:t>Anwendungsbeispiel</a:t>
            </a:r>
          </a:p>
        </p:txBody>
      </p:sp>
      <p:sp>
        <p:nvSpPr>
          <p:cNvPr id="4" name="Rectangle 1">
            <a:extLst>
              <a:ext uri="{FF2B5EF4-FFF2-40B4-BE49-F238E27FC236}">
                <a16:creationId xmlns:a16="http://schemas.microsoft.com/office/drawing/2014/main" id="{6A3B0D5A-B266-4C9D-A5A5-5ECE7F99D539}"/>
              </a:ext>
            </a:extLst>
          </p:cNvPr>
          <p:cNvSpPr>
            <a:spLocks noChangeArrowheads="1"/>
          </p:cNvSpPr>
          <p:nvPr/>
        </p:nvSpPr>
        <p:spPr bwMode="auto">
          <a:xfrm>
            <a:off x="173254" y="2175309"/>
            <a:ext cx="11845491" cy="3863946"/>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onload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Cookie löschen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setCookie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Date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setTime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datum.</a:t>
            </a:r>
            <a:r>
              <a:rPr kumimoji="0" lang="de-DE" altLang="de-DE" sz="1200" b="0" i="0" u="none" strike="noStrike" cap="none" normalizeH="0" baseline="0" dirty="0" err="1">
                <a:ln>
                  <a:noFill/>
                </a:ln>
                <a:solidFill>
                  <a:srgbClr val="FFC66D"/>
                </a:solidFill>
                <a:effectLst/>
                <a:latin typeface="Consolas" panose="020B0609020204030204" pitchFamily="49" charset="0"/>
              </a:rPr>
              <a:t>getTime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dauer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24</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60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expires</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datum.toGMTString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de-DE" altLang="de-DE" sz="1200" dirty="0">
                <a:solidFill>
                  <a:srgbClr val="6A8759"/>
                </a:solidFill>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ablaufdatum</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decodeURIComponent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decCookie.</a:t>
            </a:r>
            <a:r>
              <a:rPr kumimoji="0" lang="de-DE" altLang="de-DE" sz="1200" b="0" i="0" u="none" strike="noStrike" cap="none" normalizeH="0" baseline="0" dirty="0" err="1">
                <a:ln>
                  <a:noFill/>
                </a:ln>
                <a:solidFill>
                  <a:srgbClr val="FFC66D"/>
                </a:solidFill>
                <a:effectLst/>
                <a:latin typeface="Consolas" panose="020B0609020204030204" pitchFamily="49" charset="0"/>
              </a:rPr>
              <a:t>split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&lt;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arr</a:t>
            </a:r>
            <a:r>
              <a:rPr kumimoji="0" lang="de-DE" altLang="de-DE" sz="1200" b="0" i="0" u="none" strike="noStrike" cap="none" normalizeH="0" baseline="0" dirty="0">
                <a:ln>
                  <a:noFill/>
                </a:ln>
                <a:solidFill>
                  <a:srgbClr val="A9B7C6"/>
                </a:solidFill>
                <a:effectLst/>
                <a:latin typeface="Consolas" panose="020B0609020204030204" pitchFamily="49" charset="0"/>
              </a:rPr>
              <a:t>[i]</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charAt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indexOf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inhalt.</a:t>
            </a:r>
            <a:r>
              <a:rPr kumimoji="0" lang="de-DE" altLang="de-DE" sz="1200" b="0" i="0" u="none" strike="noStrike" cap="none" normalizeH="0" baseline="0" dirty="0" err="1">
                <a:ln>
                  <a:noFill/>
                </a:ln>
                <a:solidFill>
                  <a:srgbClr val="FFC66D"/>
                </a:solidFill>
                <a:effectLst/>
                <a:latin typeface="Consolas" panose="020B0609020204030204" pitchFamily="49" charset="0"/>
              </a:rPr>
              <a:t>substring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cookieName.</a:t>
            </a:r>
            <a:r>
              <a:rPr kumimoji="0" lang="de-DE" altLang="de-DE" sz="1200" b="0" i="0" u="none" strike="noStrike" cap="none" normalizeH="0" baseline="0" dirty="0" err="1">
                <a:ln>
                  <a:noFill/>
                </a:ln>
                <a:solidFill>
                  <a:srgbClr val="9876AA"/>
                </a:solidFill>
                <a:effectLst/>
                <a:latin typeface="Consolas" panose="020B0609020204030204" pitchFamily="49" charset="0"/>
              </a:rPr>
              <a:t>length</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return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checkCookie</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else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FFC66D"/>
                </a:solidFill>
                <a:effectLst/>
                <a:latin typeface="Consolas" panose="020B0609020204030204" pitchFamily="49" charset="0"/>
              </a:rPr>
              <a:t>prompt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"Gib deinen Namen ein:"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"Hallo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&amp;&amp;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CC7832"/>
                </a:solidFill>
                <a:effectLst/>
                <a:latin typeface="Consolas" panose="020B0609020204030204" pitchFamily="49" charset="0"/>
              </a:rPr>
              <a:t>null</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getCookie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anwender</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anwender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180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Textplatzhalter 2">
            <a:extLst>
              <a:ext uri="{FF2B5EF4-FFF2-40B4-BE49-F238E27FC236}">
                <a16:creationId xmlns:a16="http://schemas.microsoft.com/office/drawing/2014/main" id="{5335B10A-EE55-4669-8A95-A257C4C321C6}"/>
              </a:ext>
            </a:extLst>
          </p:cNvPr>
          <p:cNvSpPr>
            <a:spLocks noGrp="1"/>
          </p:cNvSpPr>
          <p:nvPr>
            <p:ph type="body" sz="quarter" idx="13"/>
          </p:nvPr>
        </p:nvSpPr>
        <p:spPr>
          <a:xfrm>
            <a:off x="949136" y="1007270"/>
            <a:ext cx="7725081" cy="930511"/>
          </a:xfrm>
        </p:spPr>
        <p:txBody>
          <a:bodyPr/>
          <a:lstStyle/>
          <a:p>
            <a:pPr>
              <a:buFont typeface="Arial" panose="020B0604020202020204" pitchFamily="34" charset="0"/>
              <a:buChar char="•"/>
            </a:pPr>
            <a:r>
              <a:rPr lang="de-AT" dirty="0"/>
              <a:t>Der User gibt seinen Namen beim Laden der Seite ein z.B. MAX </a:t>
            </a:r>
          </a:p>
          <a:p>
            <a:pPr>
              <a:buFont typeface="Arial" panose="020B0604020202020204" pitchFamily="34" charset="0"/>
              <a:buChar char="•"/>
            </a:pPr>
            <a:r>
              <a:rPr lang="de-AT" dirty="0"/>
              <a:t>Der Name wird 180 Tage gespeichert</a:t>
            </a:r>
          </a:p>
          <a:p>
            <a:pPr>
              <a:buFont typeface="Arial" panose="020B0604020202020204" pitchFamily="34" charset="0"/>
              <a:buChar char="•"/>
            </a:pPr>
            <a:r>
              <a:rPr lang="de-AT" dirty="0"/>
              <a:t>Innerhalb dieser 180 Tage wird der User mit „Hallo MAX“ begrüßt</a:t>
            </a:r>
          </a:p>
        </p:txBody>
      </p:sp>
    </p:spTree>
    <p:extLst>
      <p:ext uri="{BB962C8B-B14F-4D97-AF65-F5344CB8AC3E}">
        <p14:creationId xmlns:p14="http://schemas.microsoft.com/office/powerpoint/2010/main" val="304245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0502C7-A205-45B6-9EEE-0DEA4080F8C6}"/>
              </a:ext>
            </a:extLst>
          </p:cNvPr>
          <p:cNvSpPr>
            <a:spLocks noGrp="1"/>
          </p:cNvSpPr>
          <p:nvPr>
            <p:ph type="title"/>
          </p:nvPr>
        </p:nvSpPr>
        <p:spPr/>
        <p:txBody>
          <a:bodyPr/>
          <a:lstStyle/>
          <a:p>
            <a:r>
              <a:rPr lang="de-AT" dirty="0"/>
              <a:t>Session Storage</a:t>
            </a:r>
          </a:p>
        </p:txBody>
      </p:sp>
      <p:sp>
        <p:nvSpPr>
          <p:cNvPr id="3" name="Textplatzhalter 2">
            <a:extLst>
              <a:ext uri="{FF2B5EF4-FFF2-40B4-BE49-F238E27FC236}">
                <a16:creationId xmlns:a16="http://schemas.microsoft.com/office/drawing/2014/main" id="{6C8AB17E-0206-4233-A20D-E258AC1944F3}"/>
              </a:ext>
            </a:extLst>
          </p:cNvPr>
          <p:cNvSpPr>
            <a:spLocks noGrp="1"/>
          </p:cNvSpPr>
          <p:nvPr>
            <p:ph type="body" sz="quarter" idx="13"/>
          </p:nvPr>
        </p:nvSpPr>
        <p:spPr>
          <a:xfrm>
            <a:off x="949136" y="1293363"/>
            <a:ext cx="4765864" cy="1574790"/>
          </a:xfrm>
        </p:spPr>
        <p:txBody>
          <a:bodyPr/>
          <a:lstStyle/>
          <a:p>
            <a:pPr>
              <a:buFont typeface="Arial" panose="020B0604020202020204" pitchFamily="34" charset="0"/>
              <a:buChar char="•"/>
            </a:pPr>
            <a:r>
              <a:rPr lang="de-AT" dirty="0"/>
              <a:t>Key-Value Speicher</a:t>
            </a:r>
          </a:p>
          <a:p>
            <a:pPr>
              <a:buFont typeface="Arial" panose="020B0604020202020204" pitchFamily="34" charset="0"/>
              <a:buChar char="•"/>
            </a:pPr>
            <a:r>
              <a:rPr lang="de-AT" dirty="0"/>
              <a:t>Existiert nur im Tab im aktuellen Browser</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Sprachauswahl speichern</a:t>
            </a:r>
          </a:p>
        </p:txBody>
      </p:sp>
      <p:sp>
        <p:nvSpPr>
          <p:cNvPr id="5" name="Rectangle 2">
            <a:extLst>
              <a:ext uri="{FF2B5EF4-FFF2-40B4-BE49-F238E27FC236}">
                <a16:creationId xmlns:a16="http://schemas.microsoft.com/office/drawing/2014/main" id="{C4F4B52C-2E36-4FA0-ADBB-F460172538C9}"/>
              </a:ext>
            </a:extLst>
          </p:cNvPr>
          <p:cNvSpPr>
            <a:spLocks noChangeArrowheads="1"/>
          </p:cNvSpPr>
          <p:nvPr/>
        </p:nvSpPr>
        <p:spPr bwMode="auto">
          <a:xfrm>
            <a:off x="1868008" y="3391774"/>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sessionStorage.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89165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A47D-809E-4544-A32E-A38991A883EE}"/>
              </a:ext>
            </a:extLst>
          </p:cNvPr>
          <p:cNvSpPr>
            <a:spLocks noGrp="1"/>
          </p:cNvSpPr>
          <p:nvPr>
            <p:ph type="title"/>
          </p:nvPr>
        </p:nvSpPr>
        <p:spPr/>
        <p:txBody>
          <a:bodyPr/>
          <a:lstStyle/>
          <a:p>
            <a:r>
              <a:rPr lang="de-AT" dirty="0"/>
              <a:t>Daten mit </a:t>
            </a:r>
            <a:r>
              <a:rPr lang="de-AT" dirty="0" err="1"/>
              <a:t>localStorage</a:t>
            </a:r>
            <a:r>
              <a:rPr lang="de-AT" dirty="0"/>
              <a:t> speichern</a:t>
            </a:r>
          </a:p>
        </p:txBody>
      </p:sp>
      <p:sp>
        <p:nvSpPr>
          <p:cNvPr id="3" name="Textplatzhalter 2">
            <a:extLst>
              <a:ext uri="{FF2B5EF4-FFF2-40B4-BE49-F238E27FC236}">
                <a16:creationId xmlns:a16="http://schemas.microsoft.com/office/drawing/2014/main" id="{B0108E7A-EA90-449A-B223-445E943F41E3}"/>
              </a:ext>
            </a:extLst>
          </p:cNvPr>
          <p:cNvSpPr>
            <a:spLocks noGrp="1"/>
          </p:cNvSpPr>
          <p:nvPr>
            <p:ph type="body" sz="quarter" idx="13"/>
          </p:nvPr>
        </p:nvSpPr>
        <p:spPr>
          <a:xfrm>
            <a:off x="4064181" y="1693349"/>
            <a:ext cx="4063637" cy="1640449"/>
          </a:xfrm>
        </p:spPr>
        <p:txBody>
          <a:bodyPr/>
          <a:lstStyle/>
          <a:p>
            <a:pPr>
              <a:buFont typeface="Arial" panose="020B0604020202020204" pitchFamily="34" charset="0"/>
              <a:buChar char="•"/>
            </a:pPr>
            <a:r>
              <a:rPr lang="de-AT" dirty="0"/>
              <a:t>Key-Value Speicher der die Werte als String speichert</a:t>
            </a:r>
          </a:p>
          <a:p>
            <a:pPr>
              <a:buFont typeface="Arial" panose="020B0604020202020204" pitchFamily="34" charset="0"/>
              <a:buChar char="•"/>
            </a:pPr>
            <a:r>
              <a:rPr lang="de-AT" dirty="0"/>
              <a:t>Einfache Anwendung</a:t>
            </a:r>
          </a:p>
          <a:p>
            <a:pPr>
              <a:buFont typeface="Arial" panose="020B0604020202020204" pitchFamily="34" charset="0"/>
              <a:buChar char="•"/>
            </a:pPr>
            <a:endParaRPr lang="de-AT" dirty="0"/>
          </a:p>
          <a:p>
            <a:pPr>
              <a:buFont typeface="Arial" panose="020B0604020202020204" pitchFamily="34" charset="0"/>
              <a:buChar char="•"/>
            </a:pPr>
            <a:r>
              <a:rPr lang="de-AT" b="1" dirty="0"/>
              <a:t>Anwendungsfall</a:t>
            </a:r>
            <a:r>
              <a:rPr lang="de-AT" dirty="0"/>
              <a:t>: Userbezogene Daten speichern</a:t>
            </a:r>
          </a:p>
        </p:txBody>
      </p:sp>
      <p:sp>
        <p:nvSpPr>
          <p:cNvPr id="4" name="Rectangle 2">
            <a:extLst>
              <a:ext uri="{FF2B5EF4-FFF2-40B4-BE49-F238E27FC236}">
                <a16:creationId xmlns:a16="http://schemas.microsoft.com/office/drawing/2014/main" id="{B27585B1-72AD-49F7-8905-204384603AFE}"/>
              </a:ext>
            </a:extLst>
          </p:cNvPr>
          <p:cNvSpPr>
            <a:spLocks noChangeArrowheads="1"/>
          </p:cNvSpPr>
          <p:nvPr/>
        </p:nvSpPr>
        <p:spPr bwMode="auto">
          <a:xfrm>
            <a:off x="2477608" y="3855070"/>
            <a:ext cx="6990765" cy="212365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 setzen eines Key-Value-Pairs</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setItem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value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CC7832"/>
              </a:solidFill>
              <a:effectLst/>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gespeicherte Daten holen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lang="de-DE" altLang="de-DE" sz="1200" dirty="0" err="1">
                <a:solidFill>
                  <a:srgbClr val="FFC66D"/>
                </a:solidFill>
                <a:latin typeface="Consolas" panose="020B0609020204030204" pitchFamily="49" charset="0"/>
              </a:rPr>
              <a:t>g</a:t>
            </a:r>
            <a:r>
              <a:rPr kumimoji="0" lang="de-DE" altLang="de-DE" sz="1200" b="0" i="0" u="none" strike="noStrike" cap="none" normalizeH="0" baseline="0" dirty="0" err="1">
                <a:ln>
                  <a:noFill/>
                </a:ln>
                <a:solidFill>
                  <a:srgbClr val="FFC66D"/>
                </a:solidFill>
                <a:effectLst/>
                <a:latin typeface="Consolas" panose="020B0609020204030204" pitchFamily="49" charset="0"/>
              </a:rPr>
              <a:t>etItem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CC7832"/>
              </a:solidFill>
              <a:latin typeface="Consolas" panose="020B0609020204030204" pitchFamily="49" charset="0"/>
            </a:endParaRP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 löschen der Daten</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a:ln>
                  <a:noFill/>
                </a:ln>
                <a:solidFill>
                  <a:srgbClr val="808080"/>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localStorage.</a:t>
            </a:r>
            <a:r>
              <a:rPr kumimoji="0" lang="de-DE" altLang="de-DE" sz="1200" b="0" i="0" u="none" strike="noStrike" cap="none" normalizeH="0" baseline="0" dirty="0" err="1">
                <a:ln>
                  <a:noFill/>
                </a:ln>
                <a:solidFill>
                  <a:srgbClr val="FFC66D"/>
                </a:solidFill>
                <a:effectLst/>
                <a:latin typeface="Consolas" panose="020B0609020204030204" pitchFamily="49" charset="0"/>
              </a:rPr>
              <a:t>removeItem</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key</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CC7832"/>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21686788"/>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1892</Words>
  <Application>Microsoft Office PowerPoint</Application>
  <PresentationFormat>Breitbild</PresentationFormat>
  <Paragraphs>134</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Consolas</vt:lpstr>
      <vt:lpstr>Font Awesome 5 Free Solid</vt:lpstr>
      <vt:lpstr>FontAwesome</vt:lpstr>
      <vt:lpstr>1_pm</vt:lpstr>
      <vt:lpstr>JavaScript 06</vt:lpstr>
      <vt:lpstr>Datenspeicherung: Cookies &amp; localStorage</vt:lpstr>
      <vt:lpstr>Stark eingeschränkte Möglichkeiten für die Datenspeicherung</vt:lpstr>
      <vt:lpstr>Möglichkeiten der Datenspeicherung über JS</vt:lpstr>
      <vt:lpstr>Cookies verwenden</vt:lpstr>
      <vt:lpstr>Cookie abfragen</vt:lpstr>
      <vt:lpstr>Anwendungsbeispiel</vt:lpstr>
      <vt:lpstr>Session Storage</vt:lpstr>
      <vt:lpstr>Daten mit localStorage speichern</vt:lpstr>
      <vt:lpstr>Daten mit localStorage speichern</vt:lpstr>
      <vt:lpstr>IdexedDB</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236</cp:revision>
  <dcterms:created xsi:type="dcterms:W3CDTF">2019-04-14T16:39:40Z</dcterms:created>
  <dcterms:modified xsi:type="dcterms:W3CDTF">2021-01-12T10:32:26Z</dcterms:modified>
</cp:coreProperties>
</file>