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514" r:id="rId5"/>
    <p:sldId id="524" r:id="rId6"/>
    <p:sldId id="513" r:id="rId7"/>
    <p:sldId id="512" r:id="rId8"/>
    <p:sldId id="525" r:id="rId9"/>
    <p:sldId id="526" r:id="rId10"/>
    <p:sldId id="527" r:id="rId11"/>
    <p:sldId id="516" r:id="rId12"/>
    <p:sldId id="515" r:id="rId13"/>
    <p:sldId id="528" r:id="rId14"/>
    <p:sldId id="517" r:id="rId15"/>
    <p:sldId id="529" r:id="rId16"/>
    <p:sldId id="530"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60"/>
  </p:normalViewPr>
  <p:slideViewPr>
    <p:cSldViewPr snapToGrid="0">
      <p:cViewPr varScale="1">
        <p:scale>
          <a:sx n="159" d="100"/>
          <a:sy n="159" d="100"/>
        </p:scale>
        <p:origin x="150"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5BA373-6D68-4257-B53E-4DF80421035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F3C582FC-42F5-4071-B6A3-69E0C2569F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149F74EA-417F-40A7-BE99-5D12B366191E}"/>
              </a:ext>
            </a:extLst>
          </p:cNvPr>
          <p:cNvSpPr>
            <a:spLocks noGrp="1"/>
          </p:cNvSpPr>
          <p:nvPr>
            <p:ph type="dt" sz="half" idx="10"/>
          </p:nvPr>
        </p:nvSpPr>
        <p:spPr/>
        <p:txBody>
          <a:bodyPr/>
          <a:lstStyle/>
          <a:p>
            <a:fld id="{A304A020-6A3C-4FFE-8449-034940D0DF65}" type="datetimeFigureOut">
              <a:rPr lang="de-AT" smtClean="0"/>
              <a:t>07.01.2020</a:t>
            </a:fld>
            <a:endParaRPr lang="de-AT"/>
          </a:p>
        </p:txBody>
      </p:sp>
      <p:sp>
        <p:nvSpPr>
          <p:cNvPr id="5" name="Fußzeilenplatzhalter 4">
            <a:extLst>
              <a:ext uri="{FF2B5EF4-FFF2-40B4-BE49-F238E27FC236}">
                <a16:creationId xmlns:a16="http://schemas.microsoft.com/office/drawing/2014/main" id="{1EE5CC73-8A0B-4DF8-8EE2-308202B864D5}"/>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0D232AAC-083B-4882-95BE-746619198398}"/>
              </a:ext>
            </a:extLst>
          </p:cNvPr>
          <p:cNvSpPr>
            <a:spLocks noGrp="1"/>
          </p:cNvSpPr>
          <p:nvPr>
            <p:ph type="sldNum" sz="quarter" idx="12"/>
          </p:nvPr>
        </p:nvSpPr>
        <p:spPr/>
        <p:txBody>
          <a:bodyPr/>
          <a:lstStyle/>
          <a:p>
            <a:fld id="{4C91592D-7D62-459C-851A-66FE91F07E28}" type="slidenum">
              <a:rPr lang="de-AT" smtClean="0"/>
              <a:t>‹Nr.›</a:t>
            </a:fld>
            <a:endParaRPr lang="de-AT"/>
          </a:p>
        </p:txBody>
      </p:sp>
    </p:spTree>
    <p:extLst>
      <p:ext uri="{BB962C8B-B14F-4D97-AF65-F5344CB8AC3E}">
        <p14:creationId xmlns:p14="http://schemas.microsoft.com/office/powerpoint/2010/main" val="1209981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FF0B6F-BE08-438C-A747-8421D64AB14B}"/>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89B1E293-0715-4189-8333-7E6D0C54684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C9CFB49F-43D1-4254-8640-E4720C401097}"/>
              </a:ext>
            </a:extLst>
          </p:cNvPr>
          <p:cNvSpPr>
            <a:spLocks noGrp="1"/>
          </p:cNvSpPr>
          <p:nvPr>
            <p:ph type="dt" sz="half" idx="10"/>
          </p:nvPr>
        </p:nvSpPr>
        <p:spPr/>
        <p:txBody>
          <a:bodyPr/>
          <a:lstStyle/>
          <a:p>
            <a:fld id="{A304A020-6A3C-4FFE-8449-034940D0DF65}" type="datetimeFigureOut">
              <a:rPr lang="de-AT" smtClean="0"/>
              <a:t>07.01.2020</a:t>
            </a:fld>
            <a:endParaRPr lang="de-AT"/>
          </a:p>
        </p:txBody>
      </p:sp>
      <p:sp>
        <p:nvSpPr>
          <p:cNvPr id="5" name="Fußzeilenplatzhalter 4">
            <a:extLst>
              <a:ext uri="{FF2B5EF4-FFF2-40B4-BE49-F238E27FC236}">
                <a16:creationId xmlns:a16="http://schemas.microsoft.com/office/drawing/2014/main" id="{904C398E-3D2F-4F6E-B9E6-8999105CC75B}"/>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81BCA792-A577-4AC3-98B7-D5C5BDA442D3}"/>
              </a:ext>
            </a:extLst>
          </p:cNvPr>
          <p:cNvSpPr>
            <a:spLocks noGrp="1"/>
          </p:cNvSpPr>
          <p:nvPr>
            <p:ph type="sldNum" sz="quarter" idx="12"/>
          </p:nvPr>
        </p:nvSpPr>
        <p:spPr/>
        <p:txBody>
          <a:bodyPr/>
          <a:lstStyle/>
          <a:p>
            <a:fld id="{4C91592D-7D62-459C-851A-66FE91F07E28}" type="slidenum">
              <a:rPr lang="de-AT" smtClean="0"/>
              <a:t>‹Nr.›</a:t>
            </a:fld>
            <a:endParaRPr lang="de-AT"/>
          </a:p>
        </p:txBody>
      </p:sp>
    </p:spTree>
    <p:extLst>
      <p:ext uri="{BB962C8B-B14F-4D97-AF65-F5344CB8AC3E}">
        <p14:creationId xmlns:p14="http://schemas.microsoft.com/office/powerpoint/2010/main" val="458268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3A49368-BCB6-4512-BDEB-903BFD3B2800}"/>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01D1315F-1914-461B-A1CA-45FF2F16D28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96B546ED-43A6-4355-886F-F0A7D84BD0C2}"/>
              </a:ext>
            </a:extLst>
          </p:cNvPr>
          <p:cNvSpPr>
            <a:spLocks noGrp="1"/>
          </p:cNvSpPr>
          <p:nvPr>
            <p:ph type="dt" sz="half" idx="10"/>
          </p:nvPr>
        </p:nvSpPr>
        <p:spPr/>
        <p:txBody>
          <a:bodyPr/>
          <a:lstStyle/>
          <a:p>
            <a:fld id="{A304A020-6A3C-4FFE-8449-034940D0DF65}" type="datetimeFigureOut">
              <a:rPr lang="de-AT" smtClean="0"/>
              <a:t>07.01.2020</a:t>
            </a:fld>
            <a:endParaRPr lang="de-AT"/>
          </a:p>
        </p:txBody>
      </p:sp>
      <p:sp>
        <p:nvSpPr>
          <p:cNvPr id="5" name="Fußzeilenplatzhalter 4">
            <a:extLst>
              <a:ext uri="{FF2B5EF4-FFF2-40B4-BE49-F238E27FC236}">
                <a16:creationId xmlns:a16="http://schemas.microsoft.com/office/drawing/2014/main" id="{16D30B6C-5E23-4BFC-8F86-C285B88389C0}"/>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F1CD1B90-BCCC-4808-BDF5-83C11082EEEE}"/>
              </a:ext>
            </a:extLst>
          </p:cNvPr>
          <p:cNvSpPr>
            <a:spLocks noGrp="1"/>
          </p:cNvSpPr>
          <p:nvPr>
            <p:ph type="sldNum" sz="quarter" idx="12"/>
          </p:nvPr>
        </p:nvSpPr>
        <p:spPr/>
        <p:txBody>
          <a:bodyPr/>
          <a:lstStyle/>
          <a:p>
            <a:fld id="{4C91592D-7D62-459C-851A-66FE91F07E28}" type="slidenum">
              <a:rPr lang="de-AT" smtClean="0"/>
              <a:t>‹Nr.›</a:t>
            </a:fld>
            <a:endParaRPr lang="de-AT"/>
          </a:p>
        </p:txBody>
      </p:sp>
    </p:spTree>
    <p:extLst>
      <p:ext uri="{BB962C8B-B14F-4D97-AF65-F5344CB8AC3E}">
        <p14:creationId xmlns:p14="http://schemas.microsoft.com/office/powerpoint/2010/main" val="530070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Kapitelseite">
    <p:bg>
      <p:bgPr>
        <a:solidFill>
          <a:schemeClr val="tx1"/>
        </a:solidFill>
        <a:effectLst/>
      </p:bgPr>
    </p:bg>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12" name="Grafik 6">
            <a:extLst>
              <a:ext uri="{FF2B5EF4-FFF2-40B4-BE49-F238E27FC236}">
                <a16:creationId xmlns:a16="http://schemas.microsoft.com/office/drawing/2014/main" id="{DC04B53F-97D4-4C96-8630-1F9CE939F525}"/>
              </a:ext>
            </a:extLst>
          </p:cNvPr>
          <p:cNvPicPr/>
          <p:nvPr/>
        </p:nvPicPr>
        <p:blipFill>
          <a:blip r:embed="rId2"/>
          <a:stretch/>
        </p:blipFill>
        <p:spPr>
          <a:xfrm>
            <a:off x="5287079" y="704877"/>
            <a:ext cx="1617840" cy="1296000"/>
          </a:xfrm>
          <a:prstGeom prst="rect">
            <a:avLst/>
          </a:prstGeom>
          <a:ln>
            <a:noFill/>
          </a:ln>
        </p:spPr>
      </p:pic>
    </p:spTree>
    <p:extLst>
      <p:ext uri="{BB962C8B-B14F-4D97-AF65-F5344CB8AC3E}">
        <p14:creationId xmlns:p14="http://schemas.microsoft.com/office/powerpoint/2010/main" val="2044095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Übungsfolie">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B48159F6-F13C-4064-8CA4-6567E9F360C3}"/>
              </a:ext>
            </a:extLst>
          </p:cNvPr>
          <p:cNvSpPr txBox="1">
            <a:spLocks/>
          </p:cNvSpPr>
          <p:nvPr/>
        </p:nvSpPr>
        <p:spPr>
          <a:xfrm>
            <a:off x="472939" y="192746"/>
            <a:ext cx="4473147" cy="547319"/>
          </a:xfrm>
          <a:prstGeom prst="rect">
            <a:avLst/>
          </a:prstGeom>
        </p:spPr>
        <p:txBody>
          <a:bodyPr anchor="ctr"/>
          <a:lstStyle>
            <a:lvl1pPr algn="ctr" defTabSz="914377" rtl="0" eaLnBrk="1" latinLnBrk="0" hangingPunct="1">
              <a:lnSpc>
                <a:spcPct val="90000"/>
              </a:lnSpc>
              <a:spcBef>
                <a:spcPct val="0"/>
              </a:spcBef>
              <a:buNone/>
              <a:defRPr sz="3600" b="1" kern="1200" cap="small" baseline="0">
                <a:solidFill>
                  <a:schemeClr val="bg1"/>
                </a:solidFill>
                <a:effectLst>
                  <a:outerShdw blurRad="38100" dist="38100" dir="2700000" algn="tl">
                    <a:srgbClr val="000000">
                      <a:alpha val="43137"/>
                    </a:srgbClr>
                  </a:outerShdw>
                </a:effectLst>
                <a:latin typeface="+mj-lt"/>
                <a:ea typeface="+mj-ea"/>
                <a:cs typeface="+mj-cs"/>
              </a:defRPr>
            </a:lvl1pPr>
          </a:lstStyle>
          <a:p>
            <a:endParaRPr lang="de-AT" sz="2800">
              <a:solidFill>
                <a:schemeClr val="tx1"/>
              </a:solidFill>
            </a:endParaRPr>
          </a:p>
        </p:txBody>
      </p:sp>
      <p:sp>
        <p:nvSpPr>
          <p:cNvPr id="12" name="Freeform 6" title="Crop Mark">
            <a:extLst>
              <a:ext uri="{FF2B5EF4-FFF2-40B4-BE49-F238E27FC236}">
                <a16:creationId xmlns:a16="http://schemas.microsoft.com/office/drawing/2014/main" id="{92E52915-1418-45C3-9813-90B1CC742FA9}"/>
              </a:ext>
            </a:extLst>
          </p:cNvPr>
          <p:cNvSpPr/>
          <p:nvPr/>
        </p:nvSpPr>
        <p:spPr bwMode="auto">
          <a:xfrm rot="10800000">
            <a:off x="371115"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3" name="Freeform 6" title="Crop Mark">
            <a:extLst>
              <a:ext uri="{FF2B5EF4-FFF2-40B4-BE49-F238E27FC236}">
                <a16:creationId xmlns:a16="http://schemas.microsoft.com/office/drawing/2014/main" id="{5851F420-6255-4284-9297-E9296DF0D53D}"/>
              </a:ext>
            </a:extLst>
          </p:cNvPr>
          <p:cNvSpPr/>
          <p:nvPr/>
        </p:nvSpPr>
        <p:spPr bwMode="auto">
          <a:xfrm>
            <a:off x="4548290" y="10291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prstClr val="black"/>
              </a:solidFill>
              <a:effectLst/>
              <a:uLnTx/>
              <a:uFillTx/>
              <a:latin typeface="Raleway"/>
              <a:ea typeface="+mn-ea"/>
              <a:cs typeface="+mn-cs"/>
            </a:endParaRPr>
          </a:p>
        </p:txBody>
      </p:sp>
      <p:pic>
        <p:nvPicPr>
          <p:cNvPr id="16" name="Grafik 15">
            <a:extLst>
              <a:ext uri="{FF2B5EF4-FFF2-40B4-BE49-F238E27FC236}">
                <a16:creationId xmlns:a16="http://schemas.microsoft.com/office/drawing/2014/main" id="{4D6FD8CB-1DDA-4FF9-8139-884E541962D0}"/>
              </a:ext>
            </a:extLst>
          </p:cNvPr>
          <p:cNvPicPr/>
          <p:nvPr/>
        </p:nvPicPr>
        <p:blipFill>
          <a:blip r:embed="rId2"/>
          <a:stretch/>
        </p:blipFill>
        <p:spPr>
          <a:xfrm>
            <a:off x="11097785" y="88176"/>
            <a:ext cx="949085" cy="760282"/>
          </a:xfrm>
          <a:prstGeom prst="rect">
            <a:avLst/>
          </a:prstGeom>
          <a:ln>
            <a:noFill/>
          </a:ln>
        </p:spPr>
      </p:pic>
      <p:sp>
        <p:nvSpPr>
          <p:cNvPr id="17" name="Rechteck 16">
            <a:extLst>
              <a:ext uri="{FF2B5EF4-FFF2-40B4-BE49-F238E27FC236}">
                <a16:creationId xmlns:a16="http://schemas.microsoft.com/office/drawing/2014/main" id="{20FD4E7F-C04F-4CE7-8F73-C8B399D1ABFE}"/>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a:t>&lt; </a:t>
            </a:r>
            <a:fld id="{B4E5A919-9C23-4E91-B8F0-F882270E1387}" type="slidenum">
              <a:rPr lang="de-AT" sz="1200" smtClean="0"/>
              <a:pPr algn="ctr"/>
              <a:t>‹Nr.›</a:t>
            </a:fld>
            <a:r>
              <a:rPr lang="de-AT" sz="1200"/>
              <a:t> /&gt;</a:t>
            </a:r>
          </a:p>
        </p:txBody>
      </p:sp>
      <p:sp>
        <p:nvSpPr>
          <p:cNvPr id="8" name="Textplatzhalter 4">
            <a:extLst>
              <a:ext uri="{FF2B5EF4-FFF2-40B4-BE49-F238E27FC236}">
                <a16:creationId xmlns:a16="http://schemas.microsoft.com/office/drawing/2014/main" id="{29167F8F-5ED1-41AF-8DC5-84D6104AEAEA}"/>
              </a:ext>
            </a:extLst>
          </p:cNvPr>
          <p:cNvSpPr>
            <a:spLocks noGrp="1"/>
          </p:cNvSpPr>
          <p:nvPr>
            <p:ph type="body" sz="quarter" idx="14"/>
          </p:nvPr>
        </p:nvSpPr>
        <p:spPr>
          <a:xfrm>
            <a:off x="1062037" y="1455738"/>
            <a:ext cx="10067925" cy="1318310"/>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vert="horz" lIns="91440" tIns="45720" rIns="91440" bIns="45720" rtlCol="0">
            <a:spAutoFit/>
          </a:bodyPr>
          <a:lstStyle>
            <a:lvl1pPr>
              <a:defRPr lang="de-DE" sz="1400" dirty="0">
                <a:latin typeface="Arial" panose="020B0604020202020204" pitchFamily="34" charset="0"/>
                <a:cs typeface="Arial" panose="020B0604020202020204" pitchFamily="34" charset="0"/>
              </a:defRPr>
            </a:lvl1pPr>
            <a:lvl2pPr>
              <a:defRPr lang="de-DE" sz="1400" dirty="0">
                <a:latin typeface="Arial" panose="020B0604020202020204" pitchFamily="34" charset="0"/>
                <a:cs typeface="Arial" panose="020B0604020202020204" pitchFamily="34" charset="0"/>
              </a:defRPr>
            </a:lvl2pPr>
            <a:lvl3pPr>
              <a:defRPr lang="de-DE" sz="1400" dirty="0">
                <a:latin typeface="Arial" panose="020B0604020202020204" pitchFamily="34" charset="0"/>
                <a:cs typeface="Arial" panose="020B0604020202020204" pitchFamily="34" charset="0"/>
              </a:defRPr>
            </a:lvl3pPr>
            <a:lvl4pPr>
              <a:defRPr lang="de-DE" sz="1400" dirty="0">
                <a:latin typeface="Arial" panose="020B0604020202020204" pitchFamily="34" charset="0"/>
                <a:cs typeface="Arial" panose="020B0604020202020204" pitchFamily="34" charset="0"/>
              </a:defRPr>
            </a:lvl4pPr>
            <a:lvl5pPr>
              <a:defRPr lang="de-AT" sz="1400" dirty="0">
                <a:latin typeface="Arial" panose="020B0604020202020204" pitchFamily="34" charset="0"/>
                <a:cs typeface="Arial" panose="020B0604020202020204" pitchFamily="34" charset="0"/>
              </a:defRPr>
            </a:lvl5pPr>
          </a:lstStyle>
          <a:p>
            <a:pPr marL="228594" lvl="0" indent="-228594">
              <a:buFont typeface="Font Awesome 5 Free Solid" panose="02000503000000000000" pitchFamily="50" charset="2"/>
              <a:buChar char=""/>
            </a:pPr>
            <a:r>
              <a:rPr lang="de-DE" dirty="0"/>
              <a:t>Mastertextformat bearbeiten</a:t>
            </a:r>
          </a:p>
          <a:p>
            <a:pPr marL="685783" lvl="1" indent="-228594">
              <a:buFont typeface="Font Awesome 5 Free Solid" panose="02000503000000000000" pitchFamily="50" charset="2"/>
              <a:buChar char=""/>
            </a:pPr>
            <a:r>
              <a:rPr lang="de-DE" dirty="0"/>
              <a:t>Zweite Ebene</a:t>
            </a:r>
          </a:p>
          <a:p>
            <a:pPr marL="1142971" lvl="2" indent="-228594">
              <a:buFont typeface="Font Awesome 5 Free Solid" panose="02000503000000000000" pitchFamily="50" charset="2"/>
              <a:buChar char=""/>
            </a:pPr>
            <a:r>
              <a:rPr lang="de-DE" dirty="0"/>
              <a:t>Dritte Ebene</a:t>
            </a:r>
          </a:p>
          <a:p>
            <a:pPr lvl="3"/>
            <a:r>
              <a:rPr lang="de-DE" dirty="0"/>
              <a:t>Vierte Ebene</a:t>
            </a:r>
          </a:p>
          <a:p>
            <a:pPr lvl="4"/>
            <a:r>
              <a:rPr lang="de-DE" dirty="0"/>
              <a:t>Fünfte Ebene</a:t>
            </a:r>
            <a:endParaRPr lang="de-AT" dirty="0"/>
          </a:p>
        </p:txBody>
      </p:sp>
      <p:sp>
        <p:nvSpPr>
          <p:cNvPr id="9" name="Titel 1">
            <a:extLst>
              <a:ext uri="{FF2B5EF4-FFF2-40B4-BE49-F238E27FC236}">
                <a16:creationId xmlns:a16="http://schemas.microsoft.com/office/drawing/2014/main" id="{2A216F87-D0DE-4C1F-948F-59BDD00A46B0}"/>
              </a:ext>
            </a:extLst>
          </p:cNvPr>
          <p:cNvSpPr>
            <a:spLocks noGrp="1"/>
          </p:cNvSpPr>
          <p:nvPr>
            <p:ph type="title"/>
          </p:nvPr>
        </p:nvSpPr>
        <p:spPr>
          <a:xfrm>
            <a:off x="486032" y="222423"/>
            <a:ext cx="4473147"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a:t>Mastertitelformat bearbeiten</a:t>
            </a:r>
            <a:endParaRPr lang="de-AT" dirty="0"/>
          </a:p>
        </p:txBody>
      </p:sp>
    </p:spTree>
    <p:extLst>
      <p:ext uri="{BB962C8B-B14F-4D97-AF65-F5344CB8AC3E}">
        <p14:creationId xmlns:p14="http://schemas.microsoft.com/office/powerpoint/2010/main" val="479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3C2124-6365-4D0D-9394-0C37D21391BF}"/>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9A6BE0BB-361D-4860-A04B-8467B9452E1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57950104-37C5-449C-B0B3-2D00BF8C709F}"/>
              </a:ext>
            </a:extLst>
          </p:cNvPr>
          <p:cNvSpPr>
            <a:spLocks noGrp="1"/>
          </p:cNvSpPr>
          <p:nvPr>
            <p:ph type="dt" sz="half" idx="10"/>
          </p:nvPr>
        </p:nvSpPr>
        <p:spPr/>
        <p:txBody>
          <a:bodyPr/>
          <a:lstStyle/>
          <a:p>
            <a:fld id="{A304A020-6A3C-4FFE-8449-034940D0DF65}" type="datetimeFigureOut">
              <a:rPr lang="de-AT" smtClean="0"/>
              <a:t>07.01.2020</a:t>
            </a:fld>
            <a:endParaRPr lang="de-AT"/>
          </a:p>
        </p:txBody>
      </p:sp>
      <p:sp>
        <p:nvSpPr>
          <p:cNvPr id="5" name="Fußzeilenplatzhalter 4">
            <a:extLst>
              <a:ext uri="{FF2B5EF4-FFF2-40B4-BE49-F238E27FC236}">
                <a16:creationId xmlns:a16="http://schemas.microsoft.com/office/drawing/2014/main" id="{5CEF326F-8D2E-4421-B2B6-0A1815C500EA}"/>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5798DA35-2194-466C-AF6E-098687A53138}"/>
              </a:ext>
            </a:extLst>
          </p:cNvPr>
          <p:cNvSpPr>
            <a:spLocks noGrp="1"/>
          </p:cNvSpPr>
          <p:nvPr>
            <p:ph type="sldNum" sz="quarter" idx="12"/>
          </p:nvPr>
        </p:nvSpPr>
        <p:spPr/>
        <p:txBody>
          <a:bodyPr/>
          <a:lstStyle/>
          <a:p>
            <a:fld id="{4C91592D-7D62-459C-851A-66FE91F07E28}" type="slidenum">
              <a:rPr lang="de-AT" smtClean="0"/>
              <a:t>‹Nr.›</a:t>
            </a:fld>
            <a:endParaRPr lang="de-AT"/>
          </a:p>
        </p:txBody>
      </p:sp>
    </p:spTree>
    <p:extLst>
      <p:ext uri="{BB962C8B-B14F-4D97-AF65-F5344CB8AC3E}">
        <p14:creationId xmlns:p14="http://schemas.microsoft.com/office/powerpoint/2010/main" val="3077517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08EE0E-3B90-4235-892A-46C6C1063AC4}"/>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CDD62E8D-21F2-454C-8471-95B5046706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BEA175F-30F8-4BD3-8C06-5D12924056D3}"/>
              </a:ext>
            </a:extLst>
          </p:cNvPr>
          <p:cNvSpPr>
            <a:spLocks noGrp="1"/>
          </p:cNvSpPr>
          <p:nvPr>
            <p:ph type="dt" sz="half" idx="10"/>
          </p:nvPr>
        </p:nvSpPr>
        <p:spPr/>
        <p:txBody>
          <a:bodyPr/>
          <a:lstStyle/>
          <a:p>
            <a:fld id="{A304A020-6A3C-4FFE-8449-034940D0DF65}" type="datetimeFigureOut">
              <a:rPr lang="de-AT" smtClean="0"/>
              <a:t>07.01.2020</a:t>
            </a:fld>
            <a:endParaRPr lang="de-AT"/>
          </a:p>
        </p:txBody>
      </p:sp>
      <p:sp>
        <p:nvSpPr>
          <p:cNvPr id="5" name="Fußzeilenplatzhalter 4">
            <a:extLst>
              <a:ext uri="{FF2B5EF4-FFF2-40B4-BE49-F238E27FC236}">
                <a16:creationId xmlns:a16="http://schemas.microsoft.com/office/drawing/2014/main" id="{BD1F8941-BBAB-490A-8451-112CFC424C02}"/>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28F5C3A8-36F5-4557-A6E7-E1E59C956B30}"/>
              </a:ext>
            </a:extLst>
          </p:cNvPr>
          <p:cNvSpPr>
            <a:spLocks noGrp="1"/>
          </p:cNvSpPr>
          <p:nvPr>
            <p:ph type="sldNum" sz="quarter" idx="12"/>
          </p:nvPr>
        </p:nvSpPr>
        <p:spPr/>
        <p:txBody>
          <a:bodyPr/>
          <a:lstStyle/>
          <a:p>
            <a:fld id="{4C91592D-7D62-459C-851A-66FE91F07E28}" type="slidenum">
              <a:rPr lang="de-AT" smtClean="0"/>
              <a:t>‹Nr.›</a:t>
            </a:fld>
            <a:endParaRPr lang="de-AT"/>
          </a:p>
        </p:txBody>
      </p:sp>
    </p:spTree>
    <p:extLst>
      <p:ext uri="{BB962C8B-B14F-4D97-AF65-F5344CB8AC3E}">
        <p14:creationId xmlns:p14="http://schemas.microsoft.com/office/powerpoint/2010/main" val="2217337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A50CDA-4E52-4F57-9A63-B5094DD2353D}"/>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85EEEF5D-4602-4486-9A2F-0C75243F8A5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5ED03FE1-3B77-47F3-B9DB-B858E54BC8C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AFEEA01A-BC4F-470D-B0F6-300A3A2A2377}"/>
              </a:ext>
            </a:extLst>
          </p:cNvPr>
          <p:cNvSpPr>
            <a:spLocks noGrp="1"/>
          </p:cNvSpPr>
          <p:nvPr>
            <p:ph type="dt" sz="half" idx="10"/>
          </p:nvPr>
        </p:nvSpPr>
        <p:spPr/>
        <p:txBody>
          <a:bodyPr/>
          <a:lstStyle/>
          <a:p>
            <a:fld id="{A304A020-6A3C-4FFE-8449-034940D0DF65}" type="datetimeFigureOut">
              <a:rPr lang="de-AT" smtClean="0"/>
              <a:t>07.01.2020</a:t>
            </a:fld>
            <a:endParaRPr lang="de-AT"/>
          </a:p>
        </p:txBody>
      </p:sp>
      <p:sp>
        <p:nvSpPr>
          <p:cNvPr id="6" name="Fußzeilenplatzhalter 5">
            <a:extLst>
              <a:ext uri="{FF2B5EF4-FFF2-40B4-BE49-F238E27FC236}">
                <a16:creationId xmlns:a16="http://schemas.microsoft.com/office/drawing/2014/main" id="{3244325F-722F-4D4F-9066-2FB77B2C6FF9}"/>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8DC19CDA-BB00-420E-8931-2C8FCE15006D}"/>
              </a:ext>
            </a:extLst>
          </p:cNvPr>
          <p:cNvSpPr>
            <a:spLocks noGrp="1"/>
          </p:cNvSpPr>
          <p:nvPr>
            <p:ph type="sldNum" sz="quarter" idx="12"/>
          </p:nvPr>
        </p:nvSpPr>
        <p:spPr/>
        <p:txBody>
          <a:bodyPr/>
          <a:lstStyle/>
          <a:p>
            <a:fld id="{4C91592D-7D62-459C-851A-66FE91F07E28}" type="slidenum">
              <a:rPr lang="de-AT" smtClean="0"/>
              <a:t>‹Nr.›</a:t>
            </a:fld>
            <a:endParaRPr lang="de-AT"/>
          </a:p>
        </p:txBody>
      </p:sp>
    </p:spTree>
    <p:extLst>
      <p:ext uri="{BB962C8B-B14F-4D97-AF65-F5344CB8AC3E}">
        <p14:creationId xmlns:p14="http://schemas.microsoft.com/office/powerpoint/2010/main" val="910867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E73DC1-1D33-4220-8F10-7926844F6D47}"/>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BF277434-0728-4AE8-B4E5-BB84A81006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7CFA682-7480-4ACB-AC0C-75A890E68AB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F065853E-225D-4AC6-AF21-35F819A0BB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F6FEAA6-5F81-46D7-9FD8-2E299F1B44C1}"/>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915A23C1-FF1B-4B44-9973-DB1DFDE6FF78}"/>
              </a:ext>
            </a:extLst>
          </p:cNvPr>
          <p:cNvSpPr>
            <a:spLocks noGrp="1"/>
          </p:cNvSpPr>
          <p:nvPr>
            <p:ph type="dt" sz="half" idx="10"/>
          </p:nvPr>
        </p:nvSpPr>
        <p:spPr/>
        <p:txBody>
          <a:bodyPr/>
          <a:lstStyle/>
          <a:p>
            <a:fld id="{A304A020-6A3C-4FFE-8449-034940D0DF65}" type="datetimeFigureOut">
              <a:rPr lang="de-AT" smtClean="0"/>
              <a:t>07.01.2020</a:t>
            </a:fld>
            <a:endParaRPr lang="de-AT"/>
          </a:p>
        </p:txBody>
      </p:sp>
      <p:sp>
        <p:nvSpPr>
          <p:cNvPr id="8" name="Fußzeilenplatzhalter 7">
            <a:extLst>
              <a:ext uri="{FF2B5EF4-FFF2-40B4-BE49-F238E27FC236}">
                <a16:creationId xmlns:a16="http://schemas.microsoft.com/office/drawing/2014/main" id="{C7544FA8-E151-4F7E-B984-A3111A25F59E}"/>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AF46A8C4-3278-4D66-85C9-82FB7CBC3F0F}"/>
              </a:ext>
            </a:extLst>
          </p:cNvPr>
          <p:cNvSpPr>
            <a:spLocks noGrp="1"/>
          </p:cNvSpPr>
          <p:nvPr>
            <p:ph type="sldNum" sz="quarter" idx="12"/>
          </p:nvPr>
        </p:nvSpPr>
        <p:spPr/>
        <p:txBody>
          <a:bodyPr/>
          <a:lstStyle/>
          <a:p>
            <a:fld id="{4C91592D-7D62-459C-851A-66FE91F07E28}" type="slidenum">
              <a:rPr lang="de-AT" smtClean="0"/>
              <a:t>‹Nr.›</a:t>
            </a:fld>
            <a:endParaRPr lang="de-AT"/>
          </a:p>
        </p:txBody>
      </p:sp>
    </p:spTree>
    <p:extLst>
      <p:ext uri="{BB962C8B-B14F-4D97-AF65-F5344CB8AC3E}">
        <p14:creationId xmlns:p14="http://schemas.microsoft.com/office/powerpoint/2010/main" val="188349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995C3F-CC6C-43F5-8158-1F144CA498FF}"/>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4388F8F9-C2C6-4194-BB70-A55DF2A6A415}"/>
              </a:ext>
            </a:extLst>
          </p:cNvPr>
          <p:cNvSpPr>
            <a:spLocks noGrp="1"/>
          </p:cNvSpPr>
          <p:nvPr>
            <p:ph type="dt" sz="half" idx="10"/>
          </p:nvPr>
        </p:nvSpPr>
        <p:spPr/>
        <p:txBody>
          <a:bodyPr/>
          <a:lstStyle/>
          <a:p>
            <a:fld id="{A304A020-6A3C-4FFE-8449-034940D0DF65}" type="datetimeFigureOut">
              <a:rPr lang="de-AT" smtClean="0"/>
              <a:t>07.01.2020</a:t>
            </a:fld>
            <a:endParaRPr lang="de-AT"/>
          </a:p>
        </p:txBody>
      </p:sp>
      <p:sp>
        <p:nvSpPr>
          <p:cNvPr id="4" name="Fußzeilenplatzhalter 3">
            <a:extLst>
              <a:ext uri="{FF2B5EF4-FFF2-40B4-BE49-F238E27FC236}">
                <a16:creationId xmlns:a16="http://schemas.microsoft.com/office/drawing/2014/main" id="{1489DDD6-C30C-4C79-87F1-7853D9B79BFE}"/>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42CDDC62-2E00-4F91-B3AA-CB20E46B776C}"/>
              </a:ext>
            </a:extLst>
          </p:cNvPr>
          <p:cNvSpPr>
            <a:spLocks noGrp="1"/>
          </p:cNvSpPr>
          <p:nvPr>
            <p:ph type="sldNum" sz="quarter" idx="12"/>
          </p:nvPr>
        </p:nvSpPr>
        <p:spPr/>
        <p:txBody>
          <a:bodyPr/>
          <a:lstStyle/>
          <a:p>
            <a:fld id="{4C91592D-7D62-459C-851A-66FE91F07E28}" type="slidenum">
              <a:rPr lang="de-AT" smtClean="0"/>
              <a:t>‹Nr.›</a:t>
            </a:fld>
            <a:endParaRPr lang="de-AT"/>
          </a:p>
        </p:txBody>
      </p:sp>
    </p:spTree>
    <p:extLst>
      <p:ext uri="{BB962C8B-B14F-4D97-AF65-F5344CB8AC3E}">
        <p14:creationId xmlns:p14="http://schemas.microsoft.com/office/powerpoint/2010/main" val="3976849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763C33B-ADF4-4D68-9E06-5A4843563945}"/>
              </a:ext>
            </a:extLst>
          </p:cNvPr>
          <p:cNvSpPr>
            <a:spLocks noGrp="1"/>
          </p:cNvSpPr>
          <p:nvPr>
            <p:ph type="dt" sz="half" idx="10"/>
          </p:nvPr>
        </p:nvSpPr>
        <p:spPr/>
        <p:txBody>
          <a:bodyPr/>
          <a:lstStyle/>
          <a:p>
            <a:fld id="{A304A020-6A3C-4FFE-8449-034940D0DF65}" type="datetimeFigureOut">
              <a:rPr lang="de-AT" smtClean="0"/>
              <a:t>07.01.2020</a:t>
            </a:fld>
            <a:endParaRPr lang="de-AT"/>
          </a:p>
        </p:txBody>
      </p:sp>
      <p:sp>
        <p:nvSpPr>
          <p:cNvPr id="3" name="Fußzeilenplatzhalter 2">
            <a:extLst>
              <a:ext uri="{FF2B5EF4-FFF2-40B4-BE49-F238E27FC236}">
                <a16:creationId xmlns:a16="http://schemas.microsoft.com/office/drawing/2014/main" id="{978BD9F4-4DDE-4457-8281-15672E3EEDC8}"/>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F03E9ED7-069B-47BD-9B84-25C049F92A09}"/>
              </a:ext>
            </a:extLst>
          </p:cNvPr>
          <p:cNvSpPr>
            <a:spLocks noGrp="1"/>
          </p:cNvSpPr>
          <p:nvPr>
            <p:ph type="sldNum" sz="quarter" idx="12"/>
          </p:nvPr>
        </p:nvSpPr>
        <p:spPr/>
        <p:txBody>
          <a:bodyPr/>
          <a:lstStyle/>
          <a:p>
            <a:fld id="{4C91592D-7D62-459C-851A-66FE91F07E28}" type="slidenum">
              <a:rPr lang="de-AT" smtClean="0"/>
              <a:t>‹Nr.›</a:t>
            </a:fld>
            <a:endParaRPr lang="de-AT"/>
          </a:p>
        </p:txBody>
      </p:sp>
    </p:spTree>
    <p:extLst>
      <p:ext uri="{BB962C8B-B14F-4D97-AF65-F5344CB8AC3E}">
        <p14:creationId xmlns:p14="http://schemas.microsoft.com/office/powerpoint/2010/main" val="699945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FFF014-1B9F-4FCC-9B16-5B47C9653BB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2BCF4C94-9830-4A4E-A3AE-C8B5A032D3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B278AD10-BA4F-4A61-8C5F-E5C597ED0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91CFD93-1048-40AF-B788-BD776E403AB4}"/>
              </a:ext>
            </a:extLst>
          </p:cNvPr>
          <p:cNvSpPr>
            <a:spLocks noGrp="1"/>
          </p:cNvSpPr>
          <p:nvPr>
            <p:ph type="dt" sz="half" idx="10"/>
          </p:nvPr>
        </p:nvSpPr>
        <p:spPr/>
        <p:txBody>
          <a:bodyPr/>
          <a:lstStyle/>
          <a:p>
            <a:fld id="{A304A020-6A3C-4FFE-8449-034940D0DF65}" type="datetimeFigureOut">
              <a:rPr lang="de-AT" smtClean="0"/>
              <a:t>07.01.2020</a:t>
            </a:fld>
            <a:endParaRPr lang="de-AT"/>
          </a:p>
        </p:txBody>
      </p:sp>
      <p:sp>
        <p:nvSpPr>
          <p:cNvPr id="6" name="Fußzeilenplatzhalter 5">
            <a:extLst>
              <a:ext uri="{FF2B5EF4-FFF2-40B4-BE49-F238E27FC236}">
                <a16:creationId xmlns:a16="http://schemas.microsoft.com/office/drawing/2014/main" id="{FA90F297-31F1-419D-85DD-2728BE6719E2}"/>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D2441501-4A3E-4B1D-BEEF-71282B6ABFB7}"/>
              </a:ext>
            </a:extLst>
          </p:cNvPr>
          <p:cNvSpPr>
            <a:spLocks noGrp="1"/>
          </p:cNvSpPr>
          <p:nvPr>
            <p:ph type="sldNum" sz="quarter" idx="12"/>
          </p:nvPr>
        </p:nvSpPr>
        <p:spPr/>
        <p:txBody>
          <a:bodyPr/>
          <a:lstStyle/>
          <a:p>
            <a:fld id="{4C91592D-7D62-459C-851A-66FE91F07E28}" type="slidenum">
              <a:rPr lang="de-AT" smtClean="0"/>
              <a:t>‹Nr.›</a:t>
            </a:fld>
            <a:endParaRPr lang="de-AT"/>
          </a:p>
        </p:txBody>
      </p:sp>
    </p:spTree>
    <p:extLst>
      <p:ext uri="{BB962C8B-B14F-4D97-AF65-F5344CB8AC3E}">
        <p14:creationId xmlns:p14="http://schemas.microsoft.com/office/powerpoint/2010/main" val="2267110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00471B-5FF5-4EAB-BE11-A0CA6F08B15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EBEB1625-EE68-4F03-9BFD-ED7C1E3AB0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56BCAC10-2EF2-4D33-9442-154C9EF601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0B25E58-CD5A-4D4B-A014-4BD8F66A4100}"/>
              </a:ext>
            </a:extLst>
          </p:cNvPr>
          <p:cNvSpPr>
            <a:spLocks noGrp="1"/>
          </p:cNvSpPr>
          <p:nvPr>
            <p:ph type="dt" sz="half" idx="10"/>
          </p:nvPr>
        </p:nvSpPr>
        <p:spPr/>
        <p:txBody>
          <a:bodyPr/>
          <a:lstStyle/>
          <a:p>
            <a:fld id="{A304A020-6A3C-4FFE-8449-034940D0DF65}" type="datetimeFigureOut">
              <a:rPr lang="de-AT" smtClean="0"/>
              <a:t>07.01.2020</a:t>
            </a:fld>
            <a:endParaRPr lang="de-AT"/>
          </a:p>
        </p:txBody>
      </p:sp>
      <p:sp>
        <p:nvSpPr>
          <p:cNvPr id="6" name="Fußzeilenplatzhalter 5">
            <a:extLst>
              <a:ext uri="{FF2B5EF4-FFF2-40B4-BE49-F238E27FC236}">
                <a16:creationId xmlns:a16="http://schemas.microsoft.com/office/drawing/2014/main" id="{BB3602EE-265B-4173-9CCF-3801510B0D1C}"/>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5BDEBB60-2980-49AD-9477-F71AF941A106}"/>
              </a:ext>
            </a:extLst>
          </p:cNvPr>
          <p:cNvSpPr>
            <a:spLocks noGrp="1"/>
          </p:cNvSpPr>
          <p:nvPr>
            <p:ph type="sldNum" sz="quarter" idx="12"/>
          </p:nvPr>
        </p:nvSpPr>
        <p:spPr/>
        <p:txBody>
          <a:bodyPr/>
          <a:lstStyle/>
          <a:p>
            <a:fld id="{4C91592D-7D62-459C-851A-66FE91F07E28}" type="slidenum">
              <a:rPr lang="de-AT" smtClean="0"/>
              <a:t>‹Nr.›</a:t>
            </a:fld>
            <a:endParaRPr lang="de-AT"/>
          </a:p>
        </p:txBody>
      </p:sp>
    </p:spTree>
    <p:extLst>
      <p:ext uri="{BB962C8B-B14F-4D97-AF65-F5344CB8AC3E}">
        <p14:creationId xmlns:p14="http://schemas.microsoft.com/office/powerpoint/2010/main" val="162770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460ED9E-C588-4136-ABF9-223CD71D2D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699BC227-B877-41FF-A9C1-F99479CF82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165E4CC8-BE6B-4884-AFAB-570526C996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04A020-6A3C-4FFE-8449-034940D0DF65}" type="datetimeFigureOut">
              <a:rPr lang="de-AT" smtClean="0"/>
              <a:t>07.01.2020</a:t>
            </a:fld>
            <a:endParaRPr lang="de-AT"/>
          </a:p>
        </p:txBody>
      </p:sp>
      <p:sp>
        <p:nvSpPr>
          <p:cNvPr id="5" name="Fußzeilenplatzhalter 4">
            <a:extLst>
              <a:ext uri="{FF2B5EF4-FFF2-40B4-BE49-F238E27FC236}">
                <a16:creationId xmlns:a16="http://schemas.microsoft.com/office/drawing/2014/main" id="{9FB5C948-828F-4A78-9277-66F4C85E6A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a:extLst>
              <a:ext uri="{FF2B5EF4-FFF2-40B4-BE49-F238E27FC236}">
                <a16:creationId xmlns:a16="http://schemas.microsoft.com/office/drawing/2014/main" id="{43480BCA-A15C-4FB9-B341-AC7945E8CE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91592D-7D62-459C-851A-66FE91F07E28}" type="slidenum">
              <a:rPr lang="de-AT" smtClean="0"/>
              <a:t>‹Nr.›</a:t>
            </a:fld>
            <a:endParaRPr lang="de-AT"/>
          </a:p>
        </p:txBody>
      </p:sp>
    </p:spTree>
    <p:extLst>
      <p:ext uri="{BB962C8B-B14F-4D97-AF65-F5344CB8AC3E}">
        <p14:creationId xmlns:p14="http://schemas.microsoft.com/office/powerpoint/2010/main" val="1693401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7CC514-3086-423B-AC02-2FC1720132E9}"/>
              </a:ext>
            </a:extLst>
          </p:cNvPr>
          <p:cNvSpPr>
            <a:spLocks noGrp="1"/>
          </p:cNvSpPr>
          <p:nvPr>
            <p:ph type="title"/>
          </p:nvPr>
        </p:nvSpPr>
        <p:spPr/>
        <p:txBody>
          <a:bodyPr/>
          <a:lstStyle/>
          <a:p>
            <a:r>
              <a:rPr lang="de-AT" dirty="0"/>
              <a:t>Ajax-Anfragen</a:t>
            </a:r>
          </a:p>
        </p:txBody>
      </p:sp>
    </p:spTree>
    <p:extLst>
      <p:ext uri="{BB962C8B-B14F-4D97-AF65-F5344CB8AC3E}">
        <p14:creationId xmlns:p14="http://schemas.microsoft.com/office/powerpoint/2010/main" val="413217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60F4EFD-DBFB-4215-90AC-AEF11E4E753A}"/>
              </a:ext>
            </a:extLst>
          </p:cNvPr>
          <p:cNvSpPr>
            <a:spLocks noGrp="1"/>
          </p:cNvSpPr>
          <p:nvPr>
            <p:ph type="body" sz="quarter" idx="14"/>
          </p:nvPr>
        </p:nvSpPr>
        <p:spPr>
          <a:xfrm>
            <a:off x="6100174" y="1573990"/>
            <a:ext cx="4960894" cy="1449628"/>
          </a:xfrm>
        </p:spPr>
        <p:txBody>
          <a:bodyPr/>
          <a:lstStyle/>
          <a:p>
            <a:pPr marL="0" indent="0">
              <a:buNone/>
            </a:pPr>
            <a:r>
              <a:rPr lang="de-DE" dirty="0"/>
              <a:t>Noch einfacher geht es allerdings mit der Methode </a:t>
            </a:r>
            <a:r>
              <a:rPr lang="de-DE" b="1" dirty="0" err="1">
                <a:solidFill>
                  <a:schemeClr val="accent1">
                    <a:lumMod val="75000"/>
                  </a:schemeClr>
                </a:solidFill>
                <a:latin typeface="Source Code Pro" panose="020B0509030403020204" pitchFamily="49" charset="0"/>
                <a:ea typeface="Source Code Pro" panose="020B0509030403020204" pitchFamily="49" charset="0"/>
              </a:rPr>
              <a:t>load</a:t>
            </a:r>
            <a:r>
              <a:rPr lang="de-DE" b="1" dirty="0">
                <a:solidFill>
                  <a:schemeClr val="accent1">
                    <a:lumMod val="75000"/>
                  </a:schemeClr>
                </a:solidFill>
                <a:latin typeface="Source Code Pro" panose="020B0509030403020204" pitchFamily="49" charset="0"/>
                <a:ea typeface="Source Code Pro" panose="020B0509030403020204" pitchFamily="49" charset="0"/>
              </a:rPr>
              <a:t>()</a:t>
            </a:r>
            <a:r>
              <a:rPr lang="de-DE" dirty="0"/>
              <a:t>. Diese Methode kann direkt auf einem jQuery-Objekt (bzw. der dadurch repräsentierten Auswahl von Elementen) aufgerufen werden. Als Argumente werden dabei die URL, von der die HTML-Datei geladen werden soll, sowie optional eine Callback-Funktion, die aufgerufen wird, wenn die Daten erfolgreich geladen wurden übergeben. </a:t>
            </a:r>
            <a:endParaRPr lang="de-AT" dirty="0"/>
          </a:p>
        </p:txBody>
      </p:sp>
      <p:sp>
        <p:nvSpPr>
          <p:cNvPr id="3" name="Titel 2">
            <a:extLst>
              <a:ext uri="{FF2B5EF4-FFF2-40B4-BE49-F238E27FC236}">
                <a16:creationId xmlns:a16="http://schemas.microsoft.com/office/drawing/2014/main" id="{1C95561C-8C44-4C93-804A-0831AA167147}"/>
              </a:ext>
            </a:extLst>
          </p:cNvPr>
          <p:cNvSpPr>
            <a:spLocks noGrp="1"/>
          </p:cNvSpPr>
          <p:nvPr>
            <p:ph type="title"/>
          </p:nvPr>
        </p:nvSpPr>
        <p:spPr/>
        <p:txBody>
          <a:bodyPr>
            <a:normAutofit fontScale="90000"/>
          </a:bodyPr>
          <a:lstStyle/>
          <a:p>
            <a:r>
              <a:rPr lang="de-DE" dirty="0"/>
              <a:t>Alternatives Laden von </a:t>
            </a:r>
            <a:br>
              <a:rPr lang="de-DE" dirty="0"/>
            </a:br>
            <a:r>
              <a:rPr lang="de-DE" dirty="0"/>
              <a:t>HTML-Daten per Ajax</a:t>
            </a:r>
            <a:endParaRPr lang="de-AT" dirty="0"/>
          </a:p>
        </p:txBody>
      </p:sp>
      <p:sp>
        <p:nvSpPr>
          <p:cNvPr id="4" name="Rechteck 3">
            <a:extLst>
              <a:ext uri="{FF2B5EF4-FFF2-40B4-BE49-F238E27FC236}">
                <a16:creationId xmlns:a16="http://schemas.microsoft.com/office/drawing/2014/main" id="{06C2FC38-2F09-4ACE-91FC-7FBB5C056F6F}"/>
              </a:ext>
            </a:extLst>
          </p:cNvPr>
          <p:cNvSpPr/>
          <p:nvPr/>
        </p:nvSpPr>
        <p:spPr>
          <a:xfrm>
            <a:off x="1181621" y="2178040"/>
            <a:ext cx="4354882" cy="2308324"/>
          </a:xfrm>
          <a:prstGeom prst="rect">
            <a:avLst/>
          </a:prstGeom>
          <a:solidFill>
            <a:schemeClr val="tx1">
              <a:lumMod val="85000"/>
              <a:lumOff val="15000"/>
            </a:schemeClr>
          </a:solidFill>
        </p:spPr>
        <p:txBody>
          <a:bodyPr wrap="square">
            <a:spAutoFit/>
          </a:bodyPr>
          <a:lstStyle/>
          <a:p>
            <a:r>
              <a:rPr lang="de-AT" sz="1200" dirty="0" err="1">
                <a:solidFill>
                  <a:srgbClr val="569CD6"/>
                </a:solidFill>
                <a:latin typeface="Source Code Pro" panose="020B0509030403020204" pitchFamily="49" charset="0"/>
                <a:ea typeface="Source Code Pro" panose="020B0509030403020204" pitchFamily="49" charset="0"/>
              </a:rPr>
              <a:t>function</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DCDCAA"/>
                </a:solidFill>
                <a:latin typeface="Source Code Pro" panose="020B0509030403020204" pitchFamily="49" charset="0"/>
                <a:ea typeface="Source Code Pro" panose="020B0509030403020204" pitchFamily="49" charset="0"/>
              </a:rPr>
              <a:t>loadContent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name</a:t>
            </a:r>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DCDCAA"/>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CE9178"/>
                </a:solidFill>
                <a:latin typeface="Source Code Pro" panose="020B0509030403020204" pitchFamily="49" charset="0"/>
                <a:ea typeface="Source Code Pro" panose="020B0509030403020204" pitchFamily="49" charset="0"/>
              </a:rPr>
              <a:t>'#main-content'</a:t>
            </a:r>
            <a:r>
              <a:rPr lang="de-AT" sz="1200" dirty="0">
                <a:solidFill>
                  <a:srgbClr val="D4D4D4"/>
                </a:solidFill>
                <a:latin typeface="Source Code Pro" panose="020B0509030403020204" pitchFamily="49" charset="0"/>
                <a:ea typeface="Source Code Pro" panose="020B0509030403020204" pitchFamily="49" charset="0"/>
              </a:rPr>
              <a:t>).</a:t>
            </a:r>
            <a:r>
              <a:rPr lang="de-AT" sz="1200" b="1" dirty="0" err="1">
                <a:solidFill>
                  <a:srgbClr val="DCDCAA"/>
                </a:solidFill>
                <a:latin typeface="Source Code Pro" panose="020B0509030403020204" pitchFamily="49" charset="0"/>
                <a:ea typeface="Source Code Pro" panose="020B0509030403020204" pitchFamily="49" charset="0"/>
              </a:rPr>
              <a:t>load</a:t>
            </a:r>
            <a:r>
              <a:rPr lang="de-AT" sz="1200" b="1" dirty="0">
                <a:solidFill>
                  <a:srgbClr val="D4D4D4"/>
                </a:solidFill>
                <a:latin typeface="Source Code Pro" panose="020B0509030403020204" pitchFamily="49" charset="0"/>
                <a:ea typeface="Source Code Pro" panose="020B0509030403020204" pitchFamily="49" charset="0"/>
              </a:rPr>
              <a:t>(</a:t>
            </a:r>
          </a:p>
          <a:p>
            <a:r>
              <a:rPr lang="de-AT" sz="1200" b="1" dirty="0">
                <a:solidFill>
                  <a:srgbClr val="D4D4D4"/>
                </a:solidFill>
                <a:latin typeface="Source Code Pro" panose="020B0509030403020204" pitchFamily="49" charset="0"/>
                <a:ea typeface="Source Code Pro" panose="020B0509030403020204" pitchFamily="49" charset="0"/>
              </a:rPr>
              <a:t>        </a:t>
            </a:r>
            <a:r>
              <a:rPr lang="de-AT" sz="1200" b="1" dirty="0" err="1">
                <a:solidFill>
                  <a:srgbClr val="9CDCFE"/>
                </a:solidFill>
                <a:latin typeface="Source Code Pro" panose="020B0509030403020204" pitchFamily="49" charset="0"/>
                <a:ea typeface="Source Code Pro" panose="020B0509030403020204" pitchFamily="49" charset="0"/>
              </a:rPr>
              <a:t>name</a:t>
            </a:r>
            <a:r>
              <a:rPr lang="de-AT" sz="1200" b="1" dirty="0">
                <a:solidFill>
                  <a:srgbClr val="D4D4D4"/>
                </a:solidFill>
                <a:latin typeface="Source Code Pro" panose="020B0509030403020204" pitchFamily="49" charset="0"/>
                <a:ea typeface="Source Code Pro" panose="020B0509030403020204" pitchFamily="49" charset="0"/>
              </a:rPr>
              <a:t> + </a:t>
            </a:r>
            <a:r>
              <a:rPr lang="de-AT" sz="1200" b="1" dirty="0">
                <a:solidFill>
                  <a:srgbClr val="CE9178"/>
                </a:solidFill>
                <a:latin typeface="Source Code Pro" panose="020B0509030403020204" pitchFamily="49" charset="0"/>
                <a:ea typeface="Source Code Pro" panose="020B0509030403020204" pitchFamily="49" charset="0"/>
              </a:rPr>
              <a:t>'.</a:t>
            </a:r>
            <a:r>
              <a:rPr lang="de-AT" sz="1200" b="1" dirty="0" err="1">
                <a:solidFill>
                  <a:srgbClr val="CE9178"/>
                </a:solidFill>
                <a:latin typeface="Source Code Pro" panose="020B0509030403020204" pitchFamily="49" charset="0"/>
                <a:ea typeface="Source Code Pro" panose="020B0509030403020204" pitchFamily="49" charset="0"/>
              </a:rPr>
              <a:t>html</a:t>
            </a:r>
            <a:r>
              <a:rPr lang="de-AT" sz="1200" b="1" dirty="0">
                <a:solidFill>
                  <a:srgbClr val="CE9178"/>
                </a:solidFill>
                <a:latin typeface="Source Code Pro" panose="020B0509030403020204" pitchFamily="49" charset="0"/>
                <a:ea typeface="Source Code Pro" panose="020B0509030403020204" pitchFamily="49" charset="0"/>
              </a:rPr>
              <a:t>'</a:t>
            </a:r>
            <a:r>
              <a:rPr lang="de-AT" sz="1200" b="1" dirty="0">
                <a:solidFill>
                  <a:srgbClr val="D4D4D4"/>
                </a:solidFill>
                <a:latin typeface="Source Code Pro" panose="020B0509030403020204" pitchFamily="49" charset="0"/>
                <a:ea typeface="Source Code Pro" panose="020B0509030403020204" pitchFamily="49" charset="0"/>
              </a:rPr>
              <a:t>,</a:t>
            </a:r>
          </a:p>
          <a:p>
            <a:r>
              <a:rPr lang="de-AT" sz="1200" b="1" dirty="0">
                <a:solidFill>
                  <a:srgbClr val="D4D4D4"/>
                </a:solidFill>
                <a:latin typeface="Source Code Pro" panose="020B0509030403020204" pitchFamily="49" charset="0"/>
                <a:ea typeface="Source Code Pro" panose="020B0509030403020204" pitchFamily="49" charset="0"/>
              </a:rPr>
              <a:t>        (</a:t>
            </a:r>
          </a:p>
          <a:p>
            <a:r>
              <a:rPr lang="de-AT" sz="1200" b="1" dirty="0">
                <a:solidFill>
                  <a:srgbClr val="D4D4D4"/>
                </a:solidFill>
                <a:latin typeface="Source Code Pro" panose="020B0509030403020204" pitchFamily="49" charset="0"/>
                <a:ea typeface="Source Code Pro" panose="020B0509030403020204" pitchFamily="49" charset="0"/>
              </a:rPr>
              <a:t>            </a:t>
            </a:r>
            <a:r>
              <a:rPr lang="de-AT" sz="1200" b="1" dirty="0" err="1">
                <a:solidFill>
                  <a:srgbClr val="9CDCFE"/>
                </a:solidFill>
                <a:latin typeface="Source Code Pro" panose="020B0509030403020204" pitchFamily="49" charset="0"/>
                <a:ea typeface="Source Code Pro" panose="020B0509030403020204" pitchFamily="49" charset="0"/>
              </a:rPr>
              <a:t>responseText</a:t>
            </a:r>
            <a:r>
              <a:rPr lang="de-AT" sz="1200" b="1" dirty="0">
                <a:solidFill>
                  <a:srgbClr val="D4D4D4"/>
                </a:solidFill>
                <a:latin typeface="Source Code Pro" panose="020B0509030403020204" pitchFamily="49" charset="0"/>
                <a:ea typeface="Source Code Pro" panose="020B0509030403020204" pitchFamily="49" charset="0"/>
              </a:rPr>
              <a:t>, </a:t>
            </a:r>
          </a:p>
          <a:p>
            <a:r>
              <a:rPr lang="de-AT" sz="1200" b="1" dirty="0">
                <a:solidFill>
                  <a:srgbClr val="D4D4D4"/>
                </a:solidFill>
                <a:latin typeface="Source Code Pro" panose="020B0509030403020204" pitchFamily="49" charset="0"/>
                <a:ea typeface="Source Code Pro" panose="020B0509030403020204" pitchFamily="49" charset="0"/>
              </a:rPr>
              <a:t>            </a:t>
            </a:r>
            <a:r>
              <a:rPr lang="de-AT" sz="1200" b="1" dirty="0" err="1">
                <a:solidFill>
                  <a:srgbClr val="9CDCFE"/>
                </a:solidFill>
                <a:latin typeface="Source Code Pro" panose="020B0509030403020204" pitchFamily="49" charset="0"/>
                <a:ea typeface="Source Code Pro" panose="020B0509030403020204" pitchFamily="49" charset="0"/>
              </a:rPr>
              <a:t>textStatus</a:t>
            </a:r>
            <a:r>
              <a:rPr lang="de-AT" sz="1200" b="1" dirty="0">
                <a:solidFill>
                  <a:srgbClr val="D4D4D4"/>
                </a:solidFill>
                <a:latin typeface="Source Code Pro" panose="020B0509030403020204" pitchFamily="49" charset="0"/>
                <a:ea typeface="Source Code Pro" panose="020B0509030403020204" pitchFamily="49" charset="0"/>
              </a:rPr>
              <a:t>,</a:t>
            </a:r>
          </a:p>
          <a:p>
            <a:r>
              <a:rPr lang="de-AT" sz="1200" b="1" dirty="0">
                <a:solidFill>
                  <a:srgbClr val="D4D4D4"/>
                </a:solidFill>
                <a:latin typeface="Source Code Pro" panose="020B0509030403020204" pitchFamily="49" charset="0"/>
                <a:ea typeface="Source Code Pro" panose="020B0509030403020204" pitchFamily="49" charset="0"/>
              </a:rPr>
              <a:t>            </a:t>
            </a:r>
            <a:r>
              <a:rPr lang="de-AT" sz="1200" b="1" dirty="0" err="1">
                <a:solidFill>
                  <a:srgbClr val="9CDCFE"/>
                </a:solidFill>
                <a:latin typeface="Source Code Pro" panose="020B0509030403020204" pitchFamily="49" charset="0"/>
                <a:ea typeface="Source Code Pro" panose="020B0509030403020204" pitchFamily="49" charset="0"/>
              </a:rPr>
              <a:t>jqXHRObjekt</a:t>
            </a:r>
            <a:endParaRPr lang="de-AT" sz="1200" b="1" dirty="0">
              <a:solidFill>
                <a:srgbClr val="D4D4D4"/>
              </a:solidFill>
              <a:latin typeface="Source Code Pro" panose="020B0509030403020204" pitchFamily="49" charset="0"/>
              <a:ea typeface="Source Code Pro" panose="020B0509030403020204" pitchFamily="49" charset="0"/>
            </a:endParaRPr>
          </a:p>
          <a:p>
            <a:r>
              <a:rPr lang="de-AT" sz="1200" b="1" dirty="0">
                <a:solidFill>
                  <a:srgbClr val="D4D4D4"/>
                </a:solidFill>
                <a:latin typeface="Source Code Pro" panose="020B0509030403020204" pitchFamily="49" charset="0"/>
                <a:ea typeface="Source Code Pro" panose="020B0509030403020204" pitchFamily="49" charset="0"/>
              </a:rPr>
              <a:t>        ) </a:t>
            </a:r>
            <a:r>
              <a:rPr lang="de-AT" sz="1200" b="1" dirty="0">
                <a:solidFill>
                  <a:srgbClr val="569CD6"/>
                </a:solidFill>
                <a:latin typeface="Source Code Pro" panose="020B0509030403020204" pitchFamily="49" charset="0"/>
                <a:ea typeface="Source Code Pro" panose="020B0509030403020204" pitchFamily="49" charset="0"/>
              </a:rPr>
              <a:t>=&gt;</a:t>
            </a:r>
            <a:r>
              <a:rPr lang="de-AT" sz="1200" b="1" dirty="0">
                <a:solidFill>
                  <a:srgbClr val="D4D4D4"/>
                </a:solidFill>
                <a:latin typeface="Source Code Pro" panose="020B0509030403020204" pitchFamily="49" charset="0"/>
                <a:ea typeface="Source Code Pro" panose="020B0509030403020204" pitchFamily="49" charset="0"/>
              </a:rPr>
              <a:t> {</a:t>
            </a:r>
          </a:p>
          <a:p>
            <a:r>
              <a:rPr lang="de-AT" sz="1200" b="1" dirty="0">
                <a:solidFill>
                  <a:srgbClr val="D4D4D4"/>
                </a:solidFill>
                <a:latin typeface="Source Code Pro" panose="020B0509030403020204" pitchFamily="49" charset="0"/>
                <a:ea typeface="Source Code Pro" panose="020B0509030403020204" pitchFamily="49" charset="0"/>
              </a:rPr>
              <a:t>            </a:t>
            </a:r>
            <a:r>
              <a:rPr lang="de-AT" sz="1200" b="1" dirty="0">
                <a:solidFill>
                  <a:srgbClr val="4EC9B0"/>
                </a:solidFill>
                <a:latin typeface="Source Code Pro" panose="020B0509030403020204" pitchFamily="49" charset="0"/>
                <a:ea typeface="Source Code Pro" panose="020B0509030403020204" pitchFamily="49" charset="0"/>
              </a:rPr>
              <a:t>console</a:t>
            </a:r>
            <a:r>
              <a:rPr lang="de-AT" sz="1200" b="1" dirty="0">
                <a:solidFill>
                  <a:srgbClr val="D4D4D4"/>
                </a:solidFill>
                <a:latin typeface="Source Code Pro" panose="020B0509030403020204" pitchFamily="49" charset="0"/>
                <a:ea typeface="Source Code Pro" panose="020B0509030403020204" pitchFamily="49" charset="0"/>
              </a:rPr>
              <a:t>.</a:t>
            </a:r>
            <a:r>
              <a:rPr lang="de-AT" sz="1200" b="1" dirty="0">
                <a:solidFill>
                  <a:srgbClr val="DCDCAA"/>
                </a:solidFill>
                <a:latin typeface="Source Code Pro" panose="020B0509030403020204" pitchFamily="49" charset="0"/>
                <a:ea typeface="Source Code Pro" panose="020B0509030403020204" pitchFamily="49" charset="0"/>
              </a:rPr>
              <a:t>log</a:t>
            </a:r>
            <a:r>
              <a:rPr lang="de-AT" sz="1200" b="1" dirty="0">
                <a:solidFill>
                  <a:srgbClr val="D4D4D4"/>
                </a:solidFill>
                <a:latin typeface="Source Code Pro" panose="020B0509030403020204" pitchFamily="49" charset="0"/>
                <a:ea typeface="Source Code Pro" panose="020B0509030403020204" pitchFamily="49" charset="0"/>
              </a:rPr>
              <a:t>(</a:t>
            </a:r>
            <a:r>
              <a:rPr lang="de-AT" sz="1200" b="1" dirty="0">
                <a:solidFill>
                  <a:srgbClr val="CE9178"/>
                </a:solidFill>
                <a:latin typeface="Source Code Pro" panose="020B0509030403020204" pitchFamily="49" charset="0"/>
                <a:ea typeface="Source Code Pro" panose="020B0509030403020204" pitchFamily="49" charset="0"/>
              </a:rPr>
              <a:t>'HTML geladen'</a:t>
            </a:r>
            <a:r>
              <a:rPr lang="de-AT" sz="1200" b="1" dirty="0">
                <a:solidFill>
                  <a:srgbClr val="D4D4D4"/>
                </a:solidFill>
                <a:latin typeface="Source Code Pro" panose="020B0509030403020204" pitchFamily="49" charset="0"/>
                <a:ea typeface="Source Code Pro" panose="020B0509030403020204" pitchFamily="49" charset="0"/>
              </a:rPr>
              <a:t>);</a:t>
            </a:r>
          </a:p>
          <a:p>
            <a:r>
              <a:rPr lang="de-AT" sz="1200" b="1" dirty="0">
                <a:solidFill>
                  <a:srgbClr val="D4D4D4"/>
                </a:solidFill>
                <a:latin typeface="Source Code Pro" panose="020B0509030403020204" pitchFamily="49" charset="0"/>
                <a:ea typeface="Source Code Pro" panose="020B0509030403020204" pitchFamily="49" charset="0"/>
              </a:rPr>
              <a:t>        }</a:t>
            </a:r>
          </a:p>
          <a:p>
            <a:r>
              <a:rPr lang="de-AT" sz="1200" b="1"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a:t>
            </a:r>
            <a:endParaRPr lang="de-AT" sz="1200" b="0" dirty="0">
              <a:solidFill>
                <a:srgbClr val="D4D4D4"/>
              </a:solidFill>
              <a:effectLst/>
              <a:latin typeface="Source Code Pro" panose="020B0509030403020204" pitchFamily="49" charset="0"/>
              <a:ea typeface="Source Code Pro" panose="020B0509030403020204" pitchFamily="49" charset="0"/>
            </a:endParaRPr>
          </a:p>
        </p:txBody>
      </p:sp>
      <p:sp>
        <p:nvSpPr>
          <p:cNvPr id="5" name="Textplatzhalter 1">
            <a:extLst>
              <a:ext uri="{FF2B5EF4-FFF2-40B4-BE49-F238E27FC236}">
                <a16:creationId xmlns:a16="http://schemas.microsoft.com/office/drawing/2014/main" id="{0C1254DD-B2EA-4EC0-9B5E-C6E4801A4E97}"/>
              </a:ext>
            </a:extLst>
          </p:cNvPr>
          <p:cNvSpPr txBox="1">
            <a:spLocks/>
          </p:cNvSpPr>
          <p:nvPr/>
        </p:nvSpPr>
        <p:spPr>
          <a:xfrm>
            <a:off x="6100174" y="3114691"/>
            <a:ext cx="4960894" cy="177176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vert="horz"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de-AT" sz="1400" kern="1200" dirty="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b="1" dirty="0"/>
              <a:t>Zusätzliche Daten mit der Anfrage senden</a:t>
            </a:r>
          </a:p>
          <a:p>
            <a:pPr marL="0" indent="0">
              <a:buFont typeface="Arial" panose="020B0604020202020204" pitchFamily="34" charset="0"/>
              <a:buNone/>
            </a:pPr>
            <a:r>
              <a:rPr lang="de-DE" dirty="0"/>
              <a:t>Es können optional zwischen der URL und der Callback-Funktion noch ein Argument "eingeschoben" werden, nämlich um (in Form einer Zeichenkette) die Daten zu definieren, die mit der Anfrage an den Server gesendet werden sollen. Dies ist beispielsweise dann sinnvoll, wenn der Server ausgehen von den Daten diese oder jene Antwort generieren soll.</a:t>
            </a:r>
          </a:p>
        </p:txBody>
      </p:sp>
    </p:spTree>
    <p:extLst>
      <p:ext uri="{BB962C8B-B14F-4D97-AF65-F5344CB8AC3E}">
        <p14:creationId xmlns:p14="http://schemas.microsoft.com/office/powerpoint/2010/main" val="2214997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9DEE9D4E-896B-4886-AED2-F076F25355C8}"/>
              </a:ext>
            </a:extLst>
          </p:cNvPr>
          <p:cNvSpPr>
            <a:spLocks noGrp="1"/>
          </p:cNvSpPr>
          <p:nvPr>
            <p:ph type="title"/>
          </p:nvPr>
        </p:nvSpPr>
        <p:spPr/>
        <p:txBody>
          <a:bodyPr>
            <a:normAutofit/>
          </a:bodyPr>
          <a:lstStyle/>
          <a:p>
            <a:r>
              <a:rPr lang="de-AT" dirty="0"/>
              <a:t>XML-Daten per Ajax laden</a:t>
            </a:r>
          </a:p>
        </p:txBody>
      </p:sp>
      <p:sp>
        <p:nvSpPr>
          <p:cNvPr id="4" name="Rechteck 3">
            <a:extLst>
              <a:ext uri="{FF2B5EF4-FFF2-40B4-BE49-F238E27FC236}">
                <a16:creationId xmlns:a16="http://schemas.microsoft.com/office/drawing/2014/main" id="{7A5E1E84-84CC-42DC-9EDB-459526B62F9C}"/>
              </a:ext>
            </a:extLst>
          </p:cNvPr>
          <p:cNvSpPr/>
          <p:nvPr/>
        </p:nvSpPr>
        <p:spPr>
          <a:xfrm>
            <a:off x="3430240" y="1415775"/>
            <a:ext cx="5331520" cy="4154984"/>
          </a:xfrm>
          <a:prstGeom prst="rect">
            <a:avLst/>
          </a:prstGeom>
          <a:solidFill>
            <a:schemeClr val="tx1">
              <a:lumMod val="85000"/>
              <a:lumOff val="15000"/>
            </a:schemeClr>
          </a:solidFill>
        </p:spPr>
        <p:txBody>
          <a:bodyPr wrap="square">
            <a:spAutoFit/>
          </a:bodyPr>
          <a:lstStyle/>
          <a:p>
            <a:r>
              <a:rPr lang="de-AT" sz="1200" dirty="0">
                <a:solidFill>
                  <a:srgbClr val="CE9178"/>
                </a:solidFill>
                <a:latin typeface="Consolas" panose="020B0609020204030204" pitchFamily="49" charset="0"/>
              </a:rPr>
              <a:t>'</a:t>
            </a:r>
            <a:r>
              <a:rPr lang="de-AT" sz="1200" dirty="0" err="1">
                <a:solidFill>
                  <a:srgbClr val="CE9178"/>
                </a:solidFill>
                <a:latin typeface="Consolas" panose="020B0609020204030204" pitchFamily="49" charset="0"/>
              </a:rPr>
              <a:t>use</a:t>
            </a:r>
            <a:r>
              <a:rPr lang="de-AT" sz="1200" dirty="0">
                <a:solidFill>
                  <a:srgbClr val="CE9178"/>
                </a:solidFill>
                <a:latin typeface="Consolas" panose="020B0609020204030204" pitchFamily="49" charset="0"/>
              </a:rPr>
              <a:t> </a:t>
            </a:r>
            <a:r>
              <a:rPr lang="de-AT" sz="1200" dirty="0" err="1">
                <a:solidFill>
                  <a:srgbClr val="CE9178"/>
                </a:solidFill>
                <a:latin typeface="Consolas" panose="020B0609020204030204" pitchFamily="49" charset="0"/>
              </a:rPr>
              <a:t>strict</a:t>
            </a:r>
            <a:r>
              <a:rPr lang="de-AT" sz="1200" dirty="0">
                <a:solidFill>
                  <a:srgbClr val="CE9178"/>
                </a:solidFill>
                <a:latin typeface="Consolas" panose="020B0609020204030204" pitchFamily="49" charset="0"/>
              </a:rPr>
              <a:t>'</a:t>
            </a:r>
            <a:r>
              <a:rPr lang="de-AT" sz="1200" dirty="0">
                <a:solidFill>
                  <a:srgbClr val="D4D4D4"/>
                </a:solidFill>
                <a:latin typeface="Consolas" panose="020B0609020204030204" pitchFamily="49" charset="0"/>
              </a:rPr>
              <a:t>;</a:t>
            </a:r>
          </a:p>
          <a:p>
            <a:r>
              <a:rPr lang="de-AT" sz="1200" dirty="0">
                <a:solidFill>
                  <a:srgbClr val="DCDCAA"/>
                </a:solidFill>
                <a:latin typeface="Consolas" panose="020B0609020204030204" pitchFamily="49" charset="0"/>
              </a:rPr>
              <a:t>$</a:t>
            </a:r>
            <a:r>
              <a:rPr lang="de-AT" sz="1200" dirty="0">
                <a:solidFill>
                  <a:srgbClr val="D4D4D4"/>
                </a:solidFill>
                <a:latin typeface="Consolas" panose="020B0609020204030204" pitchFamily="49" charset="0"/>
              </a:rPr>
              <a:t>(</a:t>
            </a:r>
            <a:r>
              <a:rPr lang="de-AT" sz="1200" dirty="0" err="1">
                <a:solidFill>
                  <a:srgbClr val="9CDCFE"/>
                </a:solidFill>
                <a:latin typeface="Consolas" panose="020B0609020204030204" pitchFamily="49" charset="0"/>
              </a:rPr>
              <a:t>document</a:t>
            </a:r>
            <a:r>
              <a:rPr lang="de-AT" sz="1200" dirty="0">
                <a:solidFill>
                  <a:srgbClr val="D4D4D4"/>
                </a:solidFill>
                <a:latin typeface="Consolas" panose="020B0609020204030204" pitchFamily="49" charset="0"/>
              </a:rPr>
              <a:t>).</a:t>
            </a:r>
            <a:r>
              <a:rPr lang="de-AT" sz="1200" dirty="0" err="1">
                <a:solidFill>
                  <a:srgbClr val="DCDCAA"/>
                </a:solidFill>
                <a:latin typeface="Consolas" panose="020B0609020204030204" pitchFamily="49" charset="0"/>
              </a:rPr>
              <a:t>ready</a:t>
            </a:r>
            <a:r>
              <a:rPr lang="de-AT" sz="1200" dirty="0">
                <a:solidFill>
                  <a:srgbClr val="D4D4D4"/>
                </a:solidFill>
                <a:latin typeface="Consolas" panose="020B0609020204030204" pitchFamily="49" charset="0"/>
              </a:rPr>
              <a:t>(() </a:t>
            </a:r>
            <a:r>
              <a:rPr lang="de-AT" sz="1200" dirty="0">
                <a:solidFill>
                  <a:srgbClr val="569CD6"/>
                </a:solidFill>
                <a:latin typeface="Consolas" panose="020B0609020204030204" pitchFamily="49" charset="0"/>
              </a:rPr>
              <a:t>=&gt;</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a:solidFill>
                  <a:srgbClr val="D4D4D4"/>
                </a:solidFill>
                <a:latin typeface="Consolas" panose="020B0609020204030204" pitchFamily="49" charset="0"/>
              </a:rPr>
              <a:t>.</a:t>
            </a:r>
            <a:r>
              <a:rPr lang="de-AT" sz="1200" dirty="0" err="1">
                <a:solidFill>
                  <a:srgbClr val="DCDCAA"/>
                </a:solidFill>
                <a:latin typeface="Consolas" panose="020B0609020204030204" pitchFamily="49" charset="0"/>
              </a:rPr>
              <a:t>get</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url:</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'artists.xml'</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dataType</a:t>
            </a:r>
            <a:r>
              <a:rPr lang="de-AT" sz="1200" dirty="0">
                <a:solidFill>
                  <a:srgbClr val="9CDCFE"/>
                </a:solidFill>
                <a:latin typeface="Consolas" panose="020B0609020204030204" pitchFamily="49" charset="0"/>
              </a:rPr>
              <a:t>:</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a:t>
            </a:r>
            <a:r>
              <a:rPr lang="de-AT" sz="1200" dirty="0" err="1">
                <a:solidFill>
                  <a:srgbClr val="CE9178"/>
                </a:solidFill>
                <a:latin typeface="Consolas" panose="020B0609020204030204" pitchFamily="49" charset="0"/>
              </a:rPr>
              <a:t>xml</a:t>
            </a:r>
            <a:r>
              <a:rPr lang="de-AT" sz="1200" dirty="0">
                <a:solidFill>
                  <a:srgbClr val="CE9178"/>
                </a:solidFill>
                <a:latin typeface="Consolas" panose="020B0609020204030204" pitchFamily="49" charset="0"/>
              </a:rPr>
              <a:t>'</a:t>
            </a:r>
            <a:endParaRPr lang="de-AT" sz="1200" dirty="0">
              <a:solidFill>
                <a:srgbClr val="D4D4D4"/>
              </a:solidFill>
              <a:latin typeface="Consolas" panose="020B0609020204030204" pitchFamily="49" charset="0"/>
            </a:endParaRPr>
          </a:p>
          <a:p>
            <a:r>
              <a:rPr lang="de-AT" sz="1200" dirty="0">
                <a:solidFill>
                  <a:srgbClr val="D4D4D4"/>
                </a:solidFill>
                <a:latin typeface="Consolas" panose="020B0609020204030204" pitchFamily="49" charset="0"/>
              </a:rPr>
              <a:t>    }).</a:t>
            </a:r>
            <a:r>
              <a:rPr lang="de-AT" sz="1200" dirty="0" err="1">
                <a:solidFill>
                  <a:srgbClr val="DCDCAA"/>
                </a:solidFill>
                <a:latin typeface="Consolas" panose="020B0609020204030204" pitchFamily="49" charset="0"/>
              </a:rPr>
              <a:t>done</a:t>
            </a:r>
            <a:r>
              <a:rPr lang="de-AT" sz="1200" dirty="0">
                <a:solidFill>
                  <a:srgbClr val="D4D4D4"/>
                </a:solidFill>
                <a:latin typeface="Consolas" panose="020B0609020204030204" pitchFamily="49" charset="0"/>
              </a:rPr>
              <a:t>((</a:t>
            </a:r>
            <a:r>
              <a:rPr lang="de-AT" sz="1200" dirty="0" err="1">
                <a:solidFill>
                  <a:srgbClr val="9CDCFE"/>
                </a:solidFill>
                <a:latin typeface="Consolas" panose="020B0609020204030204" pitchFamily="49" charset="0"/>
              </a:rPr>
              <a:t>data</a:t>
            </a:r>
            <a:r>
              <a:rPr lang="de-AT" sz="1200" dirty="0">
                <a:solidFill>
                  <a:srgbClr val="D4D4D4"/>
                </a:solidFill>
                <a:latin typeface="Consolas" panose="020B0609020204030204" pitchFamily="49" charset="0"/>
              </a:rPr>
              <a:t>) </a:t>
            </a:r>
            <a:r>
              <a:rPr lang="de-AT" sz="1200" dirty="0">
                <a:solidFill>
                  <a:srgbClr val="569CD6"/>
                </a:solidFill>
                <a:latin typeface="Consolas" panose="020B0609020204030204" pitchFamily="49" charset="0"/>
              </a:rPr>
              <a:t>=&gt;</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569CD6"/>
                </a:solidFill>
                <a:latin typeface="Consolas" panose="020B0609020204030204" pitchFamily="49" charset="0"/>
              </a:rPr>
              <a:t>let</a:t>
            </a:r>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table</a:t>
            </a:r>
            <a:r>
              <a:rPr lang="de-AT" sz="1200" dirty="0">
                <a:solidFill>
                  <a:srgbClr val="D4D4D4"/>
                </a:solidFill>
                <a:latin typeface="Consolas" panose="020B0609020204030204" pitchFamily="49" charset="0"/>
              </a:rPr>
              <a:t> = </a:t>
            </a:r>
            <a:r>
              <a:rPr lang="de-AT" sz="1200" dirty="0" err="1">
                <a:solidFill>
                  <a:srgbClr val="DCDCAA"/>
                </a:solidFill>
                <a:latin typeface="Consolas" panose="020B0609020204030204" pitchFamily="49" charset="0"/>
              </a:rPr>
              <a:t>initTable</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569CD6"/>
                </a:solidFill>
                <a:latin typeface="Consolas" panose="020B0609020204030204" pitchFamily="49" charset="0"/>
              </a:rPr>
              <a:t>let</a:t>
            </a:r>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artists</a:t>
            </a:r>
            <a:r>
              <a:rPr lang="de-AT" sz="1200" dirty="0">
                <a:solidFill>
                  <a:srgbClr val="D4D4D4"/>
                </a:solidFill>
                <a:latin typeface="Consolas" panose="020B0609020204030204" pitchFamily="49" charset="0"/>
              </a:rPr>
              <a:t> = </a:t>
            </a:r>
            <a:r>
              <a:rPr lang="de-AT" sz="1200" b="1" dirty="0">
                <a:solidFill>
                  <a:srgbClr val="DCDCAA"/>
                </a:solidFill>
                <a:latin typeface="Consolas" panose="020B0609020204030204" pitchFamily="49" charset="0"/>
              </a:rPr>
              <a:t>$</a:t>
            </a:r>
            <a:r>
              <a:rPr lang="de-AT" sz="1200" b="1" dirty="0">
                <a:solidFill>
                  <a:srgbClr val="D4D4D4"/>
                </a:solidFill>
                <a:latin typeface="Consolas" panose="020B0609020204030204" pitchFamily="49" charset="0"/>
              </a:rPr>
              <a:t>(</a:t>
            </a:r>
            <a:r>
              <a:rPr lang="de-AT" sz="1200" b="1" dirty="0" err="1">
                <a:solidFill>
                  <a:srgbClr val="9CDCFE"/>
                </a:solidFill>
                <a:latin typeface="Consolas" panose="020B0609020204030204" pitchFamily="49" charset="0"/>
              </a:rPr>
              <a:t>data</a:t>
            </a:r>
            <a:r>
              <a:rPr lang="de-AT" sz="1200" b="1" dirty="0">
                <a:solidFill>
                  <a:srgbClr val="D4D4D4"/>
                </a:solidFill>
                <a:latin typeface="Consolas" panose="020B0609020204030204" pitchFamily="49" charset="0"/>
              </a:rPr>
              <a:t>).</a:t>
            </a:r>
            <a:r>
              <a:rPr lang="de-AT" sz="1200" b="1" dirty="0">
                <a:solidFill>
                  <a:srgbClr val="DCDCAA"/>
                </a:solidFill>
                <a:latin typeface="Consolas" panose="020B0609020204030204" pitchFamily="49" charset="0"/>
              </a:rPr>
              <a:t>find</a:t>
            </a:r>
            <a:r>
              <a:rPr lang="de-AT" sz="1200" b="1" dirty="0">
                <a:solidFill>
                  <a:srgbClr val="D4D4D4"/>
                </a:solidFill>
                <a:latin typeface="Consolas" panose="020B0609020204030204" pitchFamily="49" charset="0"/>
              </a:rPr>
              <a:t>(</a:t>
            </a:r>
            <a:r>
              <a:rPr lang="de-AT" sz="1200" b="1" dirty="0">
                <a:solidFill>
                  <a:srgbClr val="CE9178"/>
                </a:solidFill>
                <a:latin typeface="Consolas" panose="020B0609020204030204" pitchFamily="49" charset="0"/>
              </a:rPr>
              <a:t>'</a:t>
            </a:r>
            <a:r>
              <a:rPr lang="de-AT" sz="1200" b="1" dirty="0" err="1">
                <a:solidFill>
                  <a:srgbClr val="CE9178"/>
                </a:solidFill>
                <a:latin typeface="Consolas" panose="020B0609020204030204" pitchFamily="49" charset="0"/>
              </a:rPr>
              <a:t>artist</a:t>
            </a:r>
            <a:r>
              <a:rPr lang="de-AT" sz="1200" b="1" dirty="0">
                <a:solidFill>
                  <a:srgbClr val="CE9178"/>
                </a:solidFill>
                <a:latin typeface="Consolas" panose="020B0609020204030204" pitchFamily="49" charset="0"/>
              </a:rPr>
              <a:t>'</a:t>
            </a:r>
            <a:r>
              <a:rPr lang="de-AT" sz="1200" b="1" dirty="0">
                <a:solidFill>
                  <a:srgbClr val="D4D4D4"/>
                </a:solidFill>
                <a:latin typeface="Consolas" panose="020B0609020204030204" pitchFamily="49" charset="0"/>
              </a:rPr>
              <a:t>);</a:t>
            </a:r>
          </a:p>
          <a:p>
            <a:r>
              <a:rPr lang="de-AT" sz="1200" b="1" dirty="0">
                <a:solidFill>
                  <a:srgbClr val="D4D4D4"/>
                </a:solidFill>
                <a:latin typeface="Consolas" panose="020B0609020204030204" pitchFamily="49" charset="0"/>
              </a:rPr>
              <a:t>        </a:t>
            </a:r>
            <a:r>
              <a:rPr lang="de-AT" sz="1200" b="1" dirty="0" err="1">
                <a:solidFill>
                  <a:srgbClr val="9CDCFE"/>
                </a:solidFill>
                <a:latin typeface="Consolas" panose="020B0609020204030204" pitchFamily="49" charset="0"/>
              </a:rPr>
              <a:t>artists</a:t>
            </a:r>
            <a:r>
              <a:rPr lang="de-AT" sz="1200" b="1" dirty="0" err="1">
                <a:solidFill>
                  <a:srgbClr val="D4D4D4"/>
                </a:solidFill>
                <a:latin typeface="Consolas" panose="020B0609020204030204" pitchFamily="49" charset="0"/>
              </a:rPr>
              <a:t>.</a:t>
            </a:r>
            <a:r>
              <a:rPr lang="de-AT" sz="1200" b="1" dirty="0" err="1">
                <a:solidFill>
                  <a:srgbClr val="DCDCAA"/>
                </a:solidFill>
                <a:latin typeface="Consolas" panose="020B0609020204030204" pitchFamily="49" charset="0"/>
              </a:rPr>
              <a:t>each</a:t>
            </a:r>
            <a:r>
              <a:rPr lang="de-AT" sz="1200" b="1" dirty="0">
                <a:solidFill>
                  <a:srgbClr val="D4D4D4"/>
                </a:solidFill>
                <a:latin typeface="Consolas" panose="020B0609020204030204" pitchFamily="49" charset="0"/>
              </a:rPr>
              <a:t>((</a:t>
            </a:r>
            <a:r>
              <a:rPr lang="de-AT" sz="1200" b="1" dirty="0" err="1">
                <a:solidFill>
                  <a:srgbClr val="9CDCFE"/>
                </a:solidFill>
                <a:latin typeface="Consolas" panose="020B0609020204030204" pitchFamily="49" charset="0"/>
              </a:rPr>
              <a:t>index</a:t>
            </a:r>
            <a:r>
              <a:rPr lang="de-AT" sz="1200" b="1" dirty="0">
                <a:solidFill>
                  <a:srgbClr val="D4D4D4"/>
                </a:solidFill>
                <a:latin typeface="Consolas" panose="020B0609020204030204" pitchFamily="49" charset="0"/>
              </a:rPr>
              <a:t>, </a:t>
            </a:r>
            <a:r>
              <a:rPr lang="de-AT" sz="1200" b="1" dirty="0" err="1">
                <a:solidFill>
                  <a:srgbClr val="9CDCFE"/>
                </a:solidFill>
                <a:latin typeface="Consolas" panose="020B0609020204030204" pitchFamily="49" charset="0"/>
              </a:rPr>
              <a:t>artist</a:t>
            </a:r>
            <a:r>
              <a:rPr lang="de-AT" sz="1200" b="1" dirty="0">
                <a:solidFill>
                  <a:srgbClr val="D4D4D4"/>
                </a:solidFill>
                <a:latin typeface="Consolas" panose="020B0609020204030204" pitchFamily="49" charset="0"/>
              </a:rPr>
              <a:t>) </a:t>
            </a:r>
            <a:r>
              <a:rPr lang="de-AT" sz="1200" dirty="0">
                <a:solidFill>
                  <a:srgbClr val="569CD6"/>
                </a:solidFill>
                <a:latin typeface="Consolas" panose="020B0609020204030204" pitchFamily="49" charset="0"/>
              </a:rPr>
              <a:t>=&gt;</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569CD6"/>
                </a:solidFill>
                <a:latin typeface="Consolas" panose="020B0609020204030204" pitchFamily="49" charset="0"/>
              </a:rPr>
              <a:t>let</a:t>
            </a:r>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albums</a:t>
            </a:r>
            <a:r>
              <a:rPr lang="de-AT" sz="1200" dirty="0">
                <a:solidFill>
                  <a:srgbClr val="D4D4D4"/>
                </a:solidFill>
                <a:latin typeface="Consolas" panose="020B0609020204030204" pitchFamily="49" charset="0"/>
              </a:rPr>
              <a:t> = </a:t>
            </a:r>
            <a:r>
              <a:rPr lang="de-AT" sz="1200" b="1" dirty="0">
                <a:solidFill>
                  <a:srgbClr val="DCDCAA"/>
                </a:solidFill>
                <a:latin typeface="Consolas" panose="020B0609020204030204" pitchFamily="49" charset="0"/>
              </a:rPr>
              <a:t>$</a:t>
            </a:r>
            <a:r>
              <a:rPr lang="de-AT" sz="1200" b="1" dirty="0">
                <a:solidFill>
                  <a:srgbClr val="D4D4D4"/>
                </a:solidFill>
                <a:latin typeface="Consolas" panose="020B0609020204030204" pitchFamily="49" charset="0"/>
              </a:rPr>
              <a:t>(</a:t>
            </a:r>
            <a:r>
              <a:rPr lang="de-AT" sz="1200" b="1" dirty="0" err="1">
                <a:solidFill>
                  <a:srgbClr val="9CDCFE"/>
                </a:solidFill>
                <a:latin typeface="Consolas" panose="020B0609020204030204" pitchFamily="49" charset="0"/>
              </a:rPr>
              <a:t>artist</a:t>
            </a:r>
            <a:r>
              <a:rPr lang="de-AT" sz="1200" b="1" dirty="0">
                <a:solidFill>
                  <a:srgbClr val="D4D4D4"/>
                </a:solidFill>
                <a:latin typeface="Consolas" panose="020B0609020204030204" pitchFamily="49" charset="0"/>
              </a:rPr>
              <a:t>).</a:t>
            </a:r>
            <a:r>
              <a:rPr lang="de-AT" sz="1200" b="1" dirty="0">
                <a:solidFill>
                  <a:srgbClr val="DCDCAA"/>
                </a:solidFill>
                <a:latin typeface="Consolas" panose="020B0609020204030204" pitchFamily="49" charset="0"/>
              </a:rPr>
              <a:t>find</a:t>
            </a:r>
            <a:r>
              <a:rPr lang="de-AT" sz="1200" b="1" dirty="0">
                <a:solidFill>
                  <a:srgbClr val="D4D4D4"/>
                </a:solidFill>
                <a:latin typeface="Consolas" panose="020B0609020204030204" pitchFamily="49" charset="0"/>
              </a:rPr>
              <a:t>(</a:t>
            </a:r>
            <a:r>
              <a:rPr lang="de-AT" sz="1200" b="1" dirty="0">
                <a:solidFill>
                  <a:srgbClr val="CE9178"/>
                </a:solidFill>
                <a:latin typeface="Consolas" panose="020B0609020204030204" pitchFamily="49" charset="0"/>
              </a:rPr>
              <a:t>'</a:t>
            </a:r>
            <a:r>
              <a:rPr lang="de-AT" sz="1200" b="1" dirty="0" err="1">
                <a:solidFill>
                  <a:srgbClr val="CE9178"/>
                </a:solidFill>
                <a:latin typeface="Consolas" panose="020B0609020204030204" pitchFamily="49" charset="0"/>
              </a:rPr>
              <a:t>album</a:t>
            </a:r>
            <a:r>
              <a:rPr lang="de-AT" sz="1200" b="1" dirty="0">
                <a:solidFill>
                  <a:srgbClr val="CE9178"/>
                </a:solidFill>
                <a:latin typeface="Consolas" panose="020B0609020204030204" pitchFamily="49" charset="0"/>
              </a:rPr>
              <a:t>'</a:t>
            </a:r>
            <a:r>
              <a:rPr lang="de-AT" sz="1200" b="1" dirty="0">
                <a:solidFill>
                  <a:srgbClr val="D4D4D4"/>
                </a:solidFill>
                <a:latin typeface="Consolas" panose="020B0609020204030204" pitchFamily="49" charset="0"/>
              </a:rPr>
              <a:t>);</a:t>
            </a:r>
          </a:p>
          <a:p>
            <a:r>
              <a:rPr lang="de-AT" sz="1200" b="1" dirty="0">
                <a:solidFill>
                  <a:srgbClr val="D4D4D4"/>
                </a:solidFill>
                <a:latin typeface="Consolas" panose="020B0609020204030204" pitchFamily="49" charset="0"/>
              </a:rPr>
              <a:t>            </a:t>
            </a:r>
            <a:r>
              <a:rPr lang="de-AT" sz="1200" b="1" dirty="0" err="1">
                <a:solidFill>
                  <a:srgbClr val="9CDCFE"/>
                </a:solidFill>
                <a:latin typeface="Consolas" panose="020B0609020204030204" pitchFamily="49" charset="0"/>
              </a:rPr>
              <a:t>albums</a:t>
            </a:r>
            <a:r>
              <a:rPr lang="de-AT" sz="1200" b="1" dirty="0" err="1">
                <a:solidFill>
                  <a:srgbClr val="D4D4D4"/>
                </a:solidFill>
                <a:latin typeface="Consolas" panose="020B0609020204030204" pitchFamily="49" charset="0"/>
              </a:rPr>
              <a:t>.</a:t>
            </a:r>
            <a:r>
              <a:rPr lang="de-AT" sz="1200" b="1" dirty="0" err="1">
                <a:solidFill>
                  <a:srgbClr val="DCDCAA"/>
                </a:solidFill>
                <a:latin typeface="Consolas" panose="020B0609020204030204" pitchFamily="49" charset="0"/>
              </a:rPr>
              <a:t>each</a:t>
            </a:r>
            <a:r>
              <a:rPr lang="de-AT" sz="1200" b="1" dirty="0">
                <a:solidFill>
                  <a:srgbClr val="D4D4D4"/>
                </a:solidFill>
                <a:latin typeface="Consolas" panose="020B0609020204030204" pitchFamily="49" charset="0"/>
              </a:rPr>
              <a:t>((</a:t>
            </a:r>
            <a:r>
              <a:rPr lang="de-AT" sz="1200" b="1" dirty="0" err="1">
                <a:solidFill>
                  <a:srgbClr val="9CDCFE"/>
                </a:solidFill>
                <a:latin typeface="Consolas" panose="020B0609020204030204" pitchFamily="49" charset="0"/>
              </a:rPr>
              <a:t>index</a:t>
            </a:r>
            <a:r>
              <a:rPr lang="de-AT" sz="1200" b="1" dirty="0">
                <a:solidFill>
                  <a:srgbClr val="D4D4D4"/>
                </a:solidFill>
                <a:latin typeface="Consolas" panose="020B0609020204030204" pitchFamily="49" charset="0"/>
              </a:rPr>
              <a:t>, </a:t>
            </a:r>
            <a:r>
              <a:rPr lang="de-AT" sz="1200" b="1" dirty="0" err="1">
                <a:solidFill>
                  <a:srgbClr val="9CDCFE"/>
                </a:solidFill>
                <a:latin typeface="Consolas" panose="020B0609020204030204" pitchFamily="49" charset="0"/>
              </a:rPr>
              <a:t>album</a:t>
            </a:r>
            <a:r>
              <a:rPr lang="de-AT" sz="1200" b="1" dirty="0">
                <a:solidFill>
                  <a:srgbClr val="D4D4D4"/>
                </a:solidFill>
                <a:latin typeface="Consolas" panose="020B0609020204030204" pitchFamily="49" charset="0"/>
              </a:rPr>
              <a:t>) </a:t>
            </a:r>
            <a:r>
              <a:rPr lang="de-AT" sz="1200" dirty="0">
                <a:solidFill>
                  <a:srgbClr val="569CD6"/>
                </a:solidFill>
                <a:latin typeface="Consolas" panose="020B0609020204030204" pitchFamily="49" charset="0"/>
              </a:rPr>
              <a:t>=&gt;</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569CD6"/>
                </a:solidFill>
                <a:latin typeface="Consolas" panose="020B0609020204030204" pitchFamily="49" charset="0"/>
              </a:rPr>
              <a:t>let</a:t>
            </a:r>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row</a:t>
            </a:r>
            <a:r>
              <a:rPr lang="de-AT" sz="1200" dirty="0">
                <a:solidFill>
                  <a:srgbClr val="D4D4D4"/>
                </a:solidFill>
                <a:latin typeface="Consolas" panose="020B0609020204030204" pitchFamily="49" charset="0"/>
              </a:rPr>
              <a:t> = </a:t>
            </a:r>
            <a:r>
              <a:rPr lang="de-AT" sz="1200" dirty="0" err="1">
                <a:solidFill>
                  <a:srgbClr val="DCDCAA"/>
                </a:solidFill>
                <a:latin typeface="Consolas" panose="020B0609020204030204" pitchFamily="49" charset="0"/>
              </a:rPr>
              <a:t>createRow</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artist</a:t>
            </a:r>
            <a:r>
              <a:rPr lang="de-AT" sz="1200" dirty="0" err="1">
                <a:solidFill>
                  <a:srgbClr val="D4D4D4"/>
                </a:solidFill>
                <a:latin typeface="Consolas" panose="020B0609020204030204" pitchFamily="49" charset="0"/>
              </a:rPr>
              <a:t>.</a:t>
            </a:r>
            <a:r>
              <a:rPr lang="de-AT" sz="1200" dirty="0" err="1">
                <a:solidFill>
                  <a:srgbClr val="DCDCAA"/>
                </a:solidFill>
                <a:latin typeface="Consolas" panose="020B0609020204030204" pitchFamily="49" charset="0"/>
              </a:rPr>
              <a:t>getAttribute</a:t>
            </a:r>
            <a:r>
              <a:rPr lang="de-AT" sz="1200" dirty="0">
                <a:solidFill>
                  <a:srgbClr val="D4D4D4"/>
                </a:solidFill>
                <a:latin typeface="Consolas" panose="020B0609020204030204" pitchFamily="49" charset="0"/>
              </a:rPr>
              <a:t>(</a:t>
            </a:r>
            <a:r>
              <a:rPr lang="de-AT" sz="1200" dirty="0">
                <a:solidFill>
                  <a:srgbClr val="CE9178"/>
                </a:solidFill>
                <a:latin typeface="Consolas" panose="020B0609020204030204" pitchFamily="49" charset="0"/>
              </a:rPr>
              <a:t>'</a:t>
            </a:r>
            <a:r>
              <a:rPr lang="de-AT" sz="1200" dirty="0" err="1">
                <a:solidFill>
                  <a:srgbClr val="CE9178"/>
                </a:solidFill>
                <a:latin typeface="Consolas" panose="020B0609020204030204" pitchFamily="49" charset="0"/>
              </a:rPr>
              <a:t>name</a:t>
            </a:r>
            <a:r>
              <a:rPr lang="de-AT" sz="1200" dirty="0">
                <a:solidFill>
                  <a:srgbClr val="CE9178"/>
                </a:solidFill>
                <a:latin typeface="Consolas" panose="020B0609020204030204" pitchFamily="49" charset="0"/>
              </a:rPr>
              <a:t>'</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b="1" dirty="0">
                <a:solidFill>
                  <a:srgbClr val="DCDCAA"/>
                </a:solidFill>
                <a:latin typeface="Consolas" panose="020B0609020204030204" pitchFamily="49" charset="0"/>
              </a:rPr>
              <a:t>$</a:t>
            </a:r>
            <a:r>
              <a:rPr lang="de-AT" sz="1200" b="1" dirty="0">
                <a:solidFill>
                  <a:srgbClr val="D4D4D4"/>
                </a:solidFill>
                <a:latin typeface="Consolas" panose="020B0609020204030204" pitchFamily="49" charset="0"/>
              </a:rPr>
              <a:t>(</a:t>
            </a:r>
            <a:r>
              <a:rPr lang="de-AT" sz="1200" b="1" dirty="0" err="1">
                <a:solidFill>
                  <a:srgbClr val="9CDCFE"/>
                </a:solidFill>
                <a:latin typeface="Consolas" panose="020B0609020204030204" pitchFamily="49" charset="0"/>
              </a:rPr>
              <a:t>album</a:t>
            </a:r>
            <a:r>
              <a:rPr lang="de-AT" sz="1200" b="1" dirty="0">
                <a:solidFill>
                  <a:srgbClr val="D4D4D4"/>
                </a:solidFill>
                <a:latin typeface="Consolas" panose="020B0609020204030204" pitchFamily="49" charset="0"/>
              </a:rPr>
              <a:t>).</a:t>
            </a:r>
            <a:r>
              <a:rPr lang="de-AT" sz="1200" b="1" dirty="0">
                <a:solidFill>
                  <a:srgbClr val="DCDCAA"/>
                </a:solidFill>
                <a:latin typeface="Consolas" panose="020B0609020204030204" pitchFamily="49" charset="0"/>
              </a:rPr>
              <a:t>find</a:t>
            </a:r>
            <a:r>
              <a:rPr lang="de-AT" sz="1200" b="1" dirty="0">
                <a:solidFill>
                  <a:srgbClr val="D4D4D4"/>
                </a:solidFill>
                <a:latin typeface="Consolas" panose="020B0609020204030204" pitchFamily="49" charset="0"/>
              </a:rPr>
              <a:t>(</a:t>
            </a:r>
            <a:r>
              <a:rPr lang="de-AT" sz="1200" b="1" dirty="0">
                <a:solidFill>
                  <a:srgbClr val="CE9178"/>
                </a:solidFill>
                <a:latin typeface="Consolas" panose="020B0609020204030204" pitchFamily="49" charset="0"/>
              </a:rPr>
              <a:t>'title'</a:t>
            </a:r>
            <a:r>
              <a:rPr lang="de-AT" sz="1200" b="1" dirty="0">
                <a:solidFill>
                  <a:srgbClr val="D4D4D4"/>
                </a:solidFill>
                <a:latin typeface="Consolas" panose="020B0609020204030204" pitchFamily="49" charset="0"/>
              </a:rPr>
              <a:t>).</a:t>
            </a:r>
            <a:r>
              <a:rPr lang="de-AT" sz="1200" b="1" dirty="0" err="1">
                <a:solidFill>
                  <a:srgbClr val="DCDCAA"/>
                </a:solidFill>
                <a:latin typeface="Consolas" panose="020B0609020204030204" pitchFamily="49" charset="0"/>
              </a:rPr>
              <a:t>text</a:t>
            </a:r>
            <a:r>
              <a:rPr lang="de-AT" sz="1200" b="1" dirty="0">
                <a:solidFill>
                  <a:srgbClr val="D4D4D4"/>
                </a:solidFill>
                <a:latin typeface="Consolas" panose="020B0609020204030204" pitchFamily="49" charset="0"/>
              </a:rPr>
              <a:t>(),</a:t>
            </a:r>
          </a:p>
          <a:p>
            <a:r>
              <a:rPr lang="de-AT" sz="1200" b="1" dirty="0">
                <a:solidFill>
                  <a:srgbClr val="D4D4D4"/>
                </a:solidFill>
                <a:latin typeface="Consolas" panose="020B0609020204030204" pitchFamily="49" charset="0"/>
              </a:rPr>
              <a:t>                    </a:t>
            </a:r>
            <a:r>
              <a:rPr lang="de-AT" sz="1200" b="1" dirty="0">
                <a:solidFill>
                  <a:srgbClr val="DCDCAA"/>
                </a:solidFill>
                <a:latin typeface="Consolas" panose="020B0609020204030204" pitchFamily="49" charset="0"/>
              </a:rPr>
              <a:t>$</a:t>
            </a:r>
            <a:r>
              <a:rPr lang="de-AT" sz="1200" b="1" dirty="0">
                <a:solidFill>
                  <a:srgbClr val="D4D4D4"/>
                </a:solidFill>
                <a:latin typeface="Consolas" panose="020B0609020204030204" pitchFamily="49" charset="0"/>
              </a:rPr>
              <a:t>(</a:t>
            </a:r>
            <a:r>
              <a:rPr lang="de-AT" sz="1200" b="1" dirty="0" err="1">
                <a:solidFill>
                  <a:srgbClr val="9CDCFE"/>
                </a:solidFill>
                <a:latin typeface="Consolas" panose="020B0609020204030204" pitchFamily="49" charset="0"/>
              </a:rPr>
              <a:t>album</a:t>
            </a:r>
            <a:r>
              <a:rPr lang="de-AT" sz="1200" b="1" dirty="0">
                <a:solidFill>
                  <a:srgbClr val="D4D4D4"/>
                </a:solidFill>
                <a:latin typeface="Consolas" panose="020B0609020204030204" pitchFamily="49" charset="0"/>
              </a:rPr>
              <a:t>).</a:t>
            </a:r>
            <a:r>
              <a:rPr lang="de-AT" sz="1200" b="1" dirty="0">
                <a:solidFill>
                  <a:srgbClr val="DCDCAA"/>
                </a:solidFill>
                <a:latin typeface="Consolas" panose="020B0609020204030204" pitchFamily="49" charset="0"/>
              </a:rPr>
              <a:t>find</a:t>
            </a:r>
            <a:r>
              <a:rPr lang="de-AT" sz="1200" b="1" dirty="0">
                <a:solidFill>
                  <a:srgbClr val="D4D4D4"/>
                </a:solidFill>
                <a:latin typeface="Consolas" panose="020B0609020204030204" pitchFamily="49" charset="0"/>
              </a:rPr>
              <a:t>(</a:t>
            </a:r>
            <a:r>
              <a:rPr lang="de-AT" sz="1200" b="1" dirty="0">
                <a:solidFill>
                  <a:srgbClr val="CE9178"/>
                </a:solidFill>
                <a:latin typeface="Consolas" panose="020B0609020204030204" pitchFamily="49" charset="0"/>
              </a:rPr>
              <a:t>'</a:t>
            </a:r>
            <a:r>
              <a:rPr lang="de-AT" sz="1200" b="1" dirty="0" err="1">
                <a:solidFill>
                  <a:srgbClr val="CE9178"/>
                </a:solidFill>
                <a:latin typeface="Consolas" panose="020B0609020204030204" pitchFamily="49" charset="0"/>
              </a:rPr>
              <a:t>year</a:t>
            </a:r>
            <a:r>
              <a:rPr lang="de-AT" sz="1200" b="1" dirty="0">
                <a:solidFill>
                  <a:srgbClr val="CE9178"/>
                </a:solidFill>
                <a:latin typeface="Consolas" panose="020B0609020204030204" pitchFamily="49" charset="0"/>
              </a:rPr>
              <a:t>'</a:t>
            </a:r>
            <a:r>
              <a:rPr lang="de-AT" sz="1200" b="1" dirty="0">
                <a:solidFill>
                  <a:srgbClr val="D4D4D4"/>
                </a:solidFill>
                <a:latin typeface="Consolas" panose="020B0609020204030204" pitchFamily="49" charset="0"/>
              </a:rPr>
              <a:t>).</a:t>
            </a:r>
            <a:r>
              <a:rPr lang="de-AT" sz="1200" b="1" dirty="0" err="1">
                <a:solidFill>
                  <a:srgbClr val="DCDCAA"/>
                </a:solidFill>
                <a:latin typeface="Consolas" panose="020B0609020204030204" pitchFamily="49" charset="0"/>
              </a:rPr>
              <a:t>text</a:t>
            </a:r>
            <a:r>
              <a:rPr lang="de-AT" sz="1200" b="1"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a:solidFill>
                  <a:srgbClr val="DCDCAA"/>
                </a:solidFill>
                <a:latin typeface="Consolas" panose="020B0609020204030204" pitchFamily="49" charset="0"/>
              </a:rPr>
              <a:t>$</a:t>
            </a:r>
            <a:r>
              <a:rPr lang="de-AT" sz="1200" dirty="0">
                <a:solidFill>
                  <a:srgbClr val="D4D4D4"/>
                </a:solidFill>
                <a:latin typeface="Consolas" panose="020B0609020204030204" pitchFamily="49" charset="0"/>
              </a:rPr>
              <a:t>(</a:t>
            </a:r>
            <a:r>
              <a:rPr lang="de-AT" sz="1200" dirty="0" err="1">
                <a:solidFill>
                  <a:srgbClr val="9CDCFE"/>
                </a:solidFill>
                <a:latin typeface="Consolas" panose="020B0609020204030204" pitchFamily="49" charset="0"/>
              </a:rPr>
              <a:t>table</a:t>
            </a:r>
            <a:r>
              <a:rPr lang="de-AT" sz="1200" dirty="0">
                <a:solidFill>
                  <a:srgbClr val="D4D4D4"/>
                </a:solidFill>
                <a:latin typeface="Consolas" panose="020B0609020204030204" pitchFamily="49" charset="0"/>
              </a:rPr>
              <a:t>).</a:t>
            </a:r>
            <a:r>
              <a:rPr lang="de-AT" sz="1200" dirty="0">
                <a:solidFill>
                  <a:srgbClr val="DCDCAA"/>
                </a:solidFill>
                <a:latin typeface="Consolas" panose="020B0609020204030204" pitchFamily="49" charset="0"/>
              </a:rPr>
              <a:t>find</a:t>
            </a:r>
            <a:r>
              <a:rPr lang="de-AT" sz="1200" dirty="0">
                <a:solidFill>
                  <a:srgbClr val="D4D4D4"/>
                </a:solidFill>
                <a:latin typeface="Consolas" panose="020B0609020204030204" pitchFamily="49" charset="0"/>
              </a:rPr>
              <a:t>(</a:t>
            </a:r>
            <a:r>
              <a:rPr lang="de-AT" sz="1200" dirty="0">
                <a:solidFill>
                  <a:srgbClr val="CE9178"/>
                </a:solidFill>
                <a:latin typeface="Consolas" panose="020B0609020204030204" pitchFamily="49" charset="0"/>
              </a:rPr>
              <a:t>'</a:t>
            </a:r>
            <a:r>
              <a:rPr lang="de-AT" sz="1200" dirty="0" err="1">
                <a:solidFill>
                  <a:srgbClr val="CE9178"/>
                </a:solidFill>
                <a:latin typeface="Consolas" panose="020B0609020204030204" pitchFamily="49" charset="0"/>
              </a:rPr>
              <a:t>tbody</a:t>
            </a:r>
            <a:r>
              <a:rPr lang="de-AT" sz="1200" dirty="0">
                <a:solidFill>
                  <a:srgbClr val="CE9178"/>
                </a:solidFill>
                <a:latin typeface="Consolas" panose="020B0609020204030204" pitchFamily="49" charset="0"/>
              </a:rPr>
              <a:t>'</a:t>
            </a:r>
            <a:r>
              <a:rPr lang="de-AT" sz="1200" dirty="0">
                <a:solidFill>
                  <a:srgbClr val="D4D4D4"/>
                </a:solidFill>
                <a:latin typeface="Consolas" panose="020B0609020204030204" pitchFamily="49" charset="0"/>
              </a:rPr>
              <a:t>).</a:t>
            </a:r>
            <a:r>
              <a:rPr lang="de-AT" sz="1200" dirty="0" err="1">
                <a:solidFill>
                  <a:srgbClr val="DCDCAA"/>
                </a:solidFill>
                <a:latin typeface="Consolas" panose="020B0609020204030204" pitchFamily="49" charset="0"/>
              </a:rPr>
              <a:t>append</a:t>
            </a:r>
            <a:r>
              <a:rPr lang="de-AT" sz="1200" dirty="0">
                <a:solidFill>
                  <a:srgbClr val="D4D4D4"/>
                </a:solidFill>
                <a:latin typeface="Consolas" panose="020B0609020204030204" pitchFamily="49" charset="0"/>
              </a:rPr>
              <a:t>(</a:t>
            </a:r>
            <a:r>
              <a:rPr lang="de-AT" sz="1200" dirty="0" err="1">
                <a:solidFill>
                  <a:srgbClr val="9CDCFE"/>
                </a:solidFill>
                <a:latin typeface="Consolas" panose="020B0609020204030204" pitchFamily="49" charset="0"/>
              </a:rPr>
              <a:t>row</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a:solidFill>
                  <a:srgbClr val="DCDCAA"/>
                </a:solidFill>
                <a:latin typeface="Consolas" panose="020B0609020204030204" pitchFamily="49" charset="0"/>
              </a:rPr>
              <a:t>$</a:t>
            </a:r>
            <a:r>
              <a:rPr lang="de-AT" sz="1200" dirty="0">
                <a:solidFill>
                  <a:srgbClr val="D4D4D4"/>
                </a:solidFill>
                <a:latin typeface="Consolas" panose="020B0609020204030204" pitchFamily="49" charset="0"/>
              </a:rPr>
              <a:t>(</a:t>
            </a:r>
            <a:r>
              <a:rPr lang="de-AT" sz="1200" dirty="0">
                <a:solidFill>
                  <a:srgbClr val="CE9178"/>
                </a:solidFill>
                <a:latin typeface="Consolas" panose="020B0609020204030204" pitchFamily="49" charset="0"/>
              </a:rPr>
              <a:t>'#</a:t>
            </a:r>
            <a:r>
              <a:rPr lang="de-AT" sz="1200" dirty="0" err="1">
                <a:solidFill>
                  <a:srgbClr val="CE9178"/>
                </a:solidFill>
                <a:latin typeface="Consolas" panose="020B0609020204030204" pitchFamily="49" charset="0"/>
              </a:rPr>
              <a:t>artists</a:t>
            </a:r>
            <a:r>
              <a:rPr lang="de-AT" sz="1200" dirty="0">
                <a:solidFill>
                  <a:srgbClr val="CE9178"/>
                </a:solidFill>
                <a:latin typeface="Consolas" panose="020B0609020204030204" pitchFamily="49" charset="0"/>
              </a:rPr>
              <a:t>-container'</a:t>
            </a:r>
            <a:r>
              <a:rPr lang="de-AT" sz="1200" dirty="0">
                <a:solidFill>
                  <a:srgbClr val="D4D4D4"/>
                </a:solidFill>
                <a:latin typeface="Consolas" panose="020B0609020204030204" pitchFamily="49" charset="0"/>
              </a:rPr>
              <a:t>).</a:t>
            </a:r>
            <a:r>
              <a:rPr lang="de-AT" sz="1200" dirty="0" err="1">
                <a:solidFill>
                  <a:srgbClr val="DCDCAA"/>
                </a:solidFill>
                <a:latin typeface="Consolas" panose="020B0609020204030204" pitchFamily="49" charset="0"/>
              </a:rPr>
              <a:t>append</a:t>
            </a:r>
            <a:r>
              <a:rPr lang="de-AT" sz="1200" dirty="0">
                <a:solidFill>
                  <a:srgbClr val="D4D4D4"/>
                </a:solidFill>
                <a:latin typeface="Consolas" panose="020B0609020204030204" pitchFamily="49" charset="0"/>
              </a:rPr>
              <a:t>(</a:t>
            </a:r>
            <a:r>
              <a:rPr lang="de-AT" sz="1200" dirty="0" err="1">
                <a:solidFill>
                  <a:srgbClr val="9CDCFE"/>
                </a:solidFill>
                <a:latin typeface="Consolas" panose="020B0609020204030204" pitchFamily="49" charset="0"/>
              </a:rPr>
              <a:t>table</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763201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180CC8D4-7D99-41A4-8A97-D89D6DABAF5A}"/>
              </a:ext>
            </a:extLst>
          </p:cNvPr>
          <p:cNvSpPr>
            <a:spLocks noGrp="1"/>
          </p:cNvSpPr>
          <p:nvPr>
            <p:ph type="title"/>
          </p:nvPr>
        </p:nvSpPr>
        <p:spPr/>
        <p:txBody>
          <a:bodyPr/>
          <a:lstStyle/>
          <a:p>
            <a:r>
              <a:rPr lang="de-AT" dirty="0"/>
              <a:t>JSON-Daten per Ajax laden</a:t>
            </a:r>
          </a:p>
        </p:txBody>
      </p:sp>
      <p:sp>
        <p:nvSpPr>
          <p:cNvPr id="4" name="Rechteck 3">
            <a:extLst>
              <a:ext uri="{FF2B5EF4-FFF2-40B4-BE49-F238E27FC236}">
                <a16:creationId xmlns:a16="http://schemas.microsoft.com/office/drawing/2014/main" id="{5954E41D-B0F2-407C-9917-E3BFE0B6B692}"/>
              </a:ext>
            </a:extLst>
          </p:cNvPr>
          <p:cNvSpPr/>
          <p:nvPr/>
        </p:nvSpPr>
        <p:spPr>
          <a:xfrm>
            <a:off x="3048000" y="1504177"/>
            <a:ext cx="6096000" cy="4339650"/>
          </a:xfrm>
          <a:prstGeom prst="rect">
            <a:avLst/>
          </a:prstGeom>
          <a:solidFill>
            <a:schemeClr val="tx1">
              <a:lumMod val="85000"/>
              <a:lumOff val="15000"/>
            </a:schemeClr>
          </a:solidFill>
        </p:spPr>
        <p:txBody>
          <a:bodyPr>
            <a:spAutoFit/>
          </a:bodyPr>
          <a:lstStyle/>
          <a:p>
            <a:r>
              <a:rPr lang="de-AT" sz="1200" dirty="0">
                <a:solidFill>
                  <a:srgbClr val="CE9178"/>
                </a:solidFill>
                <a:latin typeface="Source Code Pro" panose="020B0509030403020204" pitchFamily="49" charset="0"/>
                <a:ea typeface="Source Code Pro" panose="020B0509030403020204" pitchFamily="49" charset="0"/>
              </a:rPr>
              <a:t>'</a:t>
            </a:r>
            <a:r>
              <a:rPr lang="de-AT" sz="1200" dirty="0" err="1">
                <a:solidFill>
                  <a:srgbClr val="CE9178"/>
                </a:solidFill>
                <a:latin typeface="Source Code Pro" panose="020B0509030403020204" pitchFamily="49" charset="0"/>
                <a:ea typeface="Source Code Pro" panose="020B0509030403020204" pitchFamily="49" charset="0"/>
              </a:rPr>
              <a:t>use</a:t>
            </a:r>
            <a:r>
              <a:rPr lang="de-AT" sz="1200" dirty="0">
                <a:solidFill>
                  <a:srgbClr val="CE9178"/>
                </a:solidFill>
                <a:latin typeface="Source Code Pro" panose="020B0509030403020204" pitchFamily="49" charset="0"/>
                <a:ea typeface="Source Code Pro" panose="020B0509030403020204" pitchFamily="49" charset="0"/>
              </a:rPr>
              <a:t> </a:t>
            </a:r>
            <a:r>
              <a:rPr lang="de-AT" sz="1200" dirty="0" err="1">
                <a:solidFill>
                  <a:srgbClr val="CE9178"/>
                </a:solidFill>
                <a:latin typeface="Source Code Pro" panose="020B0509030403020204" pitchFamily="49" charset="0"/>
                <a:ea typeface="Source Code Pro" panose="020B0509030403020204" pitchFamily="49" charset="0"/>
              </a:rPr>
              <a:t>strict</a:t>
            </a:r>
            <a:r>
              <a:rPr lang="de-AT" sz="1200" dirty="0">
                <a:solidFill>
                  <a:srgbClr val="CE9178"/>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CDCAA"/>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document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DCDCAA"/>
                </a:solidFill>
                <a:latin typeface="Source Code Pro" panose="020B0509030403020204" pitchFamily="49" charset="0"/>
                <a:ea typeface="Source Code Pro" panose="020B0509030403020204" pitchFamily="49" charset="0"/>
              </a:rPr>
              <a:t>ready</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569CD6"/>
                </a:solidFill>
                <a:latin typeface="Source Code Pro" panose="020B0509030403020204" pitchFamily="49" charset="0"/>
                <a:ea typeface="Source Code Pro" panose="020B0509030403020204" pitchFamily="49" charset="0"/>
              </a:rPr>
              <a:t>=&gt;</a:t>
            </a:r>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9CDCFE"/>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DCDCAA"/>
                </a:solidFill>
                <a:latin typeface="Source Code Pro" panose="020B0509030403020204" pitchFamily="49" charset="0"/>
                <a:ea typeface="Source Code Pro" panose="020B0509030403020204" pitchFamily="49" charset="0"/>
              </a:rPr>
              <a:t>get</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b="1" dirty="0">
                <a:solidFill>
                  <a:srgbClr val="9CDCFE"/>
                </a:solidFill>
                <a:latin typeface="Source Code Pro" panose="020B0509030403020204" pitchFamily="49" charset="0"/>
                <a:ea typeface="Source Code Pro" panose="020B0509030403020204" pitchFamily="49" charset="0"/>
              </a:rPr>
              <a:t>url:</a:t>
            </a:r>
            <a:r>
              <a:rPr lang="de-AT" sz="1200" b="1" dirty="0">
                <a:solidFill>
                  <a:srgbClr val="D4D4D4"/>
                </a:solidFill>
                <a:latin typeface="Source Code Pro" panose="020B0509030403020204" pitchFamily="49" charset="0"/>
                <a:ea typeface="Source Code Pro" panose="020B0509030403020204" pitchFamily="49" charset="0"/>
              </a:rPr>
              <a:t> </a:t>
            </a:r>
            <a:r>
              <a:rPr lang="de-AT" sz="1200" b="1" dirty="0">
                <a:solidFill>
                  <a:srgbClr val="CE9178"/>
                </a:solidFill>
                <a:latin typeface="Source Code Pro" panose="020B0509030403020204" pitchFamily="49" charset="0"/>
                <a:ea typeface="Source Code Pro" panose="020B0509030403020204" pitchFamily="49" charset="0"/>
              </a:rPr>
              <a:t>'</a:t>
            </a:r>
            <a:r>
              <a:rPr lang="de-AT" sz="1200" b="1" dirty="0" err="1">
                <a:solidFill>
                  <a:srgbClr val="CE9178"/>
                </a:solidFill>
                <a:latin typeface="Source Code Pro" panose="020B0509030403020204" pitchFamily="49" charset="0"/>
                <a:ea typeface="Source Code Pro" panose="020B0509030403020204" pitchFamily="49" charset="0"/>
              </a:rPr>
              <a:t>artists.json</a:t>
            </a:r>
            <a:r>
              <a:rPr lang="de-AT" sz="1200" b="1" dirty="0">
                <a:solidFill>
                  <a:srgbClr val="CE9178"/>
                </a:solidFill>
                <a:latin typeface="Source Code Pro" panose="020B0509030403020204" pitchFamily="49" charset="0"/>
                <a:ea typeface="Source Code Pro" panose="020B0509030403020204" pitchFamily="49" charset="0"/>
              </a:rPr>
              <a:t>'</a:t>
            </a:r>
            <a:r>
              <a:rPr lang="de-AT" sz="1200" b="1" dirty="0">
                <a:solidFill>
                  <a:srgbClr val="D4D4D4"/>
                </a:solidFill>
                <a:latin typeface="Source Code Pro" panose="020B0509030403020204" pitchFamily="49" charset="0"/>
                <a:ea typeface="Source Code Pro" panose="020B0509030403020204" pitchFamily="49" charset="0"/>
              </a:rPr>
              <a:t>,</a:t>
            </a:r>
          </a:p>
          <a:p>
            <a:r>
              <a:rPr lang="de-AT" sz="1200" b="1" dirty="0">
                <a:solidFill>
                  <a:srgbClr val="D4D4D4"/>
                </a:solidFill>
                <a:latin typeface="Source Code Pro" panose="020B0509030403020204" pitchFamily="49" charset="0"/>
                <a:ea typeface="Source Code Pro" panose="020B0509030403020204" pitchFamily="49" charset="0"/>
              </a:rPr>
              <a:t>        </a:t>
            </a:r>
            <a:r>
              <a:rPr lang="de-AT" sz="1200" b="1" dirty="0" err="1">
                <a:solidFill>
                  <a:srgbClr val="9CDCFE"/>
                </a:solidFill>
                <a:latin typeface="Source Code Pro" panose="020B0509030403020204" pitchFamily="49" charset="0"/>
                <a:ea typeface="Source Code Pro" panose="020B0509030403020204" pitchFamily="49" charset="0"/>
              </a:rPr>
              <a:t>dataType</a:t>
            </a:r>
            <a:r>
              <a:rPr lang="de-AT" sz="1200" b="1" dirty="0">
                <a:solidFill>
                  <a:srgbClr val="9CDCFE"/>
                </a:solidFill>
                <a:latin typeface="Source Code Pro" panose="020B0509030403020204" pitchFamily="49" charset="0"/>
                <a:ea typeface="Source Code Pro" panose="020B0509030403020204" pitchFamily="49" charset="0"/>
              </a:rPr>
              <a:t>:</a:t>
            </a:r>
            <a:r>
              <a:rPr lang="de-AT" sz="1200" b="1" dirty="0">
                <a:solidFill>
                  <a:srgbClr val="D4D4D4"/>
                </a:solidFill>
                <a:latin typeface="Source Code Pro" panose="020B0509030403020204" pitchFamily="49" charset="0"/>
                <a:ea typeface="Source Code Pro" panose="020B0509030403020204" pitchFamily="49" charset="0"/>
              </a:rPr>
              <a:t> </a:t>
            </a:r>
            <a:r>
              <a:rPr lang="de-AT" sz="1200" b="1" dirty="0">
                <a:solidFill>
                  <a:srgbClr val="CE9178"/>
                </a:solidFill>
                <a:latin typeface="Source Code Pro" panose="020B0509030403020204" pitchFamily="49" charset="0"/>
                <a:ea typeface="Source Code Pro" panose="020B0509030403020204" pitchFamily="49" charset="0"/>
              </a:rPr>
              <a:t>'</a:t>
            </a:r>
            <a:r>
              <a:rPr lang="de-AT" sz="1200" b="1" dirty="0" err="1">
                <a:solidFill>
                  <a:srgbClr val="CE9178"/>
                </a:solidFill>
                <a:latin typeface="Source Code Pro" panose="020B0509030403020204" pitchFamily="49" charset="0"/>
                <a:ea typeface="Source Code Pro" panose="020B0509030403020204" pitchFamily="49" charset="0"/>
              </a:rPr>
              <a:t>json</a:t>
            </a:r>
            <a:r>
              <a:rPr lang="de-AT" sz="1200" b="1" dirty="0">
                <a:solidFill>
                  <a:srgbClr val="CE9178"/>
                </a:solidFill>
                <a:latin typeface="Source Code Pro" panose="020B0509030403020204" pitchFamily="49" charset="0"/>
                <a:ea typeface="Source Code Pro" panose="020B0509030403020204" pitchFamily="49" charset="0"/>
              </a:rPr>
              <a:t>'</a:t>
            </a:r>
            <a:endParaRPr lang="de-AT" sz="1200" b="1" dirty="0">
              <a:solidFill>
                <a:srgbClr val="D4D4D4"/>
              </a:solidFill>
              <a:latin typeface="Source Code Pro" panose="020B0509030403020204" pitchFamily="49" charset="0"/>
              <a:ea typeface="Source Code Pro" panose="020B0509030403020204" pitchFamily="49" charset="0"/>
            </a:endParaRP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DCDCAA"/>
                </a:solidFill>
                <a:latin typeface="Source Code Pro" panose="020B0509030403020204" pitchFamily="49" charset="0"/>
                <a:ea typeface="Source Code Pro" panose="020B0509030403020204" pitchFamily="49" charset="0"/>
              </a:rPr>
              <a:t>done</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data</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569CD6"/>
                </a:solidFill>
                <a:latin typeface="Source Code Pro" panose="020B0509030403020204" pitchFamily="49" charset="0"/>
                <a:ea typeface="Source Code Pro" panose="020B0509030403020204" pitchFamily="49" charset="0"/>
              </a:rPr>
              <a:t>=&gt;</a:t>
            </a:r>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569CD6"/>
                </a:solidFill>
                <a:latin typeface="Source Code Pro" panose="020B0509030403020204" pitchFamily="49" charset="0"/>
                <a:ea typeface="Source Code Pro" panose="020B0509030403020204" pitchFamily="49" charset="0"/>
              </a:rPr>
              <a:t>let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table</a:t>
            </a:r>
            <a:r>
              <a:rPr lang="de-AT" sz="1200" dirty="0">
                <a:solidFill>
                  <a:srgbClr val="D4D4D4"/>
                </a:solidFill>
                <a:latin typeface="Source Code Pro" panose="020B0509030403020204" pitchFamily="49" charset="0"/>
                <a:ea typeface="Source Code Pro" panose="020B0509030403020204" pitchFamily="49" charset="0"/>
              </a:rPr>
              <a:t> = </a:t>
            </a:r>
            <a:r>
              <a:rPr lang="de-AT" sz="1200" dirty="0" err="1">
                <a:solidFill>
                  <a:srgbClr val="DCDCAA"/>
                </a:solidFill>
                <a:latin typeface="Source Code Pro" panose="020B0509030403020204" pitchFamily="49" charset="0"/>
                <a:ea typeface="Source Code Pro" panose="020B0509030403020204" pitchFamily="49" charset="0"/>
              </a:rPr>
              <a:t>initTable</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b="1" dirty="0">
                <a:solidFill>
                  <a:srgbClr val="D4D4D4"/>
                </a:solidFill>
                <a:latin typeface="Source Code Pro" panose="020B0509030403020204" pitchFamily="49" charset="0"/>
                <a:ea typeface="Source Code Pro" panose="020B0509030403020204" pitchFamily="49" charset="0"/>
              </a:rPr>
              <a:t>        </a:t>
            </a:r>
            <a:r>
              <a:rPr lang="de-AT" sz="1200" b="1" dirty="0" err="1">
                <a:solidFill>
                  <a:srgbClr val="569CD6"/>
                </a:solidFill>
                <a:latin typeface="Source Code Pro" panose="020B0509030403020204" pitchFamily="49" charset="0"/>
                <a:ea typeface="Source Code Pro" panose="020B0509030403020204" pitchFamily="49" charset="0"/>
              </a:rPr>
              <a:t>let</a:t>
            </a:r>
            <a:r>
              <a:rPr lang="de-AT" sz="1200" b="1" dirty="0">
                <a:solidFill>
                  <a:srgbClr val="D4D4D4"/>
                </a:solidFill>
                <a:latin typeface="Source Code Pro" panose="020B0509030403020204" pitchFamily="49" charset="0"/>
                <a:ea typeface="Source Code Pro" panose="020B0509030403020204" pitchFamily="49" charset="0"/>
              </a:rPr>
              <a:t> </a:t>
            </a:r>
            <a:r>
              <a:rPr lang="de-AT" sz="1200" b="1" dirty="0" err="1">
                <a:solidFill>
                  <a:srgbClr val="9CDCFE"/>
                </a:solidFill>
                <a:latin typeface="Source Code Pro" panose="020B0509030403020204" pitchFamily="49" charset="0"/>
                <a:ea typeface="Source Code Pro" panose="020B0509030403020204" pitchFamily="49" charset="0"/>
              </a:rPr>
              <a:t>artists</a:t>
            </a:r>
            <a:r>
              <a:rPr lang="de-AT" sz="1200" b="1" dirty="0">
                <a:solidFill>
                  <a:srgbClr val="D4D4D4"/>
                </a:solidFill>
                <a:latin typeface="Source Code Pro" panose="020B0509030403020204" pitchFamily="49" charset="0"/>
                <a:ea typeface="Source Code Pro" panose="020B0509030403020204" pitchFamily="49" charset="0"/>
              </a:rPr>
              <a:t> = </a:t>
            </a:r>
            <a:r>
              <a:rPr lang="de-AT" sz="1200" b="1" dirty="0" err="1">
                <a:solidFill>
                  <a:srgbClr val="9CDCFE"/>
                </a:solidFill>
                <a:latin typeface="Source Code Pro" panose="020B0509030403020204" pitchFamily="49" charset="0"/>
                <a:ea typeface="Source Code Pro" panose="020B0509030403020204" pitchFamily="49" charset="0"/>
              </a:rPr>
              <a:t>data</a:t>
            </a:r>
            <a:r>
              <a:rPr lang="de-AT" sz="1200" b="1" dirty="0" err="1">
                <a:solidFill>
                  <a:srgbClr val="D4D4D4"/>
                </a:solidFill>
                <a:latin typeface="Source Code Pro" panose="020B0509030403020204" pitchFamily="49" charset="0"/>
                <a:ea typeface="Source Code Pro" panose="020B0509030403020204" pitchFamily="49" charset="0"/>
              </a:rPr>
              <a:t>.</a:t>
            </a:r>
            <a:r>
              <a:rPr lang="de-AT" sz="1200" b="1" dirty="0" err="1">
                <a:solidFill>
                  <a:srgbClr val="9CDCFE"/>
                </a:solidFill>
                <a:latin typeface="Source Code Pro" panose="020B0509030403020204" pitchFamily="49" charset="0"/>
                <a:ea typeface="Source Code Pro" panose="020B0509030403020204" pitchFamily="49" charset="0"/>
              </a:rPr>
              <a:t>artists</a:t>
            </a:r>
            <a:r>
              <a:rPr lang="de-AT" sz="1200" b="1"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C586C0"/>
                </a:solidFill>
                <a:latin typeface="Source Code Pro" panose="020B0509030403020204" pitchFamily="49" charset="0"/>
                <a:ea typeface="Source Code Pro" panose="020B0509030403020204" pitchFamily="49" charset="0"/>
              </a:rPr>
              <a:t>for</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569CD6"/>
                </a:solidFill>
                <a:latin typeface="Source Code Pro" panose="020B0509030403020204" pitchFamily="49" charset="0"/>
                <a:ea typeface="Source Code Pro" panose="020B0509030403020204" pitchFamily="49" charset="0"/>
              </a:rPr>
              <a:t>let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9CDCFE"/>
                </a:solidFill>
                <a:latin typeface="Source Code Pro" panose="020B0509030403020204" pitchFamily="49" charset="0"/>
                <a:ea typeface="Source Code Pro" panose="020B0509030403020204" pitchFamily="49" charset="0"/>
              </a:rPr>
              <a:t>i</a:t>
            </a:r>
            <a:r>
              <a:rPr lang="de-AT" sz="1200" dirty="0">
                <a:solidFill>
                  <a:srgbClr val="D4D4D4"/>
                </a:solidFill>
                <a:latin typeface="Source Code Pro" panose="020B0509030403020204" pitchFamily="49" charset="0"/>
                <a:ea typeface="Source Code Pro" panose="020B0509030403020204" pitchFamily="49" charset="0"/>
              </a:rPr>
              <a:t> = </a:t>
            </a:r>
            <a:r>
              <a:rPr lang="de-AT" sz="1200" dirty="0">
                <a:solidFill>
                  <a:srgbClr val="B5CEA8"/>
                </a:solidFill>
                <a:latin typeface="Source Code Pro" panose="020B0509030403020204" pitchFamily="49" charset="0"/>
                <a:ea typeface="Source Code Pro" panose="020B0509030403020204" pitchFamily="49" charset="0"/>
              </a:rPr>
              <a:t>0</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9CDCFE"/>
                </a:solidFill>
                <a:latin typeface="Source Code Pro" panose="020B0509030403020204" pitchFamily="49" charset="0"/>
                <a:ea typeface="Source Code Pro" panose="020B0509030403020204" pitchFamily="49" charset="0"/>
              </a:rPr>
              <a:t>i</a:t>
            </a:r>
            <a:r>
              <a:rPr lang="de-AT" sz="1200" dirty="0">
                <a:solidFill>
                  <a:srgbClr val="D4D4D4"/>
                </a:solidFill>
                <a:latin typeface="Source Code Pro" panose="020B0509030403020204" pitchFamily="49" charset="0"/>
                <a:ea typeface="Source Code Pro" panose="020B0509030403020204" pitchFamily="49" charset="0"/>
              </a:rPr>
              <a:t> &lt; </a:t>
            </a:r>
            <a:r>
              <a:rPr lang="de-AT" sz="1200" dirty="0" err="1">
                <a:solidFill>
                  <a:srgbClr val="9CDCFE"/>
                </a:solidFill>
                <a:latin typeface="Source Code Pro" panose="020B0509030403020204" pitchFamily="49" charset="0"/>
                <a:ea typeface="Source Code Pro" panose="020B0509030403020204" pitchFamily="49" charset="0"/>
              </a:rPr>
              <a:t>artists</a:t>
            </a:r>
            <a:r>
              <a:rPr lang="de-AT" sz="1200" dirty="0" err="1">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length</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9CDCFE"/>
                </a:solidFill>
                <a:latin typeface="Source Code Pro" panose="020B0509030403020204" pitchFamily="49" charset="0"/>
                <a:ea typeface="Source Code Pro" panose="020B0509030403020204" pitchFamily="49" charset="0"/>
              </a:rPr>
              <a:t>i</a:t>
            </a:r>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569CD6"/>
                </a:solidFill>
                <a:latin typeface="Source Code Pro" panose="020B0509030403020204" pitchFamily="49" charset="0"/>
                <a:ea typeface="Source Code Pro" panose="020B0509030403020204" pitchFamily="49" charset="0"/>
              </a:rPr>
              <a:t>let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albums</a:t>
            </a:r>
            <a:r>
              <a:rPr lang="de-AT" sz="1200" dirty="0">
                <a:solidFill>
                  <a:srgbClr val="D4D4D4"/>
                </a:solidFill>
                <a:latin typeface="Source Code Pro" panose="020B0509030403020204" pitchFamily="49" charset="0"/>
                <a:ea typeface="Source Code Pro" panose="020B0509030403020204" pitchFamily="49" charset="0"/>
              </a:rPr>
              <a:t> = </a:t>
            </a:r>
            <a:r>
              <a:rPr lang="de-AT" sz="1200" dirty="0" err="1">
                <a:solidFill>
                  <a:srgbClr val="9CDCFE"/>
                </a:solidFill>
                <a:latin typeface="Source Code Pro" panose="020B0509030403020204" pitchFamily="49" charset="0"/>
                <a:ea typeface="Source Code Pro" panose="020B0509030403020204" pitchFamily="49" charset="0"/>
              </a:rPr>
              <a:t>artist</a:t>
            </a:r>
            <a:r>
              <a:rPr lang="de-AT" sz="1200" dirty="0" err="1">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albums</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C586C0"/>
                </a:solidFill>
                <a:latin typeface="Source Code Pro" panose="020B0509030403020204" pitchFamily="49" charset="0"/>
                <a:ea typeface="Source Code Pro" panose="020B0509030403020204" pitchFamily="49" charset="0"/>
              </a:rPr>
              <a:t>for</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569CD6"/>
                </a:solidFill>
                <a:latin typeface="Source Code Pro" panose="020B0509030403020204" pitchFamily="49" charset="0"/>
                <a:ea typeface="Source Code Pro" panose="020B0509030403020204" pitchFamily="49" charset="0"/>
              </a:rPr>
              <a:t>let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9CDCFE"/>
                </a:solidFill>
                <a:latin typeface="Source Code Pro" panose="020B0509030403020204" pitchFamily="49" charset="0"/>
                <a:ea typeface="Source Code Pro" panose="020B0509030403020204" pitchFamily="49" charset="0"/>
              </a:rPr>
              <a:t>j</a:t>
            </a:r>
            <a:r>
              <a:rPr lang="de-AT" sz="1200" dirty="0">
                <a:solidFill>
                  <a:srgbClr val="D4D4D4"/>
                </a:solidFill>
                <a:latin typeface="Source Code Pro" panose="020B0509030403020204" pitchFamily="49" charset="0"/>
                <a:ea typeface="Source Code Pro" panose="020B0509030403020204" pitchFamily="49" charset="0"/>
              </a:rPr>
              <a:t> = </a:t>
            </a:r>
            <a:r>
              <a:rPr lang="de-AT" sz="1200" dirty="0">
                <a:solidFill>
                  <a:srgbClr val="B5CEA8"/>
                </a:solidFill>
                <a:latin typeface="Source Code Pro" panose="020B0509030403020204" pitchFamily="49" charset="0"/>
                <a:ea typeface="Source Code Pro" panose="020B0509030403020204" pitchFamily="49" charset="0"/>
              </a:rPr>
              <a:t>0</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9CDCFE"/>
                </a:solidFill>
                <a:latin typeface="Source Code Pro" panose="020B0509030403020204" pitchFamily="49" charset="0"/>
                <a:ea typeface="Source Code Pro" panose="020B0509030403020204" pitchFamily="49" charset="0"/>
              </a:rPr>
              <a:t>j</a:t>
            </a:r>
            <a:r>
              <a:rPr lang="de-AT" sz="1200" dirty="0">
                <a:solidFill>
                  <a:srgbClr val="D4D4D4"/>
                </a:solidFill>
                <a:latin typeface="Source Code Pro" panose="020B0509030403020204" pitchFamily="49" charset="0"/>
                <a:ea typeface="Source Code Pro" panose="020B0509030403020204" pitchFamily="49" charset="0"/>
              </a:rPr>
              <a:t> &lt; </a:t>
            </a:r>
            <a:r>
              <a:rPr lang="de-AT" sz="1200" dirty="0" err="1">
                <a:solidFill>
                  <a:srgbClr val="9CDCFE"/>
                </a:solidFill>
                <a:latin typeface="Source Code Pro" panose="020B0509030403020204" pitchFamily="49" charset="0"/>
                <a:ea typeface="Source Code Pro" panose="020B0509030403020204" pitchFamily="49" charset="0"/>
              </a:rPr>
              <a:t>albums</a:t>
            </a:r>
            <a:r>
              <a:rPr lang="de-AT" sz="1200" dirty="0" err="1">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length</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j</a:t>
            </a:r>
            <a:r>
              <a:rPr lang="de-AT" sz="1200" dirty="0" err="1">
                <a:solidFill>
                  <a:srgbClr val="D4D4D4"/>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569CD6"/>
                </a:solidFill>
                <a:latin typeface="Source Code Pro" panose="020B0509030403020204" pitchFamily="49" charset="0"/>
                <a:ea typeface="Source Code Pro" panose="020B0509030403020204" pitchFamily="49" charset="0"/>
              </a:rPr>
              <a:t>let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albums</a:t>
            </a:r>
            <a:r>
              <a:rPr lang="de-AT" sz="1200" dirty="0">
                <a:solidFill>
                  <a:srgbClr val="D4D4D4"/>
                </a:solidFill>
                <a:latin typeface="Source Code Pro" panose="020B0509030403020204" pitchFamily="49" charset="0"/>
                <a:ea typeface="Source Code Pro" panose="020B0509030403020204" pitchFamily="49" charset="0"/>
              </a:rPr>
              <a:t> = </a:t>
            </a:r>
            <a:r>
              <a:rPr lang="de-AT" sz="1200" dirty="0" err="1">
                <a:solidFill>
                  <a:srgbClr val="9CDCFE"/>
                </a:solidFill>
                <a:latin typeface="Source Code Pro" panose="020B0509030403020204" pitchFamily="49" charset="0"/>
                <a:ea typeface="Source Code Pro" panose="020B0509030403020204" pitchFamily="49" charset="0"/>
              </a:rPr>
              <a:t>albums</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9CDCFE"/>
                </a:solidFill>
                <a:latin typeface="Source Code Pro" panose="020B0509030403020204" pitchFamily="49" charset="0"/>
                <a:ea typeface="Source Code Pro" panose="020B0509030403020204" pitchFamily="49" charset="0"/>
              </a:rPr>
              <a:t>j</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569CD6"/>
                </a:solidFill>
                <a:latin typeface="Source Code Pro" panose="020B0509030403020204" pitchFamily="49" charset="0"/>
                <a:ea typeface="Source Code Pro" panose="020B0509030403020204" pitchFamily="49" charset="0"/>
              </a:rPr>
              <a:t>let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row</a:t>
            </a:r>
            <a:r>
              <a:rPr lang="de-AT" sz="1200" dirty="0">
                <a:solidFill>
                  <a:srgbClr val="D4D4D4"/>
                </a:solidFill>
                <a:latin typeface="Source Code Pro" panose="020B0509030403020204" pitchFamily="49" charset="0"/>
                <a:ea typeface="Source Code Pro" panose="020B0509030403020204" pitchFamily="49" charset="0"/>
              </a:rPr>
              <a:t> = </a:t>
            </a:r>
            <a:r>
              <a:rPr lang="de-AT" sz="1200" dirty="0" err="1">
                <a:solidFill>
                  <a:srgbClr val="DCDCAA"/>
                </a:solidFill>
                <a:latin typeface="Source Code Pro" panose="020B0509030403020204" pitchFamily="49" charset="0"/>
                <a:ea typeface="Source Code Pro" panose="020B0509030403020204" pitchFamily="49" charset="0"/>
              </a:rPr>
              <a:t>createRow</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9CDCFE"/>
                </a:solidFill>
                <a:latin typeface="Source Code Pro" panose="020B0509030403020204" pitchFamily="49" charset="0"/>
                <a:ea typeface="Source Code Pro" panose="020B0509030403020204" pitchFamily="49" charset="0"/>
              </a:rPr>
              <a:t>artist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9CDCFE"/>
                </a:solidFill>
                <a:latin typeface="Source Code Pro" panose="020B0509030403020204" pitchFamily="49" charset="0"/>
                <a:ea typeface="Source Code Pro" panose="020B0509030403020204" pitchFamily="49" charset="0"/>
              </a:rPr>
              <a:t>name</a:t>
            </a:r>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album</a:t>
            </a:r>
            <a:r>
              <a:rPr lang="de-AT" sz="1200" dirty="0" err="1">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title</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album</a:t>
            </a:r>
            <a:r>
              <a:rPr lang="de-AT" sz="1200" dirty="0" err="1">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year</a:t>
            </a:r>
            <a:endParaRPr lang="de-AT" sz="1200" dirty="0">
              <a:solidFill>
                <a:srgbClr val="D4D4D4"/>
              </a:solidFill>
              <a:latin typeface="Source Code Pro" panose="020B0509030403020204" pitchFamily="49" charset="0"/>
              <a:ea typeface="Source Code Pro" panose="020B0509030403020204" pitchFamily="49" charset="0"/>
            </a:endParaRPr>
          </a:p>
          <a:p>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DCDCAA"/>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table</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DCDCAA"/>
                </a:solidFill>
                <a:latin typeface="Source Code Pro" panose="020B0509030403020204" pitchFamily="49" charset="0"/>
                <a:ea typeface="Source Code Pro" panose="020B0509030403020204" pitchFamily="49" charset="0"/>
              </a:rPr>
              <a:t>find</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CE9178"/>
                </a:solidFill>
                <a:latin typeface="Source Code Pro" panose="020B0509030403020204" pitchFamily="49" charset="0"/>
                <a:ea typeface="Source Code Pro" panose="020B0509030403020204" pitchFamily="49" charset="0"/>
              </a:rPr>
              <a:t>'</a:t>
            </a:r>
            <a:r>
              <a:rPr lang="de-AT" sz="1200" dirty="0" err="1">
                <a:solidFill>
                  <a:srgbClr val="CE9178"/>
                </a:solidFill>
                <a:latin typeface="Source Code Pro" panose="020B0509030403020204" pitchFamily="49" charset="0"/>
                <a:ea typeface="Source Code Pro" panose="020B0509030403020204" pitchFamily="49" charset="0"/>
              </a:rPr>
              <a:t>tbody</a:t>
            </a:r>
            <a:r>
              <a:rPr lang="de-AT" sz="1200" dirty="0">
                <a:solidFill>
                  <a:srgbClr val="CE9178"/>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DCDCAA"/>
                </a:solidFill>
                <a:latin typeface="Source Code Pro" panose="020B0509030403020204" pitchFamily="49" charset="0"/>
                <a:ea typeface="Source Code Pro" panose="020B0509030403020204" pitchFamily="49" charset="0"/>
              </a:rPr>
              <a:t>append</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row</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DCDCAA"/>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CE9178"/>
                </a:solidFill>
                <a:latin typeface="Source Code Pro" panose="020B0509030403020204" pitchFamily="49" charset="0"/>
                <a:ea typeface="Source Code Pro" panose="020B0509030403020204" pitchFamily="49" charset="0"/>
              </a:rPr>
              <a:t>'#</a:t>
            </a:r>
            <a:r>
              <a:rPr lang="de-AT" sz="1200" dirty="0" err="1">
                <a:solidFill>
                  <a:srgbClr val="CE9178"/>
                </a:solidFill>
                <a:latin typeface="Source Code Pro" panose="020B0509030403020204" pitchFamily="49" charset="0"/>
                <a:ea typeface="Source Code Pro" panose="020B0509030403020204" pitchFamily="49" charset="0"/>
              </a:rPr>
              <a:t>artists</a:t>
            </a:r>
            <a:r>
              <a:rPr lang="de-AT" sz="1200" dirty="0">
                <a:solidFill>
                  <a:srgbClr val="CE9178"/>
                </a:solidFill>
                <a:latin typeface="Source Code Pro" panose="020B0509030403020204" pitchFamily="49" charset="0"/>
                <a:ea typeface="Source Code Pro" panose="020B0509030403020204" pitchFamily="49" charset="0"/>
              </a:rPr>
              <a:t>-container'</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DCDCAA"/>
                </a:solidFill>
                <a:latin typeface="Source Code Pro" panose="020B0509030403020204" pitchFamily="49" charset="0"/>
                <a:ea typeface="Source Code Pro" panose="020B0509030403020204" pitchFamily="49" charset="0"/>
              </a:rPr>
              <a:t>append</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table</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a:t>
            </a:r>
            <a:endParaRPr lang="de-AT" sz="1200" b="0" dirty="0">
              <a:solidFill>
                <a:srgbClr val="D4D4D4"/>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779278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ED9913E-0282-4F12-ADB4-010B7ECAF0C7}"/>
              </a:ext>
            </a:extLst>
          </p:cNvPr>
          <p:cNvSpPr>
            <a:spLocks noGrp="1"/>
          </p:cNvSpPr>
          <p:nvPr>
            <p:ph type="title"/>
          </p:nvPr>
        </p:nvSpPr>
        <p:spPr/>
        <p:txBody>
          <a:bodyPr>
            <a:normAutofit fontScale="90000"/>
          </a:bodyPr>
          <a:lstStyle/>
          <a:p>
            <a:r>
              <a:rPr lang="de-AT" dirty="0"/>
              <a:t>Alternatives Laden von </a:t>
            </a:r>
            <a:br>
              <a:rPr lang="de-AT" dirty="0"/>
            </a:br>
            <a:r>
              <a:rPr lang="de-AT" dirty="0"/>
              <a:t>JSON-Daten per Ajax</a:t>
            </a:r>
          </a:p>
        </p:txBody>
      </p:sp>
      <p:sp>
        <p:nvSpPr>
          <p:cNvPr id="4" name="Rechteck 3">
            <a:extLst>
              <a:ext uri="{FF2B5EF4-FFF2-40B4-BE49-F238E27FC236}">
                <a16:creationId xmlns:a16="http://schemas.microsoft.com/office/drawing/2014/main" id="{33571168-E37C-4A36-B901-72F0B46B4D8F}"/>
              </a:ext>
            </a:extLst>
          </p:cNvPr>
          <p:cNvSpPr/>
          <p:nvPr/>
        </p:nvSpPr>
        <p:spPr>
          <a:xfrm>
            <a:off x="1334300" y="1914850"/>
            <a:ext cx="5021740" cy="2492990"/>
          </a:xfrm>
          <a:prstGeom prst="rect">
            <a:avLst/>
          </a:prstGeom>
          <a:solidFill>
            <a:schemeClr val="tx1">
              <a:lumMod val="85000"/>
              <a:lumOff val="15000"/>
            </a:schemeClr>
          </a:solidFill>
        </p:spPr>
        <p:txBody>
          <a:bodyPr wrap="square">
            <a:spAutoFit/>
          </a:bodyPr>
          <a:lstStyle/>
          <a:p>
            <a:r>
              <a:rPr lang="de-AT" sz="1200" dirty="0">
                <a:solidFill>
                  <a:srgbClr val="CE9178"/>
                </a:solidFill>
                <a:latin typeface="Source Code Pro" panose="020B0509030403020204" pitchFamily="49" charset="0"/>
                <a:ea typeface="Source Code Pro" panose="020B0509030403020204" pitchFamily="49" charset="0"/>
              </a:rPr>
              <a:t>'</a:t>
            </a:r>
            <a:r>
              <a:rPr lang="de-AT" sz="1200" dirty="0" err="1">
                <a:solidFill>
                  <a:srgbClr val="CE9178"/>
                </a:solidFill>
                <a:latin typeface="Source Code Pro" panose="020B0509030403020204" pitchFamily="49" charset="0"/>
                <a:ea typeface="Source Code Pro" panose="020B0509030403020204" pitchFamily="49" charset="0"/>
              </a:rPr>
              <a:t>use</a:t>
            </a:r>
            <a:r>
              <a:rPr lang="de-AT" sz="1200" dirty="0">
                <a:solidFill>
                  <a:srgbClr val="CE9178"/>
                </a:solidFill>
                <a:latin typeface="Source Code Pro" panose="020B0509030403020204" pitchFamily="49" charset="0"/>
                <a:ea typeface="Source Code Pro" panose="020B0509030403020204" pitchFamily="49" charset="0"/>
              </a:rPr>
              <a:t> </a:t>
            </a:r>
            <a:r>
              <a:rPr lang="de-AT" sz="1200" dirty="0" err="1">
                <a:solidFill>
                  <a:srgbClr val="CE9178"/>
                </a:solidFill>
                <a:latin typeface="Source Code Pro" panose="020B0509030403020204" pitchFamily="49" charset="0"/>
                <a:ea typeface="Source Code Pro" panose="020B0509030403020204" pitchFamily="49" charset="0"/>
              </a:rPr>
              <a:t>strict</a:t>
            </a:r>
            <a:r>
              <a:rPr lang="de-AT" sz="1200" dirty="0">
                <a:solidFill>
                  <a:srgbClr val="CE9178"/>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CDCAA"/>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document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DCDCAA"/>
                </a:solidFill>
                <a:latin typeface="Source Code Pro" panose="020B0509030403020204" pitchFamily="49" charset="0"/>
                <a:ea typeface="Source Code Pro" panose="020B0509030403020204" pitchFamily="49" charset="0"/>
              </a:rPr>
              <a:t>ready</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569CD6"/>
                </a:solidFill>
                <a:latin typeface="Source Code Pro" panose="020B0509030403020204" pitchFamily="49" charset="0"/>
                <a:ea typeface="Source Code Pro" panose="020B0509030403020204" pitchFamily="49" charset="0"/>
              </a:rPr>
              <a:t>=&gt;</a:t>
            </a:r>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b="1" dirty="0">
                <a:solidFill>
                  <a:srgbClr val="9CDCFE"/>
                </a:solidFill>
                <a:latin typeface="Source Code Pro" panose="020B0509030403020204" pitchFamily="49" charset="0"/>
                <a:ea typeface="Source Code Pro" panose="020B0509030403020204" pitchFamily="49" charset="0"/>
              </a:rPr>
              <a:t>$</a:t>
            </a:r>
            <a:r>
              <a:rPr lang="de-AT" sz="1200" b="1" dirty="0">
                <a:solidFill>
                  <a:srgbClr val="D4D4D4"/>
                </a:solidFill>
                <a:latin typeface="Source Code Pro" panose="020B0509030403020204" pitchFamily="49" charset="0"/>
                <a:ea typeface="Source Code Pro" panose="020B0509030403020204" pitchFamily="49" charset="0"/>
              </a:rPr>
              <a:t>.</a:t>
            </a:r>
            <a:r>
              <a:rPr lang="de-AT" sz="1200" b="1" dirty="0" err="1">
                <a:solidFill>
                  <a:srgbClr val="DCDCAA"/>
                </a:solidFill>
                <a:latin typeface="Source Code Pro" panose="020B0509030403020204" pitchFamily="49" charset="0"/>
                <a:ea typeface="Source Code Pro" panose="020B0509030403020204" pitchFamily="49" charset="0"/>
              </a:rPr>
              <a:t>getJSON</a:t>
            </a:r>
            <a:r>
              <a:rPr lang="de-AT" sz="1200" b="1" dirty="0">
                <a:solidFill>
                  <a:srgbClr val="D4D4D4"/>
                </a:solidFill>
                <a:latin typeface="Source Code Pro" panose="020B0509030403020204" pitchFamily="49" charset="0"/>
                <a:ea typeface="Source Code Pro" panose="020B0509030403020204" pitchFamily="49" charset="0"/>
              </a:rPr>
              <a:t>(</a:t>
            </a:r>
          </a:p>
          <a:p>
            <a:r>
              <a:rPr lang="de-AT" sz="1200" b="1" dirty="0">
                <a:solidFill>
                  <a:srgbClr val="D4D4D4"/>
                </a:solidFill>
                <a:latin typeface="Source Code Pro" panose="020B0509030403020204" pitchFamily="49" charset="0"/>
                <a:ea typeface="Source Code Pro" panose="020B0509030403020204" pitchFamily="49" charset="0"/>
              </a:rPr>
              <a:t>        </a:t>
            </a:r>
            <a:r>
              <a:rPr lang="de-AT" sz="1200" b="1" dirty="0">
                <a:solidFill>
                  <a:srgbClr val="CE9178"/>
                </a:solidFill>
                <a:latin typeface="Source Code Pro" panose="020B0509030403020204" pitchFamily="49" charset="0"/>
                <a:ea typeface="Source Code Pro" panose="020B0509030403020204" pitchFamily="49" charset="0"/>
              </a:rPr>
              <a:t>'</a:t>
            </a:r>
            <a:r>
              <a:rPr lang="de-AT" sz="1200" b="1" dirty="0" err="1">
                <a:solidFill>
                  <a:srgbClr val="CE9178"/>
                </a:solidFill>
                <a:latin typeface="Source Code Pro" panose="020B0509030403020204" pitchFamily="49" charset="0"/>
                <a:ea typeface="Source Code Pro" panose="020B0509030403020204" pitchFamily="49" charset="0"/>
              </a:rPr>
              <a:t>artists.json</a:t>
            </a:r>
            <a:r>
              <a:rPr lang="de-AT" sz="1200" b="1" dirty="0">
                <a:solidFill>
                  <a:srgbClr val="CE9178"/>
                </a:solidFill>
                <a:latin typeface="Source Code Pro" panose="020B0509030403020204" pitchFamily="49" charset="0"/>
                <a:ea typeface="Source Code Pro" panose="020B0509030403020204" pitchFamily="49" charset="0"/>
              </a:rPr>
              <a:t>'</a:t>
            </a:r>
            <a:r>
              <a:rPr lang="de-AT" sz="1200" b="1" dirty="0">
                <a:solidFill>
                  <a:srgbClr val="D4D4D4"/>
                </a:solidFill>
                <a:latin typeface="Source Code Pro" panose="020B0509030403020204" pitchFamily="49" charset="0"/>
                <a:ea typeface="Source Code Pro" panose="020B0509030403020204" pitchFamily="49" charset="0"/>
              </a:rPr>
              <a:t>,</a:t>
            </a:r>
          </a:p>
          <a:p>
            <a:r>
              <a:rPr lang="de-AT" sz="1200" b="1" dirty="0">
                <a:solidFill>
                  <a:srgbClr val="D4D4D4"/>
                </a:solidFill>
                <a:latin typeface="Source Code Pro" panose="020B0509030403020204" pitchFamily="49" charset="0"/>
                <a:ea typeface="Source Code Pro" panose="020B0509030403020204" pitchFamily="49" charset="0"/>
              </a:rPr>
              <a:t>        (</a:t>
            </a:r>
          </a:p>
          <a:p>
            <a:r>
              <a:rPr lang="de-AT" sz="1200" b="1" dirty="0">
                <a:solidFill>
                  <a:srgbClr val="D4D4D4"/>
                </a:solidFill>
                <a:latin typeface="Source Code Pro" panose="020B0509030403020204" pitchFamily="49" charset="0"/>
                <a:ea typeface="Source Code Pro" panose="020B0509030403020204" pitchFamily="49" charset="0"/>
              </a:rPr>
              <a:t>            </a:t>
            </a:r>
            <a:r>
              <a:rPr lang="de-AT" sz="1200" b="1" dirty="0" err="1">
                <a:solidFill>
                  <a:srgbClr val="9CDCFE"/>
                </a:solidFill>
                <a:latin typeface="Source Code Pro" panose="020B0509030403020204" pitchFamily="49" charset="0"/>
                <a:ea typeface="Source Code Pro" panose="020B0509030403020204" pitchFamily="49" charset="0"/>
              </a:rPr>
              <a:t>data</a:t>
            </a:r>
            <a:r>
              <a:rPr lang="de-AT" sz="1200" b="1" dirty="0">
                <a:solidFill>
                  <a:srgbClr val="D4D4D4"/>
                </a:solidFill>
                <a:latin typeface="Source Code Pro" panose="020B0509030403020204" pitchFamily="49" charset="0"/>
                <a:ea typeface="Source Code Pro" panose="020B0509030403020204" pitchFamily="49" charset="0"/>
              </a:rPr>
              <a:t>, </a:t>
            </a:r>
          </a:p>
          <a:p>
            <a:r>
              <a:rPr lang="de-AT" sz="1200" b="1" dirty="0">
                <a:solidFill>
                  <a:srgbClr val="D4D4D4"/>
                </a:solidFill>
                <a:latin typeface="Source Code Pro" panose="020B0509030403020204" pitchFamily="49" charset="0"/>
                <a:ea typeface="Source Code Pro" panose="020B0509030403020204" pitchFamily="49" charset="0"/>
              </a:rPr>
              <a:t>            </a:t>
            </a:r>
            <a:r>
              <a:rPr lang="de-AT" sz="1200" b="1" dirty="0" err="1">
                <a:solidFill>
                  <a:srgbClr val="9CDCFE"/>
                </a:solidFill>
                <a:latin typeface="Source Code Pro" panose="020B0509030403020204" pitchFamily="49" charset="0"/>
                <a:ea typeface="Source Code Pro" panose="020B0509030403020204" pitchFamily="49" charset="0"/>
              </a:rPr>
              <a:t>textStatus</a:t>
            </a:r>
            <a:r>
              <a:rPr lang="de-AT" sz="1200" b="1" dirty="0">
                <a:solidFill>
                  <a:srgbClr val="D4D4D4"/>
                </a:solidFill>
                <a:latin typeface="Source Code Pro" panose="020B0509030403020204" pitchFamily="49" charset="0"/>
                <a:ea typeface="Source Code Pro" panose="020B0509030403020204" pitchFamily="49" charset="0"/>
              </a:rPr>
              <a:t>,</a:t>
            </a:r>
          </a:p>
          <a:p>
            <a:r>
              <a:rPr lang="de-AT" sz="1200" b="1" dirty="0">
                <a:solidFill>
                  <a:srgbClr val="D4D4D4"/>
                </a:solidFill>
                <a:latin typeface="Source Code Pro" panose="020B0509030403020204" pitchFamily="49" charset="0"/>
                <a:ea typeface="Source Code Pro" panose="020B0509030403020204" pitchFamily="49" charset="0"/>
              </a:rPr>
              <a:t>            </a:t>
            </a:r>
            <a:r>
              <a:rPr lang="de-AT" sz="1200" b="1" dirty="0" err="1">
                <a:solidFill>
                  <a:srgbClr val="9CDCFE"/>
                </a:solidFill>
                <a:latin typeface="Source Code Pro" panose="020B0509030403020204" pitchFamily="49" charset="0"/>
                <a:ea typeface="Source Code Pro" panose="020B0509030403020204" pitchFamily="49" charset="0"/>
              </a:rPr>
              <a:t>jqXHRObjekt</a:t>
            </a:r>
            <a:endParaRPr lang="de-AT" sz="1200" b="1" dirty="0">
              <a:solidFill>
                <a:srgbClr val="D4D4D4"/>
              </a:solidFill>
              <a:latin typeface="Source Code Pro" panose="020B0509030403020204" pitchFamily="49" charset="0"/>
              <a:ea typeface="Source Code Pro" panose="020B0509030403020204" pitchFamily="49" charset="0"/>
            </a:endParaRPr>
          </a:p>
          <a:p>
            <a:r>
              <a:rPr lang="de-AT" sz="1200" b="1" dirty="0">
                <a:solidFill>
                  <a:srgbClr val="D4D4D4"/>
                </a:solidFill>
                <a:latin typeface="Source Code Pro" panose="020B0509030403020204" pitchFamily="49" charset="0"/>
                <a:ea typeface="Source Code Pro" panose="020B0509030403020204" pitchFamily="49" charset="0"/>
              </a:rPr>
              <a:t>        ) </a:t>
            </a:r>
            <a:r>
              <a:rPr lang="de-AT" sz="1200" b="1" dirty="0">
                <a:solidFill>
                  <a:srgbClr val="569CD6"/>
                </a:solidFill>
                <a:latin typeface="Source Code Pro" panose="020B0509030403020204" pitchFamily="49" charset="0"/>
                <a:ea typeface="Source Code Pro" panose="020B0509030403020204" pitchFamily="49" charset="0"/>
              </a:rPr>
              <a:t>=&gt;</a:t>
            </a:r>
            <a:r>
              <a:rPr lang="de-AT" sz="1200" b="1" dirty="0">
                <a:solidFill>
                  <a:srgbClr val="D4D4D4"/>
                </a:solidFill>
                <a:latin typeface="Source Code Pro" panose="020B0509030403020204" pitchFamily="49" charset="0"/>
                <a:ea typeface="Source Code Pro" panose="020B0509030403020204" pitchFamily="49" charset="0"/>
              </a:rPr>
              <a:t> {</a:t>
            </a:r>
          </a:p>
          <a:p>
            <a:r>
              <a:rPr lang="de-AT" sz="1200" b="1" dirty="0">
                <a:solidFill>
                  <a:srgbClr val="D4D4D4"/>
                </a:solidFill>
                <a:latin typeface="Source Code Pro" panose="020B0509030403020204" pitchFamily="49" charset="0"/>
                <a:ea typeface="Source Code Pro" panose="020B0509030403020204" pitchFamily="49" charset="0"/>
              </a:rPr>
              <a:t>            </a:t>
            </a:r>
            <a:r>
              <a:rPr lang="de-AT" sz="1200" b="1" dirty="0">
                <a:solidFill>
                  <a:srgbClr val="6A9955"/>
                </a:solidFill>
                <a:latin typeface="Source Code Pro" panose="020B0509030403020204" pitchFamily="49" charset="0"/>
                <a:ea typeface="Source Code Pro" panose="020B0509030403020204" pitchFamily="49" charset="0"/>
              </a:rPr>
              <a:t>// Hier der schon bekannte Inhalt</a:t>
            </a:r>
            <a:endParaRPr lang="de-AT" sz="1200" b="1" dirty="0">
              <a:solidFill>
                <a:srgbClr val="D4D4D4"/>
              </a:solidFill>
              <a:latin typeface="Source Code Pro" panose="020B0509030403020204" pitchFamily="49" charset="0"/>
              <a:ea typeface="Source Code Pro" panose="020B0509030403020204" pitchFamily="49" charset="0"/>
            </a:endParaRPr>
          </a:p>
          <a:p>
            <a:r>
              <a:rPr lang="de-AT" sz="1200" b="1" dirty="0">
                <a:solidFill>
                  <a:srgbClr val="D4D4D4"/>
                </a:solidFill>
                <a:latin typeface="Source Code Pro" panose="020B0509030403020204" pitchFamily="49" charset="0"/>
                <a:ea typeface="Source Code Pro" panose="020B0509030403020204" pitchFamily="49" charset="0"/>
              </a:rPr>
              <a:t>        }</a:t>
            </a:r>
          </a:p>
          <a:p>
            <a:r>
              <a:rPr lang="de-AT" sz="1200" b="1"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a:t>
            </a:r>
            <a:endParaRPr lang="de-AT" sz="1200" b="0" dirty="0">
              <a:solidFill>
                <a:srgbClr val="D4D4D4"/>
              </a:solidFill>
              <a:effectLst/>
              <a:latin typeface="Source Code Pro" panose="020B0509030403020204" pitchFamily="49" charset="0"/>
              <a:ea typeface="Source Code Pro" panose="020B0509030403020204" pitchFamily="49" charset="0"/>
            </a:endParaRPr>
          </a:p>
        </p:txBody>
      </p:sp>
      <p:sp>
        <p:nvSpPr>
          <p:cNvPr id="5" name="Textplatzhalter 1">
            <a:extLst>
              <a:ext uri="{FF2B5EF4-FFF2-40B4-BE49-F238E27FC236}">
                <a16:creationId xmlns:a16="http://schemas.microsoft.com/office/drawing/2014/main" id="{A646B48D-1599-4B1E-9A6A-F9E92A827E2A}"/>
              </a:ext>
            </a:extLst>
          </p:cNvPr>
          <p:cNvSpPr txBox="1">
            <a:spLocks/>
          </p:cNvSpPr>
          <p:nvPr/>
        </p:nvSpPr>
        <p:spPr>
          <a:xfrm>
            <a:off x="7045890" y="2356866"/>
            <a:ext cx="4547534" cy="1383969"/>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de-AT" sz="1400" kern="1200" dirty="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b="1" dirty="0"/>
              <a:t>Zusätzliche Daten mit der Anfrage senden</a:t>
            </a:r>
          </a:p>
          <a:p>
            <a:pPr marL="0" indent="0">
              <a:buFont typeface="Arial" panose="020B0604020202020204" pitchFamily="34" charset="0"/>
              <a:buNone/>
            </a:pPr>
            <a:r>
              <a:rPr lang="de-DE" dirty="0"/>
              <a:t>Wie auch schon bei der Methode </a:t>
            </a:r>
            <a:r>
              <a:rPr lang="de-DE" b="1" dirty="0" err="1">
                <a:solidFill>
                  <a:schemeClr val="accent1">
                    <a:lumMod val="75000"/>
                  </a:schemeClr>
                </a:solidFill>
                <a:latin typeface="Source Code Pro" panose="020B0509030403020204" pitchFamily="49" charset="0"/>
                <a:ea typeface="Source Code Pro" panose="020B0509030403020204" pitchFamily="49" charset="0"/>
              </a:rPr>
              <a:t>load</a:t>
            </a:r>
            <a:r>
              <a:rPr lang="de-DE" b="1" dirty="0">
                <a:solidFill>
                  <a:schemeClr val="accent1">
                    <a:lumMod val="75000"/>
                  </a:schemeClr>
                </a:solidFill>
                <a:latin typeface="Source Code Pro" panose="020B0509030403020204" pitchFamily="49" charset="0"/>
                <a:ea typeface="Source Code Pro" panose="020B0509030403020204" pitchFamily="49" charset="0"/>
              </a:rPr>
              <a:t>()</a:t>
            </a:r>
            <a:r>
              <a:rPr lang="de-DE" dirty="0"/>
              <a:t> können optional zwischen der URL und der Callback-Funktion noch ein Argument angegeben werden, um diejenigen Daten zu definieren, die mit der Anfrage an den Server gesendet werden sollen.</a:t>
            </a:r>
          </a:p>
        </p:txBody>
      </p:sp>
    </p:spTree>
    <p:extLst>
      <p:ext uri="{BB962C8B-B14F-4D97-AF65-F5344CB8AC3E}">
        <p14:creationId xmlns:p14="http://schemas.microsoft.com/office/powerpoint/2010/main" val="97427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D2EDE1E-138E-4A24-9705-D8189B1B8AF9}"/>
              </a:ext>
            </a:extLst>
          </p:cNvPr>
          <p:cNvSpPr>
            <a:spLocks noGrp="1"/>
          </p:cNvSpPr>
          <p:nvPr>
            <p:ph type="body" sz="quarter" idx="14"/>
          </p:nvPr>
        </p:nvSpPr>
        <p:spPr>
          <a:xfrm>
            <a:off x="1062037" y="2410848"/>
            <a:ext cx="10067925" cy="996170"/>
          </a:xfrm>
        </p:spPr>
        <p:txBody>
          <a:bodyPr/>
          <a:lstStyle/>
          <a:p>
            <a:pPr marL="0" indent="0">
              <a:buNone/>
            </a:pPr>
            <a:r>
              <a:rPr lang="de-AT" dirty="0"/>
              <a:t>Auch das Erzeugen von Ajax-Anfragen wird durch jQuery um einiges vereinfacht. </a:t>
            </a:r>
          </a:p>
          <a:p>
            <a:pPr marL="0" indent="0">
              <a:buNone/>
            </a:pPr>
            <a:r>
              <a:rPr lang="de-AT" dirty="0"/>
              <a:t>Für das Erstellen von Ajax-Anfragen bietet jQuery verschiedene Methoden an. Dabei handelt es sich um Methoden, die - mit Ausnahme der Methode </a:t>
            </a:r>
            <a:r>
              <a:rPr lang="de-AT" b="1" dirty="0" err="1">
                <a:solidFill>
                  <a:schemeClr val="accent1">
                    <a:lumMod val="75000"/>
                  </a:schemeClr>
                </a:solidFill>
                <a:latin typeface="Source Code Pro" panose="020B0509030403020204" pitchFamily="49" charset="0"/>
                <a:ea typeface="Source Code Pro" panose="020B0509030403020204" pitchFamily="49" charset="0"/>
              </a:rPr>
              <a:t>load</a:t>
            </a:r>
            <a:r>
              <a:rPr lang="de-AT" b="1" dirty="0">
                <a:solidFill>
                  <a:schemeClr val="accent1">
                    <a:lumMod val="75000"/>
                  </a:schemeClr>
                </a:solidFill>
                <a:latin typeface="Source Code Pro" panose="020B0509030403020204" pitchFamily="49" charset="0"/>
                <a:ea typeface="Source Code Pro" panose="020B0509030403020204" pitchFamily="49" charset="0"/>
              </a:rPr>
              <a:t>()</a:t>
            </a:r>
            <a:r>
              <a:rPr lang="de-AT" dirty="0"/>
              <a:t> - nicht wie bisher auf einer Auswahl von Elementen aufgerufen werden, sondern direkt auf dem Objekt $. </a:t>
            </a:r>
          </a:p>
        </p:txBody>
      </p:sp>
      <p:sp>
        <p:nvSpPr>
          <p:cNvPr id="3" name="Titel 2">
            <a:extLst>
              <a:ext uri="{FF2B5EF4-FFF2-40B4-BE49-F238E27FC236}">
                <a16:creationId xmlns:a16="http://schemas.microsoft.com/office/drawing/2014/main" id="{9DEE9D4E-896B-4886-AED2-F076F25355C8}"/>
              </a:ext>
            </a:extLst>
          </p:cNvPr>
          <p:cNvSpPr>
            <a:spLocks noGrp="1"/>
          </p:cNvSpPr>
          <p:nvPr>
            <p:ph type="title"/>
          </p:nvPr>
        </p:nvSpPr>
        <p:spPr/>
        <p:txBody>
          <a:bodyPr>
            <a:normAutofit/>
          </a:bodyPr>
          <a:lstStyle/>
          <a:p>
            <a:r>
              <a:rPr lang="de-AT" dirty="0"/>
              <a:t>Ajax-Anfragen erstellen</a:t>
            </a:r>
          </a:p>
        </p:txBody>
      </p:sp>
    </p:spTree>
    <p:extLst>
      <p:ext uri="{BB962C8B-B14F-4D97-AF65-F5344CB8AC3E}">
        <p14:creationId xmlns:p14="http://schemas.microsoft.com/office/powerpoint/2010/main" val="4167784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68666DC-7C56-4E82-9833-AFBF7CDCBE53}"/>
              </a:ext>
            </a:extLst>
          </p:cNvPr>
          <p:cNvSpPr>
            <a:spLocks noGrp="1"/>
          </p:cNvSpPr>
          <p:nvPr>
            <p:ph type="title"/>
          </p:nvPr>
        </p:nvSpPr>
        <p:spPr/>
        <p:txBody>
          <a:bodyPr>
            <a:normAutofit fontScale="90000"/>
          </a:bodyPr>
          <a:lstStyle/>
          <a:p>
            <a:r>
              <a:rPr lang="de-AT" dirty="0"/>
              <a:t>Wichtigste Methoden für das Arbeiten mit Ajax</a:t>
            </a:r>
          </a:p>
        </p:txBody>
      </p:sp>
      <p:graphicFrame>
        <p:nvGraphicFramePr>
          <p:cNvPr id="4" name="Tabelle 3">
            <a:extLst>
              <a:ext uri="{FF2B5EF4-FFF2-40B4-BE49-F238E27FC236}">
                <a16:creationId xmlns:a16="http://schemas.microsoft.com/office/drawing/2014/main" id="{48CDD046-74C3-4768-96EB-FA0B16691521}"/>
              </a:ext>
            </a:extLst>
          </p:cNvPr>
          <p:cNvGraphicFramePr>
            <a:graphicFrameLocks noGrp="1"/>
          </p:cNvGraphicFramePr>
          <p:nvPr/>
        </p:nvGraphicFramePr>
        <p:xfrm>
          <a:off x="748174" y="1772920"/>
          <a:ext cx="10695651" cy="3037840"/>
        </p:xfrm>
        <a:graphic>
          <a:graphicData uri="http://schemas.openxmlformats.org/drawingml/2006/table">
            <a:tbl>
              <a:tblPr firstRow="1" bandRow="1">
                <a:tableStyleId>{8EC20E35-A176-4012-BC5E-935CFFF8708E}</a:tableStyleId>
              </a:tblPr>
              <a:tblGrid>
                <a:gridCol w="3089494">
                  <a:extLst>
                    <a:ext uri="{9D8B030D-6E8A-4147-A177-3AD203B41FA5}">
                      <a16:colId xmlns:a16="http://schemas.microsoft.com/office/drawing/2014/main" val="2221785736"/>
                    </a:ext>
                  </a:extLst>
                </a:gridCol>
                <a:gridCol w="7606157">
                  <a:extLst>
                    <a:ext uri="{9D8B030D-6E8A-4147-A177-3AD203B41FA5}">
                      <a16:colId xmlns:a16="http://schemas.microsoft.com/office/drawing/2014/main" val="604802891"/>
                    </a:ext>
                  </a:extLst>
                </a:gridCol>
              </a:tblGrid>
              <a:tr h="370840">
                <a:tc>
                  <a:txBody>
                    <a:bodyPr/>
                    <a:lstStyle/>
                    <a:p>
                      <a:r>
                        <a:rPr lang="de-AT" sz="1400" dirty="0"/>
                        <a:t>Selektor</a:t>
                      </a:r>
                    </a:p>
                  </a:txBody>
                  <a:tcPr/>
                </a:tc>
                <a:tc>
                  <a:txBody>
                    <a:bodyPr/>
                    <a:lstStyle/>
                    <a:p>
                      <a:r>
                        <a:rPr lang="de-AT" sz="1400" dirty="0"/>
                        <a:t>Beschreibung</a:t>
                      </a:r>
                    </a:p>
                  </a:txBody>
                  <a:tcPr/>
                </a:tc>
                <a:extLst>
                  <a:ext uri="{0D108BD9-81ED-4DB2-BD59-A6C34878D82A}">
                    <a16:rowId xmlns:a16="http://schemas.microsoft.com/office/drawing/2014/main" val="2581469364"/>
                  </a:ext>
                </a:extLst>
              </a:tr>
              <a:tr h="370840">
                <a:tc>
                  <a:txBody>
                    <a:bodyPr/>
                    <a:lstStyle/>
                    <a:p>
                      <a:r>
                        <a:rPr lang="de-AT" sz="1400" b="1" kern="1200" dirty="0">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rPr>
                        <a:t>$.</a:t>
                      </a:r>
                      <a:r>
                        <a:rPr lang="de-AT" sz="1400" b="1" kern="1200" dirty="0" err="1">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rPr>
                        <a:t>ajax</a:t>
                      </a:r>
                      <a:r>
                        <a:rPr lang="de-AT" sz="1400" b="1" kern="1200" dirty="0">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rPr>
                        <a:t>()</a:t>
                      </a:r>
                    </a:p>
                  </a:txBody>
                  <a:tcPr/>
                </a:tc>
                <a:tc>
                  <a:txBody>
                    <a:bodyPr/>
                    <a:lstStyle/>
                    <a:p>
                      <a:r>
                        <a:rPr lang="de-AT" sz="1400" dirty="0"/>
                        <a:t>Führ eine asynchrone HTTP-Anfrage durch</a:t>
                      </a:r>
                    </a:p>
                  </a:txBody>
                  <a:tcPr/>
                </a:tc>
                <a:extLst>
                  <a:ext uri="{0D108BD9-81ED-4DB2-BD59-A6C34878D82A}">
                    <a16:rowId xmlns:a16="http://schemas.microsoft.com/office/drawing/2014/main" val="1866917009"/>
                  </a:ext>
                </a:extLst>
              </a:tr>
              <a:tr h="370840">
                <a:tc>
                  <a:txBody>
                    <a:bodyPr/>
                    <a:lstStyle/>
                    <a:p>
                      <a:r>
                        <a:rPr lang="de-AT" sz="1400" b="1" kern="1200" dirty="0">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rPr>
                        <a:t>$.</a:t>
                      </a:r>
                      <a:r>
                        <a:rPr lang="de-AT" sz="1400" b="1" kern="1200" dirty="0" err="1">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rPr>
                        <a:t>get</a:t>
                      </a:r>
                      <a:r>
                        <a:rPr lang="de-AT" sz="1400" b="1" kern="1200" dirty="0">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rPr>
                        <a:t>()</a:t>
                      </a:r>
                    </a:p>
                  </a:txBody>
                  <a:tcPr/>
                </a:tc>
                <a:tc>
                  <a:txBody>
                    <a:bodyPr/>
                    <a:lstStyle/>
                    <a:p>
                      <a:r>
                        <a:rPr lang="de-AT" sz="1400" dirty="0"/>
                        <a:t>Führt eine HTTP-Anfrage unter Verwendung der HTTP-Methode </a:t>
                      </a:r>
                      <a:r>
                        <a:rPr lang="de-AT" sz="1400" b="1" kern="1200" dirty="0">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rPr>
                        <a:t>GET</a:t>
                      </a:r>
                      <a:r>
                        <a:rPr lang="de-AT" sz="1400" dirty="0"/>
                        <a:t> durch</a:t>
                      </a:r>
                    </a:p>
                  </a:txBody>
                  <a:tcPr/>
                </a:tc>
                <a:extLst>
                  <a:ext uri="{0D108BD9-81ED-4DB2-BD59-A6C34878D82A}">
                    <a16:rowId xmlns:a16="http://schemas.microsoft.com/office/drawing/2014/main" val="2240965647"/>
                  </a:ext>
                </a:extLst>
              </a:tr>
              <a:tr h="370840">
                <a:tc>
                  <a:txBody>
                    <a:bodyPr/>
                    <a:lstStyle/>
                    <a:p>
                      <a:r>
                        <a:rPr lang="de-AT" sz="1400" b="1" kern="1200" dirty="0">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rPr>
                        <a:t>$.</a:t>
                      </a:r>
                      <a:r>
                        <a:rPr lang="de-AT" sz="1400" b="1" kern="1200" dirty="0" err="1">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rPr>
                        <a:t>getJSON</a:t>
                      </a:r>
                      <a:r>
                        <a:rPr lang="de-AT" sz="1400" b="1" kern="1200" dirty="0">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rPr>
                        <a:t>()</a:t>
                      </a:r>
                    </a:p>
                  </a:txBody>
                  <a:tcPr/>
                </a:tc>
                <a:tc>
                  <a:txBody>
                    <a:bodyPr/>
                    <a:lstStyle/>
                    <a:p>
                      <a:r>
                        <a:rPr lang="de-AT" sz="1400" dirty="0"/>
                        <a:t>Führt eine HTTP-GET-Anfrage durch, um JavaScript-Daten von einem Server zu laden und diese direkt auszuführen</a:t>
                      </a:r>
                    </a:p>
                  </a:txBody>
                  <a:tcPr/>
                </a:tc>
                <a:extLst>
                  <a:ext uri="{0D108BD9-81ED-4DB2-BD59-A6C34878D82A}">
                    <a16:rowId xmlns:a16="http://schemas.microsoft.com/office/drawing/2014/main" val="879841207"/>
                  </a:ext>
                </a:extLst>
              </a:tr>
              <a:tr h="370840">
                <a:tc>
                  <a:txBody>
                    <a:bodyPr/>
                    <a:lstStyle/>
                    <a:p>
                      <a:r>
                        <a:rPr lang="de-AT" sz="1400" b="1" kern="1200" dirty="0">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rPr>
                        <a:t>$.</a:t>
                      </a:r>
                      <a:r>
                        <a:rPr lang="de-AT" sz="1400" b="1" kern="1200" dirty="0" err="1">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rPr>
                        <a:t>getScript</a:t>
                      </a:r>
                      <a:r>
                        <a:rPr lang="de-AT" sz="1400" b="1" kern="1200" dirty="0">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rPr>
                        <a:t>()</a:t>
                      </a:r>
                    </a:p>
                  </a:txBody>
                  <a:tcPr/>
                </a:tc>
                <a:tc>
                  <a:txBody>
                    <a:bodyPr/>
                    <a:lstStyle/>
                    <a:p>
                      <a:r>
                        <a:rPr lang="de-AT" sz="1400" dirty="0"/>
                        <a:t>Führt eine HTTP-GET-Anfrage durch, um JavaScript-Daten von einem Server zu laden und diese direkt auszuführen</a:t>
                      </a:r>
                    </a:p>
                  </a:txBody>
                  <a:tcPr/>
                </a:tc>
                <a:extLst>
                  <a:ext uri="{0D108BD9-81ED-4DB2-BD59-A6C34878D82A}">
                    <a16:rowId xmlns:a16="http://schemas.microsoft.com/office/drawing/2014/main" val="1204044289"/>
                  </a:ext>
                </a:extLst>
              </a:tr>
              <a:tr h="370840">
                <a:tc>
                  <a:txBody>
                    <a:bodyPr/>
                    <a:lstStyle/>
                    <a:p>
                      <a:r>
                        <a:rPr lang="de-AT" sz="1400" b="1" kern="1200" dirty="0" err="1">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rPr>
                        <a:t>load</a:t>
                      </a:r>
                      <a:r>
                        <a:rPr lang="de-AT" sz="1400" b="1" kern="1200" dirty="0">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rPr>
                        <a:t>()</a:t>
                      </a:r>
                    </a:p>
                  </a:txBody>
                  <a:tcPr/>
                </a:tc>
                <a:tc>
                  <a:txBody>
                    <a:bodyPr/>
                    <a:lstStyle/>
                    <a:p>
                      <a:r>
                        <a:rPr lang="de-AT" sz="1400" dirty="0"/>
                        <a:t>Führt eine HTTP-GET-Anfrage durch, um HTML-Daten von einem Server zu laden und diese direkt in die ausgewählten Elemente einzubauen</a:t>
                      </a:r>
                    </a:p>
                  </a:txBody>
                  <a:tcPr/>
                </a:tc>
                <a:extLst>
                  <a:ext uri="{0D108BD9-81ED-4DB2-BD59-A6C34878D82A}">
                    <a16:rowId xmlns:a16="http://schemas.microsoft.com/office/drawing/2014/main" val="249548023"/>
                  </a:ext>
                </a:extLst>
              </a:tr>
              <a:tr h="370840">
                <a:tc>
                  <a:txBody>
                    <a:bodyPr/>
                    <a:lstStyle/>
                    <a:p>
                      <a:r>
                        <a:rPr lang="de-AT" sz="1400" b="1" kern="1200" dirty="0">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rPr>
                        <a:t>$.</a:t>
                      </a:r>
                      <a:r>
                        <a:rPr lang="de-AT" sz="1400" b="1" kern="1200" dirty="0" err="1">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rPr>
                        <a:t>post</a:t>
                      </a:r>
                      <a:r>
                        <a:rPr lang="de-AT" sz="1400" b="1" kern="1200" dirty="0">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rPr>
                        <a:t>()</a:t>
                      </a:r>
                    </a:p>
                  </a:txBody>
                  <a:tcPr/>
                </a:tc>
                <a:tc>
                  <a:txBody>
                    <a:bodyPr/>
                    <a:lstStyle/>
                    <a:p>
                      <a:r>
                        <a:rPr lang="de-AT" sz="1400" dirty="0"/>
                        <a:t>Führt eine HTTP-Anfrage unter Verwendung der HTTP-Methode </a:t>
                      </a:r>
                      <a:r>
                        <a:rPr lang="de-AT" sz="1400" b="1" kern="1200" dirty="0">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rPr>
                        <a:t>POST</a:t>
                      </a:r>
                      <a:r>
                        <a:rPr lang="de-AT" sz="1400" dirty="0"/>
                        <a:t> durch</a:t>
                      </a:r>
                    </a:p>
                  </a:txBody>
                  <a:tcPr/>
                </a:tc>
                <a:extLst>
                  <a:ext uri="{0D108BD9-81ED-4DB2-BD59-A6C34878D82A}">
                    <a16:rowId xmlns:a16="http://schemas.microsoft.com/office/drawing/2014/main" val="1446416070"/>
                  </a:ext>
                </a:extLst>
              </a:tr>
            </a:tbl>
          </a:graphicData>
        </a:graphic>
      </p:graphicFrame>
    </p:spTree>
    <p:extLst>
      <p:ext uri="{BB962C8B-B14F-4D97-AF65-F5344CB8AC3E}">
        <p14:creationId xmlns:p14="http://schemas.microsoft.com/office/powerpoint/2010/main" val="1549846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D2EDE1E-138E-4A24-9705-D8189B1B8AF9}"/>
              </a:ext>
            </a:extLst>
          </p:cNvPr>
          <p:cNvSpPr>
            <a:spLocks noGrp="1"/>
          </p:cNvSpPr>
          <p:nvPr>
            <p:ph type="body" sz="quarter" idx="14"/>
          </p:nvPr>
        </p:nvSpPr>
        <p:spPr>
          <a:xfrm>
            <a:off x="1062037" y="2410848"/>
            <a:ext cx="10067925" cy="1512209"/>
          </a:xfrm>
        </p:spPr>
        <p:txBody>
          <a:bodyPr/>
          <a:lstStyle/>
          <a:p>
            <a:pPr marL="0" indent="0">
              <a:buNone/>
            </a:pPr>
            <a:r>
              <a:rPr lang="de-AT" dirty="0"/>
              <a:t>Die globale jQuery-Methode </a:t>
            </a:r>
            <a:r>
              <a:rPr lang="de-AT" b="1" dirty="0" err="1">
                <a:solidFill>
                  <a:schemeClr val="accent1">
                    <a:lumMod val="75000"/>
                  </a:schemeClr>
                </a:solidFill>
                <a:latin typeface="Source Code Pro" panose="020B0509030403020204" pitchFamily="49" charset="0"/>
                <a:ea typeface="Source Code Pro" panose="020B0509030403020204" pitchFamily="49" charset="0"/>
              </a:rPr>
              <a:t>ajax</a:t>
            </a:r>
            <a:r>
              <a:rPr lang="de-AT" b="1" dirty="0">
                <a:solidFill>
                  <a:schemeClr val="accent1">
                    <a:lumMod val="75000"/>
                  </a:schemeClr>
                </a:solidFill>
                <a:latin typeface="Source Code Pro" panose="020B0509030403020204" pitchFamily="49" charset="0"/>
                <a:ea typeface="Source Code Pro" panose="020B0509030403020204" pitchFamily="49" charset="0"/>
              </a:rPr>
              <a:t>(</a:t>
            </a:r>
            <a:r>
              <a:rPr lang="de-AT" dirty="0"/>
              <a:t>) (bzw. </a:t>
            </a:r>
            <a:r>
              <a:rPr lang="de-AT" b="1" dirty="0">
                <a:solidFill>
                  <a:schemeClr val="accent1">
                    <a:lumMod val="75000"/>
                  </a:schemeClr>
                </a:solidFill>
                <a:latin typeface="Source Code Pro" panose="020B0509030403020204" pitchFamily="49" charset="0"/>
                <a:ea typeface="Source Code Pro" panose="020B0509030403020204" pitchFamily="49" charset="0"/>
              </a:rPr>
              <a:t>$.</a:t>
            </a:r>
            <a:r>
              <a:rPr lang="de-AT" b="1" dirty="0" err="1">
                <a:solidFill>
                  <a:schemeClr val="accent1">
                    <a:lumMod val="75000"/>
                  </a:schemeClr>
                </a:solidFill>
                <a:latin typeface="Source Code Pro" panose="020B0509030403020204" pitchFamily="49" charset="0"/>
                <a:ea typeface="Source Code Pro" panose="020B0509030403020204" pitchFamily="49" charset="0"/>
              </a:rPr>
              <a:t>ajax</a:t>
            </a:r>
            <a:r>
              <a:rPr lang="de-AT" b="1" dirty="0">
                <a:solidFill>
                  <a:schemeClr val="accent1">
                    <a:lumMod val="75000"/>
                  </a:schemeClr>
                </a:solidFill>
                <a:latin typeface="Source Code Pro" panose="020B0509030403020204" pitchFamily="49" charset="0"/>
                <a:ea typeface="Source Code Pro" panose="020B0509030403020204" pitchFamily="49" charset="0"/>
              </a:rPr>
              <a:t>()</a:t>
            </a:r>
            <a:r>
              <a:rPr lang="de-AT" dirty="0"/>
              <a:t>) erlaubt das Erstellen beliebiger Ajax-Anfragen. Hier hat man über das Konfigurationsobjekt, welches diese Methode erwartet, den größten Spielraum, was die Konfiguration einer Anfrage angeht.</a:t>
            </a:r>
          </a:p>
          <a:p>
            <a:pPr marL="0" indent="0">
              <a:buNone/>
            </a:pPr>
            <a:r>
              <a:rPr lang="de-AT" dirty="0"/>
              <a:t>Die Methode </a:t>
            </a:r>
            <a:r>
              <a:rPr lang="de-AT" b="1" dirty="0" err="1">
                <a:solidFill>
                  <a:schemeClr val="accent1">
                    <a:lumMod val="75000"/>
                  </a:schemeClr>
                </a:solidFill>
                <a:latin typeface="Source Code Pro" panose="020B0509030403020204" pitchFamily="49" charset="0"/>
                <a:ea typeface="Source Code Pro" panose="020B0509030403020204" pitchFamily="49" charset="0"/>
              </a:rPr>
              <a:t>get</a:t>
            </a:r>
            <a:r>
              <a:rPr lang="de-AT" b="1" dirty="0">
                <a:solidFill>
                  <a:schemeClr val="accent1">
                    <a:lumMod val="75000"/>
                  </a:schemeClr>
                </a:solidFill>
                <a:latin typeface="Source Code Pro" panose="020B0509030403020204" pitchFamily="49" charset="0"/>
                <a:ea typeface="Source Code Pro" panose="020B0509030403020204" pitchFamily="49" charset="0"/>
              </a:rPr>
              <a:t>()</a:t>
            </a:r>
            <a:r>
              <a:rPr lang="de-AT" dirty="0"/>
              <a:t> und </a:t>
            </a:r>
            <a:r>
              <a:rPr lang="de-AT" b="1" dirty="0" err="1">
                <a:solidFill>
                  <a:schemeClr val="accent1">
                    <a:lumMod val="75000"/>
                  </a:schemeClr>
                </a:solidFill>
                <a:latin typeface="Source Code Pro" panose="020B0509030403020204" pitchFamily="49" charset="0"/>
                <a:ea typeface="Source Code Pro" panose="020B0509030403020204" pitchFamily="49" charset="0"/>
              </a:rPr>
              <a:t>post</a:t>
            </a:r>
            <a:r>
              <a:rPr lang="de-AT" b="1" dirty="0">
                <a:solidFill>
                  <a:schemeClr val="accent1">
                    <a:lumMod val="75000"/>
                  </a:schemeClr>
                </a:solidFill>
                <a:latin typeface="Source Code Pro" panose="020B0509030403020204" pitchFamily="49" charset="0"/>
                <a:ea typeface="Source Code Pro" panose="020B0509030403020204" pitchFamily="49" charset="0"/>
              </a:rPr>
              <a:t>()</a:t>
            </a:r>
            <a:r>
              <a:rPr lang="de-AT" dirty="0"/>
              <a:t> dienen dem Erstellen von </a:t>
            </a:r>
            <a:r>
              <a:rPr lang="de-AT" b="1" dirty="0">
                <a:solidFill>
                  <a:schemeClr val="accent1">
                    <a:lumMod val="75000"/>
                  </a:schemeClr>
                </a:solidFill>
                <a:latin typeface="Source Code Pro" panose="020B0509030403020204" pitchFamily="49" charset="0"/>
                <a:ea typeface="Source Code Pro" panose="020B0509030403020204" pitchFamily="49" charset="0"/>
              </a:rPr>
              <a:t>GET</a:t>
            </a:r>
            <a:r>
              <a:rPr lang="de-AT" dirty="0"/>
              <a:t>- oder </a:t>
            </a:r>
            <a:r>
              <a:rPr lang="de-AT" b="1" dirty="0">
                <a:solidFill>
                  <a:schemeClr val="accent1">
                    <a:lumMod val="75000"/>
                  </a:schemeClr>
                </a:solidFill>
                <a:latin typeface="Source Code Pro" panose="020B0509030403020204" pitchFamily="49" charset="0"/>
                <a:ea typeface="Source Code Pro" panose="020B0509030403020204" pitchFamily="49" charset="0"/>
              </a:rPr>
              <a:t>POST</a:t>
            </a:r>
            <a:r>
              <a:rPr lang="de-AT" dirty="0"/>
              <a:t>-Anfragen, sprich man muss sich bei diesen Anfragetypen nicht um spezifische Konfigurationen kümmern, wie beispielsweise die Angabe der HTTP-Methode</a:t>
            </a:r>
          </a:p>
          <a:p>
            <a:pPr marL="0" indent="0">
              <a:buNone/>
            </a:pPr>
            <a:r>
              <a:rPr lang="de-AT" dirty="0"/>
              <a:t>Zusätzlich stehen spezielle Methoden zur Verfügung, die sich für das Laden von HTML-Daten (</a:t>
            </a:r>
            <a:r>
              <a:rPr lang="de-AT" b="1" dirty="0" err="1">
                <a:solidFill>
                  <a:schemeClr val="accent1">
                    <a:lumMod val="75000"/>
                  </a:schemeClr>
                </a:solidFill>
                <a:latin typeface="Source Code Pro" panose="020B0509030403020204" pitchFamily="49" charset="0"/>
                <a:ea typeface="Source Code Pro" panose="020B0509030403020204" pitchFamily="49" charset="0"/>
              </a:rPr>
              <a:t>load</a:t>
            </a:r>
            <a:r>
              <a:rPr lang="de-AT" b="1" dirty="0">
                <a:solidFill>
                  <a:schemeClr val="accent1">
                    <a:lumMod val="75000"/>
                  </a:schemeClr>
                </a:solidFill>
                <a:latin typeface="Source Code Pro" panose="020B0509030403020204" pitchFamily="49" charset="0"/>
                <a:ea typeface="Source Code Pro" panose="020B0509030403020204" pitchFamily="49" charset="0"/>
              </a:rPr>
              <a:t>()</a:t>
            </a:r>
            <a:r>
              <a:rPr lang="de-AT" dirty="0"/>
              <a:t>), das Laden von JSON-Daten (</a:t>
            </a:r>
            <a:r>
              <a:rPr lang="de-AT" b="1" dirty="0" err="1">
                <a:solidFill>
                  <a:schemeClr val="accent1">
                    <a:lumMod val="75000"/>
                  </a:schemeClr>
                </a:solidFill>
                <a:latin typeface="Source Code Pro" panose="020B0509030403020204" pitchFamily="49" charset="0"/>
                <a:ea typeface="Source Code Pro" panose="020B0509030403020204" pitchFamily="49" charset="0"/>
              </a:rPr>
              <a:t>getJSON</a:t>
            </a:r>
            <a:r>
              <a:rPr lang="de-AT" b="1" dirty="0">
                <a:solidFill>
                  <a:schemeClr val="accent1">
                    <a:lumMod val="75000"/>
                  </a:schemeClr>
                </a:solidFill>
                <a:latin typeface="Source Code Pro" panose="020B0509030403020204" pitchFamily="49" charset="0"/>
                <a:ea typeface="Source Code Pro" panose="020B0509030403020204" pitchFamily="49" charset="0"/>
              </a:rPr>
              <a:t>()</a:t>
            </a:r>
            <a:r>
              <a:rPr lang="de-AT" dirty="0"/>
              <a:t>) und das Laden von JavaScript-Dateien (</a:t>
            </a:r>
            <a:r>
              <a:rPr lang="de-AT" b="1" dirty="0" err="1">
                <a:solidFill>
                  <a:schemeClr val="accent1">
                    <a:lumMod val="75000"/>
                  </a:schemeClr>
                </a:solidFill>
                <a:latin typeface="Source Code Pro" panose="020B0509030403020204" pitchFamily="49" charset="0"/>
                <a:ea typeface="Source Code Pro" panose="020B0509030403020204" pitchFamily="49" charset="0"/>
              </a:rPr>
              <a:t>getScript</a:t>
            </a:r>
            <a:r>
              <a:rPr lang="de-AT" b="1" dirty="0">
                <a:solidFill>
                  <a:schemeClr val="accent1">
                    <a:lumMod val="75000"/>
                  </a:schemeClr>
                </a:solidFill>
                <a:latin typeface="Source Code Pro" panose="020B0509030403020204" pitchFamily="49" charset="0"/>
                <a:ea typeface="Source Code Pro" panose="020B0509030403020204" pitchFamily="49" charset="0"/>
              </a:rPr>
              <a:t>()</a:t>
            </a:r>
            <a:r>
              <a:rPr lang="de-AT" dirty="0"/>
              <a:t>) eignen.</a:t>
            </a:r>
          </a:p>
        </p:txBody>
      </p:sp>
      <p:sp>
        <p:nvSpPr>
          <p:cNvPr id="3" name="Titel 2">
            <a:extLst>
              <a:ext uri="{FF2B5EF4-FFF2-40B4-BE49-F238E27FC236}">
                <a16:creationId xmlns:a16="http://schemas.microsoft.com/office/drawing/2014/main" id="{9DEE9D4E-896B-4886-AED2-F076F25355C8}"/>
              </a:ext>
            </a:extLst>
          </p:cNvPr>
          <p:cNvSpPr>
            <a:spLocks noGrp="1"/>
          </p:cNvSpPr>
          <p:nvPr>
            <p:ph type="title"/>
          </p:nvPr>
        </p:nvSpPr>
        <p:spPr/>
        <p:txBody>
          <a:bodyPr>
            <a:normAutofit/>
          </a:bodyPr>
          <a:lstStyle/>
          <a:p>
            <a:r>
              <a:rPr lang="de-AT" dirty="0"/>
              <a:t>Ajax-Anfragen erstellen</a:t>
            </a:r>
          </a:p>
        </p:txBody>
      </p:sp>
    </p:spTree>
    <p:extLst>
      <p:ext uri="{BB962C8B-B14F-4D97-AF65-F5344CB8AC3E}">
        <p14:creationId xmlns:p14="http://schemas.microsoft.com/office/powerpoint/2010/main" val="2104626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619BDA5-CA9E-4724-A705-A4BA632264B2}"/>
              </a:ext>
            </a:extLst>
          </p:cNvPr>
          <p:cNvSpPr>
            <a:spLocks noGrp="1"/>
          </p:cNvSpPr>
          <p:nvPr>
            <p:ph type="body" sz="quarter" idx="14"/>
          </p:nvPr>
        </p:nvSpPr>
        <p:spPr>
          <a:xfrm>
            <a:off x="6475956" y="2316387"/>
            <a:ext cx="5461348" cy="2225225"/>
          </a:xfrm>
        </p:spPr>
        <p:txBody>
          <a:bodyPr/>
          <a:lstStyle/>
          <a:p>
            <a:pPr marL="0" indent="0">
              <a:buNone/>
            </a:pPr>
            <a:r>
              <a:rPr lang="de-DE" dirty="0"/>
              <a:t>Die URL für die Anfrage konfiguriert man über die Eigenschaft </a:t>
            </a:r>
            <a:r>
              <a:rPr lang="de-DE" b="1" dirty="0" err="1">
                <a:solidFill>
                  <a:schemeClr val="accent1">
                    <a:lumMod val="75000"/>
                  </a:schemeClr>
                </a:solidFill>
                <a:latin typeface="Source Code Pro" panose="020B0509030403020204" pitchFamily="49" charset="0"/>
                <a:ea typeface="Source Code Pro" panose="020B0509030403020204" pitchFamily="49" charset="0"/>
              </a:rPr>
              <a:t>url</a:t>
            </a:r>
            <a:r>
              <a:rPr lang="de-DE" dirty="0"/>
              <a:t> des Konfigurationsobjekts, den Typ, den man als Antwort erwartet, über die Eigenschaft </a:t>
            </a:r>
            <a:r>
              <a:rPr lang="de-DE" b="1" dirty="0" err="1">
                <a:solidFill>
                  <a:schemeClr val="accent1">
                    <a:lumMod val="75000"/>
                  </a:schemeClr>
                </a:solidFill>
                <a:latin typeface="Source Code Pro" panose="020B0509030403020204" pitchFamily="49" charset="0"/>
                <a:ea typeface="Source Code Pro" panose="020B0509030403020204" pitchFamily="49" charset="0"/>
              </a:rPr>
              <a:t>dataType</a:t>
            </a:r>
            <a:r>
              <a:rPr lang="de-DE" dirty="0"/>
              <a:t> (u.a. </a:t>
            </a:r>
            <a:r>
              <a:rPr lang="de-DE" b="1" dirty="0" err="1">
                <a:solidFill>
                  <a:schemeClr val="accent1">
                    <a:lumMod val="75000"/>
                  </a:schemeClr>
                </a:solidFill>
                <a:latin typeface="Source Code Pro" panose="020B0509030403020204" pitchFamily="49" charset="0"/>
                <a:ea typeface="Source Code Pro" panose="020B0509030403020204" pitchFamily="49" charset="0"/>
              </a:rPr>
              <a:t>json</a:t>
            </a:r>
            <a:r>
              <a:rPr lang="de-DE" dirty="0"/>
              <a:t>, </a:t>
            </a:r>
            <a:r>
              <a:rPr lang="de-DE" b="1" dirty="0" err="1">
                <a:solidFill>
                  <a:schemeClr val="accent1">
                    <a:lumMod val="75000"/>
                  </a:schemeClr>
                </a:solidFill>
                <a:latin typeface="Source Code Pro" panose="020B0509030403020204" pitchFamily="49" charset="0"/>
                <a:ea typeface="Source Code Pro" panose="020B0509030403020204" pitchFamily="49" charset="0"/>
              </a:rPr>
              <a:t>xml</a:t>
            </a:r>
            <a:r>
              <a:rPr lang="de-DE" dirty="0"/>
              <a:t> und </a:t>
            </a:r>
            <a:r>
              <a:rPr lang="de-DE" b="1" dirty="0" err="1">
                <a:solidFill>
                  <a:schemeClr val="accent1">
                    <a:lumMod val="75000"/>
                  </a:schemeClr>
                </a:solidFill>
                <a:latin typeface="Source Code Pro" panose="020B0509030403020204" pitchFamily="49" charset="0"/>
                <a:ea typeface="Source Code Pro" panose="020B0509030403020204" pitchFamily="49" charset="0"/>
              </a:rPr>
              <a:t>html</a:t>
            </a:r>
            <a:r>
              <a:rPr lang="de-DE" dirty="0"/>
              <a:t> sind hier möglich) und den Typ der Anfrage über die Eigenschaft </a:t>
            </a:r>
            <a:r>
              <a:rPr lang="de-DE" b="1" dirty="0">
                <a:solidFill>
                  <a:schemeClr val="accent1">
                    <a:lumMod val="75000"/>
                  </a:schemeClr>
                </a:solidFill>
                <a:latin typeface="Source Code Pro" panose="020B0509030403020204" pitchFamily="49" charset="0"/>
                <a:ea typeface="Source Code Pro" panose="020B0509030403020204" pitchFamily="49" charset="0"/>
              </a:rPr>
              <a:t>type</a:t>
            </a:r>
            <a:r>
              <a:rPr lang="de-DE" dirty="0"/>
              <a:t>. Callback-Funktionen für das erfolgreiche Durchführen einer Anfrage oder auch für den Fehlerfall lassen sich über die Eigenschaften </a:t>
            </a:r>
            <a:r>
              <a:rPr lang="de-DE" b="1" dirty="0" err="1">
                <a:solidFill>
                  <a:schemeClr val="accent1">
                    <a:lumMod val="75000"/>
                  </a:schemeClr>
                </a:solidFill>
                <a:latin typeface="Source Code Pro" panose="020B0509030403020204" pitchFamily="49" charset="0"/>
                <a:ea typeface="Source Code Pro" panose="020B0509030403020204" pitchFamily="49" charset="0"/>
              </a:rPr>
              <a:t>success</a:t>
            </a:r>
            <a:r>
              <a:rPr lang="de-DE" dirty="0"/>
              <a:t> und </a:t>
            </a:r>
            <a:r>
              <a:rPr lang="de-DE" b="1" dirty="0" err="1">
                <a:solidFill>
                  <a:schemeClr val="accent1">
                    <a:lumMod val="75000"/>
                  </a:schemeClr>
                </a:solidFill>
                <a:latin typeface="Source Code Pro" panose="020B0509030403020204" pitchFamily="49" charset="0"/>
                <a:ea typeface="Source Code Pro" panose="020B0509030403020204" pitchFamily="49" charset="0"/>
              </a:rPr>
              <a:t>error</a:t>
            </a:r>
            <a:r>
              <a:rPr lang="de-DE" dirty="0"/>
              <a:t> definieren. Innerhalb der </a:t>
            </a:r>
            <a:r>
              <a:rPr lang="de-DE" b="1" dirty="0" err="1">
                <a:solidFill>
                  <a:schemeClr val="accent1">
                    <a:lumMod val="75000"/>
                  </a:schemeClr>
                </a:solidFill>
                <a:latin typeface="Source Code Pro" panose="020B0509030403020204" pitchFamily="49" charset="0"/>
                <a:ea typeface="Source Code Pro" panose="020B0509030403020204" pitchFamily="49" charset="0"/>
              </a:rPr>
              <a:t>success</a:t>
            </a:r>
            <a:r>
              <a:rPr lang="de-DE" dirty="0"/>
              <a:t>-Callback-Funktion wird im Beispiel über den Parameter </a:t>
            </a:r>
            <a:r>
              <a:rPr lang="de-DE" b="1" dirty="0" err="1">
                <a:solidFill>
                  <a:schemeClr val="accent1">
                    <a:lumMod val="75000"/>
                  </a:schemeClr>
                </a:solidFill>
                <a:latin typeface="Source Code Pro" panose="020B0509030403020204" pitchFamily="49" charset="0"/>
                <a:ea typeface="Source Code Pro" panose="020B0509030403020204" pitchFamily="49" charset="0"/>
              </a:rPr>
              <a:t>data</a:t>
            </a:r>
            <a:r>
              <a:rPr lang="de-DE" dirty="0"/>
              <a:t> auf die Antwort des Servers zugegriffen. Da es sich hierbei um JSAON-Daten handelt, können diese direkt verarbeitet werden, um die Tabelle zu erzeugen.</a:t>
            </a:r>
            <a:endParaRPr lang="de-AT" dirty="0"/>
          </a:p>
        </p:txBody>
      </p:sp>
      <p:sp>
        <p:nvSpPr>
          <p:cNvPr id="3" name="Titel 2">
            <a:extLst>
              <a:ext uri="{FF2B5EF4-FFF2-40B4-BE49-F238E27FC236}">
                <a16:creationId xmlns:a16="http://schemas.microsoft.com/office/drawing/2014/main" id="{EB2DAC49-3D8F-4F25-867C-34C70E3C26FC}"/>
              </a:ext>
            </a:extLst>
          </p:cNvPr>
          <p:cNvSpPr>
            <a:spLocks noGrp="1"/>
          </p:cNvSpPr>
          <p:nvPr>
            <p:ph type="title"/>
          </p:nvPr>
        </p:nvSpPr>
        <p:spPr/>
        <p:txBody>
          <a:bodyPr/>
          <a:lstStyle/>
          <a:p>
            <a:r>
              <a:rPr lang="de-DE" dirty="0"/>
              <a:t>Beispiel</a:t>
            </a:r>
            <a:endParaRPr lang="de-AT" dirty="0"/>
          </a:p>
        </p:txBody>
      </p:sp>
      <p:sp>
        <p:nvSpPr>
          <p:cNvPr id="4" name="Rechteck 3">
            <a:extLst>
              <a:ext uri="{FF2B5EF4-FFF2-40B4-BE49-F238E27FC236}">
                <a16:creationId xmlns:a16="http://schemas.microsoft.com/office/drawing/2014/main" id="{0B546D73-3B1F-4803-A20F-DD9C314CBBF6}"/>
              </a:ext>
            </a:extLst>
          </p:cNvPr>
          <p:cNvSpPr/>
          <p:nvPr/>
        </p:nvSpPr>
        <p:spPr>
          <a:xfrm>
            <a:off x="254696" y="1048248"/>
            <a:ext cx="6096000" cy="5262979"/>
          </a:xfrm>
          <a:prstGeom prst="rect">
            <a:avLst/>
          </a:prstGeom>
          <a:solidFill>
            <a:schemeClr val="tx1">
              <a:lumMod val="85000"/>
              <a:lumOff val="15000"/>
            </a:schemeClr>
          </a:solidFill>
        </p:spPr>
        <p:txBody>
          <a:bodyPr>
            <a:spAutoFit/>
          </a:bodyPr>
          <a:lstStyle/>
          <a:p>
            <a:r>
              <a:rPr lang="de-AT" sz="1200" dirty="0">
                <a:solidFill>
                  <a:srgbClr val="CE9178"/>
                </a:solidFill>
                <a:latin typeface="Source Code Pro" panose="020B0509030403020204" pitchFamily="49" charset="0"/>
                <a:ea typeface="Source Code Pro" panose="020B0509030403020204" pitchFamily="49" charset="0"/>
              </a:rPr>
              <a:t>'</a:t>
            </a:r>
            <a:r>
              <a:rPr lang="de-AT" sz="1200" dirty="0" err="1">
                <a:solidFill>
                  <a:srgbClr val="CE9178"/>
                </a:solidFill>
                <a:latin typeface="Source Code Pro" panose="020B0509030403020204" pitchFamily="49" charset="0"/>
                <a:ea typeface="Source Code Pro" panose="020B0509030403020204" pitchFamily="49" charset="0"/>
              </a:rPr>
              <a:t>use</a:t>
            </a:r>
            <a:r>
              <a:rPr lang="de-AT" sz="1200" dirty="0">
                <a:solidFill>
                  <a:srgbClr val="CE9178"/>
                </a:solidFill>
                <a:latin typeface="Source Code Pro" panose="020B0509030403020204" pitchFamily="49" charset="0"/>
                <a:ea typeface="Source Code Pro" panose="020B0509030403020204" pitchFamily="49" charset="0"/>
              </a:rPr>
              <a:t> </a:t>
            </a:r>
            <a:r>
              <a:rPr lang="de-AT" sz="1200" dirty="0" err="1">
                <a:solidFill>
                  <a:srgbClr val="CE9178"/>
                </a:solidFill>
                <a:latin typeface="Source Code Pro" panose="020B0509030403020204" pitchFamily="49" charset="0"/>
                <a:ea typeface="Source Code Pro" panose="020B0509030403020204" pitchFamily="49" charset="0"/>
              </a:rPr>
              <a:t>strict</a:t>
            </a:r>
            <a:r>
              <a:rPr lang="de-AT" sz="1200" dirty="0">
                <a:solidFill>
                  <a:srgbClr val="CE9178"/>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CDCAA"/>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document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DCDCAA"/>
                </a:solidFill>
                <a:latin typeface="Source Code Pro" panose="020B0509030403020204" pitchFamily="49" charset="0"/>
                <a:ea typeface="Source Code Pro" panose="020B0509030403020204" pitchFamily="49" charset="0"/>
              </a:rPr>
              <a:t>ready</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569CD6"/>
                </a:solidFill>
                <a:latin typeface="Source Code Pro" panose="020B0509030403020204" pitchFamily="49" charset="0"/>
                <a:ea typeface="Source Code Pro" panose="020B0509030403020204" pitchFamily="49" charset="0"/>
              </a:rPr>
              <a:t>=&gt;</a:t>
            </a:r>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b="1" dirty="0">
                <a:solidFill>
                  <a:srgbClr val="9CDCFE"/>
                </a:solidFill>
                <a:latin typeface="Source Code Pro" panose="020B0509030403020204" pitchFamily="49" charset="0"/>
                <a:ea typeface="Source Code Pro" panose="020B0509030403020204" pitchFamily="49" charset="0"/>
              </a:rPr>
              <a:t>$</a:t>
            </a:r>
            <a:r>
              <a:rPr lang="de-AT" sz="1200" b="1" dirty="0">
                <a:solidFill>
                  <a:srgbClr val="D4D4D4"/>
                </a:solidFill>
                <a:latin typeface="Source Code Pro" panose="020B0509030403020204" pitchFamily="49" charset="0"/>
                <a:ea typeface="Source Code Pro" panose="020B0509030403020204" pitchFamily="49" charset="0"/>
              </a:rPr>
              <a:t>.</a:t>
            </a:r>
            <a:r>
              <a:rPr lang="de-AT" sz="1200" b="1" dirty="0" err="1">
                <a:solidFill>
                  <a:srgbClr val="DCDCAA"/>
                </a:solidFill>
                <a:latin typeface="Source Code Pro" panose="020B0509030403020204" pitchFamily="49" charset="0"/>
                <a:ea typeface="Source Code Pro" panose="020B0509030403020204" pitchFamily="49" charset="0"/>
              </a:rPr>
              <a:t>ajax</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b="1" dirty="0">
                <a:solidFill>
                  <a:srgbClr val="9CDCFE"/>
                </a:solidFill>
                <a:latin typeface="Source Code Pro" panose="020B0509030403020204" pitchFamily="49" charset="0"/>
                <a:ea typeface="Source Code Pro" panose="020B0509030403020204" pitchFamily="49" charset="0"/>
              </a:rPr>
              <a:t>url:</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CE9178"/>
                </a:solidFill>
                <a:latin typeface="Source Code Pro" panose="020B0509030403020204" pitchFamily="49" charset="0"/>
                <a:ea typeface="Source Code Pro" panose="020B0509030403020204" pitchFamily="49" charset="0"/>
              </a:rPr>
              <a:t>'</a:t>
            </a:r>
            <a:r>
              <a:rPr lang="de-AT" sz="1200" dirty="0" err="1">
                <a:solidFill>
                  <a:srgbClr val="CE9178"/>
                </a:solidFill>
                <a:latin typeface="Source Code Pro" panose="020B0509030403020204" pitchFamily="49" charset="0"/>
                <a:ea typeface="Source Code Pro" panose="020B0509030403020204" pitchFamily="49" charset="0"/>
              </a:rPr>
              <a:t>artists.json</a:t>
            </a:r>
            <a:r>
              <a:rPr lang="de-AT" sz="1200" dirty="0">
                <a:solidFill>
                  <a:srgbClr val="CE9178"/>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b="1" dirty="0" err="1">
                <a:solidFill>
                  <a:srgbClr val="9CDCFE"/>
                </a:solidFill>
                <a:latin typeface="Source Code Pro" panose="020B0509030403020204" pitchFamily="49" charset="0"/>
                <a:ea typeface="Source Code Pro" panose="020B0509030403020204" pitchFamily="49" charset="0"/>
              </a:rPr>
              <a:t>dataType</a:t>
            </a:r>
            <a:r>
              <a:rPr lang="de-AT" sz="1200" b="1" dirty="0">
                <a:solidFill>
                  <a:srgbClr val="9CDCFE"/>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CE9178"/>
                </a:solidFill>
                <a:latin typeface="Source Code Pro" panose="020B0509030403020204" pitchFamily="49" charset="0"/>
                <a:ea typeface="Source Code Pro" panose="020B0509030403020204" pitchFamily="49" charset="0"/>
              </a:rPr>
              <a:t>'</a:t>
            </a:r>
            <a:r>
              <a:rPr lang="de-AT" sz="1200" dirty="0" err="1">
                <a:solidFill>
                  <a:srgbClr val="CE9178"/>
                </a:solidFill>
                <a:latin typeface="Source Code Pro" panose="020B0509030403020204" pitchFamily="49" charset="0"/>
                <a:ea typeface="Source Code Pro" panose="020B0509030403020204" pitchFamily="49" charset="0"/>
              </a:rPr>
              <a:t>json</a:t>
            </a:r>
            <a:r>
              <a:rPr lang="de-AT" sz="1200" dirty="0">
                <a:solidFill>
                  <a:srgbClr val="CE9178"/>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b="1" dirty="0">
                <a:solidFill>
                  <a:srgbClr val="9CDCFE"/>
                </a:solidFill>
                <a:latin typeface="Source Code Pro" panose="020B0509030403020204" pitchFamily="49" charset="0"/>
                <a:ea typeface="Source Code Pro" panose="020B0509030403020204" pitchFamily="49" charset="0"/>
              </a:rPr>
              <a:t>type:</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CE9178"/>
                </a:solidFill>
                <a:latin typeface="Source Code Pro" panose="020B0509030403020204" pitchFamily="49" charset="0"/>
                <a:ea typeface="Source Code Pro" panose="020B0509030403020204" pitchFamily="49" charset="0"/>
              </a:rPr>
              <a:t>'GET'</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b="1" dirty="0" err="1">
                <a:solidFill>
                  <a:srgbClr val="DCDCAA"/>
                </a:solidFill>
                <a:latin typeface="Source Code Pro" panose="020B0509030403020204" pitchFamily="49" charset="0"/>
                <a:ea typeface="Source Code Pro" panose="020B0509030403020204" pitchFamily="49" charset="0"/>
              </a:rPr>
              <a:t>success</a:t>
            </a:r>
            <a:r>
              <a:rPr lang="de-AT" sz="1200" b="1" dirty="0">
                <a:solidFill>
                  <a:srgbClr val="9CDCFE"/>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data</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569CD6"/>
                </a:solidFill>
                <a:latin typeface="Source Code Pro" panose="020B0509030403020204" pitchFamily="49" charset="0"/>
                <a:ea typeface="Source Code Pro" panose="020B0509030403020204" pitchFamily="49" charset="0"/>
              </a:rPr>
              <a:t>=&gt;</a:t>
            </a:r>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569CD6"/>
                </a:solidFill>
                <a:latin typeface="Source Code Pro" panose="020B0509030403020204" pitchFamily="49" charset="0"/>
                <a:ea typeface="Source Code Pro" panose="020B0509030403020204" pitchFamily="49" charset="0"/>
              </a:rPr>
              <a:t>let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table</a:t>
            </a:r>
            <a:r>
              <a:rPr lang="de-AT" sz="1200" dirty="0">
                <a:solidFill>
                  <a:srgbClr val="D4D4D4"/>
                </a:solidFill>
                <a:latin typeface="Source Code Pro" panose="020B0509030403020204" pitchFamily="49" charset="0"/>
                <a:ea typeface="Source Code Pro" panose="020B0509030403020204" pitchFamily="49" charset="0"/>
              </a:rPr>
              <a:t> = </a:t>
            </a:r>
            <a:r>
              <a:rPr lang="de-AT" sz="1200" dirty="0" err="1">
                <a:solidFill>
                  <a:srgbClr val="DCDCAA"/>
                </a:solidFill>
                <a:latin typeface="Source Code Pro" panose="020B0509030403020204" pitchFamily="49" charset="0"/>
                <a:ea typeface="Source Code Pro" panose="020B0509030403020204" pitchFamily="49" charset="0"/>
              </a:rPr>
              <a:t>initTable</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569CD6"/>
                </a:solidFill>
                <a:latin typeface="Source Code Pro" panose="020B0509030403020204" pitchFamily="49" charset="0"/>
                <a:ea typeface="Source Code Pro" panose="020B0509030403020204" pitchFamily="49" charset="0"/>
              </a:rPr>
              <a:t>let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artists</a:t>
            </a:r>
            <a:r>
              <a:rPr lang="de-AT" sz="1200" dirty="0">
                <a:solidFill>
                  <a:srgbClr val="D4D4D4"/>
                </a:solidFill>
                <a:latin typeface="Source Code Pro" panose="020B0509030403020204" pitchFamily="49" charset="0"/>
                <a:ea typeface="Source Code Pro" panose="020B0509030403020204" pitchFamily="49" charset="0"/>
              </a:rPr>
              <a:t> = </a:t>
            </a:r>
            <a:r>
              <a:rPr lang="de-AT" sz="1200" dirty="0" err="1">
                <a:solidFill>
                  <a:srgbClr val="9CDCFE"/>
                </a:solidFill>
                <a:latin typeface="Source Code Pro" panose="020B0509030403020204" pitchFamily="49" charset="0"/>
                <a:ea typeface="Source Code Pro" panose="020B0509030403020204" pitchFamily="49" charset="0"/>
              </a:rPr>
              <a:t>data</a:t>
            </a:r>
            <a:r>
              <a:rPr lang="de-AT" sz="1200" dirty="0" err="1">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artists</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C586C0"/>
                </a:solidFill>
                <a:latin typeface="Source Code Pro" panose="020B0509030403020204" pitchFamily="49" charset="0"/>
                <a:ea typeface="Source Code Pro" panose="020B0509030403020204" pitchFamily="49" charset="0"/>
              </a:rPr>
              <a:t>for</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569CD6"/>
                </a:solidFill>
                <a:latin typeface="Source Code Pro" panose="020B0509030403020204" pitchFamily="49" charset="0"/>
                <a:ea typeface="Source Code Pro" panose="020B0509030403020204" pitchFamily="49" charset="0"/>
              </a:rPr>
              <a:t>let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9CDCFE"/>
                </a:solidFill>
                <a:latin typeface="Source Code Pro" panose="020B0509030403020204" pitchFamily="49" charset="0"/>
                <a:ea typeface="Source Code Pro" panose="020B0509030403020204" pitchFamily="49" charset="0"/>
              </a:rPr>
              <a:t>i</a:t>
            </a:r>
            <a:r>
              <a:rPr lang="de-AT" sz="1200" dirty="0">
                <a:solidFill>
                  <a:srgbClr val="D4D4D4"/>
                </a:solidFill>
                <a:latin typeface="Source Code Pro" panose="020B0509030403020204" pitchFamily="49" charset="0"/>
                <a:ea typeface="Source Code Pro" panose="020B0509030403020204" pitchFamily="49" charset="0"/>
              </a:rPr>
              <a:t> = </a:t>
            </a:r>
            <a:r>
              <a:rPr lang="de-AT" sz="1200" dirty="0">
                <a:solidFill>
                  <a:srgbClr val="B5CEA8"/>
                </a:solidFill>
                <a:latin typeface="Source Code Pro" panose="020B0509030403020204" pitchFamily="49" charset="0"/>
                <a:ea typeface="Source Code Pro" panose="020B0509030403020204" pitchFamily="49" charset="0"/>
              </a:rPr>
              <a:t>0</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9CDCFE"/>
                </a:solidFill>
                <a:latin typeface="Source Code Pro" panose="020B0509030403020204" pitchFamily="49" charset="0"/>
                <a:ea typeface="Source Code Pro" panose="020B0509030403020204" pitchFamily="49" charset="0"/>
              </a:rPr>
              <a:t>i</a:t>
            </a:r>
            <a:r>
              <a:rPr lang="de-AT" sz="1200" dirty="0">
                <a:solidFill>
                  <a:srgbClr val="D4D4D4"/>
                </a:solidFill>
                <a:latin typeface="Source Code Pro" panose="020B0509030403020204" pitchFamily="49" charset="0"/>
                <a:ea typeface="Source Code Pro" panose="020B0509030403020204" pitchFamily="49" charset="0"/>
              </a:rPr>
              <a:t> &lt; </a:t>
            </a:r>
            <a:r>
              <a:rPr lang="de-AT" sz="1200" dirty="0" err="1">
                <a:solidFill>
                  <a:srgbClr val="9CDCFE"/>
                </a:solidFill>
                <a:latin typeface="Source Code Pro" panose="020B0509030403020204" pitchFamily="49" charset="0"/>
                <a:ea typeface="Source Code Pro" panose="020B0509030403020204" pitchFamily="49" charset="0"/>
              </a:rPr>
              <a:t>artists</a:t>
            </a:r>
            <a:r>
              <a:rPr lang="de-AT" sz="1200" dirty="0" err="1">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length</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9CDCFE"/>
                </a:solidFill>
                <a:latin typeface="Source Code Pro" panose="020B0509030403020204" pitchFamily="49" charset="0"/>
                <a:ea typeface="Source Code Pro" panose="020B0509030403020204" pitchFamily="49" charset="0"/>
              </a:rPr>
              <a:t>i</a:t>
            </a:r>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569CD6"/>
                </a:solidFill>
                <a:latin typeface="Source Code Pro" panose="020B0509030403020204" pitchFamily="49" charset="0"/>
                <a:ea typeface="Source Code Pro" panose="020B0509030403020204" pitchFamily="49" charset="0"/>
              </a:rPr>
              <a:t>let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artist</a:t>
            </a:r>
            <a:r>
              <a:rPr lang="de-AT" sz="1200" dirty="0">
                <a:solidFill>
                  <a:srgbClr val="D4D4D4"/>
                </a:solidFill>
                <a:latin typeface="Source Code Pro" panose="020B0509030403020204" pitchFamily="49" charset="0"/>
                <a:ea typeface="Source Code Pro" panose="020B0509030403020204" pitchFamily="49" charset="0"/>
              </a:rPr>
              <a:t> = </a:t>
            </a:r>
            <a:r>
              <a:rPr lang="de-AT" sz="1200" dirty="0" err="1">
                <a:solidFill>
                  <a:srgbClr val="9CDCFE"/>
                </a:solidFill>
                <a:latin typeface="Source Code Pro" panose="020B0509030403020204" pitchFamily="49" charset="0"/>
                <a:ea typeface="Source Code Pro" panose="020B0509030403020204" pitchFamily="49" charset="0"/>
              </a:rPr>
              <a:t>artists</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9CDCFE"/>
                </a:solidFill>
                <a:latin typeface="Source Code Pro" panose="020B0509030403020204" pitchFamily="49" charset="0"/>
                <a:ea typeface="Source Code Pro" panose="020B0509030403020204" pitchFamily="49" charset="0"/>
              </a:rPr>
              <a:t>i</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569CD6"/>
                </a:solidFill>
                <a:latin typeface="Source Code Pro" panose="020B0509030403020204" pitchFamily="49" charset="0"/>
                <a:ea typeface="Source Code Pro" panose="020B0509030403020204" pitchFamily="49" charset="0"/>
              </a:rPr>
              <a:t>let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albums</a:t>
            </a:r>
            <a:r>
              <a:rPr lang="de-AT" sz="1200" dirty="0">
                <a:solidFill>
                  <a:srgbClr val="D4D4D4"/>
                </a:solidFill>
                <a:latin typeface="Source Code Pro" panose="020B0509030403020204" pitchFamily="49" charset="0"/>
                <a:ea typeface="Source Code Pro" panose="020B0509030403020204" pitchFamily="49" charset="0"/>
              </a:rPr>
              <a:t> = </a:t>
            </a:r>
            <a:r>
              <a:rPr lang="de-AT" sz="1200" dirty="0" err="1">
                <a:solidFill>
                  <a:srgbClr val="9CDCFE"/>
                </a:solidFill>
                <a:latin typeface="Source Code Pro" panose="020B0509030403020204" pitchFamily="49" charset="0"/>
                <a:ea typeface="Source Code Pro" panose="020B0509030403020204" pitchFamily="49" charset="0"/>
              </a:rPr>
              <a:t>artist</a:t>
            </a:r>
            <a:r>
              <a:rPr lang="de-AT" sz="1200" dirty="0" err="1">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albums</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C586C0"/>
                </a:solidFill>
                <a:latin typeface="Source Code Pro" panose="020B0509030403020204" pitchFamily="49" charset="0"/>
                <a:ea typeface="Source Code Pro" panose="020B0509030403020204" pitchFamily="49" charset="0"/>
              </a:rPr>
              <a:t>for</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569CD6"/>
                </a:solidFill>
                <a:latin typeface="Source Code Pro" panose="020B0509030403020204" pitchFamily="49" charset="0"/>
                <a:ea typeface="Source Code Pro" panose="020B0509030403020204" pitchFamily="49" charset="0"/>
              </a:rPr>
              <a:t>let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9CDCFE"/>
                </a:solidFill>
                <a:latin typeface="Source Code Pro" panose="020B0509030403020204" pitchFamily="49" charset="0"/>
                <a:ea typeface="Source Code Pro" panose="020B0509030403020204" pitchFamily="49" charset="0"/>
              </a:rPr>
              <a:t>j</a:t>
            </a:r>
            <a:r>
              <a:rPr lang="de-AT" sz="1200" dirty="0">
                <a:solidFill>
                  <a:srgbClr val="D4D4D4"/>
                </a:solidFill>
                <a:latin typeface="Source Code Pro" panose="020B0509030403020204" pitchFamily="49" charset="0"/>
                <a:ea typeface="Source Code Pro" panose="020B0509030403020204" pitchFamily="49" charset="0"/>
              </a:rPr>
              <a:t> = </a:t>
            </a:r>
            <a:r>
              <a:rPr lang="de-AT" sz="1200" dirty="0">
                <a:solidFill>
                  <a:srgbClr val="B5CEA8"/>
                </a:solidFill>
                <a:latin typeface="Source Code Pro" panose="020B0509030403020204" pitchFamily="49" charset="0"/>
                <a:ea typeface="Source Code Pro" panose="020B0509030403020204" pitchFamily="49" charset="0"/>
              </a:rPr>
              <a:t>0</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9CDCFE"/>
                </a:solidFill>
                <a:latin typeface="Source Code Pro" panose="020B0509030403020204" pitchFamily="49" charset="0"/>
                <a:ea typeface="Source Code Pro" panose="020B0509030403020204" pitchFamily="49" charset="0"/>
              </a:rPr>
              <a:t>j</a:t>
            </a:r>
            <a:r>
              <a:rPr lang="de-AT" sz="1200" dirty="0">
                <a:solidFill>
                  <a:srgbClr val="D4D4D4"/>
                </a:solidFill>
                <a:latin typeface="Source Code Pro" panose="020B0509030403020204" pitchFamily="49" charset="0"/>
                <a:ea typeface="Source Code Pro" panose="020B0509030403020204" pitchFamily="49" charset="0"/>
              </a:rPr>
              <a:t> &lt; </a:t>
            </a:r>
            <a:r>
              <a:rPr lang="de-AT" sz="1200" dirty="0" err="1">
                <a:solidFill>
                  <a:srgbClr val="9CDCFE"/>
                </a:solidFill>
                <a:latin typeface="Source Code Pro" panose="020B0509030403020204" pitchFamily="49" charset="0"/>
                <a:ea typeface="Source Code Pro" panose="020B0509030403020204" pitchFamily="49" charset="0"/>
              </a:rPr>
              <a:t>albums</a:t>
            </a:r>
            <a:r>
              <a:rPr lang="de-AT" sz="1200" dirty="0" err="1">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length</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j</a:t>
            </a:r>
            <a:r>
              <a:rPr lang="de-AT" sz="1200" dirty="0" err="1">
                <a:solidFill>
                  <a:srgbClr val="D4D4D4"/>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569CD6"/>
                </a:solidFill>
                <a:latin typeface="Source Code Pro" panose="020B0509030403020204" pitchFamily="49" charset="0"/>
                <a:ea typeface="Source Code Pro" panose="020B0509030403020204" pitchFamily="49" charset="0"/>
              </a:rPr>
              <a:t>let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album</a:t>
            </a:r>
            <a:r>
              <a:rPr lang="de-AT" sz="1200" dirty="0">
                <a:solidFill>
                  <a:srgbClr val="D4D4D4"/>
                </a:solidFill>
                <a:latin typeface="Source Code Pro" panose="020B0509030403020204" pitchFamily="49" charset="0"/>
                <a:ea typeface="Source Code Pro" panose="020B0509030403020204" pitchFamily="49" charset="0"/>
              </a:rPr>
              <a:t> = </a:t>
            </a:r>
            <a:r>
              <a:rPr lang="de-AT" sz="1200" dirty="0" err="1">
                <a:solidFill>
                  <a:srgbClr val="9CDCFE"/>
                </a:solidFill>
                <a:latin typeface="Source Code Pro" panose="020B0509030403020204" pitchFamily="49" charset="0"/>
                <a:ea typeface="Source Code Pro" panose="020B0509030403020204" pitchFamily="49" charset="0"/>
              </a:rPr>
              <a:t>albums</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9CDCFE"/>
                </a:solidFill>
                <a:latin typeface="Source Code Pro" panose="020B0509030403020204" pitchFamily="49" charset="0"/>
                <a:ea typeface="Source Code Pro" panose="020B0509030403020204" pitchFamily="49" charset="0"/>
              </a:rPr>
              <a:t>j</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569CD6"/>
                </a:solidFill>
                <a:latin typeface="Source Code Pro" panose="020B0509030403020204" pitchFamily="49" charset="0"/>
                <a:ea typeface="Source Code Pro" panose="020B0509030403020204" pitchFamily="49" charset="0"/>
              </a:rPr>
              <a:t>let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row</a:t>
            </a:r>
            <a:r>
              <a:rPr lang="de-AT" sz="1200" dirty="0">
                <a:solidFill>
                  <a:srgbClr val="D4D4D4"/>
                </a:solidFill>
                <a:latin typeface="Source Code Pro" panose="020B0509030403020204" pitchFamily="49" charset="0"/>
                <a:ea typeface="Source Code Pro" panose="020B0509030403020204" pitchFamily="49" charset="0"/>
              </a:rPr>
              <a:t> = </a:t>
            </a:r>
            <a:r>
              <a:rPr lang="de-AT" sz="1200" dirty="0" err="1">
                <a:solidFill>
                  <a:srgbClr val="DCDCAA"/>
                </a:solidFill>
                <a:latin typeface="Source Code Pro" panose="020B0509030403020204" pitchFamily="49" charset="0"/>
                <a:ea typeface="Source Code Pro" panose="020B0509030403020204" pitchFamily="49" charset="0"/>
              </a:rPr>
              <a:t>reateRow</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9CDCFE"/>
                </a:solidFill>
                <a:latin typeface="Source Code Pro" panose="020B0509030403020204" pitchFamily="49" charset="0"/>
                <a:ea typeface="Source Code Pro" panose="020B0509030403020204" pitchFamily="49" charset="0"/>
              </a:rPr>
              <a:t>artist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9CDCFE"/>
                </a:solidFill>
                <a:latin typeface="Source Code Pro" panose="020B0509030403020204" pitchFamily="49" charset="0"/>
                <a:ea typeface="Source Code Pro" panose="020B0509030403020204" pitchFamily="49" charset="0"/>
              </a:rPr>
              <a:t>name</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album</a:t>
            </a:r>
            <a:r>
              <a:rPr lang="de-AT" sz="1200" dirty="0" err="1">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title</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album</a:t>
            </a:r>
            <a:r>
              <a:rPr lang="de-AT" sz="1200" dirty="0" err="1">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year</a:t>
            </a:r>
            <a:endParaRPr lang="de-AT" sz="1200" dirty="0">
              <a:solidFill>
                <a:srgbClr val="D4D4D4"/>
              </a:solidFill>
              <a:latin typeface="Source Code Pro" panose="020B0509030403020204" pitchFamily="49" charset="0"/>
              <a:ea typeface="Source Code Pro" panose="020B0509030403020204" pitchFamily="49" charset="0"/>
            </a:endParaRPr>
          </a:p>
          <a:p>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DCDCAA"/>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table</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DCDCAA"/>
                </a:solidFill>
                <a:latin typeface="Source Code Pro" panose="020B0509030403020204" pitchFamily="49" charset="0"/>
                <a:ea typeface="Source Code Pro" panose="020B0509030403020204" pitchFamily="49" charset="0"/>
              </a:rPr>
              <a:t>find</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CE9178"/>
                </a:solidFill>
                <a:latin typeface="Source Code Pro" panose="020B0509030403020204" pitchFamily="49" charset="0"/>
                <a:ea typeface="Source Code Pro" panose="020B0509030403020204" pitchFamily="49" charset="0"/>
              </a:rPr>
              <a:t>'</a:t>
            </a:r>
            <a:r>
              <a:rPr lang="de-AT" sz="1200" dirty="0" err="1">
                <a:solidFill>
                  <a:srgbClr val="CE9178"/>
                </a:solidFill>
                <a:latin typeface="Source Code Pro" panose="020B0509030403020204" pitchFamily="49" charset="0"/>
                <a:ea typeface="Source Code Pro" panose="020B0509030403020204" pitchFamily="49" charset="0"/>
              </a:rPr>
              <a:t>tbody</a:t>
            </a:r>
            <a:r>
              <a:rPr lang="de-AT" sz="1200" dirty="0">
                <a:solidFill>
                  <a:srgbClr val="CE9178"/>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DCDCAA"/>
                </a:solidFill>
                <a:latin typeface="Source Code Pro" panose="020B0509030403020204" pitchFamily="49" charset="0"/>
                <a:ea typeface="Source Code Pro" panose="020B0509030403020204" pitchFamily="49" charset="0"/>
              </a:rPr>
              <a:t>append</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row</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DCDCAA"/>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CE9178"/>
                </a:solidFill>
                <a:latin typeface="Source Code Pro" panose="020B0509030403020204" pitchFamily="49" charset="0"/>
                <a:ea typeface="Source Code Pro" panose="020B0509030403020204" pitchFamily="49" charset="0"/>
              </a:rPr>
              <a:t>'#</a:t>
            </a:r>
            <a:r>
              <a:rPr lang="de-AT" sz="1200" dirty="0" err="1">
                <a:solidFill>
                  <a:srgbClr val="CE9178"/>
                </a:solidFill>
                <a:latin typeface="Source Code Pro" panose="020B0509030403020204" pitchFamily="49" charset="0"/>
                <a:ea typeface="Source Code Pro" panose="020B0509030403020204" pitchFamily="49" charset="0"/>
              </a:rPr>
              <a:t>artists</a:t>
            </a:r>
            <a:r>
              <a:rPr lang="de-AT" sz="1200" dirty="0">
                <a:solidFill>
                  <a:srgbClr val="CE9178"/>
                </a:solidFill>
                <a:latin typeface="Source Code Pro" panose="020B0509030403020204" pitchFamily="49" charset="0"/>
                <a:ea typeface="Source Code Pro" panose="020B0509030403020204" pitchFamily="49" charset="0"/>
              </a:rPr>
              <a:t>-container'</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DCDCAA"/>
                </a:solidFill>
                <a:latin typeface="Source Code Pro" panose="020B0509030403020204" pitchFamily="49" charset="0"/>
                <a:ea typeface="Source Code Pro" panose="020B0509030403020204" pitchFamily="49" charset="0"/>
              </a:rPr>
              <a:t>append</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table</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b="1" dirty="0" err="1">
                <a:solidFill>
                  <a:srgbClr val="DCDCAA"/>
                </a:solidFill>
                <a:latin typeface="Source Code Pro" panose="020B0509030403020204" pitchFamily="49" charset="0"/>
                <a:ea typeface="Source Code Pro" panose="020B0509030403020204" pitchFamily="49" charset="0"/>
              </a:rPr>
              <a:t>error</a:t>
            </a:r>
            <a:r>
              <a:rPr lang="de-AT" sz="1200" b="1" dirty="0">
                <a:solidFill>
                  <a:srgbClr val="9CDCFE"/>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jqXHR</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errorMessage</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error</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569CD6"/>
                </a:solidFill>
                <a:latin typeface="Source Code Pro" panose="020B0509030403020204" pitchFamily="49" charset="0"/>
                <a:ea typeface="Source Code Pro" panose="020B0509030403020204" pitchFamily="49" charset="0"/>
              </a:rPr>
              <a:t>=&gt;</a:t>
            </a:r>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a:t>
            </a:r>
            <a:endParaRPr lang="de-AT" sz="1200" b="0" dirty="0">
              <a:solidFill>
                <a:srgbClr val="D4D4D4"/>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86735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D824905-4468-472B-8881-62C8AEC13505}"/>
              </a:ext>
            </a:extLst>
          </p:cNvPr>
          <p:cNvSpPr>
            <a:spLocks noGrp="1"/>
          </p:cNvSpPr>
          <p:nvPr>
            <p:ph type="body" sz="quarter" idx="14"/>
          </p:nvPr>
        </p:nvSpPr>
        <p:spPr>
          <a:xfrm>
            <a:off x="6682636" y="2898085"/>
            <a:ext cx="5129408" cy="1061829"/>
          </a:xfrm>
        </p:spPr>
        <p:txBody>
          <a:bodyPr/>
          <a:lstStyle/>
          <a:p>
            <a:pPr marL="0" indent="0">
              <a:buNone/>
            </a:pPr>
            <a:r>
              <a:rPr lang="de-DE" dirty="0"/>
              <a:t>Alternativ zu der Angabe der Callback-Funktionen über die Eigenschaften </a:t>
            </a:r>
            <a:r>
              <a:rPr lang="de-DE" b="1" dirty="0" err="1">
                <a:solidFill>
                  <a:schemeClr val="accent1">
                    <a:lumMod val="75000"/>
                  </a:schemeClr>
                </a:solidFill>
                <a:latin typeface="Source Code Pro" panose="020B0509030403020204" pitchFamily="49" charset="0"/>
                <a:ea typeface="Source Code Pro" panose="020B0509030403020204" pitchFamily="49" charset="0"/>
              </a:rPr>
              <a:t>success</a:t>
            </a:r>
            <a:r>
              <a:rPr lang="de-DE" dirty="0"/>
              <a:t> und </a:t>
            </a:r>
            <a:r>
              <a:rPr lang="de-DE" b="1" dirty="0" err="1">
                <a:solidFill>
                  <a:schemeClr val="accent1">
                    <a:lumMod val="75000"/>
                  </a:schemeClr>
                </a:solidFill>
                <a:latin typeface="Source Code Pro" panose="020B0509030403020204" pitchFamily="49" charset="0"/>
                <a:ea typeface="Source Code Pro" panose="020B0509030403020204" pitchFamily="49" charset="0"/>
              </a:rPr>
              <a:t>error</a:t>
            </a:r>
            <a:r>
              <a:rPr lang="de-DE" dirty="0"/>
              <a:t> gibt es auch die Möglichkeit, diese über die Methode </a:t>
            </a:r>
            <a:r>
              <a:rPr lang="de-DE" b="1" dirty="0" err="1">
                <a:solidFill>
                  <a:schemeClr val="accent1">
                    <a:lumMod val="75000"/>
                  </a:schemeClr>
                </a:solidFill>
                <a:latin typeface="Source Code Pro" panose="020B0509030403020204" pitchFamily="49" charset="0"/>
                <a:ea typeface="Source Code Pro" panose="020B0509030403020204" pitchFamily="49" charset="0"/>
              </a:rPr>
              <a:t>done</a:t>
            </a:r>
            <a:r>
              <a:rPr lang="de-DE" b="1" dirty="0">
                <a:solidFill>
                  <a:schemeClr val="accent1">
                    <a:lumMod val="75000"/>
                  </a:schemeClr>
                </a:solidFill>
                <a:latin typeface="Source Code Pro" panose="020B0509030403020204" pitchFamily="49" charset="0"/>
                <a:ea typeface="Source Code Pro" panose="020B0509030403020204" pitchFamily="49" charset="0"/>
              </a:rPr>
              <a:t>()</a:t>
            </a:r>
            <a:r>
              <a:rPr lang="de-DE" dirty="0"/>
              <a:t> und </a:t>
            </a:r>
            <a:r>
              <a:rPr lang="de-DE" b="1" dirty="0">
                <a:solidFill>
                  <a:schemeClr val="accent1">
                    <a:lumMod val="75000"/>
                  </a:schemeClr>
                </a:solidFill>
                <a:latin typeface="Source Code Pro" panose="020B0509030403020204" pitchFamily="49" charset="0"/>
                <a:ea typeface="Source Code Pro" panose="020B0509030403020204" pitchFamily="49" charset="0"/>
              </a:rPr>
              <a:t>fail()</a:t>
            </a:r>
            <a:r>
              <a:rPr lang="de-DE" dirty="0"/>
              <a:t> zu definieren, die (dank der </a:t>
            </a:r>
            <a:r>
              <a:rPr lang="de-DE" dirty="0" err="1"/>
              <a:t>Fluent</a:t>
            </a:r>
            <a:r>
              <a:rPr lang="de-DE" dirty="0"/>
              <a:t> API von jQuery) direkt mit dem Aufruf der Methode </a:t>
            </a:r>
            <a:r>
              <a:rPr lang="de-DE" b="1" dirty="0" err="1">
                <a:solidFill>
                  <a:schemeClr val="accent1">
                    <a:lumMod val="75000"/>
                  </a:schemeClr>
                </a:solidFill>
                <a:latin typeface="Source Code Pro" panose="020B0509030403020204" pitchFamily="49" charset="0"/>
                <a:ea typeface="Source Code Pro" panose="020B0509030403020204" pitchFamily="49" charset="0"/>
              </a:rPr>
              <a:t>ajax</a:t>
            </a:r>
            <a:r>
              <a:rPr lang="de-DE" b="1" dirty="0">
                <a:solidFill>
                  <a:schemeClr val="accent1">
                    <a:lumMod val="75000"/>
                  </a:schemeClr>
                </a:solidFill>
                <a:latin typeface="Source Code Pro" panose="020B0509030403020204" pitchFamily="49" charset="0"/>
                <a:ea typeface="Source Code Pro" panose="020B0509030403020204" pitchFamily="49" charset="0"/>
              </a:rPr>
              <a:t>()</a:t>
            </a:r>
            <a:r>
              <a:rPr lang="de-DE" dirty="0"/>
              <a:t> kombiniert werden kann.</a:t>
            </a:r>
            <a:endParaRPr lang="de-AT" dirty="0"/>
          </a:p>
        </p:txBody>
      </p:sp>
      <p:sp>
        <p:nvSpPr>
          <p:cNvPr id="3" name="Titel 2">
            <a:extLst>
              <a:ext uri="{FF2B5EF4-FFF2-40B4-BE49-F238E27FC236}">
                <a16:creationId xmlns:a16="http://schemas.microsoft.com/office/drawing/2014/main" id="{5C6E86A3-E915-46BE-85C8-8DB80BD16A68}"/>
              </a:ext>
            </a:extLst>
          </p:cNvPr>
          <p:cNvSpPr>
            <a:spLocks noGrp="1"/>
          </p:cNvSpPr>
          <p:nvPr>
            <p:ph type="title"/>
          </p:nvPr>
        </p:nvSpPr>
        <p:spPr/>
        <p:txBody>
          <a:bodyPr/>
          <a:lstStyle/>
          <a:p>
            <a:r>
              <a:rPr lang="de-DE" dirty="0"/>
              <a:t>Beispiel</a:t>
            </a:r>
            <a:endParaRPr lang="de-AT" dirty="0"/>
          </a:p>
        </p:txBody>
      </p:sp>
      <p:sp>
        <p:nvSpPr>
          <p:cNvPr id="4" name="Rechteck 3">
            <a:extLst>
              <a:ext uri="{FF2B5EF4-FFF2-40B4-BE49-F238E27FC236}">
                <a16:creationId xmlns:a16="http://schemas.microsoft.com/office/drawing/2014/main" id="{BD964CC3-788C-4F86-8089-23418C4645AD}"/>
              </a:ext>
            </a:extLst>
          </p:cNvPr>
          <p:cNvSpPr/>
          <p:nvPr/>
        </p:nvSpPr>
        <p:spPr>
          <a:xfrm>
            <a:off x="379956" y="1093515"/>
            <a:ext cx="6096000" cy="5262979"/>
          </a:xfrm>
          <a:prstGeom prst="rect">
            <a:avLst/>
          </a:prstGeom>
          <a:solidFill>
            <a:schemeClr val="tx1">
              <a:lumMod val="85000"/>
              <a:lumOff val="15000"/>
            </a:schemeClr>
          </a:solidFill>
        </p:spPr>
        <p:txBody>
          <a:bodyPr>
            <a:spAutoFit/>
          </a:bodyPr>
          <a:lstStyle/>
          <a:p>
            <a:r>
              <a:rPr lang="de-AT" sz="1200" dirty="0">
                <a:solidFill>
                  <a:srgbClr val="CE9178"/>
                </a:solidFill>
                <a:latin typeface="Source Code Pro" panose="020B0509030403020204" pitchFamily="49" charset="0"/>
                <a:ea typeface="Source Code Pro" panose="020B0509030403020204" pitchFamily="49" charset="0"/>
              </a:rPr>
              <a:t>'</a:t>
            </a:r>
            <a:r>
              <a:rPr lang="de-AT" sz="1200" dirty="0" err="1">
                <a:solidFill>
                  <a:srgbClr val="CE9178"/>
                </a:solidFill>
                <a:latin typeface="Source Code Pro" panose="020B0509030403020204" pitchFamily="49" charset="0"/>
                <a:ea typeface="Source Code Pro" panose="020B0509030403020204" pitchFamily="49" charset="0"/>
              </a:rPr>
              <a:t>use</a:t>
            </a:r>
            <a:r>
              <a:rPr lang="de-AT" sz="1200" dirty="0">
                <a:solidFill>
                  <a:srgbClr val="CE9178"/>
                </a:solidFill>
                <a:latin typeface="Source Code Pro" panose="020B0509030403020204" pitchFamily="49" charset="0"/>
                <a:ea typeface="Source Code Pro" panose="020B0509030403020204" pitchFamily="49" charset="0"/>
              </a:rPr>
              <a:t> </a:t>
            </a:r>
            <a:r>
              <a:rPr lang="de-AT" sz="1200" dirty="0" err="1">
                <a:solidFill>
                  <a:srgbClr val="CE9178"/>
                </a:solidFill>
                <a:latin typeface="Source Code Pro" panose="020B0509030403020204" pitchFamily="49" charset="0"/>
                <a:ea typeface="Source Code Pro" panose="020B0509030403020204" pitchFamily="49" charset="0"/>
              </a:rPr>
              <a:t>strict</a:t>
            </a:r>
            <a:r>
              <a:rPr lang="de-AT" sz="1200" dirty="0">
                <a:solidFill>
                  <a:srgbClr val="CE9178"/>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CDCAA"/>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document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DCDCAA"/>
                </a:solidFill>
                <a:latin typeface="Source Code Pro" panose="020B0509030403020204" pitchFamily="49" charset="0"/>
                <a:ea typeface="Source Code Pro" panose="020B0509030403020204" pitchFamily="49" charset="0"/>
              </a:rPr>
              <a:t>ready</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569CD6"/>
                </a:solidFill>
                <a:latin typeface="Source Code Pro" panose="020B0509030403020204" pitchFamily="49" charset="0"/>
                <a:ea typeface="Source Code Pro" panose="020B0509030403020204" pitchFamily="49" charset="0"/>
              </a:rPr>
              <a:t>=&gt;</a:t>
            </a:r>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b="1" dirty="0">
                <a:solidFill>
                  <a:srgbClr val="9CDCFE"/>
                </a:solidFill>
                <a:latin typeface="Source Code Pro" panose="020B0509030403020204" pitchFamily="49" charset="0"/>
                <a:ea typeface="Source Code Pro" panose="020B0509030403020204" pitchFamily="49" charset="0"/>
              </a:rPr>
              <a:t>$</a:t>
            </a:r>
            <a:r>
              <a:rPr lang="de-AT" sz="1200" b="1" dirty="0">
                <a:solidFill>
                  <a:srgbClr val="D4D4D4"/>
                </a:solidFill>
                <a:latin typeface="Source Code Pro" panose="020B0509030403020204" pitchFamily="49" charset="0"/>
                <a:ea typeface="Source Code Pro" panose="020B0509030403020204" pitchFamily="49" charset="0"/>
              </a:rPr>
              <a:t>.</a:t>
            </a:r>
            <a:r>
              <a:rPr lang="de-AT" sz="1200" b="1" dirty="0" err="1">
                <a:solidFill>
                  <a:srgbClr val="DCDCAA"/>
                </a:solidFill>
                <a:latin typeface="Source Code Pro" panose="020B0509030403020204" pitchFamily="49" charset="0"/>
                <a:ea typeface="Source Code Pro" panose="020B0509030403020204" pitchFamily="49" charset="0"/>
              </a:rPr>
              <a:t>ajax</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9CDCFE"/>
                </a:solidFill>
                <a:latin typeface="Source Code Pro" panose="020B0509030403020204" pitchFamily="49" charset="0"/>
                <a:ea typeface="Source Code Pro" panose="020B0509030403020204" pitchFamily="49" charset="0"/>
              </a:rPr>
              <a:t>url:</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CE9178"/>
                </a:solidFill>
                <a:latin typeface="Source Code Pro" panose="020B0509030403020204" pitchFamily="49" charset="0"/>
                <a:ea typeface="Source Code Pro" panose="020B0509030403020204" pitchFamily="49" charset="0"/>
              </a:rPr>
              <a:t>'</a:t>
            </a:r>
            <a:r>
              <a:rPr lang="de-AT" sz="1200" dirty="0" err="1">
                <a:solidFill>
                  <a:srgbClr val="CE9178"/>
                </a:solidFill>
                <a:latin typeface="Source Code Pro" panose="020B0509030403020204" pitchFamily="49" charset="0"/>
                <a:ea typeface="Source Code Pro" panose="020B0509030403020204" pitchFamily="49" charset="0"/>
              </a:rPr>
              <a:t>artists.json</a:t>
            </a:r>
            <a:r>
              <a:rPr lang="de-AT" sz="1200" dirty="0">
                <a:solidFill>
                  <a:srgbClr val="CE9178"/>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dataType</a:t>
            </a:r>
            <a:r>
              <a:rPr lang="de-AT" sz="1200" dirty="0">
                <a:solidFill>
                  <a:srgbClr val="9CDCFE"/>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CE9178"/>
                </a:solidFill>
                <a:latin typeface="Source Code Pro" panose="020B0509030403020204" pitchFamily="49" charset="0"/>
                <a:ea typeface="Source Code Pro" panose="020B0509030403020204" pitchFamily="49" charset="0"/>
              </a:rPr>
              <a:t>'</a:t>
            </a:r>
            <a:r>
              <a:rPr lang="de-AT" sz="1200" dirty="0" err="1">
                <a:solidFill>
                  <a:srgbClr val="CE9178"/>
                </a:solidFill>
                <a:latin typeface="Source Code Pro" panose="020B0509030403020204" pitchFamily="49" charset="0"/>
                <a:ea typeface="Source Code Pro" panose="020B0509030403020204" pitchFamily="49" charset="0"/>
              </a:rPr>
              <a:t>json</a:t>
            </a:r>
            <a:r>
              <a:rPr lang="de-AT" sz="1200" dirty="0">
                <a:solidFill>
                  <a:srgbClr val="CE9178"/>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9CDCFE"/>
                </a:solidFill>
                <a:latin typeface="Source Code Pro" panose="020B0509030403020204" pitchFamily="49" charset="0"/>
                <a:ea typeface="Source Code Pro" panose="020B0509030403020204" pitchFamily="49" charset="0"/>
              </a:rPr>
              <a:t>type:</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CE9178"/>
                </a:solidFill>
                <a:latin typeface="Source Code Pro" panose="020B0509030403020204" pitchFamily="49" charset="0"/>
                <a:ea typeface="Source Code Pro" panose="020B0509030403020204" pitchFamily="49" charset="0"/>
              </a:rPr>
              <a:t>'GET'</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b="1" dirty="0">
                <a:solidFill>
                  <a:srgbClr val="D4D4D4"/>
                </a:solidFill>
                <a:latin typeface="Source Code Pro" panose="020B0509030403020204" pitchFamily="49" charset="0"/>
                <a:ea typeface="Source Code Pro" panose="020B0509030403020204" pitchFamily="49" charset="0"/>
              </a:rPr>
              <a:t>.</a:t>
            </a:r>
            <a:r>
              <a:rPr lang="de-AT" sz="1200" b="1" dirty="0" err="1">
                <a:solidFill>
                  <a:srgbClr val="DCDCAA"/>
                </a:solidFill>
                <a:latin typeface="Source Code Pro" panose="020B0509030403020204" pitchFamily="49" charset="0"/>
                <a:ea typeface="Source Code Pro" panose="020B0509030403020204" pitchFamily="49" charset="0"/>
              </a:rPr>
              <a:t>done</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data</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569CD6"/>
                </a:solidFill>
                <a:latin typeface="Source Code Pro" panose="020B0509030403020204" pitchFamily="49" charset="0"/>
                <a:ea typeface="Source Code Pro" panose="020B0509030403020204" pitchFamily="49" charset="0"/>
              </a:rPr>
              <a:t>=&gt;</a:t>
            </a:r>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569CD6"/>
                </a:solidFill>
                <a:latin typeface="Source Code Pro" panose="020B0509030403020204" pitchFamily="49" charset="0"/>
                <a:ea typeface="Source Code Pro" panose="020B0509030403020204" pitchFamily="49" charset="0"/>
              </a:rPr>
              <a:t>let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table</a:t>
            </a:r>
            <a:r>
              <a:rPr lang="de-AT" sz="1200" dirty="0">
                <a:solidFill>
                  <a:srgbClr val="D4D4D4"/>
                </a:solidFill>
                <a:latin typeface="Source Code Pro" panose="020B0509030403020204" pitchFamily="49" charset="0"/>
                <a:ea typeface="Source Code Pro" panose="020B0509030403020204" pitchFamily="49" charset="0"/>
              </a:rPr>
              <a:t> = </a:t>
            </a:r>
            <a:r>
              <a:rPr lang="de-AT" sz="1200" dirty="0" err="1">
                <a:solidFill>
                  <a:srgbClr val="DCDCAA"/>
                </a:solidFill>
                <a:latin typeface="Source Code Pro" panose="020B0509030403020204" pitchFamily="49" charset="0"/>
                <a:ea typeface="Source Code Pro" panose="020B0509030403020204" pitchFamily="49" charset="0"/>
              </a:rPr>
              <a:t>initTable</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569CD6"/>
                </a:solidFill>
                <a:latin typeface="Source Code Pro" panose="020B0509030403020204" pitchFamily="49" charset="0"/>
                <a:ea typeface="Source Code Pro" panose="020B0509030403020204" pitchFamily="49" charset="0"/>
              </a:rPr>
              <a:t>let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artists</a:t>
            </a:r>
            <a:r>
              <a:rPr lang="de-AT" sz="1200" dirty="0">
                <a:solidFill>
                  <a:srgbClr val="D4D4D4"/>
                </a:solidFill>
                <a:latin typeface="Source Code Pro" panose="020B0509030403020204" pitchFamily="49" charset="0"/>
                <a:ea typeface="Source Code Pro" panose="020B0509030403020204" pitchFamily="49" charset="0"/>
              </a:rPr>
              <a:t> = </a:t>
            </a:r>
            <a:r>
              <a:rPr lang="de-AT" sz="1200" dirty="0" err="1">
                <a:solidFill>
                  <a:srgbClr val="9CDCFE"/>
                </a:solidFill>
                <a:latin typeface="Source Code Pro" panose="020B0509030403020204" pitchFamily="49" charset="0"/>
                <a:ea typeface="Source Code Pro" panose="020B0509030403020204" pitchFamily="49" charset="0"/>
              </a:rPr>
              <a:t>data</a:t>
            </a:r>
            <a:r>
              <a:rPr lang="de-AT" sz="1200" dirty="0" err="1">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artists</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C586C0"/>
                </a:solidFill>
                <a:latin typeface="Source Code Pro" panose="020B0509030403020204" pitchFamily="49" charset="0"/>
                <a:ea typeface="Source Code Pro" panose="020B0509030403020204" pitchFamily="49" charset="0"/>
              </a:rPr>
              <a:t>for</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569CD6"/>
                </a:solidFill>
                <a:latin typeface="Source Code Pro" panose="020B0509030403020204" pitchFamily="49" charset="0"/>
                <a:ea typeface="Source Code Pro" panose="020B0509030403020204" pitchFamily="49" charset="0"/>
              </a:rPr>
              <a:t>let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9CDCFE"/>
                </a:solidFill>
                <a:latin typeface="Source Code Pro" panose="020B0509030403020204" pitchFamily="49" charset="0"/>
                <a:ea typeface="Source Code Pro" panose="020B0509030403020204" pitchFamily="49" charset="0"/>
              </a:rPr>
              <a:t>i</a:t>
            </a:r>
            <a:r>
              <a:rPr lang="de-AT" sz="1200" dirty="0">
                <a:solidFill>
                  <a:srgbClr val="D4D4D4"/>
                </a:solidFill>
                <a:latin typeface="Source Code Pro" panose="020B0509030403020204" pitchFamily="49" charset="0"/>
                <a:ea typeface="Source Code Pro" panose="020B0509030403020204" pitchFamily="49" charset="0"/>
              </a:rPr>
              <a:t> = </a:t>
            </a:r>
            <a:r>
              <a:rPr lang="de-AT" sz="1200" dirty="0">
                <a:solidFill>
                  <a:srgbClr val="B5CEA8"/>
                </a:solidFill>
                <a:latin typeface="Source Code Pro" panose="020B0509030403020204" pitchFamily="49" charset="0"/>
                <a:ea typeface="Source Code Pro" panose="020B0509030403020204" pitchFamily="49" charset="0"/>
              </a:rPr>
              <a:t>0</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9CDCFE"/>
                </a:solidFill>
                <a:latin typeface="Source Code Pro" panose="020B0509030403020204" pitchFamily="49" charset="0"/>
                <a:ea typeface="Source Code Pro" panose="020B0509030403020204" pitchFamily="49" charset="0"/>
              </a:rPr>
              <a:t>i</a:t>
            </a:r>
            <a:r>
              <a:rPr lang="de-AT" sz="1200" dirty="0">
                <a:solidFill>
                  <a:srgbClr val="D4D4D4"/>
                </a:solidFill>
                <a:latin typeface="Source Code Pro" panose="020B0509030403020204" pitchFamily="49" charset="0"/>
                <a:ea typeface="Source Code Pro" panose="020B0509030403020204" pitchFamily="49" charset="0"/>
              </a:rPr>
              <a:t> &lt; </a:t>
            </a:r>
            <a:r>
              <a:rPr lang="de-AT" sz="1200" dirty="0" err="1">
                <a:solidFill>
                  <a:srgbClr val="9CDCFE"/>
                </a:solidFill>
                <a:latin typeface="Source Code Pro" panose="020B0509030403020204" pitchFamily="49" charset="0"/>
                <a:ea typeface="Source Code Pro" panose="020B0509030403020204" pitchFamily="49" charset="0"/>
              </a:rPr>
              <a:t>artists</a:t>
            </a:r>
            <a:r>
              <a:rPr lang="de-AT" sz="1200" dirty="0" err="1">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length</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9CDCFE"/>
                </a:solidFill>
                <a:latin typeface="Source Code Pro" panose="020B0509030403020204" pitchFamily="49" charset="0"/>
                <a:ea typeface="Source Code Pro" panose="020B0509030403020204" pitchFamily="49" charset="0"/>
              </a:rPr>
              <a:t>i</a:t>
            </a:r>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569CD6"/>
                </a:solidFill>
                <a:latin typeface="Source Code Pro" panose="020B0509030403020204" pitchFamily="49" charset="0"/>
                <a:ea typeface="Source Code Pro" panose="020B0509030403020204" pitchFamily="49" charset="0"/>
              </a:rPr>
              <a:t>let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artist</a:t>
            </a:r>
            <a:r>
              <a:rPr lang="de-AT" sz="1200" dirty="0">
                <a:solidFill>
                  <a:srgbClr val="D4D4D4"/>
                </a:solidFill>
                <a:latin typeface="Source Code Pro" panose="020B0509030403020204" pitchFamily="49" charset="0"/>
                <a:ea typeface="Source Code Pro" panose="020B0509030403020204" pitchFamily="49" charset="0"/>
              </a:rPr>
              <a:t> = </a:t>
            </a:r>
            <a:r>
              <a:rPr lang="de-AT" sz="1200" dirty="0" err="1">
                <a:solidFill>
                  <a:srgbClr val="9CDCFE"/>
                </a:solidFill>
                <a:latin typeface="Source Code Pro" panose="020B0509030403020204" pitchFamily="49" charset="0"/>
                <a:ea typeface="Source Code Pro" panose="020B0509030403020204" pitchFamily="49" charset="0"/>
              </a:rPr>
              <a:t>artists</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9CDCFE"/>
                </a:solidFill>
                <a:latin typeface="Source Code Pro" panose="020B0509030403020204" pitchFamily="49" charset="0"/>
                <a:ea typeface="Source Code Pro" panose="020B0509030403020204" pitchFamily="49" charset="0"/>
              </a:rPr>
              <a:t>i</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569CD6"/>
                </a:solidFill>
                <a:latin typeface="Source Code Pro" panose="020B0509030403020204" pitchFamily="49" charset="0"/>
                <a:ea typeface="Source Code Pro" panose="020B0509030403020204" pitchFamily="49" charset="0"/>
              </a:rPr>
              <a:t>let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albums</a:t>
            </a:r>
            <a:r>
              <a:rPr lang="de-AT" sz="1200" dirty="0">
                <a:solidFill>
                  <a:srgbClr val="D4D4D4"/>
                </a:solidFill>
                <a:latin typeface="Source Code Pro" panose="020B0509030403020204" pitchFamily="49" charset="0"/>
                <a:ea typeface="Source Code Pro" panose="020B0509030403020204" pitchFamily="49" charset="0"/>
              </a:rPr>
              <a:t> = </a:t>
            </a:r>
            <a:r>
              <a:rPr lang="de-AT" sz="1200" dirty="0" err="1">
                <a:solidFill>
                  <a:srgbClr val="9CDCFE"/>
                </a:solidFill>
                <a:latin typeface="Source Code Pro" panose="020B0509030403020204" pitchFamily="49" charset="0"/>
                <a:ea typeface="Source Code Pro" panose="020B0509030403020204" pitchFamily="49" charset="0"/>
              </a:rPr>
              <a:t>artist</a:t>
            </a:r>
            <a:r>
              <a:rPr lang="de-AT" sz="1200" dirty="0" err="1">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albums</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C586C0"/>
                </a:solidFill>
                <a:latin typeface="Source Code Pro" panose="020B0509030403020204" pitchFamily="49" charset="0"/>
                <a:ea typeface="Source Code Pro" panose="020B0509030403020204" pitchFamily="49" charset="0"/>
              </a:rPr>
              <a:t>for</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569CD6"/>
                </a:solidFill>
                <a:latin typeface="Source Code Pro" panose="020B0509030403020204" pitchFamily="49" charset="0"/>
                <a:ea typeface="Source Code Pro" panose="020B0509030403020204" pitchFamily="49" charset="0"/>
              </a:rPr>
              <a:t>let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9CDCFE"/>
                </a:solidFill>
                <a:latin typeface="Source Code Pro" panose="020B0509030403020204" pitchFamily="49" charset="0"/>
                <a:ea typeface="Source Code Pro" panose="020B0509030403020204" pitchFamily="49" charset="0"/>
              </a:rPr>
              <a:t>j</a:t>
            </a:r>
            <a:r>
              <a:rPr lang="de-AT" sz="1200" dirty="0">
                <a:solidFill>
                  <a:srgbClr val="D4D4D4"/>
                </a:solidFill>
                <a:latin typeface="Source Code Pro" panose="020B0509030403020204" pitchFamily="49" charset="0"/>
                <a:ea typeface="Source Code Pro" panose="020B0509030403020204" pitchFamily="49" charset="0"/>
              </a:rPr>
              <a:t> = </a:t>
            </a:r>
            <a:r>
              <a:rPr lang="de-AT" sz="1200" dirty="0">
                <a:solidFill>
                  <a:srgbClr val="B5CEA8"/>
                </a:solidFill>
                <a:latin typeface="Source Code Pro" panose="020B0509030403020204" pitchFamily="49" charset="0"/>
                <a:ea typeface="Source Code Pro" panose="020B0509030403020204" pitchFamily="49" charset="0"/>
              </a:rPr>
              <a:t>0</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9CDCFE"/>
                </a:solidFill>
                <a:latin typeface="Source Code Pro" panose="020B0509030403020204" pitchFamily="49" charset="0"/>
                <a:ea typeface="Source Code Pro" panose="020B0509030403020204" pitchFamily="49" charset="0"/>
              </a:rPr>
              <a:t>j</a:t>
            </a:r>
            <a:r>
              <a:rPr lang="de-AT" sz="1200" dirty="0">
                <a:solidFill>
                  <a:srgbClr val="D4D4D4"/>
                </a:solidFill>
                <a:latin typeface="Source Code Pro" panose="020B0509030403020204" pitchFamily="49" charset="0"/>
                <a:ea typeface="Source Code Pro" panose="020B0509030403020204" pitchFamily="49" charset="0"/>
              </a:rPr>
              <a:t> &lt; </a:t>
            </a:r>
            <a:r>
              <a:rPr lang="de-AT" sz="1200" dirty="0" err="1">
                <a:solidFill>
                  <a:srgbClr val="9CDCFE"/>
                </a:solidFill>
                <a:latin typeface="Source Code Pro" panose="020B0509030403020204" pitchFamily="49" charset="0"/>
                <a:ea typeface="Source Code Pro" panose="020B0509030403020204" pitchFamily="49" charset="0"/>
              </a:rPr>
              <a:t>albums</a:t>
            </a:r>
            <a:r>
              <a:rPr lang="de-AT" sz="1200" dirty="0" err="1">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length</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j</a:t>
            </a:r>
            <a:r>
              <a:rPr lang="de-AT" sz="1200" dirty="0" err="1">
                <a:solidFill>
                  <a:srgbClr val="D4D4D4"/>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569CD6"/>
                </a:solidFill>
                <a:latin typeface="Source Code Pro" panose="020B0509030403020204" pitchFamily="49" charset="0"/>
                <a:ea typeface="Source Code Pro" panose="020B0509030403020204" pitchFamily="49" charset="0"/>
              </a:rPr>
              <a:t>let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album</a:t>
            </a:r>
            <a:r>
              <a:rPr lang="de-AT" sz="1200" dirty="0">
                <a:solidFill>
                  <a:srgbClr val="D4D4D4"/>
                </a:solidFill>
                <a:latin typeface="Source Code Pro" panose="020B0509030403020204" pitchFamily="49" charset="0"/>
                <a:ea typeface="Source Code Pro" panose="020B0509030403020204" pitchFamily="49" charset="0"/>
              </a:rPr>
              <a:t> = </a:t>
            </a:r>
            <a:r>
              <a:rPr lang="de-AT" sz="1200" dirty="0" err="1">
                <a:solidFill>
                  <a:srgbClr val="9CDCFE"/>
                </a:solidFill>
                <a:latin typeface="Source Code Pro" panose="020B0509030403020204" pitchFamily="49" charset="0"/>
                <a:ea typeface="Source Code Pro" panose="020B0509030403020204" pitchFamily="49" charset="0"/>
              </a:rPr>
              <a:t>albums</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9CDCFE"/>
                </a:solidFill>
                <a:latin typeface="Source Code Pro" panose="020B0509030403020204" pitchFamily="49" charset="0"/>
                <a:ea typeface="Source Code Pro" panose="020B0509030403020204" pitchFamily="49" charset="0"/>
              </a:rPr>
              <a:t>j</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569CD6"/>
                </a:solidFill>
                <a:latin typeface="Source Code Pro" panose="020B0509030403020204" pitchFamily="49" charset="0"/>
                <a:ea typeface="Source Code Pro" panose="020B0509030403020204" pitchFamily="49" charset="0"/>
              </a:rPr>
              <a:t>let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row</a:t>
            </a:r>
            <a:r>
              <a:rPr lang="de-AT" sz="1200" dirty="0">
                <a:solidFill>
                  <a:srgbClr val="D4D4D4"/>
                </a:solidFill>
                <a:latin typeface="Source Code Pro" panose="020B0509030403020204" pitchFamily="49" charset="0"/>
                <a:ea typeface="Source Code Pro" panose="020B0509030403020204" pitchFamily="49" charset="0"/>
              </a:rPr>
              <a:t> = </a:t>
            </a:r>
            <a:r>
              <a:rPr lang="de-AT" sz="1200" dirty="0" err="1">
                <a:solidFill>
                  <a:srgbClr val="DCDCAA"/>
                </a:solidFill>
                <a:latin typeface="Source Code Pro" panose="020B0509030403020204" pitchFamily="49" charset="0"/>
                <a:ea typeface="Source Code Pro" panose="020B0509030403020204" pitchFamily="49" charset="0"/>
              </a:rPr>
              <a:t>createRow</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9CDCFE"/>
                </a:solidFill>
                <a:latin typeface="Source Code Pro" panose="020B0509030403020204" pitchFamily="49" charset="0"/>
                <a:ea typeface="Source Code Pro" panose="020B0509030403020204" pitchFamily="49" charset="0"/>
              </a:rPr>
              <a:t>artist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9CDCFE"/>
                </a:solidFill>
                <a:latin typeface="Source Code Pro" panose="020B0509030403020204" pitchFamily="49" charset="0"/>
                <a:ea typeface="Source Code Pro" panose="020B0509030403020204" pitchFamily="49" charset="0"/>
              </a:rPr>
              <a:t>name</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album</a:t>
            </a:r>
            <a:r>
              <a:rPr lang="de-AT" sz="1200" dirty="0" err="1">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title</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album</a:t>
            </a:r>
            <a:r>
              <a:rPr lang="de-AT" sz="1200" dirty="0" err="1">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year</a:t>
            </a:r>
            <a:endParaRPr lang="de-AT" sz="1200" dirty="0">
              <a:solidFill>
                <a:srgbClr val="D4D4D4"/>
              </a:solidFill>
              <a:latin typeface="Source Code Pro" panose="020B0509030403020204" pitchFamily="49" charset="0"/>
              <a:ea typeface="Source Code Pro" panose="020B0509030403020204" pitchFamily="49" charset="0"/>
            </a:endParaRPr>
          </a:p>
          <a:p>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DCDCAA"/>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table</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DCDCAA"/>
                </a:solidFill>
                <a:latin typeface="Source Code Pro" panose="020B0509030403020204" pitchFamily="49" charset="0"/>
                <a:ea typeface="Source Code Pro" panose="020B0509030403020204" pitchFamily="49" charset="0"/>
              </a:rPr>
              <a:t>find</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CE9178"/>
                </a:solidFill>
                <a:latin typeface="Source Code Pro" panose="020B0509030403020204" pitchFamily="49" charset="0"/>
                <a:ea typeface="Source Code Pro" panose="020B0509030403020204" pitchFamily="49" charset="0"/>
              </a:rPr>
              <a:t>'</a:t>
            </a:r>
            <a:r>
              <a:rPr lang="de-AT" sz="1200" dirty="0" err="1">
                <a:solidFill>
                  <a:srgbClr val="CE9178"/>
                </a:solidFill>
                <a:latin typeface="Source Code Pro" panose="020B0509030403020204" pitchFamily="49" charset="0"/>
                <a:ea typeface="Source Code Pro" panose="020B0509030403020204" pitchFamily="49" charset="0"/>
              </a:rPr>
              <a:t>tbody</a:t>
            </a:r>
            <a:r>
              <a:rPr lang="de-AT" sz="1200" dirty="0">
                <a:solidFill>
                  <a:srgbClr val="CE9178"/>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DCDCAA"/>
                </a:solidFill>
                <a:latin typeface="Source Code Pro" panose="020B0509030403020204" pitchFamily="49" charset="0"/>
                <a:ea typeface="Source Code Pro" panose="020B0509030403020204" pitchFamily="49" charset="0"/>
              </a:rPr>
              <a:t>abbend</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row</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DCDCAA"/>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CE9178"/>
                </a:solidFill>
                <a:latin typeface="Source Code Pro" panose="020B0509030403020204" pitchFamily="49" charset="0"/>
                <a:ea typeface="Source Code Pro" panose="020B0509030403020204" pitchFamily="49" charset="0"/>
              </a:rPr>
              <a:t>'#</a:t>
            </a:r>
            <a:r>
              <a:rPr lang="de-AT" sz="1200" dirty="0" err="1">
                <a:solidFill>
                  <a:srgbClr val="CE9178"/>
                </a:solidFill>
                <a:latin typeface="Source Code Pro" panose="020B0509030403020204" pitchFamily="49" charset="0"/>
                <a:ea typeface="Source Code Pro" panose="020B0509030403020204" pitchFamily="49" charset="0"/>
              </a:rPr>
              <a:t>artists</a:t>
            </a:r>
            <a:r>
              <a:rPr lang="de-AT" sz="1200" dirty="0">
                <a:solidFill>
                  <a:srgbClr val="CE9178"/>
                </a:solidFill>
                <a:latin typeface="Source Code Pro" panose="020B0509030403020204" pitchFamily="49" charset="0"/>
                <a:ea typeface="Source Code Pro" panose="020B0509030403020204" pitchFamily="49" charset="0"/>
              </a:rPr>
              <a:t>-container'</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DCDCAA"/>
                </a:solidFill>
                <a:latin typeface="Source Code Pro" panose="020B0509030403020204" pitchFamily="49" charset="0"/>
                <a:ea typeface="Source Code Pro" panose="020B0509030403020204" pitchFamily="49" charset="0"/>
              </a:rPr>
              <a:t>append</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table</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b="1" dirty="0">
                <a:solidFill>
                  <a:srgbClr val="D4D4D4"/>
                </a:solidFill>
                <a:latin typeface="Source Code Pro" panose="020B0509030403020204" pitchFamily="49" charset="0"/>
                <a:ea typeface="Source Code Pro" panose="020B0509030403020204" pitchFamily="49" charset="0"/>
              </a:rPr>
              <a:t>.</a:t>
            </a:r>
            <a:r>
              <a:rPr lang="de-AT" sz="1200" b="1" dirty="0">
                <a:solidFill>
                  <a:srgbClr val="DCDCAA"/>
                </a:solidFill>
                <a:latin typeface="Source Code Pro" panose="020B0509030403020204" pitchFamily="49" charset="0"/>
                <a:ea typeface="Source Code Pro" panose="020B0509030403020204" pitchFamily="49" charset="0"/>
              </a:rPr>
              <a:t>fail</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jqXHR</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errorMessage</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error</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569CD6"/>
                </a:solidFill>
                <a:latin typeface="Source Code Pro" panose="020B0509030403020204" pitchFamily="49" charset="0"/>
                <a:ea typeface="Source Code Pro" panose="020B0509030403020204" pitchFamily="49" charset="0"/>
              </a:rPr>
              <a:t>=&gt;</a:t>
            </a:r>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a:t>
            </a:r>
            <a:endParaRPr lang="de-AT" sz="1200" b="0" dirty="0">
              <a:solidFill>
                <a:srgbClr val="D4D4D4"/>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639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4653FD7-30D4-499A-86E8-C5B1DBCBD27B}"/>
              </a:ext>
            </a:extLst>
          </p:cNvPr>
          <p:cNvSpPr>
            <a:spLocks noGrp="1"/>
          </p:cNvSpPr>
          <p:nvPr>
            <p:ph type="body" sz="quarter" idx="14"/>
          </p:nvPr>
        </p:nvSpPr>
        <p:spPr>
          <a:xfrm>
            <a:off x="6676373" y="2058368"/>
            <a:ext cx="5029595" cy="2741263"/>
          </a:xfrm>
        </p:spPr>
        <p:txBody>
          <a:bodyPr/>
          <a:lstStyle/>
          <a:p>
            <a:pPr marL="0" indent="0">
              <a:buNone/>
            </a:pPr>
            <a:r>
              <a:rPr lang="de-DE" dirty="0"/>
              <a:t>Zwei Dinge sind zu beachten: </a:t>
            </a:r>
          </a:p>
          <a:p>
            <a:pPr marL="0" indent="0">
              <a:buNone/>
            </a:pPr>
            <a:r>
              <a:rPr lang="de-DE" dirty="0"/>
              <a:t>Zum einen werden die Methoden jeweils auf einer Auswahl von Elementen (bzw. dem entsprechenden jQuery-Objekt) aufgerufen, zum anderen haben die Event-</a:t>
            </a:r>
            <a:r>
              <a:rPr lang="de-DE" dirty="0" err="1"/>
              <a:t>Listener</a:t>
            </a:r>
            <a:r>
              <a:rPr lang="de-DE" dirty="0"/>
              <a:t> jeweils eine unterschiedliche Anzahl von Parametern. Die Event-</a:t>
            </a:r>
            <a:r>
              <a:rPr lang="de-DE" dirty="0" err="1"/>
              <a:t>Listener</a:t>
            </a:r>
            <a:r>
              <a:rPr lang="de-DE" dirty="0"/>
              <a:t> für </a:t>
            </a:r>
            <a:r>
              <a:rPr lang="de-DE" b="1" dirty="0" err="1">
                <a:solidFill>
                  <a:schemeClr val="accent1">
                    <a:lumMod val="75000"/>
                  </a:schemeClr>
                </a:solidFill>
                <a:latin typeface="Source Code Pro" panose="020B0509030403020204" pitchFamily="49" charset="0"/>
                <a:ea typeface="Source Code Pro" panose="020B0509030403020204" pitchFamily="49" charset="0"/>
              </a:rPr>
              <a:t>ajaxStart</a:t>
            </a:r>
            <a:r>
              <a:rPr lang="de-DE" b="1" dirty="0">
                <a:solidFill>
                  <a:schemeClr val="accent1">
                    <a:lumMod val="75000"/>
                  </a:schemeClr>
                </a:solidFill>
                <a:latin typeface="Source Code Pro" panose="020B0509030403020204" pitchFamily="49" charset="0"/>
                <a:ea typeface="Source Code Pro" panose="020B0509030403020204" pitchFamily="49" charset="0"/>
              </a:rPr>
              <a:t>()</a:t>
            </a:r>
            <a:r>
              <a:rPr lang="de-DE" dirty="0"/>
              <a:t> und </a:t>
            </a:r>
            <a:r>
              <a:rPr lang="de-DE" b="1" dirty="0" err="1">
                <a:solidFill>
                  <a:schemeClr val="accent1">
                    <a:lumMod val="75000"/>
                  </a:schemeClr>
                </a:solidFill>
                <a:latin typeface="Source Code Pro" panose="020B0509030403020204" pitchFamily="49" charset="0"/>
                <a:ea typeface="Source Code Pro" panose="020B0509030403020204" pitchFamily="49" charset="0"/>
              </a:rPr>
              <a:t>ajaxStop</a:t>
            </a:r>
            <a:r>
              <a:rPr lang="de-DE" b="1" dirty="0">
                <a:solidFill>
                  <a:schemeClr val="accent1">
                    <a:lumMod val="75000"/>
                  </a:schemeClr>
                </a:solidFill>
                <a:latin typeface="Source Code Pro" panose="020B0509030403020204" pitchFamily="49" charset="0"/>
                <a:ea typeface="Source Code Pro" panose="020B0509030403020204" pitchFamily="49" charset="0"/>
              </a:rPr>
              <a:t>()</a:t>
            </a:r>
            <a:r>
              <a:rPr lang="de-DE" dirty="0"/>
              <a:t> haben gar keine Parameter, die Event-</a:t>
            </a:r>
            <a:r>
              <a:rPr lang="de-DE" dirty="0" err="1"/>
              <a:t>Listener</a:t>
            </a:r>
            <a:r>
              <a:rPr lang="de-DE" dirty="0"/>
              <a:t> für </a:t>
            </a:r>
            <a:r>
              <a:rPr lang="de-DE" b="1" dirty="0" err="1">
                <a:solidFill>
                  <a:schemeClr val="accent1">
                    <a:lumMod val="75000"/>
                  </a:schemeClr>
                </a:solidFill>
                <a:latin typeface="Source Code Pro" panose="020B0509030403020204" pitchFamily="49" charset="0"/>
                <a:ea typeface="Source Code Pro" panose="020B0509030403020204" pitchFamily="49" charset="0"/>
              </a:rPr>
              <a:t>ajaxSend</a:t>
            </a:r>
            <a:r>
              <a:rPr lang="de-DE" b="1" dirty="0">
                <a:solidFill>
                  <a:schemeClr val="accent1">
                    <a:lumMod val="75000"/>
                  </a:schemeClr>
                </a:solidFill>
                <a:latin typeface="Source Code Pro" panose="020B0509030403020204" pitchFamily="49" charset="0"/>
                <a:ea typeface="Source Code Pro" panose="020B0509030403020204" pitchFamily="49" charset="0"/>
              </a:rPr>
              <a:t>()</a:t>
            </a:r>
            <a:r>
              <a:rPr lang="de-DE" dirty="0"/>
              <a:t> und </a:t>
            </a:r>
            <a:r>
              <a:rPr lang="de-DE" b="1" dirty="0" err="1">
                <a:solidFill>
                  <a:schemeClr val="accent1">
                    <a:lumMod val="75000"/>
                  </a:schemeClr>
                </a:solidFill>
                <a:latin typeface="Source Code Pro" panose="020B0509030403020204" pitchFamily="49" charset="0"/>
                <a:ea typeface="Source Code Pro" panose="020B0509030403020204" pitchFamily="49" charset="0"/>
              </a:rPr>
              <a:t>ajaxComplete</a:t>
            </a:r>
            <a:r>
              <a:rPr lang="de-DE" b="1" dirty="0">
                <a:solidFill>
                  <a:schemeClr val="accent1">
                    <a:lumMod val="75000"/>
                  </a:schemeClr>
                </a:solidFill>
                <a:latin typeface="Source Code Pro" panose="020B0509030403020204" pitchFamily="49" charset="0"/>
                <a:ea typeface="Source Code Pro" panose="020B0509030403020204" pitchFamily="49" charset="0"/>
              </a:rPr>
              <a:t>()</a:t>
            </a:r>
            <a:r>
              <a:rPr lang="de-DE" dirty="0"/>
              <a:t> erhalten jeweils das Event-Objekt, zusätzlich ein Objekt, welches die Ajax-Anfrage repräsentiert, sowie ein Objekt mit Konfigurationen bezüglich der Anfrage. Die Event-</a:t>
            </a:r>
            <a:r>
              <a:rPr lang="de-DE" dirty="0" err="1"/>
              <a:t>Listener</a:t>
            </a:r>
            <a:r>
              <a:rPr lang="de-DE" dirty="0"/>
              <a:t> für die beiden Methoden </a:t>
            </a:r>
            <a:r>
              <a:rPr lang="de-DE" b="1" dirty="0" err="1">
                <a:solidFill>
                  <a:schemeClr val="accent1">
                    <a:lumMod val="75000"/>
                  </a:schemeClr>
                </a:solidFill>
                <a:latin typeface="Source Code Pro" panose="020B0509030403020204" pitchFamily="49" charset="0"/>
                <a:ea typeface="Source Code Pro" panose="020B0509030403020204" pitchFamily="49" charset="0"/>
              </a:rPr>
              <a:t>ajaxSuccess</a:t>
            </a:r>
            <a:r>
              <a:rPr lang="de-DE" b="1" dirty="0">
                <a:solidFill>
                  <a:schemeClr val="accent1">
                    <a:lumMod val="75000"/>
                  </a:schemeClr>
                </a:solidFill>
                <a:latin typeface="Source Code Pro" panose="020B0509030403020204" pitchFamily="49" charset="0"/>
                <a:ea typeface="Source Code Pro" panose="020B0509030403020204" pitchFamily="49" charset="0"/>
              </a:rPr>
              <a:t>()</a:t>
            </a:r>
            <a:r>
              <a:rPr lang="de-DE" dirty="0"/>
              <a:t> und </a:t>
            </a:r>
            <a:r>
              <a:rPr lang="de-DE" b="1" dirty="0" err="1">
                <a:solidFill>
                  <a:schemeClr val="accent1">
                    <a:lumMod val="75000"/>
                  </a:schemeClr>
                </a:solidFill>
                <a:latin typeface="Source Code Pro" panose="020B0509030403020204" pitchFamily="49" charset="0"/>
                <a:ea typeface="Source Code Pro" panose="020B0509030403020204" pitchFamily="49" charset="0"/>
              </a:rPr>
              <a:t>ajaxError</a:t>
            </a:r>
            <a:r>
              <a:rPr lang="de-DE" b="1" dirty="0">
                <a:solidFill>
                  <a:schemeClr val="accent1">
                    <a:lumMod val="75000"/>
                  </a:schemeClr>
                </a:solidFill>
                <a:latin typeface="Source Code Pro" panose="020B0509030403020204" pitchFamily="49" charset="0"/>
                <a:ea typeface="Source Code Pro" panose="020B0509030403020204" pitchFamily="49" charset="0"/>
              </a:rPr>
              <a:t>()</a:t>
            </a:r>
            <a:r>
              <a:rPr lang="de-DE" dirty="0"/>
              <a:t> erhalten zusätzlich noch die Antwortdaten bzw. das Fehlerobjekt.</a:t>
            </a:r>
            <a:endParaRPr lang="de-AT" dirty="0"/>
          </a:p>
        </p:txBody>
      </p:sp>
      <p:sp>
        <p:nvSpPr>
          <p:cNvPr id="3" name="Titel 2">
            <a:extLst>
              <a:ext uri="{FF2B5EF4-FFF2-40B4-BE49-F238E27FC236}">
                <a16:creationId xmlns:a16="http://schemas.microsoft.com/office/drawing/2014/main" id="{C75CD14A-5ACC-4595-A4D8-CBCA90B0A16B}"/>
              </a:ext>
            </a:extLst>
          </p:cNvPr>
          <p:cNvSpPr>
            <a:spLocks noGrp="1"/>
          </p:cNvSpPr>
          <p:nvPr>
            <p:ph type="title"/>
          </p:nvPr>
        </p:nvSpPr>
        <p:spPr/>
        <p:txBody>
          <a:bodyPr/>
          <a:lstStyle/>
          <a:p>
            <a:r>
              <a:rPr lang="de-DE" dirty="0"/>
              <a:t>Auf Ereignisse reagieren</a:t>
            </a:r>
            <a:endParaRPr lang="de-AT" dirty="0"/>
          </a:p>
        </p:txBody>
      </p:sp>
      <p:sp>
        <p:nvSpPr>
          <p:cNvPr id="4" name="Rechteck 3">
            <a:extLst>
              <a:ext uri="{FF2B5EF4-FFF2-40B4-BE49-F238E27FC236}">
                <a16:creationId xmlns:a16="http://schemas.microsoft.com/office/drawing/2014/main" id="{328DE10F-C827-4DC8-9A5E-7A15498A4C63}"/>
              </a:ext>
            </a:extLst>
          </p:cNvPr>
          <p:cNvSpPr/>
          <p:nvPr/>
        </p:nvSpPr>
        <p:spPr>
          <a:xfrm>
            <a:off x="486032" y="1628507"/>
            <a:ext cx="6096000" cy="3600986"/>
          </a:xfrm>
          <a:prstGeom prst="rect">
            <a:avLst/>
          </a:prstGeom>
          <a:solidFill>
            <a:schemeClr val="tx1">
              <a:lumMod val="85000"/>
              <a:lumOff val="15000"/>
            </a:schemeClr>
          </a:solidFill>
        </p:spPr>
        <p:txBody>
          <a:bodyPr>
            <a:spAutoFit/>
          </a:bodyPr>
          <a:lstStyle/>
          <a:p>
            <a:r>
              <a:rPr lang="de-AT" sz="1200" dirty="0">
                <a:solidFill>
                  <a:srgbClr val="DCDCAA"/>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document</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b="1" dirty="0">
                <a:solidFill>
                  <a:srgbClr val="D4D4D4"/>
                </a:solidFill>
                <a:latin typeface="Source Code Pro" panose="020B0509030403020204" pitchFamily="49" charset="0"/>
                <a:ea typeface="Source Code Pro" panose="020B0509030403020204" pitchFamily="49" charset="0"/>
              </a:rPr>
              <a:t>.</a:t>
            </a:r>
            <a:r>
              <a:rPr lang="de-AT" sz="1200" b="1" dirty="0" err="1">
                <a:solidFill>
                  <a:srgbClr val="DCDCAA"/>
                </a:solidFill>
                <a:latin typeface="Source Code Pro" panose="020B0509030403020204" pitchFamily="49" charset="0"/>
                <a:ea typeface="Source Code Pro" panose="020B0509030403020204" pitchFamily="49" charset="0"/>
              </a:rPr>
              <a:t>ajaxStart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569CD6"/>
                </a:solidFill>
                <a:latin typeface="Source Code Pro" panose="020B0509030403020204" pitchFamily="49" charset="0"/>
                <a:ea typeface="Source Code Pro" panose="020B0509030403020204" pitchFamily="49" charset="0"/>
              </a:rPr>
              <a:t>=&gt;</a:t>
            </a:r>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4EC9B0"/>
                </a:solidFill>
                <a:latin typeface="Source Code Pro" panose="020B0509030403020204" pitchFamily="49" charset="0"/>
                <a:ea typeface="Source Code Pro" panose="020B0509030403020204" pitchFamily="49" charset="0"/>
              </a:rPr>
              <a:t>console</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DCDCAA"/>
                </a:solidFill>
                <a:latin typeface="Source Code Pro" panose="020B0509030403020204" pitchFamily="49" charset="0"/>
                <a:ea typeface="Source Code Pro" panose="020B0509030403020204" pitchFamily="49" charset="0"/>
              </a:rPr>
              <a:t>log</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CE9178"/>
                </a:solidFill>
                <a:latin typeface="Source Code Pro" panose="020B0509030403020204" pitchFamily="49" charset="0"/>
                <a:ea typeface="Source Code Pro" panose="020B0509030403020204" pitchFamily="49" charset="0"/>
              </a:rPr>
              <a:t>'Anfrage gestartet.'</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b="1" dirty="0">
                <a:solidFill>
                  <a:srgbClr val="D4D4D4"/>
                </a:solidFill>
                <a:latin typeface="Source Code Pro" panose="020B0509030403020204" pitchFamily="49" charset="0"/>
                <a:ea typeface="Source Code Pro" panose="020B0509030403020204" pitchFamily="49" charset="0"/>
              </a:rPr>
              <a:t>.</a:t>
            </a:r>
            <a:r>
              <a:rPr lang="de-AT" sz="1200" b="1" dirty="0" err="1">
                <a:solidFill>
                  <a:srgbClr val="DCDCAA"/>
                </a:solidFill>
                <a:latin typeface="Source Code Pro" panose="020B0509030403020204" pitchFamily="49" charset="0"/>
                <a:ea typeface="Source Code Pro" panose="020B0509030403020204" pitchFamily="49" charset="0"/>
              </a:rPr>
              <a:t>ajaxSend</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event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request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settings</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569CD6"/>
                </a:solidFill>
                <a:latin typeface="Source Code Pro" panose="020B0509030403020204" pitchFamily="49" charset="0"/>
                <a:ea typeface="Source Code Pro" panose="020B0509030403020204" pitchFamily="49" charset="0"/>
              </a:rPr>
              <a:t>=&gt;</a:t>
            </a:r>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4EC9B0"/>
                </a:solidFill>
                <a:latin typeface="Source Code Pro" panose="020B0509030403020204" pitchFamily="49" charset="0"/>
                <a:ea typeface="Source Code Pro" panose="020B0509030403020204" pitchFamily="49" charset="0"/>
              </a:rPr>
              <a:t>console</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DCDCAA"/>
                </a:solidFill>
                <a:latin typeface="Source Code Pro" panose="020B0509030403020204" pitchFamily="49" charset="0"/>
                <a:ea typeface="Source Code Pro" panose="020B0509030403020204" pitchFamily="49" charset="0"/>
              </a:rPr>
              <a:t>log</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CE9178"/>
                </a:solidFill>
                <a:latin typeface="Source Code Pro" panose="020B0509030403020204" pitchFamily="49" charset="0"/>
                <a:ea typeface="Source Code Pro" panose="020B0509030403020204" pitchFamily="49" charset="0"/>
              </a:rPr>
              <a:t>'Anfrage abgeschickt.'</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b="1" dirty="0">
                <a:solidFill>
                  <a:srgbClr val="D4D4D4"/>
                </a:solidFill>
                <a:latin typeface="Source Code Pro" panose="020B0509030403020204" pitchFamily="49" charset="0"/>
                <a:ea typeface="Source Code Pro" panose="020B0509030403020204" pitchFamily="49" charset="0"/>
              </a:rPr>
              <a:t>.</a:t>
            </a:r>
            <a:r>
              <a:rPr lang="de-AT" sz="1200" b="1" dirty="0" err="1">
                <a:solidFill>
                  <a:srgbClr val="DCDCAA"/>
                </a:solidFill>
                <a:latin typeface="Source Code Pro" panose="020B0509030403020204" pitchFamily="49" charset="0"/>
                <a:ea typeface="Source Code Pro" panose="020B0509030403020204" pitchFamily="49" charset="0"/>
              </a:rPr>
              <a:t>ajaxSuccess</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event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request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settings</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data</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569CD6"/>
                </a:solidFill>
                <a:latin typeface="Source Code Pro" panose="020B0509030403020204" pitchFamily="49" charset="0"/>
                <a:ea typeface="Source Code Pro" panose="020B0509030403020204" pitchFamily="49" charset="0"/>
              </a:rPr>
              <a:t>=&gt;</a:t>
            </a:r>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4EC9B0"/>
                </a:solidFill>
                <a:latin typeface="Source Code Pro" panose="020B0509030403020204" pitchFamily="49" charset="0"/>
                <a:ea typeface="Source Code Pro" panose="020B0509030403020204" pitchFamily="49" charset="0"/>
              </a:rPr>
              <a:t>console</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DCDCAA"/>
                </a:solidFill>
                <a:latin typeface="Source Code Pro" panose="020B0509030403020204" pitchFamily="49" charset="0"/>
                <a:ea typeface="Source Code Pro" panose="020B0509030403020204" pitchFamily="49" charset="0"/>
              </a:rPr>
              <a:t>log</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CE9178"/>
                </a:solidFill>
                <a:latin typeface="Source Code Pro" panose="020B0509030403020204" pitchFamily="49" charset="0"/>
                <a:ea typeface="Source Code Pro" panose="020B0509030403020204" pitchFamily="49" charset="0"/>
              </a:rPr>
              <a:t>'Anfrage erfolgreich abgeschlossen'</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DCDCAA"/>
                </a:solidFill>
                <a:latin typeface="Source Code Pro" panose="020B0509030403020204" pitchFamily="49" charset="0"/>
                <a:ea typeface="Source Code Pro" panose="020B0509030403020204" pitchFamily="49" charset="0"/>
              </a:rPr>
              <a:t>ajaxError</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event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request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settings</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error</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569CD6"/>
                </a:solidFill>
                <a:latin typeface="Source Code Pro" panose="020B0509030403020204" pitchFamily="49" charset="0"/>
                <a:ea typeface="Source Code Pro" panose="020B0509030403020204" pitchFamily="49" charset="0"/>
              </a:rPr>
              <a:t>=&gt;</a:t>
            </a:r>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4EC9B0"/>
                </a:solidFill>
                <a:latin typeface="Source Code Pro" panose="020B0509030403020204" pitchFamily="49" charset="0"/>
                <a:ea typeface="Source Code Pro" panose="020B0509030403020204" pitchFamily="49" charset="0"/>
              </a:rPr>
              <a:t>console</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DCDCAA"/>
                </a:solidFill>
                <a:latin typeface="Source Code Pro" panose="020B0509030403020204" pitchFamily="49" charset="0"/>
                <a:ea typeface="Source Code Pro" panose="020B0509030403020204" pitchFamily="49" charset="0"/>
              </a:rPr>
              <a:t>log</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CE9178"/>
                </a:solidFill>
                <a:latin typeface="Source Code Pro" panose="020B0509030403020204" pitchFamily="49" charset="0"/>
                <a:ea typeface="Source Code Pro" panose="020B0509030403020204" pitchFamily="49" charset="0"/>
              </a:rPr>
              <a:t>'Fehler bei Anfrage :'</a:t>
            </a:r>
            <a:r>
              <a:rPr lang="de-AT" sz="1200" dirty="0">
                <a:solidFill>
                  <a:srgbClr val="D4D4D4"/>
                </a:solidFill>
                <a:latin typeface="Source Code Pro" panose="020B0509030403020204" pitchFamily="49" charset="0"/>
                <a:ea typeface="Source Code Pro" panose="020B0509030403020204" pitchFamily="49" charset="0"/>
              </a:rPr>
              <a:t> + </a:t>
            </a:r>
            <a:r>
              <a:rPr lang="de-AT" sz="1200" dirty="0" err="1">
                <a:solidFill>
                  <a:srgbClr val="9CDCFE"/>
                </a:solidFill>
                <a:latin typeface="Source Code Pro" panose="020B0509030403020204" pitchFamily="49" charset="0"/>
                <a:ea typeface="Source Code Pro" panose="020B0509030403020204" pitchFamily="49" charset="0"/>
              </a:rPr>
              <a:t>error</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b="1" dirty="0">
                <a:solidFill>
                  <a:srgbClr val="D4D4D4"/>
                </a:solidFill>
                <a:latin typeface="Source Code Pro" panose="020B0509030403020204" pitchFamily="49" charset="0"/>
                <a:ea typeface="Source Code Pro" panose="020B0509030403020204" pitchFamily="49" charset="0"/>
              </a:rPr>
              <a:t>.</a:t>
            </a:r>
            <a:r>
              <a:rPr lang="de-AT" sz="1200" b="1" dirty="0" err="1">
                <a:solidFill>
                  <a:srgbClr val="DCDCAA"/>
                </a:solidFill>
                <a:latin typeface="Source Code Pro" panose="020B0509030403020204" pitchFamily="49" charset="0"/>
                <a:ea typeface="Source Code Pro" panose="020B0509030403020204" pitchFamily="49" charset="0"/>
              </a:rPr>
              <a:t>ajaxComplete</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event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request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settings</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569CD6"/>
                </a:solidFill>
                <a:latin typeface="Source Code Pro" panose="020B0509030403020204" pitchFamily="49" charset="0"/>
                <a:ea typeface="Source Code Pro" panose="020B0509030403020204" pitchFamily="49" charset="0"/>
              </a:rPr>
              <a:t>=&gt;</a:t>
            </a:r>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4EC9B0"/>
                </a:solidFill>
                <a:latin typeface="Source Code Pro" panose="020B0509030403020204" pitchFamily="49" charset="0"/>
                <a:ea typeface="Source Code Pro" panose="020B0509030403020204" pitchFamily="49" charset="0"/>
              </a:rPr>
              <a:t>console</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DCDCAA"/>
                </a:solidFill>
                <a:latin typeface="Source Code Pro" panose="020B0509030403020204" pitchFamily="49" charset="0"/>
                <a:ea typeface="Source Code Pro" panose="020B0509030403020204" pitchFamily="49" charset="0"/>
              </a:rPr>
              <a:t>log</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CE9178"/>
                </a:solidFill>
                <a:latin typeface="Source Code Pro" panose="020B0509030403020204" pitchFamily="49" charset="0"/>
                <a:ea typeface="Source Code Pro" panose="020B0509030403020204" pitchFamily="49" charset="0"/>
              </a:rPr>
              <a:t>'Anfrage abgeschlossen'</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b="1" dirty="0">
                <a:solidFill>
                  <a:srgbClr val="D4D4D4"/>
                </a:solidFill>
                <a:latin typeface="Source Code Pro" panose="020B0509030403020204" pitchFamily="49" charset="0"/>
                <a:ea typeface="Source Code Pro" panose="020B0509030403020204" pitchFamily="49" charset="0"/>
              </a:rPr>
              <a:t>.</a:t>
            </a:r>
            <a:r>
              <a:rPr lang="de-AT" sz="1200" b="1" dirty="0" err="1">
                <a:solidFill>
                  <a:srgbClr val="DCDCAA"/>
                </a:solidFill>
                <a:latin typeface="Source Code Pro" panose="020B0509030403020204" pitchFamily="49" charset="0"/>
                <a:ea typeface="Source Code Pro" panose="020B0509030403020204" pitchFamily="49" charset="0"/>
              </a:rPr>
              <a:t>ajaxStop</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569CD6"/>
                </a:solidFill>
                <a:latin typeface="Source Code Pro" panose="020B0509030403020204" pitchFamily="49" charset="0"/>
                <a:ea typeface="Source Code Pro" panose="020B0509030403020204" pitchFamily="49" charset="0"/>
              </a:rPr>
              <a:t>=&gt;</a:t>
            </a:r>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4EC9B0"/>
                </a:solidFill>
                <a:latin typeface="Source Code Pro" panose="020B0509030403020204" pitchFamily="49" charset="0"/>
                <a:ea typeface="Source Code Pro" panose="020B0509030403020204" pitchFamily="49" charset="0"/>
              </a:rPr>
              <a:t>console</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DCDCAA"/>
                </a:solidFill>
                <a:latin typeface="Source Code Pro" panose="020B0509030403020204" pitchFamily="49" charset="0"/>
                <a:ea typeface="Source Code Pro" panose="020B0509030403020204" pitchFamily="49" charset="0"/>
              </a:rPr>
              <a:t>log</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CE9178"/>
                </a:solidFill>
                <a:latin typeface="Source Code Pro" panose="020B0509030403020204" pitchFamily="49" charset="0"/>
                <a:ea typeface="Source Code Pro" panose="020B0509030403020204" pitchFamily="49" charset="0"/>
              </a:rPr>
              <a:t>'Alle Anfragen abgeschlossen'</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endParaRPr lang="de-AT" sz="1200" b="0" dirty="0">
              <a:solidFill>
                <a:srgbClr val="D4D4D4"/>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20100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68666DC-7C56-4E82-9833-AFBF7CDCBE53}"/>
              </a:ext>
            </a:extLst>
          </p:cNvPr>
          <p:cNvSpPr>
            <a:spLocks noGrp="1"/>
          </p:cNvSpPr>
          <p:nvPr>
            <p:ph type="title"/>
          </p:nvPr>
        </p:nvSpPr>
        <p:spPr/>
        <p:txBody>
          <a:bodyPr>
            <a:normAutofit fontScale="90000"/>
          </a:bodyPr>
          <a:lstStyle/>
          <a:p>
            <a:r>
              <a:rPr lang="de-AT" dirty="0"/>
              <a:t>Methoden für das Behandeln von Ajax-Events</a:t>
            </a:r>
          </a:p>
        </p:txBody>
      </p:sp>
      <p:graphicFrame>
        <p:nvGraphicFramePr>
          <p:cNvPr id="4" name="Tabelle 3">
            <a:extLst>
              <a:ext uri="{FF2B5EF4-FFF2-40B4-BE49-F238E27FC236}">
                <a16:creationId xmlns:a16="http://schemas.microsoft.com/office/drawing/2014/main" id="{48CDD046-74C3-4768-96EB-FA0B16691521}"/>
              </a:ext>
            </a:extLst>
          </p:cNvPr>
          <p:cNvGraphicFramePr>
            <a:graphicFrameLocks noGrp="1"/>
          </p:cNvGraphicFramePr>
          <p:nvPr/>
        </p:nvGraphicFramePr>
        <p:xfrm>
          <a:off x="748174" y="1954547"/>
          <a:ext cx="10695651" cy="2667000"/>
        </p:xfrm>
        <a:graphic>
          <a:graphicData uri="http://schemas.openxmlformats.org/drawingml/2006/table">
            <a:tbl>
              <a:tblPr firstRow="1" bandRow="1">
                <a:tableStyleId>{8EC20E35-A176-4012-BC5E-935CFFF8708E}</a:tableStyleId>
              </a:tblPr>
              <a:tblGrid>
                <a:gridCol w="3089494">
                  <a:extLst>
                    <a:ext uri="{9D8B030D-6E8A-4147-A177-3AD203B41FA5}">
                      <a16:colId xmlns:a16="http://schemas.microsoft.com/office/drawing/2014/main" val="2221785736"/>
                    </a:ext>
                  </a:extLst>
                </a:gridCol>
                <a:gridCol w="7606157">
                  <a:extLst>
                    <a:ext uri="{9D8B030D-6E8A-4147-A177-3AD203B41FA5}">
                      <a16:colId xmlns:a16="http://schemas.microsoft.com/office/drawing/2014/main" val="604802891"/>
                    </a:ext>
                  </a:extLst>
                </a:gridCol>
              </a:tblGrid>
              <a:tr h="370840">
                <a:tc>
                  <a:txBody>
                    <a:bodyPr/>
                    <a:lstStyle/>
                    <a:p>
                      <a:r>
                        <a:rPr lang="de-AT" sz="1400" dirty="0"/>
                        <a:t>Selektor</a:t>
                      </a:r>
                    </a:p>
                  </a:txBody>
                  <a:tcPr/>
                </a:tc>
                <a:tc>
                  <a:txBody>
                    <a:bodyPr/>
                    <a:lstStyle/>
                    <a:p>
                      <a:r>
                        <a:rPr lang="de-AT" sz="1400" dirty="0"/>
                        <a:t>Beschreibung</a:t>
                      </a:r>
                    </a:p>
                  </a:txBody>
                  <a:tcPr/>
                </a:tc>
                <a:extLst>
                  <a:ext uri="{0D108BD9-81ED-4DB2-BD59-A6C34878D82A}">
                    <a16:rowId xmlns:a16="http://schemas.microsoft.com/office/drawing/2014/main" val="2581469364"/>
                  </a:ext>
                </a:extLst>
              </a:tr>
              <a:tr h="370840">
                <a:tc>
                  <a:txBody>
                    <a:bodyPr/>
                    <a:lstStyle/>
                    <a:p>
                      <a:r>
                        <a:rPr lang="de-DE" sz="1400" b="1" kern="1200" dirty="0">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rPr>
                        <a:t>a</a:t>
                      </a:r>
                      <a:r>
                        <a:rPr lang="de-AT" sz="1400" b="1" kern="1200" dirty="0" err="1">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rPr>
                        <a:t>jaxComplete</a:t>
                      </a:r>
                      <a:r>
                        <a:rPr lang="de-AT" sz="1400" b="1" kern="1200" dirty="0">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rPr>
                        <a:t>()</a:t>
                      </a:r>
                    </a:p>
                  </a:txBody>
                  <a:tcPr/>
                </a:tc>
                <a:tc>
                  <a:txBody>
                    <a:bodyPr/>
                    <a:lstStyle/>
                    <a:p>
                      <a:r>
                        <a:rPr lang="de-DE" sz="1400" dirty="0"/>
                        <a:t>Ermöglicht die Angabe eines Event-</a:t>
                      </a:r>
                      <a:r>
                        <a:rPr lang="de-DE" sz="1400" dirty="0" err="1"/>
                        <a:t>Listeners</a:t>
                      </a:r>
                      <a:r>
                        <a:rPr lang="de-DE" sz="1400" dirty="0"/>
                        <a:t>, der aufgerufen wird, wenn eine Ajax-Anfrage abgeschlossen wurde</a:t>
                      </a:r>
                      <a:endParaRPr lang="de-AT" sz="1400" dirty="0"/>
                    </a:p>
                  </a:txBody>
                  <a:tcPr/>
                </a:tc>
                <a:extLst>
                  <a:ext uri="{0D108BD9-81ED-4DB2-BD59-A6C34878D82A}">
                    <a16:rowId xmlns:a16="http://schemas.microsoft.com/office/drawing/2014/main" val="1866917009"/>
                  </a:ext>
                </a:extLst>
              </a:tr>
              <a:tr h="370840">
                <a:tc>
                  <a:txBody>
                    <a:bodyPr/>
                    <a:lstStyle/>
                    <a:p>
                      <a:r>
                        <a:rPr lang="de-DE" sz="1400" b="1" kern="1200" dirty="0" err="1">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rPr>
                        <a:t>ajaxError</a:t>
                      </a:r>
                      <a:r>
                        <a:rPr lang="de-DE" sz="1400" b="1" kern="1200" dirty="0">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rPr>
                        <a:t>()</a:t>
                      </a:r>
                      <a:endParaRPr lang="de-AT" sz="1400" b="1" kern="1200" dirty="0">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endParaRPr>
                    </a:p>
                  </a:txBody>
                  <a:tcPr/>
                </a:tc>
                <a:tc>
                  <a:txBody>
                    <a:bodyPr/>
                    <a:lstStyle/>
                    <a:p>
                      <a:r>
                        <a:rPr lang="de-DE" sz="1400" dirty="0"/>
                        <a:t>Angabe eines Event-</a:t>
                      </a:r>
                      <a:r>
                        <a:rPr lang="de-DE" sz="1400" dirty="0" err="1"/>
                        <a:t>Listeners</a:t>
                      </a:r>
                      <a:r>
                        <a:rPr lang="de-DE" sz="1400" dirty="0"/>
                        <a:t> für den Fehlerfall</a:t>
                      </a:r>
                      <a:endParaRPr lang="de-AT" sz="1400" dirty="0"/>
                    </a:p>
                  </a:txBody>
                  <a:tcPr/>
                </a:tc>
                <a:extLst>
                  <a:ext uri="{0D108BD9-81ED-4DB2-BD59-A6C34878D82A}">
                    <a16:rowId xmlns:a16="http://schemas.microsoft.com/office/drawing/2014/main" val="487741216"/>
                  </a:ext>
                </a:extLst>
              </a:tr>
              <a:tr h="370840">
                <a:tc>
                  <a:txBody>
                    <a:bodyPr/>
                    <a:lstStyle/>
                    <a:p>
                      <a:r>
                        <a:rPr lang="de-DE" sz="1400" b="1" kern="1200" dirty="0" err="1">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rPr>
                        <a:t>ajaxSend</a:t>
                      </a:r>
                      <a:r>
                        <a:rPr lang="de-DE" sz="1400" b="1" kern="1200" dirty="0">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rPr>
                        <a:t>()</a:t>
                      </a:r>
                      <a:endParaRPr lang="de-AT" sz="1400" b="1" kern="1200" dirty="0">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endParaRPr>
                    </a:p>
                  </a:txBody>
                  <a:tcPr/>
                </a:tc>
                <a:tc>
                  <a:txBody>
                    <a:bodyPr/>
                    <a:lstStyle/>
                    <a:p>
                      <a:r>
                        <a:rPr lang="de-DE" sz="1400" dirty="0"/>
                        <a:t>Angabe eines Event-</a:t>
                      </a:r>
                      <a:r>
                        <a:rPr lang="de-DE" sz="1400" dirty="0" err="1"/>
                        <a:t>Listeners</a:t>
                      </a:r>
                      <a:r>
                        <a:rPr lang="de-DE" sz="1400" dirty="0"/>
                        <a:t>, der aufgerufen wird, wenn eine Ajax-Anfrage gestartet wurde</a:t>
                      </a:r>
                      <a:endParaRPr lang="de-AT" sz="1400" dirty="0"/>
                    </a:p>
                  </a:txBody>
                  <a:tcPr/>
                </a:tc>
                <a:extLst>
                  <a:ext uri="{0D108BD9-81ED-4DB2-BD59-A6C34878D82A}">
                    <a16:rowId xmlns:a16="http://schemas.microsoft.com/office/drawing/2014/main" val="9038232"/>
                  </a:ext>
                </a:extLst>
              </a:tr>
              <a:tr h="370840">
                <a:tc>
                  <a:txBody>
                    <a:bodyPr/>
                    <a:lstStyle/>
                    <a:p>
                      <a:r>
                        <a:rPr lang="de-DE" sz="1400" b="1" kern="1200" dirty="0" err="1">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rPr>
                        <a:t>ajaxStop</a:t>
                      </a:r>
                      <a:r>
                        <a:rPr lang="de-DE" sz="1400" b="1" kern="1200" dirty="0">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rPr>
                        <a:t>()</a:t>
                      </a:r>
                      <a:endParaRPr lang="de-AT" sz="1400" b="1" kern="1200" dirty="0">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endParaRPr>
                    </a:p>
                  </a:txBody>
                  <a:tcPr/>
                </a:tc>
                <a:tc>
                  <a:txBody>
                    <a:bodyPr/>
                    <a:lstStyle/>
                    <a:p>
                      <a:r>
                        <a:rPr lang="de-DE" sz="1400" dirty="0"/>
                        <a:t>Angabe eines Event-</a:t>
                      </a:r>
                      <a:r>
                        <a:rPr lang="de-DE" sz="1400" dirty="0" err="1"/>
                        <a:t>Listeners</a:t>
                      </a:r>
                      <a:r>
                        <a:rPr lang="de-DE" sz="1400" dirty="0"/>
                        <a:t>, der aufgerufen wird, wenn alle Ajax-Anfragen abgeschlossen wurden</a:t>
                      </a:r>
                      <a:endParaRPr lang="de-AT" sz="1400" dirty="0"/>
                    </a:p>
                  </a:txBody>
                  <a:tcPr/>
                </a:tc>
                <a:extLst>
                  <a:ext uri="{0D108BD9-81ED-4DB2-BD59-A6C34878D82A}">
                    <a16:rowId xmlns:a16="http://schemas.microsoft.com/office/drawing/2014/main" val="4201129683"/>
                  </a:ext>
                </a:extLst>
              </a:tr>
              <a:tr h="370840">
                <a:tc>
                  <a:txBody>
                    <a:bodyPr/>
                    <a:lstStyle/>
                    <a:p>
                      <a:r>
                        <a:rPr lang="de-DE" sz="1400" b="1" kern="1200" dirty="0" err="1">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rPr>
                        <a:t>ajaxSuccess</a:t>
                      </a:r>
                      <a:r>
                        <a:rPr lang="de-DE" sz="1400" b="1" kern="1200" dirty="0">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rPr>
                        <a:t>()</a:t>
                      </a:r>
                      <a:endParaRPr lang="de-AT" sz="1400" b="1" kern="1200" dirty="0">
                        <a:solidFill>
                          <a:schemeClr val="accent1">
                            <a:lumMod val="75000"/>
                          </a:schemeClr>
                        </a:solidFill>
                        <a:latin typeface="Source Code Pro" panose="020B0509030403020204" pitchFamily="49" charset="0"/>
                        <a:ea typeface="Source Code Pro" panose="020B0509030403020204" pitchFamily="49" charset="0"/>
                        <a:cs typeface="Arial" panose="020B0604020202020204" pitchFamily="34" charset="0"/>
                      </a:endParaRPr>
                    </a:p>
                  </a:txBody>
                  <a:tcPr/>
                </a:tc>
                <a:tc>
                  <a:txBody>
                    <a:bodyPr/>
                    <a:lstStyle/>
                    <a:p>
                      <a:r>
                        <a:rPr lang="de-DE" sz="1400" dirty="0"/>
                        <a:t>Angabe eines Event-</a:t>
                      </a:r>
                      <a:r>
                        <a:rPr lang="de-DE" sz="1400" dirty="0" err="1"/>
                        <a:t>Listeners</a:t>
                      </a:r>
                      <a:r>
                        <a:rPr lang="de-DE" sz="1400" dirty="0"/>
                        <a:t>, der immer dann aufgerufen wird, wenn eine Ajax-Anfrage erfolgreich abgeschlossen wurde</a:t>
                      </a:r>
                      <a:endParaRPr lang="de-AT" sz="1400" dirty="0"/>
                    </a:p>
                  </a:txBody>
                  <a:tcPr/>
                </a:tc>
                <a:extLst>
                  <a:ext uri="{0D108BD9-81ED-4DB2-BD59-A6C34878D82A}">
                    <a16:rowId xmlns:a16="http://schemas.microsoft.com/office/drawing/2014/main" val="4144563197"/>
                  </a:ext>
                </a:extLst>
              </a:tr>
            </a:tbl>
          </a:graphicData>
        </a:graphic>
      </p:graphicFrame>
    </p:spTree>
    <p:extLst>
      <p:ext uri="{BB962C8B-B14F-4D97-AF65-F5344CB8AC3E}">
        <p14:creationId xmlns:p14="http://schemas.microsoft.com/office/powerpoint/2010/main" val="600644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D2EDE1E-138E-4A24-9705-D8189B1B8AF9}"/>
              </a:ext>
            </a:extLst>
          </p:cNvPr>
          <p:cNvSpPr>
            <a:spLocks noGrp="1"/>
          </p:cNvSpPr>
          <p:nvPr>
            <p:ph type="body" sz="quarter" idx="14"/>
          </p:nvPr>
        </p:nvSpPr>
        <p:spPr>
          <a:xfrm>
            <a:off x="7233781" y="2476609"/>
            <a:ext cx="4208745" cy="1643527"/>
          </a:xfrm>
        </p:spPr>
        <p:txBody>
          <a:bodyPr/>
          <a:lstStyle/>
          <a:p>
            <a:pPr marL="0" indent="0">
              <a:buNone/>
            </a:pPr>
            <a:r>
              <a:rPr lang="de-DE" dirty="0"/>
              <a:t>Um HTML-Daten per Ajax zu laden kann die globale jQuery-Methode </a:t>
            </a:r>
            <a:r>
              <a:rPr lang="de-DE" b="1" dirty="0" err="1">
                <a:solidFill>
                  <a:schemeClr val="accent1">
                    <a:lumMod val="75000"/>
                  </a:schemeClr>
                </a:solidFill>
                <a:latin typeface="Source Code Pro" panose="020B0509030403020204" pitchFamily="49" charset="0"/>
                <a:ea typeface="Source Code Pro" panose="020B0509030403020204" pitchFamily="49" charset="0"/>
              </a:rPr>
              <a:t>get</a:t>
            </a:r>
            <a:r>
              <a:rPr lang="de-DE" b="1" dirty="0">
                <a:solidFill>
                  <a:schemeClr val="accent1">
                    <a:lumMod val="75000"/>
                  </a:schemeClr>
                </a:solidFill>
                <a:latin typeface="Source Code Pro" panose="020B0509030403020204" pitchFamily="49" charset="0"/>
                <a:ea typeface="Source Code Pro" panose="020B0509030403020204" pitchFamily="49" charset="0"/>
              </a:rPr>
              <a:t>()</a:t>
            </a:r>
            <a:r>
              <a:rPr lang="de-DE" dirty="0"/>
              <a:t> verwendet werden. Wichtig hierbei ist, dass der Eigenschaft </a:t>
            </a:r>
            <a:r>
              <a:rPr lang="de-DE" b="1" dirty="0" err="1">
                <a:solidFill>
                  <a:schemeClr val="accent1">
                    <a:lumMod val="75000"/>
                  </a:schemeClr>
                </a:solidFill>
                <a:latin typeface="Source Code Pro" panose="020B0509030403020204" pitchFamily="49" charset="0"/>
                <a:ea typeface="Source Code Pro" panose="020B0509030403020204" pitchFamily="49" charset="0"/>
              </a:rPr>
              <a:t>dataTpye</a:t>
            </a:r>
            <a:r>
              <a:rPr lang="de-DE" dirty="0"/>
              <a:t> der Wert </a:t>
            </a:r>
            <a:r>
              <a:rPr lang="de-DE" b="1" dirty="0" err="1">
                <a:solidFill>
                  <a:schemeClr val="accent1">
                    <a:lumMod val="75000"/>
                  </a:schemeClr>
                </a:solidFill>
                <a:latin typeface="Source Code Pro" panose="020B0509030403020204" pitchFamily="49" charset="0"/>
                <a:ea typeface="Source Code Pro" panose="020B0509030403020204" pitchFamily="49" charset="0"/>
              </a:rPr>
              <a:t>html</a:t>
            </a:r>
            <a:r>
              <a:rPr lang="de-DE" dirty="0"/>
              <a:t> übergeben wird. Die Antwortdaten können anschließend in der entsprechenden Callback-Funktion direkt per </a:t>
            </a:r>
            <a:r>
              <a:rPr lang="de-DE" b="1" dirty="0" err="1">
                <a:solidFill>
                  <a:schemeClr val="accent1">
                    <a:lumMod val="75000"/>
                  </a:schemeClr>
                </a:solidFill>
                <a:latin typeface="Source Code Pro" panose="020B0509030403020204" pitchFamily="49" charset="0"/>
                <a:ea typeface="Source Code Pro" panose="020B0509030403020204" pitchFamily="49" charset="0"/>
              </a:rPr>
              <a:t>html</a:t>
            </a:r>
            <a:r>
              <a:rPr lang="de-DE" b="1" dirty="0">
                <a:solidFill>
                  <a:schemeClr val="accent1">
                    <a:lumMod val="75000"/>
                  </a:schemeClr>
                </a:solidFill>
                <a:latin typeface="Source Code Pro" panose="020B0509030403020204" pitchFamily="49" charset="0"/>
                <a:ea typeface="Source Code Pro" panose="020B0509030403020204" pitchFamily="49" charset="0"/>
              </a:rPr>
              <a:t>()</a:t>
            </a:r>
            <a:r>
              <a:rPr lang="de-DE" dirty="0"/>
              <a:t> einem Element als HTML-Inhalt zugewiesen werden. </a:t>
            </a:r>
            <a:endParaRPr lang="de-AT" dirty="0"/>
          </a:p>
        </p:txBody>
      </p:sp>
      <p:sp>
        <p:nvSpPr>
          <p:cNvPr id="3" name="Titel 2">
            <a:extLst>
              <a:ext uri="{FF2B5EF4-FFF2-40B4-BE49-F238E27FC236}">
                <a16:creationId xmlns:a16="http://schemas.microsoft.com/office/drawing/2014/main" id="{9DEE9D4E-896B-4886-AED2-F076F25355C8}"/>
              </a:ext>
            </a:extLst>
          </p:cNvPr>
          <p:cNvSpPr>
            <a:spLocks noGrp="1"/>
          </p:cNvSpPr>
          <p:nvPr>
            <p:ph type="title"/>
          </p:nvPr>
        </p:nvSpPr>
        <p:spPr/>
        <p:txBody>
          <a:bodyPr>
            <a:normAutofit/>
          </a:bodyPr>
          <a:lstStyle/>
          <a:p>
            <a:r>
              <a:rPr lang="de-AT" dirty="0"/>
              <a:t>HTML-Daten per Ajax laden</a:t>
            </a:r>
          </a:p>
        </p:txBody>
      </p:sp>
      <p:sp>
        <p:nvSpPr>
          <p:cNvPr id="5" name="Rechteck 4">
            <a:extLst>
              <a:ext uri="{FF2B5EF4-FFF2-40B4-BE49-F238E27FC236}">
                <a16:creationId xmlns:a16="http://schemas.microsoft.com/office/drawing/2014/main" id="{84159ACF-AD57-474F-B78B-B95C0D26D761}"/>
              </a:ext>
            </a:extLst>
          </p:cNvPr>
          <p:cNvSpPr/>
          <p:nvPr/>
        </p:nvSpPr>
        <p:spPr>
          <a:xfrm>
            <a:off x="749474" y="1792753"/>
            <a:ext cx="6096000" cy="4154984"/>
          </a:xfrm>
          <a:prstGeom prst="rect">
            <a:avLst/>
          </a:prstGeom>
          <a:solidFill>
            <a:schemeClr val="tx1">
              <a:lumMod val="85000"/>
              <a:lumOff val="15000"/>
            </a:schemeClr>
          </a:solidFill>
        </p:spPr>
        <p:txBody>
          <a:bodyPr>
            <a:spAutoFit/>
          </a:bodyPr>
          <a:lstStyle/>
          <a:p>
            <a:r>
              <a:rPr lang="de-AT" sz="1200" dirty="0">
                <a:solidFill>
                  <a:srgbClr val="CE9178"/>
                </a:solidFill>
                <a:latin typeface="Source Code Pro" panose="020B0509030403020204" pitchFamily="49" charset="0"/>
                <a:ea typeface="Source Code Pro" panose="020B0509030403020204" pitchFamily="49" charset="0"/>
              </a:rPr>
              <a:t>'</a:t>
            </a:r>
            <a:r>
              <a:rPr lang="de-AT" sz="1200" dirty="0" err="1">
                <a:solidFill>
                  <a:srgbClr val="CE9178"/>
                </a:solidFill>
                <a:latin typeface="Source Code Pro" panose="020B0509030403020204" pitchFamily="49" charset="0"/>
                <a:ea typeface="Source Code Pro" panose="020B0509030403020204" pitchFamily="49" charset="0"/>
              </a:rPr>
              <a:t>use</a:t>
            </a:r>
            <a:r>
              <a:rPr lang="de-AT" sz="1200" dirty="0">
                <a:solidFill>
                  <a:srgbClr val="CE9178"/>
                </a:solidFill>
                <a:latin typeface="Source Code Pro" panose="020B0509030403020204" pitchFamily="49" charset="0"/>
                <a:ea typeface="Source Code Pro" panose="020B0509030403020204" pitchFamily="49" charset="0"/>
              </a:rPr>
              <a:t> </a:t>
            </a:r>
            <a:r>
              <a:rPr lang="de-AT" sz="1200" dirty="0" err="1">
                <a:solidFill>
                  <a:srgbClr val="CE9178"/>
                </a:solidFill>
                <a:latin typeface="Source Code Pro" panose="020B0509030403020204" pitchFamily="49" charset="0"/>
                <a:ea typeface="Source Code Pro" panose="020B0509030403020204" pitchFamily="49" charset="0"/>
              </a:rPr>
              <a:t>strict</a:t>
            </a:r>
            <a:r>
              <a:rPr lang="de-AT" sz="1200" dirty="0">
                <a:solidFill>
                  <a:srgbClr val="CE9178"/>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CDCAA"/>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document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DCDCAA"/>
                </a:solidFill>
                <a:latin typeface="Source Code Pro" panose="020B0509030403020204" pitchFamily="49" charset="0"/>
                <a:ea typeface="Source Code Pro" panose="020B0509030403020204" pitchFamily="49" charset="0"/>
              </a:rPr>
              <a:t>ready</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569CD6"/>
                </a:solidFill>
                <a:latin typeface="Source Code Pro" panose="020B0509030403020204" pitchFamily="49" charset="0"/>
                <a:ea typeface="Source Code Pro" panose="020B0509030403020204" pitchFamily="49" charset="0"/>
              </a:rPr>
              <a:t>=&gt;</a:t>
            </a:r>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569CD6"/>
                </a:solidFill>
                <a:latin typeface="Source Code Pro" panose="020B0509030403020204" pitchFamily="49" charset="0"/>
                <a:ea typeface="Source Code Pro" panose="020B0509030403020204" pitchFamily="49" charset="0"/>
              </a:rPr>
              <a:t>let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login</a:t>
            </a:r>
            <a:r>
              <a:rPr lang="de-AT" sz="1200" dirty="0">
                <a:solidFill>
                  <a:srgbClr val="D4D4D4"/>
                </a:solidFill>
                <a:latin typeface="Source Code Pro" panose="020B0509030403020204" pitchFamily="49" charset="0"/>
                <a:ea typeface="Source Code Pro" panose="020B0509030403020204" pitchFamily="49" charset="0"/>
              </a:rPr>
              <a:t> = </a:t>
            </a:r>
            <a:r>
              <a:rPr lang="de-AT" sz="1200" dirty="0">
                <a:solidFill>
                  <a:srgbClr val="DCDCAA"/>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CE9178"/>
                </a:solidFill>
                <a:latin typeface="Source Code Pro" panose="020B0509030403020204" pitchFamily="49" charset="0"/>
                <a:ea typeface="Source Code Pro" panose="020B0509030403020204" pitchFamily="49" charset="0"/>
              </a:rPr>
              <a:t>'#</a:t>
            </a:r>
            <a:r>
              <a:rPr lang="de-AT" sz="1200" dirty="0" err="1">
                <a:solidFill>
                  <a:srgbClr val="CE9178"/>
                </a:solidFill>
                <a:latin typeface="Source Code Pro" panose="020B0509030403020204" pitchFamily="49" charset="0"/>
                <a:ea typeface="Source Code Pro" panose="020B0509030403020204" pitchFamily="49" charset="0"/>
              </a:rPr>
              <a:t>login</a:t>
            </a:r>
            <a:r>
              <a:rPr lang="de-AT" sz="1200" dirty="0">
                <a:solidFill>
                  <a:srgbClr val="CE9178"/>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569CD6"/>
                </a:solidFill>
                <a:latin typeface="Source Code Pro" panose="020B0509030403020204" pitchFamily="49" charset="0"/>
                <a:ea typeface="Source Code Pro" panose="020B0509030403020204" pitchFamily="49" charset="0"/>
              </a:rPr>
              <a:t>let</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register</a:t>
            </a:r>
            <a:r>
              <a:rPr lang="de-AT" sz="1200" dirty="0">
                <a:solidFill>
                  <a:srgbClr val="D4D4D4"/>
                </a:solidFill>
                <a:latin typeface="Source Code Pro" panose="020B0509030403020204" pitchFamily="49" charset="0"/>
                <a:ea typeface="Source Code Pro" panose="020B0509030403020204" pitchFamily="49" charset="0"/>
              </a:rPr>
              <a:t> = </a:t>
            </a:r>
            <a:r>
              <a:rPr lang="de-AT" sz="1200" dirty="0">
                <a:solidFill>
                  <a:srgbClr val="DCDCAA"/>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CE9178"/>
                </a:solidFill>
                <a:latin typeface="Source Code Pro" panose="020B0509030403020204" pitchFamily="49" charset="0"/>
                <a:ea typeface="Source Code Pro" panose="020B0509030403020204" pitchFamily="49" charset="0"/>
              </a:rPr>
              <a:t>'#</a:t>
            </a:r>
            <a:r>
              <a:rPr lang="de-AT" sz="1200" dirty="0" err="1">
                <a:solidFill>
                  <a:srgbClr val="CE9178"/>
                </a:solidFill>
                <a:latin typeface="Source Code Pro" panose="020B0509030403020204" pitchFamily="49" charset="0"/>
                <a:ea typeface="Source Code Pro" panose="020B0509030403020204" pitchFamily="49" charset="0"/>
              </a:rPr>
              <a:t>register</a:t>
            </a:r>
            <a:r>
              <a:rPr lang="de-AT" sz="1200" dirty="0">
                <a:solidFill>
                  <a:srgbClr val="CE9178"/>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login</a:t>
            </a:r>
            <a:r>
              <a:rPr lang="de-AT" sz="1200" dirty="0" err="1">
                <a:solidFill>
                  <a:srgbClr val="D4D4D4"/>
                </a:solidFill>
                <a:latin typeface="Source Code Pro" panose="020B0509030403020204" pitchFamily="49" charset="0"/>
                <a:ea typeface="Source Code Pro" panose="020B0509030403020204" pitchFamily="49" charset="0"/>
              </a:rPr>
              <a:t>.</a:t>
            </a:r>
            <a:r>
              <a:rPr lang="de-AT" sz="1200" dirty="0" err="1">
                <a:solidFill>
                  <a:srgbClr val="DCDCAA"/>
                </a:solidFill>
                <a:latin typeface="Source Code Pro" panose="020B0509030403020204" pitchFamily="49" charset="0"/>
                <a:ea typeface="Source Code Pro" panose="020B0509030403020204" pitchFamily="49" charset="0"/>
              </a:rPr>
              <a:t>click</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9CDCFE"/>
                </a:solidFill>
                <a:latin typeface="Source Code Pro" panose="020B0509030403020204" pitchFamily="49" charset="0"/>
                <a:ea typeface="Source Code Pro" panose="020B0509030403020204" pitchFamily="49" charset="0"/>
              </a:rPr>
              <a:t>e</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569CD6"/>
                </a:solidFill>
                <a:latin typeface="Source Code Pro" panose="020B0509030403020204" pitchFamily="49" charset="0"/>
                <a:ea typeface="Source Code Pro" panose="020B0509030403020204" pitchFamily="49" charset="0"/>
              </a:rPr>
              <a:t>=&gt;</a:t>
            </a:r>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e</a:t>
            </a:r>
            <a:r>
              <a:rPr lang="de-AT" sz="1200" dirty="0" err="1">
                <a:solidFill>
                  <a:srgbClr val="D4D4D4"/>
                </a:solidFill>
                <a:latin typeface="Source Code Pro" panose="020B0509030403020204" pitchFamily="49" charset="0"/>
                <a:ea typeface="Source Code Pro" panose="020B0509030403020204" pitchFamily="49" charset="0"/>
              </a:rPr>
              <a:t>.</a:t>
            </a:r>
            <a:r>
              <a:rPr lang="de-AT" sz="1200" dirty="0" err="1">
                <a:solidFill>
                  <a:srgbClr val="DCDCAA"/>
                </a:solidFill>
                <a:latin typeface="Source Code Pro" panose="020B0509030403020204" pitchFamily="49" charset="0"/>
                <a:ea typeface="Source Code Pro" panose="020B0509030403020204" pitchFamily="49" charset="0"/>
              </a:rPr>
              <a:t>preventDefault</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DCDCAA"/>
                </a:solidFill>
                <a:latin typeface="Source Code Pro" panose="020B0509030403020204" pitchFamily="49" charset="0"/>
                <a:ea typeface="Source Code Pro" panose="020B0509030403020204" pitchFamily="49" charset="0"/>
              </a:rPr>
              <a:t>loadContent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CE9178"/>
                </a:solidFill>
                <a:latin typeface="Source Code Pro" panose="020B0509030403020204" pitchFamily="49" charset="0"/>
                <a:ea typeface="Source Code Pro" panose="020B0509030403020204" pitchFamily="49" charset="0"/>
              </a:rPr>
              <a:t>'</a:t>
            </a:r>
            <a:r>
              <a:rPr lang="de-AT" sz="1200" dirty="0" err="1">
                <a:solidFill>
                  <a:srgbClr val="CE9178"/>
                </a:solidFill>
                <a:latin typeface="Source Code Pro" panose="020B0509030403020204" pitchFamily="49" charset="0"/>
                <a:ea typeface="Source Code Pro" panose="020B0509030403020204" pitchFamily="49" charset="0"/>
              </a:rPr>
              <a:t>login</a:t>
            </a:r>
            <a:r>
              <a:rPr lang="de-AT" sz="1200" dirty="0">
                <a:solidFill>
                  <a:srgbClr val="CE9178"/>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register</a:t>
            </a:r>
            <a:r>
              <a:rPr lang="de-AT" sz="1200" dirty="0" err="1">
                <a:solidFill>
                  <a:srgbClr val="D4D4D4"/>
                </a:solidFill>
                <a:latin typeface="Source Code Pro" panose="020B0509030403020204" pitchFamily="49" charset="0"/>
                <a:ea typeface="Source Code Pro" panose="020B0509030403020204" pitchFamily="49" charset="0"/>
              </a:rPr>
              <a:t>.</a:t>
            </a:r>
            <a:r>
              <a:rPr lang="de-AT" sz="1200" dirty="0" err="1">
                <a:solidFill>
                  <a:srgbClr val="DCDCAA"/>
                </a:solidFill>
                <a:latin typeface="Source Code Pro" panose="020B0509030403020204" pitchFamily="49" charset="0"/>
                <a:ea typeface="Source Code Pro" panose="020B0509030403020204" pitchFamily="49" charset="0"/>
              </a:rPr>
              <a:t>click</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9CDCFE"/>
                </a:solidFill>
                <a:latin typeface="Source Code Pro" panose="020B0509030403020204" pitchFamily="49" charset="0"/>
                <a:ea typeface="Source Code Pro" panose="020B0509030403020204" pitchFamily="49" charset="0"/>
              </a:rPr>
              <a:t>e</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569CD6"/>
                </a:solidFill>
                <a:latin typeface="Source Code Pro" panose="020B0509030403020204" pitchFamily="49" charset="0"/>
                <a:ea typeface="Source Code Pro" panose="020B0509030403020204" pitchFamily="49" charset="0"/>
              </a:rPr>
              <a:t>=&gt;</a:t>
            </a:r>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9CDCFE"/>
                </a:solidFill>
                <a:latin typeface="Source Code Pro" panose="020B0509030403020204" pitchFamily="49" charset="0"/>
                <a:ea typeface="Source Code Pro" panose="020B0509030403020204" pitchFamily="49" charset="0"/>
              </a:rPr>
              <a:t>e</a:t>
            </a:r>
            <a:r>
              <a:rPr lang="de-AT" sz="1200" dirty="0" err="1">
                <a:solidFill>
                  <a:srgbClr val="D4D4D4"/>
                </a:solidFill>
                <a:latin typeface="Source Code Pro" panose="020B0509030403020204" pitchFamily="49" charset="0"/>
                <a:ea typeface="Source Code Pro" panose="020B0509030403020204" pitchFamily="49" charset="0"/>
              </a:rPr>
              <a:t>.</a:t>
            </a:r>
            <a:r>
              <a:rPr lang="de-AT" sz="1200" dirty="0" err="1">
                <a:solidFill>
                  <a:srgbClr val="DCDCAA"/>
                </a:solidFill>
                <a:latin typeface="Source Code Pro" panose="020B0509030403020204" pitchFamily="49" charset="0"/>
                <a:ea typeface="Source Code Pro" panose="020B0509030403020204" pitchFamily="49" charset="0"/>
              </a:rPr>
              <a:t>preventDefault</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DCDCAA"/>
                </a:solidFill>
                <a:latin typeface="Source Code Pro" panose="020B0509030403020204" pitchFamily="49" charset="0"/>
                <a:ea typeface="Source Code Pro" panose="020B0509030403020204" pitchFamily="49" charset="0"/>
              </a:rPr>
              <a:t>loadContent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a:solidFill>
                  <a:srgbClr val="CE9178"/>
                </a:solidFill>
                <a:latin typeface="Source Code Pro" panose="020B0509030403020204" pitchFamily="49" charset="0"/>
                <a:ea typeface="Source Code Pro" panose="020B0509030403020204" pitchFamily="49" charset="0"/>
              </a:rPr>
              <a:t>'</a:t>
            </a:r>
            <a:r>
              <a:rPr lang="de-AT" sz="1200" dirty="0" err="1">
                <a:solidFill>
                  <a:srgbClr val="CE9178"/>
                </a:solidFill>
                <a:latin typeface="Source Code Pro" panose="020B0509030403020204" pitchFamily="49" charset="0"/>
                <a:ea typeface="Source Code Pro" panose="020B0509030403020204" pitchFamily="49" charset="0"/>
              </a:rPr>
              <a:t>register</a:t>
            </a:r>
            <a:r>
              <a:rPr lang="de-AT" sz="1200" dirty="0">
                <a:solidFill>
                  <a:srgbClr val="CE9178"/>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a:t>
            </a:r>
          </a:p>
          <a:p>
            <a:br>
              <a:rPr lang="de-AT" sz="1200" dirty="0">
                <a:solidFill>
                  <a:srgbClr val="D4D4D4"/>
                </a:solidFill>
                <a:latin typeface="Source Code Pro" panose="020B0509030403020204" pitchFamily="49" charset="0"/>
                <a:ea typeface="Source Code Pro" panose="020B0509030403020204" pitchFamily="49" charset="0"/>
              </a:rPr>
            </a:br>
            <a:r>
              <a:rPr lang="de-AT" sz="1200" dirty="0" err="1">
                <a:solidFill>
                  <a:srgbClr val="569CD6"/>
                </a:solidFill>
                <a:latin typeface="Source Code Pro" panose="020B0509030403020204" pitchFamily="49" charset="0"/>
                <a:ea typeface="Source Code Pro" panose="020B0509030403020204" pitchFamily="49" charset="0"/>
              </a:rPr>
              <a:t>function</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DCDCAA"/>
                </a:solidFill>
                <a:latin typeface="Source Code Pro" panose="020B0509030403020204" pitchFamily="49" charset="0"/>
                <a:ea typeface="Source Code Pro" panose="020B0509030403020204" pitchFamily="49" charset="0"/>
              </a:rPr>
              <a:t>loadContent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name</a:t>
            </a:r>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9CDCFE"/>
                </a:solidFill>
                <a:latin typeface="Source Code Pro" panose="020B0509030403020204" pitchFamily="49" charset="0"/>
                <a:ea typeface="Source Code Pro" panose="020B0509030403020204" pitchFamily="49" charset="0"/>
              </a:rPr>
              <a:t>$</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DCDCAA"/>
                </a:solidFill>
                <a:latin typeface="Source Code Pro" panose="020B0509030403020204" pitchFamily="49" charset="0"/>
                <a:ea typeface="Source Code Pro" panose="020B0509030403020204" pitchFamily="49" charset="0"/>
              </a:rPr>
              <a:t>get</a:t>
            </a:r>
            <a:r>
              <a:rPr lang="de-AT" sz="1200" dirty="0">
                <a:solidFill>
                  <a:srgbClr val="D4D4D4"/>
                </a:solidFill>
                <a:latin typeface="Source Code Pro" panose="020B0509030403020204" pitchFamily="49" charset="0"/>
                <a:ea typeface="Source Code Pro" panose="020B0509030403020204" pitchFamily="49" charset="0"/>
              </a:rPr>
              <a:t>({</a:t>
            </a:r>
          </a:p>
          <a:p>
            <a:r>
              <a:rPr lang="de-AT" sz="1200" b="1" dirty="0">
                <a:solidFill>
                  <a:srgbClr val="D4D4D4"/>
                </a:solidFill>
                <a:latin typeface="Source Code Pro" panose="020B0509030403020204" pitchFamily="49" charset="0"/>
                <a:ea typeface="Source Code Pro" panose="020B0509030403020204" pitchFamily="49" charset="0"/>
              </a:rPr>
              <a:t>        </a:t>
            </a:r>
            <a:r>
              <a:rPr lang="de-AT" sz="1200" b="1" dirty="0">
                <a:solidFill>
                  <a:srgbClr val="9CDCFE"/>
                </a:solidFill>
                <a:latin typeface="Source Code Pro" panose="020B0509030403020204" pitchFamily="49" charset="0"/>
                <a:ea typeface="Source Code Pro" panose="020B0509030403020204" pitchFamily="49" charset="0"/>
              </a:rPr>
              <a:t>url:</a:t>
            </a:r>
            <a:r>
              <a:rPr lang="de-AT" sz="1200" b="1" dirty="0">
                <a:solidFill>
                  <a:srgbClr val="D4D4D4"/>
                </a:solidFill>
                <a:latin typeface="Source Code Pro" panose="020B0509030403020204" pitchFamily="49" charset="0"/>
                <a:ea typeface="Source Code Pro" panose="020B0509030403020204" pitchFamily="49" charset="0"/>
              </a:rPr>
              <a:t> </a:t>
            </a:r>
            <a:r>
              <a:rPr lang="de-AT" sz="1200" b="1" dirty="0" err="1">
                <a:solidFill>
                  <a:srgbClr val="9CDCFE"/>
                </a:solidFill>
                <a:latin typeface="Source Code Pro" panose="020B0509030403020204" pitchFamily="49" charset="0"/>
                <a:ea typeface="Source Code Pro" panose="020B0509030403020204" pitchFamily="49" charset="0"/>
              </a:rPr>
              <a:t>name</a:t>
            </a:r>
            <a:r>
              <a:rPr lang="de-AT" sz="1200" b="1" dirty="0">
                <a:solidFill>
                  <a:srgbClr val="D4D4D4"/>
                </a:solidFill>
                <a:latin typeface="Source Code Pro" panose="020B0509030403020204" pitchFamily="49" charset="0"/>
                <a:ea typeface="Source Code Pro" panose="020B0509030403020204" pitchFamily="49" charset="0"/>
              </a:rPr>
              <a:t> + </a:t>
            </a:r>
            <a:r>
              <a:rPr lang="de-AT" sz="1200" b="1" dirty="0">
                <a:solidFill>
                  <a:srgbClr val="CE9178"/>
                </a:solidFill>
                <a:latin typeface="Source Code Pro" panose="020B0509030403020204" pitchFamily="49" charset="0"/>
                <a:ea typeface="Source Code Pro" panose="020B0509030403020204" pitchFamily="49" charset="0"/>
              </a:rPr>
              <a:t>'.</a:t>
            </a:r>
            <a:r>
              <a:rPr lang="de-AT" sz="1200" b="1" dirty="0" err="1">
                <a:solidFill>
                  <a:srgbClr val="CE9178"/>
                </a:solidFill>
                <a:latin typeface="Source Code Pro" panose="020B0509030403020204" pitchFamily="49" charset="0"/>
                <a:ea typeface="Source Code Pro" panose="020B0509030403020204" pitchFamily="49" charset="0"/>
              </a:rPr>
              <a:t>html</a:t>
            </a:r>
            <a:r>
              <a:rPr lang="de-AT" sz="1200" b="1" dirty="0">
                <a:solidFill>
                  <a:srgbClr val="CE9178"/>
                </a:solidFill>
                <a:latin typeface="Source Code Pro" panose="020B0509030403020204" pitchFamily="49" charset="0"/>
                <a:ea typeface="Source Code Pro" panose="020B0509030403020204" pitchFamily="49" charset="0"/>
              </a:rPr>
              <a:t>'</a:t>
            </a:r>
            <a:r>
              <a:rPr lang="de-AT" sz="1200" b="1"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b="1" dirty="0" err="1">
                <a:solidFill>
                  <a:srgbClr val="9CDCFE"/>
                </a:solidFill>
                <a:latin typeface="Source Code Pro" panose="020B0509030403020204" pitchFamily="49" charset="0"/>
                <a:ea typeface="Source Code Pro" panose="020B0509030403020204" pitchFamily="49" charset="0"/>
              </a:rPr>
              <a:t>dataType</a:t>
            </a:r>
            <a:r>
              <a:rPr lang="de-AT" sz="1200" b="1" dirty="0">
                <a:solidFill>
                  <a:srgbClr val="9CDCFE"/>
                </a:solidFill>
                <a:latin typeface="Source Code Pro" panose="020B0509030403020204" pitchFamily="49" charset="0"/>
                <a:ea typeface="Source Code Pro" panose="020B0509030403020204" pitchFamily="49" charset="0"/>
              </a:rPr>
              <a:t>:</a:t>
            </a:r>
            <a:r>
              <a:rPr lang="de-AT" sz="1200" b="1" dirty="0">
                <a:solidFill>
                  <a:srgbClr val="D4D4D4"/>
                </a:solidFill>
                <a:latin typeface="Source Code Pro" panose="020B0509030403020204" pitchFamily="49" charset="0"/>
                <a:ea typeface="Source Code Pro" panose="020B0509030403020204" pitchFamily="49" charset="0"/>
              </a:rPr>
              <a:t> </a:t>
            </a:r>
            <a:r>
              <a:rPr lang="de-AT" sz="1200" b="1" dirty="0">
                <a:solidFill>
                  <a:srgbClr val="CE9178"/>
                </a:solidFill>
                <a:latin typeface="Source Code Pro" panose="020B0509030403020204" pitchFamily="49" charset="0"/>
                <a:ea typeface="Source Code Pro" panose="020B0509030403020204" pitchFamily="49" charset="0"/>
              </a:rPr>
              <a:t>'</a:t>
            </a:r>
            <a:r>
              <a:rPr lang="de-AT" sz="1200" b="1" dirty="0" err="1">
                <a:solidFill>
                  <a:srgbClr val="CE9178"/>
                </a:solidFill>
                <a:latin typeface="Source Code Pro" panose="020B0509030403020204" pitchFamily="49" charset="0"/>
                <a:ea typeface="Source Code Pro" panose="020B0509030403020204" pitchFamily="49" charset="0"/>
              </a:rPr>
              <a:t>html</a:t>
            </a:r>
            <a:r>
              <a:rPr lang="de-AT" sz="1200" b="1" dirty="0">
                <a:solidFill>
                  <a:srgbClr val="CE9178"/>
                </a:solidFill>
                <a:latin typeface="Source Code Pro" panose="020B0509030403020204" pitchFamily="49" charset="0"/>
                <a:ea typeface="Source Code Pro" panose="020B0509030403020204" pitchFamily="49" charset="0"/>
              </a:rPr>
              <a:t>'</a:t>
            </a:r>
            <a:endParaRPr lang="de-AT" sz="1200" b="1" dirty="0">
              <a:solidFill>
                <a:srgbClr val="D4D4D4"/>
              </a:solidFill>
              <a:latin typeface="Source Code Pro" panose="020B0509030403020204" pitchFamily="49" charset="0"/>
              <a:ea typeface="Source Code Pro" panose="020B0509030403020204" pitchFamily="49" charset="0"/>
            </a:endParaRPr>
          </a:p>
          <a:p>
            <a:r>
              <a:rPr lang="de-AT" sz="1200" dirty="0">
                <a:solidFill>
                  <a:srgbClr val="D4D4D4"/>
                </a:solidFill>
                <a:latin typeface="Source Code Pro" panose="020B0509030403020204" pitchFamily="49" charset="0"/>
                <a:ea typeface="Source Code Pro" panose="020B0509030403020204" pitchFamily="49" charset="0"/>
              </a:rPr>
              <a:t>    }).</a:t>
            </a:r>
            <a:r>
              <a:rPr lang="de-AT" sz="1200" dirty="0" err="1">
                <a:solidFill>
                  <a:srgbClr val="DCDCAA"/>
                </a:solidFill>
                <a:latin typeface="Source Code Pro" panose="020B0509030403020204" pitchFamily="49" charset="0"/>
                <a:ea typeface="Source Code Pro" panose="020B0509030403020204" pitchFamily="49" charset="0"/>
              </a:rPr>
              <a:t>done</a:t>
            </a:r>
            <a:r>
              <a:rPr lang="de-AT" sz="1200" dirty="0">
                <a:solidFill>
                  <a:srgbClr val="D4D4D4"/>
                </a:solidFill>
                <a:latin typeface="Source Code Pro" panose="020B0509030403020204" pitchFamily="49" charset="0"/>
                <a:ea typeface="Source Code Pro" panose="020B0509030403020204" pitchFamily="49" charset="0"/>
              </a:rPr>
              <a:t>((</a:t>
            </a:r>
            <a:r>
              <a:rPr lang="de-AT" sz="1200" dirty="0" err="1">
                <a:solidFill>
                  <a:srgbClr val="9CDCFE"/>
                </a:solidFill>
                <a:latin typeface="Source Code Pro" panose="020B0509030403020204" pitchFamily="49" charset="0"/>
                <a:ea typeface="Source Code Pro" panose="020B0509030403020204" pitchFamily="49" charset="0"/>
              </a:rPr>
              <a:t>data</a:t>
            </a:r>
            <a:r>
              <a:rPr lang="de-AT" sz="1200" dirty="0">
                <a:solidFill>
                  <a:srgbClr val="D4D4D4"/>
                </a:solidFill>
                <a:latin typeface="Source Code Pro" panose="020B0509030403020204" pitchFamily="49" charset="0"/>
                <a:ea typeface="Source Code Pro" panose="020B0509030403020204" pitchFamily="49" charset="0"/>
              </a:rPr>
              <a:t>) </a:t>
            </a:r>
            <a:r>
              <a:rPr lang="de-AT" sz="1200" dirty="0">
                <a:solidFill>
                  <a:srgbClr val="569CD6"/>
                </a:solidFill>
                <a:latin typeface="Source Code Pro" panose="020B0509030403020204" pitchFamily="49" charset="0"/>
                <a:ea typeface="Source Code Pro" panose="020B0509030403020204" pitchFamily="49" charset="0"/>
              </a:rPr>
              <a:t>=&gt;</a:t>
            </a:r>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        </a:t>
            </a:r>
            <a:r>
              <a:rPr lang="de-AT" sz="1200" b="1" dirty="0">
                <a:solidFill>
                  <a:srgbClr val="DCDCAA"/>
                </a:solidFill>
                <a:latin typeface="Source Code Pro" panose="020B0509030403020204" pitchFamily="49" charset="0"/>
                <a:ea typeface="Source Code Pro" panose="020B0509030403020204" pitchFamily="49" charset="0"/>
              </a:rPr>
              <a:t>$</a:t>
            </a:r>
            <a:r>
              <a:rPr lang="de-AT" sz="1200" b="1" dirty="0">
                <a:solidFill>
                  <a:srgbClr val="D4D4D4"/>
                </a:solidFill>
                <a:latin typeface="Source Code Pro" panose="020B0509030403020204" pitchFamily="49" charset="0"/>
                <a:ea typeface="Source Code Pro" panose="020B0509030403020204" pitchFamily="49" charset="0"/>
              </a:rPr>
              <a:t>(</a:t>
            </a:r>
            <a:r>
              <a:rPr lang="de-AT" sz="1200" b="1" dirty="0">
                <a:solidFill>
                  <a:srgbClr val="CE9178"/>
                </a:solidFill>
                <a:latin typeface="Source Code Pro" panose="020B0509030403020204" pitchFamily="49" charset="0"/>
                <a:ea typeface="Source Code Pro" panose="020B0509030403020204" pitchFamily="49" charset="0"/>
              </a:rPr>
              <a:t>'#main-content'</a:t>
            </a:r>
            <a:r>
              <a:rPr lang="de-AT" sz="1200" b="1" dirty="0">
                <a:solidFill>
                  <a:srgbClr val="D4D4D4"/>
                </a:solidFill>
                <a:latin typeface="Source Code Pro" panose="020B0509030403020204" pitchFamily="49" charset="0"/>
                <a:ea typeface="Source Code Pro" panose="020B0509030403020204" pitchFamily="49" charset="0"/>
              </a:rPr>
              <a:t>).</a:t>
            </a:r>
            <a:r>
              <a:rPr lang="de-AT" sz="1200" b="1" dirty="0" err="1">
                <a:solidFill>
                  <a:srgbClr val="DCDCAA"/>
                </a:solidFill>
                <a:latin typeface="Source Code Pro" panose="020B0509030403020204" pitchFamily="49" charset="0"/>
                <a:ea typeface="Source Code Pro" panose="020B0509030403020204" pitchFamily="49" charset="0"/>
              </a:rPr>
              <a:t>html</a:t>
            </a:r>
            <a:r>
              <a:rPr lang="de-AT" sz="1200" b="1" dirty="0">
                <a:solidFill>
                  <a:srgbClr val="D4D4D4"/>
                </a:solidFill>
                <a:latin typeface="Source Code Pro" panose="020B0509030403020204" pitchFamily="49" charset="0"/>
                <a:ea typeface="Source Code Pro" panose="020B0509030403020204" pitchFamily="49" charset="0"/>
              </a:rPr>
              <a:t>(</a:t>
            </a:r>
            <a:r>
              <a:rPr lang="de-AT" sz="1200" b="1" dirty="0" err="1">
                <a:solidFill>
                  <a:srgbClr val="9CDCFE"/>
                </a:solidFill>
                <a:latin typeface="Source Code Pro" panose="020B0509030403020204" pitchFamily="49" charset="0"/>
                <a:ea typeface="Source Code Pro" panose="020B0509030403020204" pitchFamily="49" charset="0"/>
              </a:rPr>
              <a:t>data</a:t>
            </a:r>
            <a:r>
              <a:rPr lang="de-AT" sz="1200" b="1" dirty="0">
                <a:solidFill>
                  <a:srgbClr val="D4D4D4"/>
                </a:solidFill>
                <a:latin typeface="Source Code Pro" panose="020B0509030403020204" pitchFamily="49" charset="0"/>
                <a:ea typeface="Source Code Pro" panose="020B0509030403020204" pitchFamily="49" charset="0"/>
              </a:rPr>
              <a:t>);</a:t>
            </a:r>
          </a:p>
          <a:p>
            <a:r>
              <a:rPr lang="de-AT" sz="1200" dirty="0">
                <a:solidFill>
                  <a:srgbClr val="D4D4D4"/>
                </a:solidFill>
                <a:latin typeface="Source Code Pro" panose="020B0509030403020204" pitchFamily="49" charset="0"/>
                <a:ea typeface="Source Code Pro" panose="020B0509030403020204" pitchFamily="49" charset="0"/>
              </a:rPr>
              <a:t>    });</a:t>
            </a:r>
          </a:p>
          <a:p>
            <a:r>
              <a:rPr lang="de-AT" sz="1200" dirty="0">
                <a:solidFill>
                  <a:srgbClr val="D4D4D4"/>
                </a:solidFill>
                <a:latin typeface="Source Code Pro" panose="020B0509030403020204" pitchFamily="49" charset="0"/>
                <a:ea typeface="Source Code Pro" panose="020B0509030403020204" pitchFamily="49" charset="0"/>
              </a:rPr>
              <a:t>}</a:t>
            </a:r>
            <a:endParaRPr lang="de-AT" sz="1200" b="0" dirty="0">
              <a:solidFill>
                <a:srgbClr val="D4D4D4"/>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71663732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5C7F6D18E3734FB42EBD267D8DAE8A" ma:contentTypeVersion="2" ma:contentTypeDescription="Create a new document." ma:contentTypeScope="" ma:versionID="c023b5d287a785f85a0f4425d054198b">
  <xsd:schema xmlns:xsd="http://www.w3.org/2001/XMLSchema" xmlns:xs="http://www.w3.org/2001/XMLSchema" xmlns:p="http://schemas.microsoft.com/office/2006/metadata/properties" xmlns:ns3="e0de9377-37ba-4425-91ec-d696d8b9b603" targetNamespace="http://schemas.microsoft.com/office/2006/metadata/properties" ma:root="true" ma:fieldsID="5e57fa55b8983edd9585c8d335d51cd7" ns3:_="">
    <xsd:import namespace="e0de9377-37ba-4425-91ec-d696d8b9b60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de9377-37ba-4425-91ec-d696d8b9b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88A2146-A5C8-4FC6-8D8F-F0206B58E8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de9377-37ba-4425-91ec-d696d8b9b6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5B9103-0922-41BF-A443-D627CE752E3F}">
  <ds:schemaRefs>
    <ds:schemaRef ds:uri="http://schemas.microsoft.com/sharepoint/v3/contenttype/forms"/>
  </ds:schemaRefs>
</ds:datastoreItem>
</file>

<file path=customXml/itemProps3.xml><?xml version="1.0" encoding="utf-8"?>
<ds:datastoreItem xmlns:ds="http://schemas.openxmlformats.org/officeDocument/2006/customXml" ds:itemID="{44C30E25-4F6C-44F0-8D19-87F52609316A}">
  <ds:schemaRefs>
    <ds:schemaRef ds:uri="http://purl.org/dc/elements/1.1/"/>
    <ds:schemaRef ds:uri="http://purl.org/dc/terms/"/>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 ds:uri="http://purl.org/dc/dcmitype/"/>
    <ds:schemaRef ds:uri="e0de9377-37ba-4425-91ec-d696d8b9b60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0</TotalTime>
  <Words>3090</Words>
  <Application>Microsoft Office PowerPoint</Application>
  <PresentationFormat>Breitbild</PresentationFormat>
  <Paragraphs>220</Paragraphs>
  <Slides>13</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13</vt:i4>
      </vt:variant>
    </vt:vector>
  </HeadingPairs>
  <TitlesOfParts>
    <vt:vector size="21" baseType="lpstr">
      <vt:lpstr>Arial</vt:lpstr>
      <vt:lpstr>Calibri</vt:lpstr>
      <vt:lpstr>Calibri Light</vt:lpstr>
      <vt:lpstr>Consolas</vt:lpstr>
      <vt:lpstr>Font Awesome 5 Free Solid</vt:lpstr>
      <vt:lpstr>Raleway</vt:lpstr>
      <vt:lpstr>Source Code Pro</vt:lpstr>
      <vt:lpstr>Office</vt:lpstr>
      <vt:lpstr>Ajax-Anfragen</vt:lpstr>
      <vt:lpstr>Ajax-Anfragen erstellen</vt:lpstr>
      <vt:lpstr>Wichtigste Methoden für das Arbeiten mit Ajax</vt:lpstr>
      <vt:lpstr>Ajax-Anfragen erstellen</vt:lpstr>
      <vt:lpstr>Beispiel</vt:lpstr>
      <vt:lpstr>Beispiel</vt:lpstr>
      <vt:lpstr>Auf Ereignisse reagieren</vt:lpstr>
      <vt:lpstr>Methoden für das Behandeln von Ajax-Events</vt:lpstr>
      <vt:lpstr>HTML-Daten per Ajax laden</vt:lpstr>
      <vt:lpstr>Alternatives Laden von  HTML-Daten per Ajax</vt:lpstr>
      <vt:lpstr>XML-Daten per Ajax laden</vt:lpstr>
      <vt:lpstr>JSON-Daten per Ajax laden</vt:lpstr>
      <vt:lpstr>Alternatives Laden von  JSON-Daten per Ajax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Ajax-Anfragen</dc:title>
  <dc:creator>Rottensteiner Rebecca Jasmin, BA</dc:creator>
  <cp:lastModifiedBy>Rottensteiner Rebecca Jasmin, BA</cp:lastModifiedBy>
  <cp:revision>1</cp:revision>
  <dcterms:created xsi:type="dcterms:W3CDTF">2020-01-07T15:37:19Z</dcterms:created>
  <dcterms:modified xsi:type="dcterms:W3CDTF">2020-01-07T15:37:39Z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0x0101007C5C7F6D18E3734FB42EBD267D8DAE8A</vt:lpwstr>
  </property>
</Properties>
</file>