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8"/>
  </p:handoutMasterIdLst>
  <p:sldIdLst>
    <p:sldId id="326" r:id="rId2"/>
    <p:sldId id="335" r:id="rId3"/>
    <p:sldId id="336" r:id="rId4"/>
    <p:sldId id="337" r:id="rId5"/>
    <p:sldId id="338" r:id="rId6"/>
    <p:sldId id="304" r:id="rId7"/>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p:scale>
          <a:sx n="120" d="100"/>
          <a:sy n="120" d="100"/>
        </p:scale>
        <p:origin x="-1818" y="816"/>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29.01.2021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PHP 03</a:t>
            </a:r>
            <a:br>
              <a:rPr lang="de-AT" dirty="0">
                <a:solidFill>
                  <a:schemeClr val="tx1"/>
                </a:solidFill>
              </a:rPr>
            </a:br>
            <a:r>
              <a:rPr lang="de-AT" dirty="0">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4" name="Textplatzhalter 2">
            <a:extLst>
              <a:ext uri="{FF2B5EF4-FFF2-40B4-BE49-F238E27FC236}">
                <a16:creationId xmlns:a16="http://schemas.microsoft.com/office/drawing/2014/main" id="{A5EFBB59-4624-4928-B3FC-6DE7722EBB5C}"/>
              </a:ext>
            </a:extLst>
          </p:cNvPr>
          <p:cNvSpPr>
            <a:spLocks noGrp="1"/>
          </p:cNvSpPr>
          <p:nvPr>
            <p:ph type="body" sz="quarter" idx="13"/>
          </p:nvPr>
        </p:nvSpPr>
        <p:spPr>
          <a:xfrm>
            <a:off x="949325" y="1455739"/>
            <a:ext cx="10293350" cy="717094"/>
          </a:xfrm>
        </p:spPr>
        <p:txBody>
          <a:bodyPr/>
          <a:lstStyle/>
          <a:p>
            <a:r>
              <a:rPr lang="de-AT" dirty="0"/>
              <a:t>Erzeuge eine Klasse für Produkte, die es ermöglicht, die festzulegen. Verwende für die Namen der einzelnen Member die Bezeichnungen Artikelnummer, Produktname, Preis, Beschreibung, Anzahl. Verhindere dabei den Zugriff von außerhalb der Funktion.</a:t>
            </a:r>
          </a:p>
        </p:txBody>
      </p:sp>
      <p:sp>
        <p:nvSpPr>
          <p:cNvPr id="3" name="Rectangle 1">
            <a:extLst>
              <a:ext uri="{FF2B5EF4-FFF2-40B4-BE49-F238E27FC236}">
                <a16:creationId xmlns:a16="http://schemas.microsoft.com/office/drawing/2014/main" id="{6F2A7765-6D71-4A32-97F1-F00BD4C168A8}"/>
              </a:ext>
            </a:extLst>
          </p:cNvPr>
          <p:cNvSpPr>
            <a:spLocks noChangeArrowheads="1"/>
          </p:cNvSpPr>
          <p:nvPr/>
        </p:nvSpPr>
        <p:spPr bwMode="auto">
          <a:xfrm>
            <a:off x="4771176" y="2979179"/>
            <a:ext cx="2868093" cy="203132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class</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Product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CC7832"/>
                </a:solidFill>
                <a:effectLst/>
                <a:latin typeface="Source Code Pro"/>
              </a:rPr>
              <a:t>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articelnumber</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productname</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price</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description</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count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endParaRPr kumimoji="0" lang="de-DE" altLang="de-DE" sz="14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122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4" name="Textplatzhalter 2">
            <a:extLst>
              <a:ext uri="{FF2B5EF4-FFF2-40B4-BE49-F238E27FC236}">
                <a16:creationId xmlns:a16="http://schemas.microsoft.com/office/drawing/2014/main" id="{A5EFBB59-4624-4928-B3FC-6DE7722EBB5C}"/>
              </a:ext>
            </a:extLst>
          </p:cNvPr>
          <p:cNvSpPr>
            <a:spLocks noGrp="1"/>
          </p:cNvSpPr>
          <p:nvPr>
            <p:ph type="body" sz="quarter" idx="13"/>
          </p:nvPr>
        </p:nvSpPr>
        <p:spPr>
          <a:xfrm>
            <a:off x="949325" y="1455739"/>
            <a:ext cx="4428433" cy="1350835"/>
          </a:xfrm>
        </p:spPr>
        <p:txBody>
          <a:bodyPr/>
          <a:lstStyle/>
          <a:p>
            <a:r>
              <a:rPr lang="de-AT" dirty="0"/>
              <a:t>Erstelle Methoden, die es ermöglichen, Änderungen an den einzelnen </a:t>
            </a:r>
            <a:r>
              <a:rPr lang="de-AT" dirty="0" err="1"/>
              <a:t>Membern</a:t>
            </a:r>
            <a:r>
              <a:rPr lang="de-AT" dirty="0"/>
              <a:t> vorzunehmen. Erstelle ein Hauptprogramm, das das Objekt Bohrmaschine erzeugt und die Eigenschaften wie in Übung 1 vorgibt.</a:t>
            </a:r>
          </a:p>
        </p:txBody>
      </p:sp>
      <p:sp>
        <p:nvSpPr>
          <p:cNvPr id="5" name="Rectangle 1">
            <a:extLst>
              <a:ext uri="{FF2B5EF4-FFF2-40B4-BE49-F238E27FC236}">
                <a16:creationId xmlns:a16="http://schemas.microsoft.com/office/drawing/2014/main" id="{405B5EAB-B6DE-475B-A2A9-118510C623EB}"/>
              </a:ext>
            </a:extLst>
          </p:cNvPr>
          <p:cNvSpPr>
            <a:spLocks noChangeArrowheads="1"/>
          </p:cNvSpPr>
          <p:nvPr/>
        </p:nvSpPr>
        <p:spPr bwMode="auto">
          <a:xfrm>
            <a:off x="7338722" y="1157272"/>
            <a:ext cx="4092787" cy="470898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CC7832"/>
                </a:solidFill>
                <a:effectLst/>
                <a:latin typeface="Source Code Pro"/>
              </a:rPr>
              <a:t>&lt;?</a:t>
            </a:r>
            <a:r>
              <a:rPr kumimoji="0" lang="de-DE" altLang="de-DE" sz="1200" b="0" i="0" u="none" strike="noStrike" cap="none" normalizeH="0" baseline="0" dirty="0" err="1">
                <a:ln>
                  <a:noFill/>
                </a:ln>
                <a:solidFill>
                  <a:srgbClr val="CC7832"/>
                </a:solidFill>
                <a:effectLst/>
                <a:latin typeface="Source Code Pro"/>
              </a:rPr>
              <a:t>php</a:t>
            </a:r>
            <a:br>
              <a:rPr kumimoji="0" lang="de-DE" altLang="de-DE" sz="1200" b="0" i="0" u="none" strike="noStrike" cap="none" normalizeH="0" baseline="0" dirty="0">
                <a:ln>
                  <a:noFill/>
                </a:ln>
                <a:solidFill>
                  <a:srgbClr val="CC7832"/>
                </a:solidFill>
                <a:effectLst/>
                <a:latin typeface="Source Code Pro"/>
              </a:rPr>
            </a:b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err="1">
                <a:ln>
                  <a:noFill/>
                </a:ln>
                <a:solidFill>
                  <a:srgbClr val="CC7832"/>
                </a:solidFill>
                <a:effectLst/>
                <a:latin typeface="Source Code Pro"/>
              </a:rPr>
              <a:t>class</a:t>
            </a: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a:ln>
                  <a:noFill/>
                </a:ln>
                <a:solidFill>
                  <a:srgbClr val="A9B7C6"/>
                </a:solidFill>
                <a:effectLst/>
                <a:latin typeface="Source Code Pro"/>
              </a:rPr>
              <a:t>Product </a:t>
            </a:r>
            <a:r>
              <a:rPr kumimoji="0" lang="de-DE" altLang="de-DE" sz="1200" b="0" i="1" u="none" strike="noStrike" cap="none" normalizeH="0" baseline="0" dirty="0">
                <a:ln>
                  <a:noFill/>
                </a:ln>
                <a:solidFill>
                  <a:srgbClr val="9876AA"/>
                </a:solidFill>
                <a:effectLst/>
                <a:latin typeface="Source Code Pro"/>
              </a:rPr>
              <a:t>{</a:t>
            </a:r>
            <a:br>
              <a:rPr kumimoji="0" lang="de-DE" altLang="de-DE" sz="1200" b="0" i="1" u="none" strike="noStrike" cap="none" normalizeH="0" baseline="0" dirty="0">
                <a:ln>
                  <a:noFill/>
                </a:ln>
                <a:solidFill>
                  <a:srgbClr val="9876AA"/>
                </a:solidFill>
                <a:effectLst/>
                <a:latin typeface="Source Code Pro"/>
              </a:rPr>
            </a:br>
            <a:r>
              <a:rPr kumimoji="0" lang="de-DE" altLang="de-DE" sz="1200" b="0" i="1"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a:ln>
                  <a:noFill/>
                </a:ln>
                <a:solidFill>
                  <a:srgbClr val="CC7832"/>
                </a:solidFill>
                <a:effectLst/>
                <a:latin typeface="Source Code Pro"/>
              </a:rPr>
              <a:t>private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articelnumber</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CC7832"/>
                </a:solidFill>
                <a:effectLst/>
                <a:latin typeface="Source Code Pro"/>
              </a:rPr>
              <a:t>    private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productname</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CC7832"/>
                </a:solidFill>
                <a:effectLst/>
                <a:latin typeface="Source Code Pro"/>
              </a:rPr>
              <a:t>    private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price</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CC7832"/>
                </a:solidFill>
                <a:effectLst/>
                <a:latin typeface="Source Code Pro"/>
              </a:rPr>
              <a:t>    private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description</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CC7832"/>
                </a:solidFill>
                <a:effectLst/>
                <a:latin typeface="Source Code Pro"/>
              </a:rPr>
              <a:t>    private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count</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CC7832"/>
                </a:solidFill>
                <a:effectLst/>
                <a:latin typeface="Source Code Pro"/>
              </a:rPr>
              <a:t>    </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err="1">
                <a:ln>
                  <a:noFill/>
                </a:ln>
                <a:solidFill>
                  <a:srgbClr val="CC7832"/>
                </a:solidFill>
                <a:effectLst/>
                <a:latin typeface="Source Code Pro"/>
              </a:rPr>
              <a:t>public</a:t>
            </a: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err="1">
                <a:ln>
                  <a:noFill/>
                </a:ln>
                <a:solidFill>
                  <a:srgbClr val="CC7832"/>
                </a:solidFill>
                <a:effectLst/>
                <a:latin typeface="Source Code Pro"/>
              </a:rPr>
              <a:t>function</a:t>
            </a: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err="1">
                <a:ln>
                  <a:noFill/>
                </a:ln>
                <a:solidFill>
                  <a:srgbClr val="FFC66D"/>
                </a:solidFill>
                <a:effectLst/>
                <a:latin typeface="Source Code Pro"/>
              </a:rPr>
              <a:t>setArticlenumber</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value</a:t>
            </a:r>
            <a:r>
              <a:rPr kumimoji="0" lang="de-DE" altLang="de-DE" sz="1200" b="0" i="1" u="none" strike="noStrike" cap="none" normalizeH="0" baseline="0" dirty="0">
                <a:ln>
                  <a:noFill/>
                </a:ln>
                <a:solidFill>
                  <a:srgbClr val="9876AA"/>
                </a:solidFill>
                <a:effectLst/>
                <a:latin typeface="Source Code Pro"/>
              </a:rPr>
              <a:t>) {</a:t>
            </a:r>
            <a:br>
              <a:rPr kumimoji="0" lang="de-DE" altLang="de-DE" sz="1200" b="0" i="1" u="none" strike="noStrike" cap="none" normalizeH="0" baseline="0" dirty="0">
                <a:ln>
                  <a:noFill/>
                </a:ln>
                <a:solidFill>
                  <a:srgbClr val="9876AA"/>
                </a:solidFill>
                <a:effectLst/>
                <a:latin typeface="Source Code Pro"/>
              </a:rPr>
            </a:br>
            <a:r>
              <a:rPr kumimoji="0" lang="de-DE" altLang="de-DE" sz="1200" b="0" i="1"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this</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9876AA"/>
                </a:solidFill>
                <a:effectLst/>
                <a:latin typeface="Source Code Pro"/>
              </a:rPr>
              <a:t>articelnumber</a:t>
            </a:r>
            <a:r>
              <a:rPr kumimoji="0" lang="de-DE" altLang="de-DE" sz="1200" b="0" i="0"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a:ln>
                  <a:noFill/>
                </a:ln>
                <a:solidFill>
                  <a:srgbClr val="A9B7C6"/>
                </a:solidFill>
                <a:effectLst/>
                <a:latin typeface="Source Code Pro"/>
              </a:rPr>
              <a:t>=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value</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CC7832"/>
                </a:solidFill>
                <a:effectLst/>
                <a:latin typeface="Source Code Pro"/>
              </a:rPr>
              <a:t>    </a:t>
            </a:r>
            <a:r>
              <a:rPr kumimoji="0" lang="de-DE" altLang="de-DE" sz="1200" b="0" i="1" u="none" strike="noStrike" cap="none" normalizeH="0" baseline="0" dirty="0">
                <a:ln>
                  <a:noFill/>
                </a:ln>
                <a:solidFill>
                  <a:srgbClr val="9876AA"/>
                </a:solidFill>
                <a:effectLst/>
                <a:latin typeface="Source Code Pro"/>
              </a:rPr>
              <a:t>}</a:t>
            </a:r>
            <a:br>
              <a:rPr kumimoji="0" lang="de-DE" altLang="de-DE" sz="1200" b="0" i="1" u="none" strike="noStrike" cap="none" normalizeH="0" baseline="0" dirty="0">
                <a:ln>
                  <a:noFill/>
                </a:ln>
                <a:solidFill>
                  <a:srgbClr val="9876AA"/>
                </a:solidFill>
                <a:effectLst/>
                <a:latin typeface="Source Code Pro"/>
              </a:rPr>
            </a:br>
            <a:r>
              <a:rPr kumimoji="0" lang="de-DE" altLang="de-DE" sz="1200" b="0" i="1"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err="1">
                <a:ln>
                  <a:noFill/>
                </a:ln>
                <a:solidFill>
                  <a:srgbClr val="CC7832"/>
                </a:solidFill>
                <a:effectLst/>
                <a:latin typeface="Source Code Pro"/>
              </a:rPr>
              <a:t>public</a:t>
            </a: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err="1">
                <a:ln>
                  <a:noFill/>
                </a:ln>
                <a:solidFill>
                  <a:srgbClr val="CC7832"/>
                </a:solidFill>
                <a:effectLst/>
                <a:latin typeface="Source Code Pro"/>
              </a:rPr>
              <a:t>function</a:t>
            </a: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err="1">
                <a:ln>
                  <a:noFill/>
                </a:ln>
                <a:solidFill>
                  <a:srgbClr val="72737A"/>
                </a:solidFill>
                <a:effectLst/>
                <a:latin typeface="Source Code Pro"/>
              </a:rPr>
              <a:t>setProductname</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value</a:t>
            </a:r>
            <a:r>
              <a:rPr kumimoji="0" lang="de-DE" altLang="de-DE" sz="1200" b="0" i="1" u="none" strike="noStrike" cap="none" normalizeH="0" baseline="0" dirty="0">
                <a:ln>
                  <a:noFill/>
                </a:ln>
                <a:solidFill>
                  <a:srgbClr val="9876AA"/>
                </a:solidFill>
                <a:effectLst/>
                <a:latin typeface="Source Code Pro"/>
              </a:rPr>
              <a:t>) {</a:t>
            </a:r>
            <a:br>
              <a:rPr kumimoji="0" lang="de-DE" altLang="de-DE" sz="1200" b="0" i="1" u="none" strike="noStrike" cap="none" normalizeH="0" baseline="0" dirty="0">
                <a:ln>
                  <a:noFill/>
                </a:ln>
                <a:solidFill>
                  <a:srgbClr val="9876AA"/>
                </a:solidFill>
                <a:effectLst/>
                <a:latin typeface="Source Code Pro"/>
              </a:rPr>
            </a:br>
            <a:r>
              <a:rPr kumimoji="0" lang="de-DE" altLang="de-DE" sz="1200" b="0" i="1"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this</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9876AA"/>
                </a:solidFill>
                <a:effectLst/>
                <a:latin typeface="Source Code Pro"/>
              </a:rPr>
              <a:t>productname</a:t>
            </a:r>
            <a:r>
              <a:rPr kumimoji="0" lang="de-DE" altLang="de-DE" sz="1200" b="0" i="0"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a:ln>
                  <a:noFill/>
                </a:ln>
                <a:solidFill>
                  <a:srgbClr val="A9B7C6"/>
                </a:solidFill>
                <a:effectLst/>
                <a:latin typeface="Source Code Pro"/>
              </a:rPr>
              <a:t>=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value</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CC7832"/>
                </a:solidFill>
                <a:effectLst/>
                <a:latin typeface="Source Code Pro"/>
              </a:rPr>
              <a:t>    </a:t>
            </a:r>
            <a:r>
              <a:rPr kumimoji="0" lang="de-DE" altLang="de-DE" sz="1200" b="0" i="1" u="none" strike="noStrike" cap="none" normalizeH="0" baseline="0" dirty="0">
                <a:ln>
                  <a:noFill/>
                </a:ln>
                <a:solidFill>
                  <a:srgbClr val="9876AA"/>
                </a:solidFill>
                <a:effectLst/>
                <a:latin typeface="Source Code Pro"/>
              </a:rPr>
              <a:t>}</a:t>
            </a:r>
            <a:br>
              <a:rPr kumimoji="0" lang="de-DE" altLang="de-DE" sz="1200" b="0" i="1" u="none" strike="noStrike" cap="none" normalizeH="0" baseline="0" dirty="0">
                <a:ln>
                  <a:noFill/>
                </a:ln>
                <a:solidFill>
                  <a:srgbClr val="9876AA"/>
                </a:solidFill>
                <a:effectLst/>
                <a:latin typeface="Source Code Pro"/>
              </a:rPr>
            </a:br>
            <a:r>
              <a:rPr kumimoji="0" lang="de-DE" altLang="de-DE" sz="1200" b="0" i="1"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err="1">
                <a:ln>
                  <a:noFill/>
                </a:ln>
                <a:solidFill>
                  <a:srgbClr val="CC7832"/>
                </a:solidFill>
                <a:effectLst/>
                <a:latin typeface="Source Code Pro"/>
              </a:rPr>
              <a:t>public</a:t>
            </a: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err="1">
                <a:ln>
                  <a:noFill/>
                </a:ln>
                <a:solidFill>
                  <a:srgbClr val="CC7832"/>
                </a:solidFill>
                <a:effectLst/>
                <a:latin typeface="Source Code Pro"/>
              </a:rPr>
              <a:t>function</a:t>
            </a: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err="1">
                <a:ln>
                  <a:noFill/>
                </a:ln>
                <a:solidFill>
                  <a:srgbClr val="FFC66D"/>
                </a:solidFill>
                <a:effectLst/>
                <a:latin typeface="Source Code Pro"/>
              </a:rPr>
              <a:t>setPrice</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value</a:t>
            </a:r>
            <a:r>
              <a:rPr kumimoji="0" lang="de-DE" altLang="de-DE" sz="1200" b="0" i="1" u="none" strike="noStrike" cap="none" normalizeH="0" baseline="0" dirty="0">
                <a:ln>
                  <a:noFill/>
                </a:ln>
                <a:solidFill>
                  <a:srgbClr val="9876AA"/>
                </a:solidFill>
                <a:effectLst/>
                <a:latin typeface="Source Code Pro"/>
              </a:rPr>
              <a:t>) {</a:t>
            </a:r>
            <a:br>
              <a:rPr kumimoji="0" lang="de-DE" altLang="de-DE" sz="1200" b="0" i="1" u="none" strike="noStrike" cap="none" normalizeH="0" baseline="0" dirty="0">
                <a:ln>
                  <a:noFill/>
                </a:ln>
                <a:solidFill>
                  <a:srgbClr val="9876AA"/>
                </a:solidFill>
                <a:effectLst/>
                <a:latin typeface="Source Code Pro"/>
              </a:rPr>
            </a:br>
            <a:r>
              <a:rPr kumimoji="0" lang="de-DE" altLang="de-DE" sz="1200" b="0" i="1"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this</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9876AA"/>
                </a:solidFill>
                <a:effectLst/>
                <a:latin typeface="Source Code Pro"/>
              </a:rPr>
              <a:t>price</a:t>
            </a:r>
            <a:r>
              <a:rPr kumimoji="0" lang="de-DE" altLang="de-DE" sz="1200" b="0" i="0"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a:ln>
                  <a:noFill/>
                </a:ln>
                <a:solidFill>
                  <a:srgbClr val="A9B7C6"/>
                </a:solidFill>
                <a:effectLst/>
                <a:latin typeface="Source Code Pro"/>
              </a:rPr>
              <a:t>=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value</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CC7832"/>
                </a:solidFill>
                <a:effectLst/>
                <a:latin typeface="Source Code Pro"/>
              </a:rPr>
              <a:t>    </a:t>
            </a:r>
            <a:r>
              <a:rPr kumimoji="0" lang="de-DE" altLang="de-DE" sz="1200" b="0" i="1" u="none" strike="noStrike" cap="none" normalizeH="0" baseline="0" dirty="0">
                <a:ln>
                  <a:noFill/>
                </a:ln>
                <a:solidFill>
                  <a:srgbClr val="9876AA"/>
                </a:solidFill>
                <a:effectLst/>
                <a:latin typeface="Source Code Pro"/>
              </a:rPr>
              <a:t>}</a:t>
            </a:r>
            <a:br>
              <a:rPr kumimoji="0" lang="de-DE" altLang="de-DE" sz="1200" b="0" i="1" u="none" strike="noStrike" cap="none" normalizeH="0" baseline="0" dirty="0">
                <a:ln>
                  <a:noFill/>
                </a:ln>
                <a:solidFill>
                  <a:srgbClr val="9876AA"/>
                </a:solidFill>
                <a:effectLst/>
                <a:latin typeface="Source Code Pro"/>
              </a:rPr>
            </a:br>
            <a:r>
              <a:rPr kumimoji="0" lang="de-DE" altLang="de-DE" sz="1200" b="0" i="1"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err="1">
                <a:ln>
                  <a:noFill/>
                </a:ln>
                <a:solidFill>
                  <a:srgbClr val="CC7832"/>
                </a:solidFill>
                <a:effectLst/>
                <a:latin typeface="Source Code Pro"/>
              </a:rPr>
              <a:t>public</a:t>
            </a: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err="1">
                <a:ln>
                  <a:noFill/>
                </a:ln>
                <a:solidFill>
                  <a:srgbClr val="CC7832"/>
                </a:solidFill>
                <a:effectLst/>
                <a:latin typeface="Source Code Pro"/>
              </a:rPr>
              <a:t>function</a:t>
            </a: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err="1">
                <a:ln>
                  <a:noFill/>
                </a:ln>
                <a:solidFill>
                  <a:srgbClr val="72737A"/>
                </a:solidFill>
                <a:effectLst/>
                <a:latin typeface="Source Code Pro"/>
              </a:rPr>
              <a:t>setDescription</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value</a:t>
            </a:r>
            <a:r>
              <a:rPr kumimoji="0" lang="de-DE" altLang="de-DE" sz="1200" b="0" i="1" u="none" strike="noStrike" cap="none" normalizeH="0" baseline="0" dirty="0">
                <a:ln>
                  <a:noFill/>
                </a:ln>
                <a:solidFill>
                  <a:srgbClr val="9876AA"/>
                </a:solidFill>
                <a:effectLst/>
                <a:latin typeface="Source Code Pro"/>
              </a:rPr>
              <a:t>) {</a:t>
            </a:r>
            <a:br>
              <a:rPr kumimoji="0" lang="de-DE" altLang="de-DE" sz="1200" b="0" i="1" u="none" strike="noStrike" cap="none" normalizeH="0" baseline="0" dirty="0">
                <a:ln>
                  <a:noFill/>
                </a:ln>
                <a:solidFill>
                  <a:srgbClr val="9876AA"/>
                </a:solidFill>
                <a:effectLst/>
                <a:latin typeface="Source Code Pro"/>
              </a:rPr>
            </a:br>
            <a:r>
              <a:rPr kumimoji="0" lang="de-DE" altLang="de-DE" sz="1200" b="0" i="1"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this</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9876AA"/>
                </a:solidFill>
                <a:effectLst/>
                <a:latin typeface="Source Code Pro"/>
              </a:rPr>
              <a:t>description</a:t>
            </a:r>
            <a:r>
              <a:rPr kumimoji="0" lang="de-DE" altLang="de-DE" sz="1200" b="0" i="0"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a:ln>
                  <a:noFill/>
                </a:ln>
                <a:solidFill>
                  <a:srgbClr val="A9B7C6"/>
                </a:solidFill>
                <a:effectLst/>
                <a:latin typeface="Source Code Pro"/>
              </a:rPr>
              <a:t>=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value</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CC7832"/>
                </a:solidFill>
                <a:effectLst/>
                <a:latin typeface="Source Code Pro"/>
              </a:rPr>
              <a:t>    </a:t>
            </a:r>
            <a:r>
              <a:rPr kumimoji="0" lang="de-DE" altLang="de-DE" sz="1200" b="0" i="1" u="none" strike="noStrike" cap="none" normalizeH="0" baseline="0" dirty="0">
                <a:ln>
                  <a:noFill/>
                </a:ln>
                <a:solidFill>
                  <a:srgbClr val="9876AA"/>
                </a:solidFill>
                <a:effectLst/>
                <a:latin typeface="Source Code Pro"/>
              </a:rPr>
              <a:t>}</a:t>
            </a:r>
            <a:br>
              <a:rPr kumimoji="0" lang="de-DE" altLang="de-DE" sz="1200" b="0" i="1" u="none" strike="noStrike" cap="none" normalizeH="0" baseline="0" dirty="0">
                <a:ln>
                  <a:noFill/>
                </a:ln>
                <a:solidFill>
                  <a:srgbClr val="9876AA"/>
                </a:solidFill>
                <a:effectLst/>
                <a:latin typeface="Source Code Pro"/>
              </a:rPr>
            </a:br>
            <a:r>
              <a:rPr kumimoji="0" lang="de-DE" altLang="de-DE" sz="1200" b="0" i="1"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err="1">
                <a:ln>
                  <a:noFill/>
                </a:ln>
                <a:solidFill>
                  <a:srgbClr val="CC7832"/>
                </a:solidFill>
                <a:effectLst/>
                <a:latin typeface="Source Code Pro"/>
              </a:rPr>
              <a:t>public</a:t>
            </a: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err="1">
                <a:ln>
                  <a:noFill/>
                </a:ln>
                <a:solidFill>
                  <a:srgbClr val="CC7832"/>
                </a:solidFill>
                <a:effectLst/>
                <a:latin typeface="Source Code Pro"/>
              </a:rPr>
              <a:t>function</a:t>
            </a: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err="1">
                <a:ln>
                  <a:noFill/>
                </a:ln>
                <a:solidFill>
                  <a:srgbClr val="FFC66D"/>
                </a:solidFill>
                <a:effectLst/>
                <a:latin typeface="Source Code Pro"/>
              </a:rPr>
              <a:t>setCount</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value</a:t>
            </a:r>
            <a:r>
              <a:rPr kumimoji="0" lang="de-DE" altLang="de-DE" sz="1200" b="0" i="1" u="none" strike="noStrike" cap="none" normalizeH="0" baseline="0" dirty="0">
                <a:ln>
                  <a:noFill/>
                </a:ln>
                <a:solidFill>
                  <a:srgbClr val="9876AA"/>
                </a:solidFill>
                <a:effectLst/>
                <a:latin typeface="Source Code Pro"/>
              </a:rPr>
              <a:t>) {</a:t>
            </a:r>
            <a:br>
              <a:rPr kumimoji="0" lang="de-DE" altLang="de-DE" sz="1200" b="0" i="1" u="none" strike="noStrike" cap="none" normalizeH="0" baseline="0" dirty="0">
                <a:ln>
                  <a:noFill/>
                </a:ln>
                <a:solidFill>
                  <a:srgbClr val="9876AA"/>
                </a:solidFill>
                <a:effectLst/>
                <a:latin typeface="Source Code Pro"/>
              </a:rPr>
            </a:br>
            <a:r>
              <a:rPr kumimoji="0" lang="de-DE" altLang="de-DE" sz="1200" b="0" i="1"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this</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9876AA"/>
                </a:solidFill>
                <a:effectLst/>
                <a:latin typeface="Source Code Pro"/>
              </a:rPr>
              <a:t>count</a:t>
            </a:r>
            <a:r>
              <a:rPr kumimoji="0" lang="de-DE" altLang="de-DE" sz="1200" b="0" i="0"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a:ln>
                  <a:noFill/>
                </a:ln>
                <a:solidFill>
                  <a:srgbClr val="A9B7C6"/>
                </a:solidFill>
                <a:effectLst/>
                <a:latin typeface="Source Code Pro"/>
              </a:rPr>
              <a:t>= </a:t>
            </a: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value</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CC7832"/>
                </a:solidFill>
                <a:effectLst/>
                <a:latin typeface="Source Code Pro"/>
              </a:rPr>
              <a:t>    </a:t>
            </a:r>
            <a:r>
              <a:rPr kumimoji="0" lang="de-DE" altLang="de-DE" sz="1200" b="0" i="1" u="none" strike="noStrike" cap="none" normalizeH="0" baseline="0" dirty="0">
                <a:ln>
                  <a:noFill/>
                </a:ln>
                <a:solidFill>
                  <a:srgbClr val="9876AA"/>
                </a:solidFill>
                <a:effectLst/>
                <a:latin typeface="Source Code Pro"/>
              </a:rPr>
              <a:t>}</a:t>
            </a:r>
            <a:br>
              <a:rPr kumimoji="0" lang="de-DE" altLang="de-DE" sz="1200" b="0" i="1" u="none" strike="noStrike" cap="none" normalizeH="0" baseline="0" dirty="0">
                <a:ln>
                  <a:noFill/>
                </a:ln>
                <a:solidFill>
                  <a:srgbClr val="9876AA"/>
                </a:solidFill>
                <a:effectLst/>
                <a:latin typeface="Source Code Pro"/>
              </a:rPr>
            </a:br>
            <a:r>
              <a:rPr kumimoji="0" lang="de-DE" altLang="de-DE" sz="1200" b="0" i="1" u="none" strike="noStrike" cap="none" normalizeH="0" baseline="0" dirty="0">
                <a:ln>
                  <a:noFill/>
                </a:ln>
                <a:solidFill>
                  <a:srgbClr val="9876AA"/>
                </a:solidFill>
                <a:effectLst/>
                <a:latin typeface="Source Code Pro"/>
              </a:rPr>
              <a:t>}</a:t>
            </a:r>
            <a:endParaRPr kumimoji="0" lang="de-DE" altLang="de-DE" sz="12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650EA0B-EE70-4018-BB5A-3E9F13553B9E}"/>
              </a:ext>
            </a:extLst>
          </p:cNvPr>
          <p:cNvSpPr>
            <a:spLocks noChangeArrowheads="1"/>
          </p:cNvSpPr>
          <p:nvPr/>
        </p:nvSpPr>
        <p:spPr bwMode="auto">
          <a:xfrm>
            <a:off x="840495" y="4051427"/>
            <a:ext cx="5791970" cy="193899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CC7832"/>
                </a:solidFill>
                <a:effectLst/>
                <a:latin typeface="Source Code Pro"/>
              </a:rPr>
              <a:t>&lt;?</a:t>
            </a:r>
            <a:r>
              <a:rPr kumimoji="0" lang="de-DE" altLang="de-DE" sz="1200" b="0" i="0" u="none" strike="noStrike" cap="none" normalizeH="0" baseline="0" dirty="0" err="1">
                <a:ln>
                  <a:noFill/>
                </a:ln>
                <a:solidFill>
                  <a:srgbClr val="CC7832"/>
                </a:solidFill>
                <a:effectLst/>
                <a:latin typeface="Source Code Pro"/>
              </a:rPr>
              <a:t>php</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err="1">
                <a:ln>
                  <a:noFill/>
                </a:ln>
                <a:solidFill>
                  <a:srgbClr val="CC7832"/>
                </a:solidFill>
                <a:effectLst/>
                <a:latin typeface="Source Code Pro"/>
              </a:rPr>
              <a:t>include</a:t>
            </a:r>
            <a:r>
              <a:rPr kumimoji="0" lang="de-DE" altLang="de-DE" sz="1200" b="0" i="0" u="none" strike="noStrike" cap="none" normalizeH="0" baseline="0" dirty="0">
                <a:ln>
                  <a:noFill/>
                </a:ln>
                <a:solidFill>
                  <a:srgbClr val="CC7832"/>
                </a:solidFill>
                <a:effectLst/>
                <a:latin typeface="Source Code Pro"/>
              </a:rPr>
              <a:t> </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6A8759"/>
                </a:solidFill>
                <a:effectLst/>
                <a:latin typeface="Source Code Pro"/>
              </a:rPr>
              <a:t>"</a:t>
            </a:r>
            <a:r>
              <a:rPr kumimoji="0" lang="de-DE" altLang="de-DE" sz="1200" b="0" i="0" u="none" strike="noStrike" cap="none" normalizeH="0" baseline="0" dirty="0" err="1">
                <a:ln>
                  <a:noFill/>
                </a:ln>
                <a:solidFill>
                  <a:srgbClr val="6A8759"/>
                </a:solidFill>
                <a:effectLst/>
                <a:latin typeface="Source Code Pro"/>
              </a:rPr>
              <a:t>class_Product.php</a:t>
            </a:r>
            <a:r>
              <a:rPr kumimoji="0" lang="de-DE" altLang="de-DE" sz="1200" b="0" i="0" u="none" strike="noStrike" cap="none" normalizeH="0" baseline="0" dirty="0">
                <a:ln>
                  <a:noFill/>
                </a:ln>
                <a:solidFill>
                  <a:srgbClr val="6A8759"/>
                </a:solidFill>
                <a:effectLst/>
                <a:latin typeface="Source Code Pro"/>
              </a:rPr>
              <a:t>"</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drillingMaschine</a:t>
            </a:r>
            <a:r>
              <a:rPr kumimoji="0" lang="de-DE" altLang="de-DE" sz="1200" b="0" i="0"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a:ln>
                  <a:noFill/>
                </a:ln>
                <a:solidFill>
                  <a:srgbClr val="A9B7C6"/>
                </a:solidFill>
                <a:effectLst/>
                <a:latin typeface="Source Code Pro"/>
              </a:rPr>
              <a:t>= </a:t>
            </a:r>
            <a:r>
              <a:rPr kumimoji="0" lang="de-DE" altLang="de-DE" sz="1200" b="0" i="0" u="none" strike="noStrike" cap="none" normalizeH="0" baseline="0" dirty="0" err="1">
                <a:ln>
                  <a:noFill/>
                </a:ln>
                <a:solidFill>
                  <a:srgbClr val="CC7832"/>
                </a:solidFill>
                <a:effectLst/>
                <a:latin typeface="Source Code Pro"/>
              </a:rPr>
              <a:t>new</a:t>
            </a: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a:ln>
                  <a:noFill/>
                </a:ln>
                <a:solidFill>
                  <a:srgbClr val="A9B7C6"/>
                </a:solidFill>
                <a:effectLst/>
                <a:latin typeface="Source Code Pro"/>
              </a:rPr>
              <a:t>Product</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drillingMaschine</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FFC66D"/>
                </a:solidFill>
                <a:effectLst/>
                <a:latin typeface="Source Code Pro"/>
              </a:rPr>
              <a:t>setArticlenumber</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6897BB"/>
                </a:solidFill>
                <a:effectLst/>
                <a:latin typeface="Source Code Pro"/>
              </a:rPr>
              <a:t>1</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a:t>
            </a:r>
            <a:r>
              <a:rPr kumimoji="0" lang="de-DE" altLang="de-DE" sz="1200" b="0" i="0" u="none" strike="noStrike" cap="none" normalizeH="0" baseline="0" dirty="0">
                <a:ln>
                  <a:noFill/>
                </a:ln>
                <a:solidFill>
                  <a:srgbClr val="72737A"/>
                </a:solidFill>
                <a:effectLst/>
                <a:latin typeface="Source Code Pro"/>
              </a:rPr>
              <a:t>;</a:t>
            </a:r>
            <a:br>
              <a:rPr kumimoji="0" lang="de-DE" altLang="de-DE" sz="1200" b="0" i="0" u="none" strike="noStrike" cap="none" normalizeH="0" baseline="0" dirty="0">
                <a:ln>
                  <a:noFill/>
                </a:ln>
                <a:solidFill>
                  <a:srgbClr val="72737A"/>
                </a:solidFill>
                <a:effectLst/>
                <a:latin typeface="Source Code Pro"/>
              </a:rPr>
            </a:b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drillingMaschine</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FFC66D"/>
                </a:solidFill>
                <a:effectLst/>
                <a:latin typeface="Source Code Pro"/>
              </a:rPr>
              <a:t>setProductname</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6A8759"/>
                </a:solidFill>
                <a:effectLst/>
                <a:latin typeface="Source Code Pro"/>
              </a:rPr>
              <a:t>'Bohrmaschine'</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drillingMaschine</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FFC66D"/>
                </a:solidFill>
                <a:effectLst/>
                <a:latin typeface="Source Code Pro"/>
              </a:rPr>
              <a:t>setPrice</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6897BB"/>
                </a:solidFill>
                <a:effectLst/>
                <a:latin typeface="Source Code Pro"/>
              </a:rPr>
              <a:t>45</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drillingMaschine</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FFC66D"/>
                </a:solidFill>
                <a:effectLst/>
                <a:latin typeface="Source Code Pro"/>
              </a:rPr>
              <a:t>setDescription</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6A8759"/>
                </a:solidFill>
                <a:effectLst/>
                <a:latin typeface="Source Code Pro"/>
              </a:rPr>
              <a:t>'Für Bohr und Schraubarbeiten'</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drillingMaschine</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FFC66D"/>
                </a:solidFill>
                <a:effectLst/>
                <a:latin typeface="Source Code Pro"/>
              </a:rPr>
              <a:t>setCount</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6897BB"/>
                </a:solidFill>
                <a:effectLst/>
                <a:latin typeface="Source Code Pro"/>
              </a:rPr>
              <a:t>23</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CC7832"/>
                </a:solidFill>
                <a:effectLst/>
                <a:latin typeface="Source Code Pro"/>
              </a:rPr>
              <a:t>?&gt;</a:t>
            </a:r>
            <a:endParaRPr kumimoji="0" lang="de-DE" altLang="de-DE" sz="1200" b="0" i="0" u="none" strike="noStrike" cap="none" normalizeH="0" baseline="0" dirty="0">
              <a:ln>
                <a:noFill/>
              </a:ln>
              <a:solidFill>
                <a:schemeClr val="tx1"/>
              </a:solidFill>
              <a:effectLst/>
              <a:latin typeface="Arial" panose="020B0604020202020204" pitchFamily="34" charset="0"/>
            </a:endParaRPr>
          </a:p>
        </p:txBody>
      </p:sp>
      <p:sp>
        <p:nvSpPr>
          <p:cNvPr id="7" name="Textplatzhalter 2">
            <a:extLst>
              <a:ext uri="{FF2B5EF4-FFF2-40B4-BE49-F238E27FC236}">
                <a16:creationId xmlns:a16="http://schemas.microsoft.com/office/drawing/2014/main" id="{37B0A6C6-2F02-4868-AE8A-E791B96EFE6F}"/>
              </a:ext>
            </a:extLst>
          </p:cNvPr>
          <p:cNvSpPr txBox="1">
            <a:spLocks/>
          </p:cNvSpPr>
          <p:nvPr/>
        </p:nvSpPr>
        <p:spPr>
          <a:xfrm>
            <a:off x="760491" y="3668126"/>
            <a:ext cx="26330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Hauptprogramm</a:t>
            </a:r>
          </a:p>
        </p:txBody>
      </p:sp>
    </p:spTree>
    <p:extLst>
      <p:ext uri="{BB962C8B-B14F-4D97-AF65-F5344CB8AC3E}">
        <p14:creationId xmlns:p14="http://schemas.microsoft.com/office/powerpoint/2010/main" val="3468568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9DD836-5D68-4449-9C75-7233828E1641}"/>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D4C89CEC-94D0-4620-BCA5-49D24CE8E0FA}"/>
              </a:ext>
            </a:extLst>
          </p:cNvPr>
          <p:cNvSpPr>
            <a:spLocks noGrp="1"/>
          </p:cNvSpPr>
          <p:nvPr>
            <p:ph type="body" sz="quarter" idx="13"/>
          </p:nvPr>
        </p:nvSpPr>
        <p:spPr>
          <a:xfrm>
            <a:off x="949136" y="1455738"/>
            <a:ext cx="10293728" cy="802271"/>
          </a:xfrm>
        </p:spPr>
        <p:txBody>
          <a:bodyPr/>
          <a:lstStyle/>
          <a:p>
            <a:r>
              <a:rPr lang="de-AT" dirty="0"/>
              <a:t>Erstelle eine Methode </a:t>
            </a:r>
            <a:r>
              <a:rPr lang="de-AT" dirty="0" err="1"/>
              <a:t>getSeats</a:t>
            </a:r>
            <a:r>
              <a:rPr lang="de-AT" dirty="0"/>
              <a:t> mit der du die Sitzplätze von Folie 4 ausgeben kannst. Wende die Methode im Hauptprogramm an</a:t>
            </a:r>
          </a:p>
          <a:p>
            <a:endParaRPr lang="de-AT" dirty="0"/>
          </a:p>
        </p:txBody>
      </p:sp>
      <p:sp>
        <p:nvSpPr>
          <p:cNvPr id="4" name="Rectangle 1">
            <a:extLst>
              <a:ext uri="{FF2B5EF4-FFF2-40B4-BE49-F238E27FC236}">
                <a16:creationId xmlns:a16="http://schemas.microsoft.com/office/drawing/2014/main" id="{B6023A28-ADB5-48C9-9769-E86EF4344AF6}"/>
              </a:ext>
            </a:extLst>
          </p:cNvPr>
          <p:cNvSpPr>
            <a:spLocks noChangeArrowheads="1"/>
          </p:cNvSpPr>
          <p:nvPr/>
        </p:nvSpPr>
        <p:spPr bwMode="auto">
          <a:xfrm>
            <a:off x="7179397" y="2473452"/>
            <a:ext cx="3861955" cy="310854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class</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72737A"/>
                </a:solidFill>
                <a:effectLst/>
                <a:latin typeface="Source Code Pro"/>
              </a:rPr>
              <a:t>Car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CC7832"/>
                </a:solidFill>
                <a:effectLst/>
                <a:latin typeface="Source Code Pro"/>
              </a:rPr>
              <a:t>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5</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72737A"/>
                </a:solidFill>
                <a:effectLst/>
                <a:latin typeface="Source Code Pro"/>
              </a:rPr>
              <a:t>$</a:t>
            </a:r>
            <a:r>
              <a:rPr kumimoji="0" lang="de-DE" altLang="de-DE" sz="1400" b="0" u="none" strike="noStrike" cap="none" normalizeH="0" baseline="0" dirty="0" err="1">
                <a:ln>
                  <a:noFill/>
                </a:ln>
                <a:solidFill>
                  <a:srgbClr val="72737A"/>
                </a:solidFill>
                <a:effectLst/>
                <a:latin typeface="Source Code Pro"/>
              </a:rPr>
              <a:t>fuel</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function</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FFC66D"/>
                </a:solidFill>
                <a:effectLst/>
                <a:latin typeface="Source Code Pro"/>
              </a:rPr>
              <a:t>setSeat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count</a:t>
            </a:r>
            <a:r>
              <a:rPr kumimoji="0" lang="de-DE" altLang="de-DE" sz="1400" b="0" u="none" strike="noStrike" cap="none" normalizeH="0" baseline="0" dirty="0">
                <a:ln>
                  <a:noFill/>
                </a:ln>
                <a:solidFill>
                  <a:srgbClr val="9876AA"/>
                </a:solidFill>
                <a:effectLst/>
                <a:latin typeface="Source Code Pro"/>
              </a:rPr>
              <a:t>)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9876AA"/>
                </a:solidFill>
                <a:effectLst/>
                <a:latin typeface="Source Code Pro"/>
              </a:rPr>
              <a:t>this</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count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function</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FFC66D"/>
                </a:solidFill>
                <a:effectLst/>
                <a:latin typeface="Source Code Pro"/>
              </a:rPr>
              <a:t>getSeats</a:t>
            </a:r>
            <a:r>
              <a:rPr kumimoji="0" lang="de-DE" altLang="de-DE" sz="1400" b="0" u="none" strike="noStrike" cap="none" normalizeH="0" baseline="0" dirty="0">
                <a:ln>
                  <a:noFill/>
                </a:ln>
                <a:solidFill>
                  <a:srgbClr val="9876AA"/>
                </a:solidFill>
                <a:effectLst/>
                <a:latin typeface="Source Code Pro"/>
              </a:rPr>
              <a:t>()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return</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this</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endParaRPr kumimoji="0" lang="de-DE" altLang="de-DE" sz="1400" b="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2B03FDD-A3C7-4277-95CE-17F53B39F1B9}"/>
              </a:ext>
            </a:extLst>
          </p:cNvPr>
          <p:cNvSpPr>
            <a:spLocks noChangeArrowheads="1"/>
          </p:cNvSpPr>
          <p:nvPr/>
        </p:nvSpPr>
        <p:spPr bwMode="auto">
          <a:xfrm>
            <a:off x="651850" y="2944005"/>
            <a:ext cx="6048451" cy="267765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include</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err="1">
                <a:ln>
                  <a:noFill/>
                </a:ln>
                <a:solidFill>
                  <a:srgbClr val="6A8759"/>
                </a:solidFill>
                <a:effectLst/>
                <a:latin typeface="Source Code Pro"/>
              </a:rPr>
              <a:t>class_car.php</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new</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Car</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150</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7</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"Geschwindigkeit: "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 km/h</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"Kraftstoffverbrauch: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 1100km</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FFC66D"/>
                </a:solidFill>
                <a:effectLst/>
                <a:latin typeface="Source Code Pro"/>
              </a:rPr>
              <a:t>setSeat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897BB"/>
                </a:solidFill>
                <a:effectLst/>
                <a:latin typeface="Source Code Pro"/>
              </a:rPr>
              <a:t>2</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"Sitzplätze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FFC66D"/>
                </a:solidFill>
                <a:effectLst/>
                <a:latin typeface="Source Code Pro"/>
              </a:rPr>
              <a:t>getSeats</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?&gt;</a:t>
            </a:r>
            <a:endParaRPr kumimoji="0" lang="de-DE" altLang="de-DE" sz="14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1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EA611-9CBA-41B3-9156-428EC0C0DA20}"/>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9168AE93-1F0B-4F32-8995-3890A919334F}"/>
              </a:ext>
            </a:extLst>
          </p:cNvPr>
          <p:cNvSpPr>
            <a:spLocks noGrp="1"/>
          </p:cNvSpPr>
          <p:nvPr>
            <p:ph type="body" sz="quarter" idx="13"/>
          </p:nvPr>
        </p:nvSpPr>
        <p:spPr>
          <a:xfrm>
            <a:off x="1035418" y="938026"/>
            <a:ext cx="10293728" cy="1061829"/>
          </a:xfrm>
        </p:spPr>
        <p:txBody>
          <a:bodyPr/>
          <a:lstStyle/>
          <a:p>
            <a:r>
              <a:rPr lang="de-AT" dirty="0"/>
              <a:t>Schreibe ein Programm, das ein Formularfeld im Browser anzeigt. Dieses soll den Nutzer auffordern, eine beliebige Zahl einzugeben. Erstelle ein Textdokument mit verschiedenen Zahlen (jeweils in einer eigenen Zeile) und lese diese mit dem Programm ein. Multipliziere daraufhin die Zahlen mit dem Wert, den der Nutzer über den Browser eingegeben hat. Erstelle ein neues Textdokument und speichere die Ergebnisse darin ab.</a:t>
            </a:r>
            <a:br>
              <a:rPr lang="de-AT" dirty="0"/>
            </a:br>
            <a:r>
              <a:rPr lang="de-AT" dirty="0"/>
              <a:t>Achtung: Zahlen aus Formularfeldern sollten mit </a:t>
            </a:r>
            <a:r>
              <a:rPr lang="de-AT" dirty="0" err="1"/>
              <a:t>intval</a:t>
            </a:r>
            <a:r>
              <a:rPr lang="de-AT" dirty="0"/>
              <a:t>() erst in einen Integer formatiert werden</a:t>
            </a:r>
          </a:p>
        </p:txBody>
      </p:sp>
      <p:sp>
        <p:nvSpPr>
          <p:cNvPr id="4" name="Rectangle 1">
            <a:extLst>
              <a:ext uri="{FF2B5EF4-FFF2-40B4-BE49-F238E27FC236}">
                <a16:creationId xmlns:a16="http://schemas.microsoft.com/office/drawing/2014/main" id="{360F3704-DD93-492E-BE3B-2B6CBDC4ED50}"/>
              </a:ext>
            </a:extLst>
          </p:cNvPr>
          <p:cNvSpPr>
            <a:spLocks noChangeArrowheads="1"/>
          </p:cNvSpPr>
          <p:nvPr/>
        </p:nvSpPr>
        <p:spPr bwMode="auto">
          <a:xfrm>
            <a:off x="104214" y="2081284"/>
            <a:ext cx="11983571" cy="4366581"/>
          </a:xfrm>
          <a:prstGeom prst="rect">
            <a:avLst/>
          </a:prstGeom>
          <a:solidFill>
            <a:schemeClr val="tx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6A8759"/>
                </a:solidFill>
                <a:effectLst/>
                <a:latin typeface="Source Code Pro" panose="020B0509030403020204" pitchFamily="49" charset="0"/>
              </a:rPr>
              <a:t>p</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6A8759"/>
                </a:solidFill>
                <a:effectLst/>
                <a:latin typeface="Source Code Pro" panose="020B0509030403020204" pitchFamily="49" charset="0"/>
              </a:rPr>
              <a:t>Ihre Eingabe wurde erfasst und für die Berechnung des neuen Dokuments verwendet.</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6A8759"/>
                </a:solidFill>
                <a:effectLst/>
                <a:latin typeface="Source Code Pro" panose="020B0509030403020204" pitchFamily="49" charset="0"/>
              </a:rPr>
              <a:t>p</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?&gt;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 </a:t>
            </a:r>
            <a:r>
              <a:rPr kumimoji="0" lang="de-DE" altLang="de-DE" sz="1200" b="0" u="none" strike="noStrike" cap="none" normalizeH="0" baseline="0" dirty="0" err="1">
                <a:ln>
                  <a:noFill/>
                </a:ln>
                <a:solidFill>
                  <a:srgbClr val="BABABA"/>
                </a:solidFill>
                <a:effectLst/>
                <a:latin typeface="Source Code Pro" panose="020B0509030403020204" pitchFamily="49" charset="0"/>
              </a:rPr>
              <a:t>method</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post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action</a:t>
            </a:r>
            <a:r>
              <a:rPr kumimoji="0" lang="de-DE" altLang="de-DE" sz="1200" b="0" u="none" strike="noStrike" cap="none" normalizeH="0" baseline="0" dirty="0">
                <a:ln>
                  <a:noFill/>
                </a:ln>
                <a:solidFill>
                  <a:srgbClr val="A5C261"/>
                </a:solidFill>
                <a:effectLst/>
                <a:latin typeface="Source Code Pro" panose="020B0509030403020204" pitchFamily="49" charset="0"/>
              </a:rPr>
              <a:t>="aufgabe11-1.php"</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Geben Sie eine beliebige Zahl ein:</a:t>
            </a:r>
            <a:br>
              <a:rPr kumimoji="0" lang="de-DE" altLang="de-DE" sz="1200" b="0" u="none" strike="noStrike" cap="none" normalizeH="0" baseline="0" dirty="0">
                <a:ln>
                  <a:noFill/>
                </a:ln>
                <a:solidFill>
                  <a:srgbClr val="A9B7C6"/>
                </a:solidFill>
                <a:effectLst/>
                <a:latin typeface="Source Code Pro" panose="020B0509030403020204" pitchFamily="49" charset="0"/>
              </a:rPr>
            </a:b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submit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value</a:t>
            </a:r>
            <a:r>
              <a:rPr kumimoji="0" lang="de-DE" altLang="de-DE" sz="1200" b="0" u="none" strike="noStrike" cap="none" normalizeH="0" baseline="0" dirty="0">
                <a:ln>
                  <a:noFill/>
                </a:ln>
                <a:solidFill>
                  <a:srgbClr val="A5C261"/>
                </a:solidFill>
                <a:effectLst/>
                <a:latin typeface="Source Code Pro" panose="020B0509030403020204" pitchFamily="49" charset="0"/>
              </a:rPr>
              <a:t>="Senden"</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&lt;/</a:t>
            </a:r>
            <a:r>
              <a:rPr kumimoji="0" lang="de-DE" altLang="de-DE" sz="1200" b="0" u="none" strike="noStrike" cap="none" normalizeH="0" baseline="0" dirty="0">
                <a:ln>
                  <a:noFill/>
                </a:ln>
                <a:solidFill>
                  <a:srgbClr val="E8BF6A"/>
                </a:solidFill>
                <a:effectLst/>
                <a:latin typeface="Source Code Pro" panose="020B0509030403020204" pitchFamily="49" charset="0"/>
              </a:rPr>
              <a:t>form</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"zahlen.</a:t>
            </a:r>
            <a:r>
              <a:rPr kumimoji="0" lang="de-DE" altLang="de-DE" sz="1200" b="0" u="none" strike="noStrike" cap="none" normalizeH="0" baseline="0" dirty="0" err="1">
                <a:ln>
                  <a:noFill/>
                </a:ln>
                <a:solidFill>
                  <a:srgbClr val="6A8759"/>
                </a:solidFill>
                <a:effectLst/>
                <a:latin typeface="Source Code Pro" panose="020B0509030403020204" pitchFamily="49" charset="0"/>
              </a:rPr>
              <a:t>txt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"r"</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$handle2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"ergebnis.</a:t>
            </a:r>
            <a:r>
              <a:rPr kumimoji="0" lang="de-DE" altLang="de-DE" sz="1200" b="0" u="none" strike="noStrike" cap="none" normalizeH="0" baseline="0" dirty="0" err="1">
                <a:ln>
                  <a:noFill/>
                </a:ln>
                <a:solidFill>
                  <a:srgbClr val="6A8759"/>
                </a:solidFill>
                <a:effectLst/>
                <a:latin typeface="Source Code Pro" panose="020B0509030403020204" pitchFamily="49" charset="0"/>
              </a:rPr>
              <a:t>txt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ergebnis</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array</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$i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897BB"/>
                </a:solidFill>
                <a:effectLst/>
                <a:latin typeface="Source Code Pro" panose="020B0509030403020204" pitchFamily="49" charset="0"/>
              </a:rPr>
              <a:t>0</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while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A9B7C6"/>
                </a:solidFill>
                <a:effectLst/>
                <a:latin typeface="Source Code Pro" panose="020B0509030403020204" pitchFamily="49" charset="0"/>
              </a:rPr>
              <a:t>feof</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9876AA"/>
                </a:solidFill>
                <a:effectLst/>
                <a:latin typeface="Source Code Pro" panose="020B0509030403020204" pitchFamily="49" charset="0"/>
              </a:rPr>
              <a:t>inhalt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fgets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ergebnis</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inhalt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9876AA"/>
                </a:solidFill>
                <a:effectLst/>
                <a:latin typeface="Source Code Pro" panose="020B0509030403020204" pitchFamily="49" charset="0"/>
              </a:rPr>
              <a:t>faktor</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foreach</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ergebnis</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as</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$wert)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$wert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intval</a:t>
            </a:r>
            <a:r>
              <a:rPr kumimoji="0" lang="de-DE" altLang="de-DE" sz="1200" b="0" u="none" strike="noStrike" cap="none" normalizeH="0" baseline="0" dirty="0">
                <a:ln>
                  <a:noFill/>
                </a:ln>
                <a:solidFill>
                  <a:srgbClr val="9876AA"/>
                </a:solidFill>
                <a:effectLst/>
                <a:latin typeface="Source Code Pro" panose="020B0509030403020204" pitchFamily="49" charset="0"/>
              </a:rPr>
              <a:t>($wert)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faktor</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($handle2</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$wert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($handle2)</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"Die 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?&gt;</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884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914</Words>
  <Application>Microsoft Office PowerPoint</Application>
  <PresentationFormat>Breitbild</PresentationFormat>
  <Paragraphs>17</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Font Awesome 5 Free Solid</vt:lpstr>
      <vt:lpstr>FontAwesome</vt:lpstr>
      <vt:lpstr>Source Code Pro</vt:lpstr>
      <vt:lpstr>1_pm</vt:lpstr>
      <vt:lpstr>PHP 03 Lösungen</vt:lpstr>
      <vt:lpstr>Kleine Übung</vt:lpstr>
      <vt:lpstr>Kleine Übung</vt:lpstr>
      <vt:lpstr>Kleine Übung</vt:lpstr>
      <vt:lpstr>Kleine 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179</cp:revision>
  <dcterms:created xsi:type="dcterms:W3CDTF">2019-04-14T16:39:40Z</dcterms:created>
  <dcterms:modified xsi:type="dcterms:W3CDTF">2021-01-29T15:34:32Z</dcterms:modified>
</cp:coreProperties>
</file>