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3"/>
  </p:handoutMasterIdLst>
  <p:sldIdLst>
    <p:sldId id="326" r:id="rId2"/>
    <p:sldId id="327" r:id="rId3"/>
    <p:sldId id="328" r:id="rId4"/>
    <p:sldId id="342" r:id="rId5"/>
    <p:sldId id="352" r:id="rId6"/>
    <p:sldId id="353" r:id="rId7"/>
    <p:sldId id="363" r:id="rId8"/>
    <p:sldId id="370" r:id="rId9"/>
    <p:sldId id="371" r:id="rId10"/>
    <p:sldId id="364" r:id="rId11"/>
    <p:sldId id="365" r:id="rId12"/>
    <p:sldId id="366" r:id="rId13"/>
    <p:sldId id="367" r:id="rId14"/>
    <p:sldId id="357" r:id="rId15"/>
    <p:sldId id="362" r:id="rId16"/>
    <p:sldId id="368" r:id="rId17"/>
    <p:sldId id="369" r:id="rId18"/>
    <p:sldId id="372" r:id="rId19"/>
    <p:sldId id="373" r:id="rId20"/>
    <p:sldId id="374" r:id="rId21"/>
    <p:sldId id="304" r:id="rId2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140" d="100"/>
          <a:sy n="140" d="100"/>
        </p:scale>
        <p:origin x="906" y="44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01.02.2021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Wingdings" panose="05000000000000000000" pitchFamily="2" charset="2"/>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php-einfach.de/mysql-tutorial/crashkurs-pdo/"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iki.selfhtml.org/wiki/PHP/Tutorials/Umstieg_von_der_veralteten_MySQL-API" TargetMode="External"/><Relationship Id="rId2" Type="http://schemas.openxmlformats.org/officeDocument/2006/relationships/hyperlink" Target="https://wiki.selfhtml.org/wiki/Programmiertechnik/Programmierparadigma#Prozedurale_Programmierung" TargetMode="External"/><Relationship Id="rId1" Type="http://schemas.openxmlformats.org/officeDocument/2006/relationships/slideLayout" Target="../slideLayouts/slideLayout3.xml"/><Relationship Id="rId4" Type="http://schemas.openxmlformats.org/officeDocument/2006/relationships/hyperlink" Target="https://www.accentsconagua.com/articles/code/pdo-vs-mysqli-which-should-you-us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php-einfach.de/mysql-tutorial/php-prepared-statements/" TargetMode="External"/><Relationship Id="rId2" Type="http://schemas.openxmlformats.org/officeDocument/2006/relationships/hyperlink" Target="https://www.ionos.at/digitalguide/websites/web-entwicklung/prepared-statements-in-phpmysq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ionos.at/digitalguide/server/sicherheit/sql-injection-grundlagen-und-schutzmassnahme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a:solidFill>
                  <a:schemeClr val="tx1"/>
                </a:solidFill>
              </a:rPr>
              <a:t>PHP 04</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0F735D-FE80-4CA7-87A2-D0A5F005B895}"/>
              </a:ext>
            </a:extLst>
          </p:cNvPr>
          <p:cNvSpPr>
            <a:spLocks noGrp="1"/>
          </p:cNvSpPr>
          <p:nvPr>
            <p:ph type="title"/>
          </p:nvPr>
        </p:nvSpPr>
        <p:spPr/>
        <p:txBody>
          <a:bodyPr/>
          <a:lstStyle/>
          <a:p>
            <a:r>
              <a:rPr lang="de-AT" dirty="0" err="1"/>
              <a:t>MySQLi</a:t>
            </a:r>
            <a:r>
              <a:rPr lang="de-AT" dirty="0"/>
              <a:t> &amp; </a:t>
            </a:r>
            <a:r>
              <a:rPr lang="de-AT" dirty="0" err="1"/>
              <a:t>Prepared</a:t>
            </a:r>
            <a:r>
              <a:rPr lang="de-AT" dirty="0"/>
              <a:t> Statements</a:t>
            </a:r>
          </a:p>
        </p:txBody>
      </p:sp>
      <p:sp>
        <p:nvSpPr>
          <p:cNvPr id="3" name="Textplatzhalter 2">
            <a:extLst>
              <a:ext uri="{FF2B5EF4-FFF2-40B4-BE49-F238E27FC236}">
                <a16:creationId xmlns:a16="http://schemas.microsoft.com/office/drawing/2014/main" id="{6D7C819D-52AC-4D81-A9E1-E44A51C86A34}"/>
              </a:ext>
            </a:extLst>
          </p:cNvPr>
          <p:cNvSpPr>
            <a:spLocks noGrp="1"/>
          </p:cNvSpPr>
          <p:nvPr>
            <p:ph type="body" sz="quarter" idx="13"/>
          </p:nvPr>
        </p:nvSpPr>
        <p:spPr>
          <a:xfrm>
            <a:off x="949136" y="1455738"/>
            <a:ext cx="10293728" cy="1446550"/>
          </a:xfrm>
        </p:spPr>
        <p:txBody>
          <a:bodyPr/>
          <a:lstStyle/>
          <a:p>
            <a:r>
              <a:rPr lang="de-DE" dirty="0"/>
              <a:t>Mit </a:t>
            </a:r>
            <a:r>
              <a:rPr lang="de-DE" i="1" dirty="0" err="1"/>
              <a:t>bind_param</a:t>
            </a:r>
            <a:r>
              <a:rPr lang="de-DE" i="1" dirty="0"/>
              <a:t>()</a:t>
            </a:r>
            <a:r>
              <a:rPr lang="de-DE" dirty="0"/>
              <a:t> Variable mit Parameter verbinden</a:t>
            </a:r>
          </a:p>
          <a:p>
            <a:r>
              <a:rPr lang="de-DE" i="1" dirty="0" err="1"/>
              <a:t>ssi</a:t>
            </a:r>
            <a:r>
              <a:rPr lang="de-DE" dirty="0"/>
              <a:t> sind die Typen der Parameter, gibt an, dass drei Parameter im Query sind, den ersten mit dem Typ </a:t>
            </a:r>
            <a:r>
              <a:rPr lang="de-DE" b="1" dirty="0" err="1"/>
              <a:t>s</a:t>
            </a:r>
            <a:r>
              <a:rPr lang="de-DE" dirty="0" err="1"/>
              <a:t>tring</a:t>
            </a:r>
            <a:r>
              <a:rPr lang="de-DE" dirty="0"/>
              <a:t>, den zweiten vom Typ</a:t>
            </a:r>
            <a:r>
              <a:rPr lang="de-DE" b="1" dirty="0"/>
              <a:t> </a:t>
            </a:r>
            <a:r>
              <a:rPr lang="de-DE" b="1" dirty="0" err="1"/>
              <a:t>s</a:t>
            </a:r>
            <a:r>
              <a:rPr lang="de-DE" dirty="0" err="1"/>
              <a:t>tring</a:t>
            </a:r>
            <a:r>
              <a:rPr lang="de-DE" dirty="0"/>
              <a:t> und den dritten vom Typ </a:t>
            </a:r>
            <a:r>
              <a:rPr lang="de-DE" b="1" dirty="0"/>
              <a:t>i</a:t>
            </a:r>
            <a:r>
              <a:rPr lang="de-DE" dirty="0"/>
              <a:t>nteger. Für Fließkommazahlen existiert noch der Wert </a:t>
            </a:r>
            <a:r>
              <a:rPr lang="de-DE" i="1" dirty="0"/>
              <a:t>d</a:t>
            </a:r>
          </a:p>
          <a:p>
            <a:r>
              <a:rPr lang="de-DE" dirty="0"/>
              <a:t>Werte den Variablen zuweisen</a:t>
            </a:r>
          </a:p>
          <a:p>
            <a:r>
              <a:rPr lang="de-DE" dirty="0"/>
              <a:t>mittels </a:t>
            </a:r>
            <a:r>
              <a:rPr lang="de-DE" i="1" dirty="0"/>
              <a:t>$</a:t>
            </a:r>
            <a:r>
              <a:rPr lang="de-DE" i="1" dirty="0" err="1"/>
              <a:t>statement</a:t>
            </a:r>
            <a:r>
              <a:rPr lang="de-DE" i="1" dirty="0"/>
              <a:t>-&gt;</a:t>
            </a:r>
            <a:r>
              <a:rPr lang="de-DE" i="1" dirty="0" err="1"/>
              <a:t>execute</a:t>
            </a:r>
            <a:r>
              <a:rPr lang="de-DE" i="1" dirty="0"/>
              <a:t>()</a:t>
            </a:r>
            <a:r>
              <a:rPr lang="de-DE" dirty="0"/>
              <a:t> wird der </a:t>
            </a:r>
            <a:r>
              <a:rPr lang="de-DE" dirty="0" err="1"/>
              <a:t>Prepared</a:t>
            </a:r>
            <a:r>
              <a:rPr lang="de-DE" dirty="0"/>
              <a:t> Statement an die Datenbank gesendet.</a:t>
            </a:r>
            <a:endParaRPr lang="de-AT" dirty="0"/>
          </a:p>
        </p:txBody>
      </p:sp>
      <p:sp>
        <p:nvSpPr>
          <p:cNvPr id="6" name="Rectangle 1">
            <a:extLst>
              <a:ext uri="{FF2B5EF4-FFF2-40B4-BE49-F238E27FC236}">
                <a16:creationId xmlns:a16="http://schemas.microsoft.com/office/drawing/2014/main" id="{BAF186A9-1006-4657-9AA9-A63E2E02B337}"/>
              </a:ext>
            </a:extLst>
          </p:cNvPr>
          <p:cNvSpPr>
            <a:spLocks noChangeArrowheads="1"/>
          </p:cNvSpPr>
          <p:nvPr/>
        </p:nvSpPr>
        <p:spPr bwMode="auto">
          <a:xfrm>
            <a:off x="3446060" y="3487973"/>
            <a:ext cx="5474576" cy="251607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database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if</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die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"UPDATE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 SET email = ?, </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passwort</a:t>
            </a:r>
            <a:r>
              <a:rPr kumimoji="0" lang="de-DE" altLang="de-DE" sz="1050" b="0" i="0" u="none" strike="noStrike" cap="none" normalizeH="0" baseline="0" dirty="0">
                <a:ln>
                  <a:noFill/>
                </a:ln>
                <a:solidFill>
                  <a:srgbClr val="6A8759"/>
                </a:solidFill>
                <a:effectLst/>
                <a:latin typeface="Source Code Pro" panose="020B0509030403020204" pitchFamily="49" charset="0"/>
              </a:rPr>
              <a:t> = ?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bind_param</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ssi</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$email</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passwort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808080"/>
                </a:solidFill>
                <a:effectLst/>
                <a:latin typeface="Source Code Pro" panose="020B0509030403020204" pitchFamily="49" charset="0"/>
              </a:rPr>
              <a:t>//Variablen Werte zuweisen</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897BB"/>
                </a:solidFill>
                <a:effectLst/>
                <a:latin typeface="Source Code Pro" panose="020B0509030403020204" pitchFamily="49" charset="0"/>
              </a:rPr>
              <a:t>1</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$email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"ein@beispiel.de"</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passwort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"neues </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44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4D9D47-BAA5-4D82-8B08-1C43BB1D6811}"/>
              </a:ext>
            </a:extLst>
          </p:cNvPr>
          <p:cNvSpPr>
            <a:spLocks noGrp="1"/>
          </p:cNvSpPr>
          <p:nvPr>
            <p:ph type="title"/>
          </p:nvPr>
        </p:nvSpPr>
        <p:spPr/>
        <p:txBody>
          <a:bodyPr/>
          <a:lstStyle/>
          <a:p>
            <a:r>
              <a:rPr lang="de-AT" b="1" dirty="0"/>
              <a:t>Datensätze abrufen</a:t>
            </a:r>
            <a:endParaRPr lang="de-AT" dirty="0"/>
          </a:p>
        </p:txBody>
      </p:sp>
      <p:sp>
        <p:nvSpPr>
          <p:cNvPr id="3" name="Textplatzhalter 2">
            <a:extLst>
              <a:ext uri="{FF2B5EF4-FFF2-40B4-BE49-F238E27FC236}">
                <a16:creationId xmlns:a16="http://schemas.microsoft.com/office/drawing/2014/main" id="{19B98CA8-400A-4E36-85EC-26DE48B3FB37}"/>
              </a:ext>
            </a:extLst>
          </p:cNvPr>
          <p:cNvSpPr>
            <a:spLocks noGrp="1"/>
          </p:cNvSpPr>
          <p:nvPr>
            <p:ph type="body" sz="quarter" idx="13"/>
          </p:nvPr>
        </p:nvSpPr>
        <p:spPr>
          <a:xfrm>
            <a:off x="949136" y="1455738"/>
            <a:ext cx="10293728" cy="286232"/>
          </a:xfrm>
        </p:spPr>
        <p:txBody>
          <a:bodyPr/>
          <a:lstStyle/>
          <a:p>
            <a:r>
              <a:rPr lang="de-DE" dirty="0"/>
              <a:t>Zum Abrufen und Ausgeben von Datensätzen existieren die Methoden $</a:t>
            </a:r>
            <a:r>
              <a:rPr lang="de-DE" dirty="0" err="1"/>
              <a:t>result</a:t>
            </a:r>
            <a:r>
              <a:rPr lang="de-DE" dirty="0"/>
              <a:t>-&gt;</a:t>
            </a:r>
            <a:r>
              <a:rPr lang="de-DE" i="1" dirty="0" err="1"/>
              <a:t>fetch_assoc</a:t>
            </a:r>
            <a:r>
              <a:rPr lang="de-DE" i="1" dirty="0"/>
              <a:t>()</a:t>
            </a:r>
            <a:r>
              <a:rPr lang="de-DE" dirty="0"/>
              <a:t> und </a:t>
            </a:r>
            <a:r>
              <a:rPr lang="de-DE" i="1" dirty="0"/>
              <a:t>$</a:t>
            </a:r>
            <a:r>
              <a:rPr lang="de-DE" i="1" dirty="0" err="1"/>
              <a:t>result</a:t>
            </a:r>
            <a:r>
              <a:rPr lang="de-DE" i="1" dirty="0"/>
              <a:t>-&gt;</a:t>
            </a:r>
            <a:r>
              <a:rPr lang="de-DE" i="1" dirty="0" err="1"/>
              <a:t>fetch_object</a:t>
            </a:r>
            <a:r>
              <a:rPr lang="de-DE" i="1" dirty="0"/>
              <a:t>()</a:t>
            </a:r>
            <a:r>
              <a:rPr lang="de-DE" dirty="0"/>
              <a:t> </a:t>
            </a:r>
            <a:endParaRPr lang="de-AT" dirty="0"/>
          </a:p>
        </p:txBody>
      </p:sp>
      <p:sp>
        <p:nvSpPr>
          <p:cNvPr id="4" name="Rectangle 1">
            <a:extLst>
              <a:ext uri="{FF2B5EF4-FFF2-40B4-BE49-F238E27FC236}">
                <a16:creationId xmlns:a16="http://schemas.microsoft.com/office/drawing/2014/main" id="{D8296D3F-8250-4A23-866D-196A3379F1C6}"/>
              </a:ext>
            </a:extLst>
          </p:cNvPr>
          <p:cNvSpPr>
            <a:spLocks noChangeArrowheads="1"/>
          </p:cNvSpPr>
          <p:nvPr/>
        </p:nvSpPr>
        <p:spPr bwMode="auto">
          <a:xfrm>
            <a:off x="3358712" y="2051166"/>
            <a:ext cx="5474576"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database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if</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die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897BB"/>
                </a:solidFill>
                <a:effectLst/>
                <a:latin typeface="Source Code Pro" panose="020B0509030403020204" pitchFamily="49" charset="0"/>
              </a:rPr>
              <a:t>100</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"SELECT *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tabelle</a:t>
            </a:r>
            <a:r>
              <a:rPr kumimoji="0" lang="de-DE" altLang="de-DE" sz="1050" b="0" i="0" u="none" strike="noStrike" cap="none" normalizeH="0" baseline="0" dirty="0">
                <a:ln>
                  <a:noFill/>
                </a:ln>
                <a:solidFill>
                  <a:srgbClr val="6A8759"/>
                </a:solidFill>
                <a:effectLst/>
                <a:latin typeface="Source Code Pro" panose="020B0509030403020204" pitchFamily="49" charset="0"/>
              </a:rPr>
              <a:t>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&lt; ?"</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sql</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bind_param</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'i'</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id</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get_result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fetch_object</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spaltenname</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808080"/>
                </a:solidFill>
                <a:effectLst/>
                <a:latin typeface="Source Code Pro" panose="020B0509030403020204" pitchFamily="49" charset="0"/>
              </a:rPr>
              <a:t>//Alternativ mit </a:t>
            </a:r>
            <a:r>
              <a:rPr kumimoji="0" lang="de-DE" altLang="de-DE" sz="1050" b="0" i="0" u="none" strike="noStrike" cap="none" normalizeH="0" baseline="0" dirty="0" err="1">
                <a:ln>
                  <a:noFill/>
                </a:ln>
                <a:solidFill>
                  <a:srgbClr val="808080"/>
                </a:solidFill>
                <a:effectLst/>
                <a:latin typeface="Source Code Pro" panose="020B0509030403020204" pitchFamily="49" charset="0"/>
              </a:rPr>
              <a:t>fetch_assoc</a:t>
            </a:r>
            <a:r>
              <a:rPr kumimoji="0" lang="de-DE" altLang="de-DE" sz="1050" b="0" i="0" u="none" strike="noStrike" cap="none" normalizeH="0" baseline="0" dirty="0">
                <a:ln>
                  <a:noFill/>
                </a:ln>
                <a:solidFill>
                  <a:srgbClr val="808080"/>
                </a:solidFill>
                <a:effectLst/>
                <a:latin typeface="Source Code Pro" panose="020B0509030403020204" pitchFamily="49" charset="0"/>
              </a:rPr>
              <a:t>():</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result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fetch_assoc</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spaltenname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65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66995-2C27-49F3-B163-B9019C0E0842}"/>
              </a:ext>
            </a:extLst>
          </p:cNvPr>
          <p:cNvSpPr>
            <a:spLocks noGrp="1"/>
          </p:cNvSpPr>
          <p:nvPr>
            <p:ph type="title"/>
          </p:nvPr>
        </p:nvSpPr>
        <p:spPr/>
        <p:txBody>
          <a:bodyPr/>
          <a:lstStyle/>
          <a:p>
            <a:r>
              <a:rPr lang="de-AT" b="1" dirty="0"/>
              <a:t>Anzahl der Zeilen</a:t>
            </a:r>
            <a:endParaRPr lang="de-AT" dirty="0"/>
          </a:p>
        </p:txBody>
      </p:sp>
      <p:sp>
        <p:nvSpPr>
          <p:cNvPr id="3" name="Textplatzhalter 2">
            <a:extLst>
              <a:ext uri="{FF2B5EF4-FFF2-40B4-BE49-F238E27FC236}">
                <a16:creationId xmlns:a16="http://schemas.microsoft.com/office/drawing/2014/main" id="{554B2CEF-80ED-4418-86A9-47C25C5E891C}"/>
              </a:ext>
            </a:extLst>
          </p:cNvPr>
          <p:cNvSpPr>
            <a:spLocks noGrp="1"/>
          </p:cNvSpPr>
          <p:nvPr>
            <p:ph type="body" sz="quarter" idx="13"/>
          </p:nvPr>
        </p:nvSpPr>
        <p:spPr>
          <a:xfrm>
            <a:off x="867250" y="1135016"/>
            <a:ext cx="10293728" cy="480131"/>
          </a:xfrm>
        </p:spPr>
        <p:txBody>
          <a:bodyPr/>
          <a:lstStyle/>
          <a:p>
            <a:r>
              <a:rPr lang="de-DE" dirty="0"/>
              <a:t>Um Anzahl der betroffenen Zeilen von </a:t>
            </a:r>
            <a:r>
              <a:rPr lang="de-DE" i="1" dirty="0"/>
              <a:t>UPDATE, DELETE</a:t>
            </a:r>
            <a:r>
              <a:rPr lang="de-DE" dirty="0"/>
              <a:t> oder </a:t>
            </a:r>
            <a:r>
              <a:rPr lang="de-DE" i="1" dirty="0"/>
              <a:t>INSERT-</a:t>
            </a:r>
            <a:r>
              <a:rPr lang="de-DE" dirty="0"/>
              <a:t>Anweisungen zu erhalten, existiert das </a:t>
            </a:r>
            <a:r>
              <a:rPr lang="de-DE" i="1" dirty="0"/>
              <a:t>Feld $</a:t>
            </a:r>
            <a:r>
              <a:rPr lang="de-DE" i="1" dirty="0" err="1"/>
              <a:t>statement</a:t>
            </a:r>
            <a:r>
              <a:rPr lang="de-DE" i="1" dirty="0"/>
              <a:t>-&gt;</a:t>
            </a:r>
            <a:r>
              <a:rPr lang="de-DE" i="1" dirty="0" err="1"/>
              <a:t>affected_rows</a:t>
            </a:r>
            <a:r>
              <a:rPr lang="de-DE" dirty="0"/>
              <a:t> .</a:t>
            </a:r>
            <a:endParaRPr lang="de-AT" dirty="0"/>
          </a:p>
        </p:txBody>
      </p:sp>
      <p:sp>
        <p:nvSpPr>
          <p:cNvPr id="5" name="Textfeld 4">
            <a:extLst>
              <a:ext uri="{FF2B5EF4-FFF2-40B4-BE49-F238E27FC236}">
                <a16:creationId xmlns:a16="http://schemas.microsoft.com/office/drawing/2014/main" id="{3A9F91F7-4CB8-4A28-83C7-675C39EC2D26}"/>
              </a:ext>
            </a:extLst>
          </p:cNvPr>
          <p:cNvSpPr txBox="1"/>
          <p:nvPr/>
        </p:nvSpPr>
        <p:spPr>
          <a:xfrm>
            <a:off x="3733280" y="3706336"/>
            <a:ext cx="6103960" cy="480131"/>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Um die Anzahl der Zeilen einer SELECT-Anweisung zu erhalten, existiert das Feld $</a:t>
            </a:r>
            <a:r>
              <a:rPr lang="de-DE" dirty="0" err="1"/>
              <a:t>result</a:t>
            </a:r>
            <a:r>
              <a:rPr lang="de-DE" dirty="0"/>
              <a:t>-&gt;</a:t>
            </a:r>
            <a:r>
              <a:rPr lang="de-DE" dirty="0" err="1"/>
              <a:t>num_rows</a:t>
            </a:r>
            <a:endParaRPr lang="de-AT" dirty="0"/>
          </a:p>
        </p:txBody>
      </p:sp>
      <p:sp>
        <p:nvSpPr>
          <p:cNvPr id="6" name="Rectangle 1">
            <a:extLst>
              <a:ext uri="{FF2B5EF4-FFF2-40B4-BE49-F238E27FC236}">
                <a16:creationId xmlns:a16="http://schemas.microsoft.com/office/drawing/2014/main" id="{E1D4B9E4-B2F0-48D7-BC5F-5F2C1D54310D}"/>
              </a:ext>
            </a:extLst>
          </p:cNvPr>
          <p:cNvSpPr>
            <a:spLocks noChangeArrowheads="1"/>
          </p:cNvSpPr>
          <p:nvPr/>
        </p:nvSpPr>
        <p:spPr bwMode="auto">
          <a:xfrm>
            <a:off x="3623480" y="1484955"/>
            <a:ext cx="5795176" cy="203132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err="1">
                <a:ln>
                  <a:noFill/>
                </a:ln>
                <a:solidFill>
                  <a:srgbClr val="CC7832"/>
                </a:solidFill>
                <a:effectLst/>
                <a:latin typeface="Source Code Pro" panose="020B0509030403020204" pitchFamily="49" charset="0"/>
              </a:rPr>
              <a:t>new</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err="1">
                <a:ln>
                  <a:noFill/>
                </a:ln>
                <a:solidFill>
                  <a:srgbClr val="A9B7C6"/>
                </a:solidFill>
                <a:effectLst/>
                <a:latin typeface="Source Code Pro" panose="020B0509030403020204" pitchFamily="49" charset="0"/>
              </a:rPr>
              <a:t>mysqli</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localhost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"root"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php</a:t>
            </a:r>
            <a:r>
              <a:rPr kumimoji="0" lang="de-DE" altLang="de-DE" sz="1050" b="0" u="none" strike="noStrike" cap="none" normalizeH="0" baseline="0" dirty="0">
                <a:ln>
                  <a:noFill/>
                </a:ln>
                <a:solidFill>
                  <a:srgbClr val="6A8759"/>
                </a:solidFill>
                <a:effectLst/>
                <a:latin typeface="Source Code Pro" panose="020B0509030403020204" pitchFamily="49" charset="0"/>
              </a:rPr>
              <a:t>-einfach"</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if</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connect_errno</a:t>
            </a:r>
            <a:r>
              <a:rPr kumimoji="0" lang="de-DE" altLang="de-DE" sz="1050" b="0" u="none" strike="noStrike" cap="none" normalizeH="0" baseline="0" dirty="0">
                <a:ln>
                  <a:noFill/>
                </a:ln>
                <a:solidFill>
                  <a:srgbClr val="A9B7C6"/>
                </a:solidFill>
                <a:effectLst/>
                <a:latin typeface="Source Code Pro" panose="020B0509030403020204" pitchFamily="49" charset="0"/>
              </a:rPr>
              <a:t>) {</a:t>
            </a:r>
            <a:br>
              <a:rPr kumimoji="0" lang="de-DE" altLang="de-DE" sz="1050" b="0" u="none" strike="noStrike" cap="none" normalizeH="0" baseline="0" dirty="0">
                <a:ln>
                  <a:noFill/>
                </a:ln>
                <a:solidFill>
                  <a:srgbClr val="A9B7C6"/>
                </a:solidFill>
                <a:effectLst/>
                <a:latin typeface="Source Code Pro" panose="020B0509030403020204" pitchFamily="49" charset="0"/>
              </a:rPr>
            </a:b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die</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mysqli</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connect_error</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A9B7C6"/>
                </a:solidFill>
                <a:effectLst/>
                <a:latin typeface="Source Code Pro" panose="020B0509030403020204" pitchFamily="49" charset="0"/>
              </a:rPr>
              <a:t>}</a:t>
            </a:r>
            <a:br>
              <a:rPr kumimoji="0" lang="de-DE" altLang="de-DE" sz="1050" b="0" u="none" strike="noStrike" cap="none" normalizeH="0" baseline="0" dirty="0">
                <a:ln>
                  <a:noFill/>
                </a:ln>
                <a:solidFill>
                  <a:srgbClr val="A9B7C6"/>
                </a:solidFill>
                <a:effectLst/>
                <a:latin typeface="Source Code Pro" panose="020B0509030403020204" pitchFamily="49" charset="0"/>
              </a:rPr>
            </a:br>
            <a:br>
              <a:rPr kumimoji="0" lang="de-DE" altLang="de-DE" sz="1050" b="0" u="none" strike="noStrike" cap="none" normalizeH="0" baseline="0" dirty="0">
                <a:ln>
                  <a:noFill/>
                </a:ln>
                <a:solidFill>
                  <a:srgbClr val="A9B7C6"/>
                </a:solidFill>
                <a:effectLst/>
                <a:latin typeface="Source Code Pro" panose="020B0509030403020204" pitchFamily="49" charset="0"/>
              </a:rPr>
            </a:br>
            <a:r>
              <a:rPr kumimoji="0" lang="de-DE" altLang="de-DE" sz="1050" b="0" u="none" strike="noStrike" cap="none" normalizeH="0" baseline="0" dirty="0">
                <a:ln>
                  <a:noFill/>
                </a:ln>
                <a:solidFill>
                  <a:srgbClr val="808080"/>
                </a:solidFill>
                <a:effectLst/>
                <a:latin typeface="Source Code Pro" panose="020B0509030403020204" pitchFamily="49" charset="0"/>
              </a:rPr>
              <a:t>//</a:t>
            </a:r>
            <a:r>
              <a:rPr kumimoji="0" lang="de-DE" altLang="de-DE" sz="1050" b="0" u="none" strike="noStrike" cap="none" normalizeH="0" baseline="0" dirty="0" err="1">
                <a:ln>
                  <a:noFill/>
                </a:ln>
                <a:solidFill>
                  <a:srgbClr val="808080"/>
                </a:solidFill>
                <a:effectLst/>
                <a:latin typeface="Source Code Pro" panose="020B0509030403020204" pitchFamily="49" charset="0"/>
              </a:rPr>
              <a:t>Prepared</a:t>
            </a:r>
            <a:r>
              <a:rPr kumimoji="0" lang="de-DE" altLang="de-DE" sz="1050" b="0" u="none" strike="noStrike" cap="none" normalizeH="0" baseline="0" dirty="0">
                <a:ln>
                  <a:noFill/>
                </a:ln>
                <a:solidFill>
                  <a:srgbClr val="808080"/>
                </a:solidFill>
                <a:effectLst/>
                <a:latin typeface="Source Code Pro" panose="020B0509030403020204" pitchFamily="49" charset="0"/>
              </a:rPr>
              <a:t>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r>
              <a:rPr kumimoji="0" lang="de-DE" altLang="de-DE" sz="1050" b="0" u="none" strike="noStrike" cap="none" normalizeH="0" baseline="0" dirty="0">
                <a:ln>
                  <a:noFill/>
                </a:ln>
                <a:solidFill>
                  <a:srgbClr val="808080"/>
                </a:solidFill>
                <a:effectLst/>
                <a:latin typeface="Source Code Pro" panose="020B0509030403020204" pitchFamily="49" charset="0"/>
              </a:rPr>
              <a:t> mit INSERT/DELETE/UPDATE-Anweisung für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br>
              <a:rPr kumimoji="0" lang="de-DE" altLang="de-DE" sz="1050" b="0" u="none" strike="noStrike" cap="none" normalizeH="0" baseline="0" dirty="0">
                <a:ln>
                  <a:noFill/>
                </a:ln>
                <a:solidFill>
                  <a:srgbClr val="808080"/>
                </a:solidFill>
                <a:effectLst/>
                <a:latin typeface="Source Code Pro" panose="020B0509030403020204" pitchFamily="49" charset="0"/>
              </a:rPr>
            </a:br>
            <a:br>
              <a:rPr kumimoji="0" lang="de-DE" altLang="de-DE" sz="1050" b="0" u="none" strike="noStrike" cap="none" normalizeH="0" baseline="0" dirty="0">
                <a:ln>
                  <a:noFill/>
                </a:ln>
                <a:solidFill>
                  <a:srgbClr val="808080"/>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count</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A9B7C6"/>
                </a:solidFill>
                <a:effectLst/>
                <a:latin typeface="Source Code Pro" panose="020B0509030403020204" pitchFamily="49" charset="0"/>
              </a:rPr>
              <a:t>affected_rows</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count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E2FA424-771E-404E-9377-C53AA0C5B75B}"/>
              </a:ext>
            </a:extLst>
          </p:cNvPr>
          <p:cNvSpPr>
            <a:spLocks noChangeArrowheads="1"/>
          </p:cNvSpPr>
          <p:nvPr/>
        </p:nvSpPr>
        <p:spPr bwMode="auto">
          <a:xfrm>
            <a:off x="3863930" y="4186467"/>
            <a:ext cx="5314275" cy="219290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a:ln>
                  <a:noFill/>
                </a:ln>
                <a:solidFill>
                  <a:srgbClr val="CC7832"/>
                </a:solidFill>
                <a:effectLst/>
                <a:latin typeface="Source Code Pro" panose="020B0509030403020204" pitchFamily="49" charset="0"/>
              </a:rPr>
              <a:t>&lt;?php</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$mysqli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new </a:t>
            </a:r>
            <a:r>
              <a:rPr kumimoji="0" lang="de-DE" altLang="de-DE" sz="1050" b="0" u="none" strike="noStrike" cap="none" normalizeH="0" baseline="0">
                <a:ln>
                  <a:noFill/>
                </a:ln>
                <a:solidFill>
                  <a:srgbClr val="A9B7C6"/>
                </a:solidFill>
                <a:effectLst/>
                <a:latin typeface="Source Code Pro" panose="020B0509030403020204" pitchFamily="49" charset="0"/>
              </a:rPr>
              <a:t>mysqli</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"localhost"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"root"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"php-einfach"</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if </a:t>
            </a:r>
            <a:r>
              <a:rPr kumimoji="0" lang="de-DE" altLang="de-DE" sz="1050" b="0" u="none" strike="noStrike" cap="none" normalizeH="0" baseline="0">
                <a:ln>
                  <a:noFill/>
                </a:ln>
                <a:solidFill>
                  <a:srgbClr val="9876AA"/>
                </a:solidFill>
                <a:effectLst/>
                <a:latin typeface="Source Code Pro" panose="020B0509030403020204" pitchFamily="49" charset="0"/>
              </a:rPr>
              <a:t>($mysqli</a:t>
            </a:r>
            <a:r>
              <a:rPr kumimoji="0" lang="de-DE" altLang="de-DE" sz="1050" b="0" u="none" strike="noStrike" cap="none" normalizeH="0" baseline="0">
                <a:ln>
                  <a:noFill/>
                </a:ln>
                <a:solidFill>
                  <a:srgbClr val="A9B7C6"/>
                </a:solidFill>
                <a:effectLst/>
                <a:latin typeface="Source Code Pro" panose="020B0509030403020204" pitchFamily="49" charset="0"/>
              </a:rPr>
              <a:t>-&gt;</a:t>
            </a:r>
            <a:r>
              <a:rPr kumimoji="0" lang="de-DE" altLang="de-DE" sz="1050" b="0" u="none" strike="noStrike" cap="none" normalizeH="0" baseline="0">
                <a:ln>
                  <a:noFill/>
                </a:ln>
                <a:solidFill>
                  <a:srgbClr val="9876AA"/>
                </a:solidFill>
                <a:effectLst/>
                <a:latin typeface="Source Code Pro" panose="020B0509030403020204" pitchFamily="49" charset="0"/>
              </a:rPr>
              <a:t>connect_errno) {</a:t>
            </a:r>
            <a:br>
              <a:rPr kumimoji="0" lang="de-DE" altLang="de-DE" sz="1050" b="0" u="none" strike="noStrike" cap="none" normalizeH="0" baseline="0">
                <a:ln>
                  <a:noFill/>
                </a:ln>
                <a:solidFill>
                  <a:srgbClr val="9876AA"/>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die</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"Verbindung fehlgeschlagen: "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$mysqli</a:t>
            </a:r>
            <a:r>
              <a:rPr kumimoji="0" lang="de-DE" altLang="de-DE" sz="1050" b="0" u="none" strike="noStrike" cap="none" normalizeH="0" baseline="0">
                <a:ln>
                  <a:noFill/>
                </a:ln>
                <a:solidFill>
                  <a:srgbClr val="A9B7C6"/>
                </a:solidFill>
                <a:effectLst/>
                <a:latin typeface="Source Code Pro" panose="020B0509030403020204" pitchFamily="49" charset="0"/>
              </a:rPr>
              <a:t>-&gt;</a:t>
            </a:r>
            <a:r>
              <a:rPr kumimoji="0" lang="de-DE" altLang="de-DE" sz="1050" b="0" u="none" strike="noStrike" cap="none" normalizeH="0" baseline="0">
                <a:ln>
                  <a:noFill/>
                </a:ln>
                <a:solidFill>
                  <a:srgbClr val="9876AA"/>
                </a:solidFill>
                <a:effectLst/>
                <a:latin typeface="Source Code Pro" panose="020B0509030403020204" pitchFamily="49" charset="0"/>
              </a:rPr>
              <a:t>connect_error)</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a:t>
            </a:r>
            <a:br>
              <a:rPr kumimoji="0" lang="de-DE" altLang="de-DE" sz="1050" b="0" u="none" strike="noStrike" cap="none" normalizeH="0" baseline="0">
                <a:ln>
                  <a:noFill/>
                </a:ln>
                <a:solidFill>
                  <a:srgbClr val="9876AA"/>
                </a:solidFill>
                <a:effectLst/>
                <a:latin typeface="Source Code Pro" panose="020B0509030403020204" pitchFamily="49" charset="0"/>
              </a:rPr>
            </a:br>
            <a:br>
              <a:rPr kumimoji="0" lang="de-DE" altLang="de-DE" sz="1050" b="0" u="none" strike="noStrike" cap="none" normalizeH="0" baseline="0">
                <a:ln>
                  <a:noFill/>
                </a:ln>
                <a:solidFill>
                  <a:srgbClr val="9876AA"/>
                </a:solidFill>
                <a:effectLst/>
                <a:latin typeface="Source Code Pro" panose="020B0509030403020204" pitchFamily="49" charset="0"/>
              </a:rPr>
            </a:br>
            <a:r>
              <a:rPr kumimoji="0" lang="de-DE" altLang="de-DE" sz="1050" b="0" u="none" strike="noStrike" cap="none" normalizeH="0" baseline="0">
                <a:ln>
                  <a:noFill/>
                </a:ln>
                <a:solidFill>
                  <a:srgbClr val="808080"/>
                </a:solidFill>
                <a:effectLst/>
                <a:latin typeface="Source Code Pro" panose="020B0509030403020204" pitchFamily="49" charset="0"/>
              </a:rPr>
              <a:t>//Prepared statement mit SELECT-Anweisung für $statement</a:t>
            </a:r>
            <a:br>
              <a:rPr kumimoji="0" lang="de-DE" altLang="de-DE" sz="1050" b="0" u="none" strike="noStrike" cap="none" normalizeH="0" baseline="0">
                <a:ln>
                  <a:noFill/>
                </a:ln>
                <a:solidFill>
                  <a:srgbClr val="808080"/>
                </a:solidFill>
                <a:effectLst/>
                <a:latin typeface="Source Code Pro" panose="020B0509030403020204" pitchFamily="49" charset="0"/>
              </a:rPr>
            </a:br>
            <a:br>
              <a:rPr kumimoji="0" lang="de-DE" altLang="de-DE" sz="1050" b="0" u="none" strike="noStrike" cap="none" normalizeH="0" baseline="0">
                <a:ln>
                  <a:noFill/>
                </a:ln>
                <a:solidFill>
                  <a:srgbClr val="808080"/>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$statement</a:t>
            </a:r>
            <a:r>
              <a:rPr kumimoji="0" lang="de-DE" altLang="de-DE" sz="1050" b="0" u="none" strike="noStrike" cap="none" normalizeH="0" baseline="0">
                <a:ln>
                  <a:noFill/>
                </a:ln>
                <a:solidFill>
                  <a:srgbClr val="A9B7C6"/>
                </a:solidFill>
                <a:effectLst/>
                <a:latin typeface="Source Code Pro" panose="020B0509030403020204" pitchFamily="49" charset="0"/>
              </a:rPr>
              <a:t>-&gt;execute()</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$result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$statement</a:t>
            </a:r>
            <a:r>
              <a:rPr kumimoji="0" lang="de-DE" altLang="de-DE" sz="1050" b="0" u="none" strike="noStrike" cap="none" normalizeH="0" baseline="0">
                <a:ln>
                  <a:noFill/>
                </a:ln>
                <a:solidFill>
                  <a:srgbClr val="A9B7C6"/>
                </a:solidFill>
                <a:effectLst/>
                <a:latin typeface="Source Code Pro" panose="020B0509030403020204" pitchFamily="49" charset="0"/>
              </a:rPr>
              <a:t>-&gt;get_result()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$count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9876AA"/>
                </a:solidFill>
                <a:effectLst/>
                <a:latin typeface="Source Code Pro" panose="020B0509030403020204" pitchFamily="49" charset="0"/>
              </a:rPr>
              <a:t>$result</a:t>
            </a:r>
            <a:r>
              <a:rPr kumimoji="0" lang="de-DE" altLang="de-DE" sz="1050" b="0" u="none" strike="noStrike" cap="none" normalizeH="0" baseline="0">
                <a:ln>
                  <a:noFill/>
                </a:ln>
                <a:solidFill>
                  <a:srgbClr val="A9B7C6"/>
                </a:solidFill>
                <a:effectLst/>
                <a:latin typeface="Source Code Pro" panose="020B0509030403020204" pitchFamily="49" charset="0"/>
              </a:rPr>
              <a:t>-&gt;num</a:t>
            </a:r>
            <a:r>
              <a:rPr kumimoji="0" lang="de-DE" altLang="de-DE" sz="1050" b="0" u="none" strike="noStrike" cap="none" normalizeH="0" baseline="0">
                <a:ln>
                  <a:noFill/>
                </a:ln>
                <a:solidFill>
                  <a:srgbClr val="9876AA"/>
                </a:solidFill>
                <a:effectLst/>
                <a:latin typeface="Source Code Pro" panose="020B0509030403020204" pitchFamily="49" charset="0"/>
              </a:rPr>
              <a:t>_rows</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echo </a:t>
            </a:r>
            <a:r>
              <a:rPr kumimoji="0" lang="de-DE" altLang="de-DE" sz="1050" b="0" u="none" strike="noStrike" cap="none" normalizeH="0" baseline="0">
                <a:ln>
                  <a:noFill/>
                </a:ln>
                <a:solidFill>
                  <a:srgbClr val="9876AA"/>
                </a:solidFill>
                <a:effectLst/>
                <a:latin typeface="Source Code Pro" panose="020B0509030403020204" pitchFamily="49" charset="0"/>
              </a:rPr>
              <a:t>$count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?&gt;</a:t>
            </a:r>
            <a:endParaRPr kumimoji="0" lang="de-DE" altLang="de-DE" sz="2000" b="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72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F3AF7-33CB-40C8-9C04-2F9C1D9929CA}"/>
              </a:ext>
            </a:extLst>
          </p:cNvPr>
          <p:cNvSpPr>
            <a:spLocks noGrp="1"/>
          </p:cNvSpPr>
          <p:nvPr>
            <p:ph type="title"/>
          </p:nvPr>
        </p:nvSpPr>
        <p:spPr/>
        <p:txBody>
          <a:bodyPr/>
          <a:lstStyle/>
          <a:p>
            <a:r>
              <a:rPr lang="de-AT" b="1" dirty="0"/>
              <a:t>MySQL Fehlermeldung</a:t>
            </a:r>
            <a:endParaRPr lang="de-AT" dirty="0"/>
          </a:p>
        </p:txBody>
      </p:sp>
      <p:sp>
        <p:nvSpPr>
          <p:cNvPr id="3" name="Textplatzhalter 2">
            <a:extLst>
              <a:ext uri="{FF2B5EF4-FFF2-40B4-BE49-F238E27FC236}">
                <a16:creationId xmlns:a16="http://schemas.microsoft.com/office/drawing/2014/main" id="{FB1E4DF7-F673-42C2-BAE4-BD5EB67AE113}"/>
              </a:ext>
            </a:extLst>
          </p:cNvPr>
          <p:cNvSpPr>
            <a:spLocks noGrp="1"/>
          </p:cNvSpPr>
          <p:nvPr>
            <p:ph type="body" sz="quarter" idx="13"/>
          </p:nvPr>
        </p:nvSpPr>
        <p:spPr>
          <a:xfrm>
            <a:off x="2013661" y="2527087"/>
            <a:ext cx="8058387" cy="286232"/>
          </a:xfrm>
        </p:spPr>
        <p:txBody>
          <a:bodyPr/>
          <a:lstStyle/>
          <a:p>
            <a:r>
              <a:rPr lang="de-DE" dirty="0"/>
              <a:t>Sollte ein Query fehlschlagen, so erhalten wir die Fehlermeldung in dem Feld </a:t>
            </a:r>
            <a:r>
              <a:rPr lang="de-DE" i="1" dirty="0"/>
              <a:t>$</a:t>
            </a:r>
            <a:r>
              <a:rPr lang="de-DE" i="1" dirty="0" err="1"/>
              <a:t>statement</a:t>
            </a:r>
            <a:r>
              <a:rPr lang="de-DE" i="1" dirty="0"/>
              <a:t>-&gt;</a:t>
            </a:r>
            <a:r>
              <a:rPr lang="de-DE" i="1" dirty="0" err="1"/>
              <a:t>error</a:t>
            </a:r>
            <a:r>
              <a:rPr lang="de-DE" i="1" dirty="0"/>
              <a:t>:</a:t>
            </a:r>
            <a:endParaRPr lang="de-AT" dirty="0"/>
          </a:p>
        </p:txBody>
      </p:sp>
      <p:sp>
        <p:nvSpPr>
          <p:cNvPr id="4" name="Rectangle 1">
            <a:extLst>
              <a:ext uri="{FF2B5EF4-FFF2-40B4-BE49-F238E27FC236}">
                <a16:creationId xmlns:a16="http://schemas.microsoft.com/office/drawing/2014/main" id="{D5775CA1-B281-42E6-AFB8-C8C6F6F27FD1}"/>
              </a:ext>
            </a:extLst>
          </p:cNvPr>
          <p:cNvSpPr>
            <a:spLocks noChangeArrowheads="1"/>
          </p:cNvSpPr>
          <p:nvPr/>
        </p:nvSpPr>
        <p:spPr bwMode="auto">
          <a:xfrm>
            <a:off x="3766782" y="2979972"/>
            <a:ext cx="4352474"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808080"/>
                </a:solidFill>
                <a:effectLst/>
                <a:latin typeface="Source Code Pro" panose="020B0509030403020204" pitchFamily="49" charset="0"/>
              </a:rPr>
              <a:t>//</a:t>
            </a:r>
            <a:r>
              <a:rPr kumimoji="0" lang="de-DE" altLang="de-DE" sz="1050" b="0" u="none" strike="noStrike" cap="none" normalizeH="0" baseline="0" dirty="0" err="1">
                <a:ln>
                  <a:noFill/>
                </a:ln>
                <a:solidFill>
                  <a:srgbClr val="808080"/>
                </a:solidFill>
                <a:effectLst/>
                <a:latin typeface="Source Code Pro" panose="020B0509030403020204" pitchFamily="49" charset="0"/>
              </a:rPr>
              <a:t>Prepared</a:t>
            </a:r>
            <a:r>
              <a:rPr kumimoji="0" lang="de-DE" altLang="de-DE" sz="1050" b="0" u="none" strike="noStrike" cap="none" normalizeH="0" baseline="0" dirty="0">
                <a:ln>
                  <a:noFill/>
                </a:ln>
                <a:solidFill>
                  <a:srgbClr val="808080"/>
                </a:solidFill>
                <a:effectLst/>
                <a:latin typeface="Source Code Pro" panose="020B0509030403020204" pitchFamily="49" charset="0"/>
              </a:rPr>
              <a:t>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r>
              <a:rPr kumimoji="0" lang="de-DE" altLang="de-DE" sz="1050" b="0" u="none" strike="noStrike" cap="none" normalizeH="0" baseline="0" dirty="0">
                <a:ln>
                  <a:noFill/>
                </a:ln>
                <a:solidFill>
                  <a:srgbClr val="808080"/>
                </a:solidFill>
                <a:effectLst/>
                <a:latin typeface="Source Code Pro" panose="020B0509030403020204" pitchFamily="49" charset="0"/>
              </a:rPr>
              <a:t> in $</a:t>
            </a:r>
            <a:r>
              <a:rPr kumimoji="0" lang="de-DE" altLang="de-DE" sz="1050" b="0" u="none" strike="noStrike" cap="none" normalizeH="0" baseline="0" dirty="0" err="1">
                <a:ln>
                  <a:noFill/>
                </a:ln>
                <a:solidFill>
                  <a:srgbClr val="808080"/>
                </a:solidFill>
                <a:effectLst/>
                <a:latin typeface="Source Code Pro" panose="020B0509030403020204" pitchFamily="49" charset="0"/>
              </a:rPr>
              <a:t>statement</a:t>
            </a:r>
            <a:br>
              <a:rPr kumimoji="0" lang="de-DE" altLang="de-DE" sz="1050" b="0" u="none" strike="noStrike" cap="none" normalizeH="0" baseline="0" dirty="0">
                <a:ln>
                  <a:noFill/>
                </a:ln>
                <a:solidFill>
                  <a:srgbClr val="808080"/>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if</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u="none" strike="noStrike" cap="none" normalizeH="0" baseline="0" dirty="0">
                <a:ln>
                  <a:noFill/>
                </a:ln>
                <a:solidFill>
                  <a:srgbClr val="9876AA"/>
                </a:solidFill>
                <a:effectLst/>
                <a:latin typeface="Source Code Pro" panose="020B0509030403020204" pitchFamily="49" charset="0"/>
              </a:rPr>
              <a:t>()) {</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6A8759"/>
                </a:solidFill>
                <a:effectLst/>
                <a:latin typeface="Source Code Pro" panose="020B0509030403020204" pitchFamily="49" charset="0"/>
              </a:rPr>
              <a:t>"Query fehlgeschlagen: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9876AA"/>
                </a:solidFill>
                <a:effectLst/>
                <a:latin typeface="Source Code Pro" panose="020B0509030403020204" pitchFamily="49" charset="0"/>
              </a:rPr>
              <a:t>error</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62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A05AE-32EB-4A53-9695-0033BA5FD86A}"/>
              </a:ext>
            </a:extLst>
          </p:cNvPr>
          <p:cNvSpPr>
            <a:spLocks noGrp="1"/>
          </p:cNvSpPr>
          <p:nvPr>
            <p:ph type="title"/>
          </p:nvPr>
        </p:nvSpPr>
        <p:spPr/>
        <p:txBody>
          <a:bodyPr/>
          <a:lstStyle/>
          <a:p>
            <a:r>
              <a:rPr lang="de-AT" dirty="0"/>
              <a:t>PDO</a:t>
            </a:r>
          </a:p>
        </p:txBody>
      </p:sp>
      <p:sp>
        <p:nvSpPr>
          <p:cNvPr id="9" name="Textfeld 8">
            <a:extLst>
              <a:ext uri="{FF2B5EF4-FFF2-40B4-BE49-F238E27FC236}">
                <a16:creationId xmlns:a16="http://schemas.microsoft.com/office/drawing/2014/main" id="{3F6E1AFB-E8BA-4602-8174-F06C6AB2EF17}"/>
              </a:ext>
            </a:extLst>
          </p:cNvPr>
          <p:cNvSpPr txBox="1"/>
          <p:nvPr/>
        </p:nvSpPr>
        <p:spPr>
          <a:xfrm>
            <a:off x="2117110" y="1333647"/>
            <a:ext cx="6103960" cy="36933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Verbindung zur MySQL-Datenbank mittels PDO:</a:t>
            </a:r>
            <a:endParaRPr lang="de-AT" dirty="0"/>
          </a:p>
        </p:txBody>
      </p:sp>
      <p:sp>
        <p:nvSpPr>
          <p:cNvPr id="10" name="Rectangle 1">
            <a:extLst>
              <a:ext uri="{FF2B5EF4-FFF2-40B4-BE49-F238E27FC236}">
                <a16:creationId xmlns:a16="http://schemas.microsoft.com/office/drawing/2014/main" id="{9EB05070-232D-433D-8ED8-9B72EAD78FDA}"/>
              </a:ext>
            </a:extLst>
          </p:cNvPr>
          <p:cNvSpPr>
            <a:spLocks noChangeArrowheads="1"/>
          </p:cNvSpPr>
          <p:nvPr/>
        </p:nvSpPr>
        <p:spPr bwMode="auto">
          <a:xfrm>
            <a:off x="2224585" y="1696127"/>
            <a:ext cx="6837128" cy="57708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pdo</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err="1">
                <a:ln>
                  <a:noFill/>
                </a:ln>
                <a:solidFill>
                  <a:srgbClr val="CC7832"/>
                </a:solidFill>
                <a:effectLst/>
                <a:latin typeface="Source Code Pro" panose="020B0509030403020204" pitchFamily="49" charset="0"/>
              </a:rPr>
              <a:t>new</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PDO</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databasename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
        <p:nvSpPr>
          <p:cNvPr id="12" name="Textfeld 11">
            <a:extLst>
              <a:ext uri="{FF2B5EF4-FFF2-40B4-BE49-F238E27FC236}">
                <a16:creationId xmlns:a16="http://schemas.microsoft.com/office/drawing/2014/main" id="{B338DBCA-B550-4B21-BCC4-40AEE68AEBA5}"/>
              </a:ext>
            </a:extLst>
          </p:cNvPr>
          <p:cNvSpPr txBox="1"/>
          <p:nvPr/>
        </p:nvSpPr>
        <p:spPr>
          <a:xfrm>
            <a:off x="2117110" y="2786855"/>
            <a:ext cx="6305264" cy="36933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SQL Query an Datenbank senden</a:t>
            </a:r>
          </a:p>
        </p:txBody>
      </p:sp>
      <p:sp>
        <p:nvSpPr>
          <p:cNvPr id="13" name="Rectangle 2">
            <a:extLst>
              <a:ext uri="{FF2B5EF4-FFF2-40B4-BE49-F238E27FC236}">
                <a16:creationId xmlns:a16="http://schemas.microsoft.com/office/drawing/2014/main" id="{022C244B-C282-4672-8274-D7C1F2357F1C}"/>
              </a:ext>
            </a:extLst>
          </p:cNvPr>
          <p:cNvSpPr>
            <a:spLocks noChangeArrowheads="1"/>
          </p:cNvSpPr>
          <p:nvPr/>
        </p:nvSpPr>
        <p:spPr bwMode="auto">
          <a:xfrm>
            <a:off x="2224585" y="3199593"/>
            <a:ext cx="6837128" cy="17081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a:ln>
                  <a:noFill/>
                </a:ln>
                <a:solidFill>
                  <a:srgbClr val="CC7832"/>
                </a:solidFill>
                <a:effectLst/>
                <a:latin typeface="Source Code Pro" panose="020B0509030403020204" pitchFamily="49" charset="0"/>
              </a:rPr>
              <a:t>&lt;?php</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$pdo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new </a:t>
            </a:r>
            <a:r>
              <a:rPr kumimoji="0" lang="de-DE" altLang="de-DE" sz="1050" b="0" u="none" strike="noStrike" cap="none" normalizeH="0" baseline="0">
                <a:ln>
                  <a:noFill/>
                </a:ln>
                <a:solidFill>
                  <a:srgbClr val="A9B7C6"/>
                </a:solidFill>
                <a:effectLst/>
                <a:latin typeface="Source Code Pro" panose="020B0509030403020204" pitchFamily="49" charset="0"/>
              </a:rPr>
              <a:t>PDO</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'mysql:host=localhost;dbname=databasename'</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'username'</a:t>
            </a:r>
            <a:r>
              <a:rPr kumimoji="0" lang="de-DE" altLang="de-DE" sz="1050" b="0" u="none" strike="noStrike" cap="none" normalizeH="0" baseline="0">
                <a:ln>
                  <a:noFill/>
                </a:ln>
                <a:solidFill>
                  <a:srgbClr val="CC7832"/>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'password'</a:t>
            </a:r>
            <a:r>
              <a:rPr kumimoji="0" lang="de-DE" altLang="de-DE" sz="1050" b="0" u="none" strike="noStrike" cap="none" normalizeH="0" baseline="0">
                <a:ln>
                  <a:noFill/>
                </a:ln>
                <a:solidFill>
                  <a:srgbClr val="9876AA"/>
                </a:solidFill>
                <a:effectLst/>
                <a:latin typeface="Source Code Pro" panose="020B0509030403020204" pitchFamily="49" charset="0"/>
              </a:rPr>
              <a: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9876AA"/>
                </a:solidFill>
                <a:effectLst/>
                <a:latin typeface="Source Code Pro" panose="020B0509030403020204" pitchFamily="49" charset="0"/>
              </a:rPr>
              <a:t>$sql </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6A8759"/>
                </a:solidFill>
                <a:effectLst/>
                <a:latin typeface="Source Code Pro" panose="020B0509030403020204" pitchFamily="49" charset="0"/>
              </a:rPr>
              <a:t>"SELECT * FROM users"</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foreach </a:t>
            </a:r>
            <a:r>
              <a:rPr kumimoji="0" lang="de-DE" altLang="de-DE" sz="1050" b="0" u="none" strike="noStrike" cap="none" normalizeH="0" baseline="0">
                <a:ln>
                  <a:noFill/>
                </a:ln>
                <a:solidFill>
                  <a:srgbClr val="A9B7C6"/>
                </a:solidFill>
                <a:effectLst/>
                <a:latin typeface="Source Code Pro" panose="020B0509030403020204" pitchFamily="49" charset="0"/>
              </a:rPr>
              <a:t>(</a:t>
            </a:r>
            <a:r>
              <a:rPr kumimoji="0" lang="de-DE" altLang="de-DE" sz="1050" b="0" u="none" strike="noStrike" cap="none" normalizeH="0" baseline="0">
                <a:ln>
                  <a:noFill/>
                </a:ln>
                <a:solidFill>
                  <a:srgbClr val="9876AA"/>
                </a:solidFill>
                <a:effectLst/>
                <a:latin typeface="Source Code Pro" panose="020B0509030403020204" pitchFamily="49" charset="0"/>
              </a:rPr>
              <a:t>$pdo</a:t>
            </a:r>
            <a:r>
              <a:rPr kumimoji="0" lang="de-DE" altLang="de-DE" sz="1050" b="0" u="none" strike="noStrike" cap="none" normalizeH="0" baseline="0">
                <a:ln>
                  <a:noFill/>
                </a:ln>
                <a:solidFill>
                  <a:srgbClr val="A9B7C6"/>
                </a:solidFill>
                <a:effectLst/>
                <a:latin typeface="Source Code Pro" panose="020B0509030403020204" pitchFamily="49" charset="0"/>
              </a:rPr>
              <a:t>-&gt;query(</a:t>
            </a:r>
            <a:r>
              <a:rPr kumimoji="0" lang="de-DE" altLang="de-DE" sz="1050" b="0" u="none" strike="noStrike" cap="none" normalizeH="0" baseline="0">
                <a:ln>
                  <a:noFill/>
                </a:ln>
                <a:solidFill>
                  <a:srgbClr val="9876AA"/>
                </a:solidFill>
                <a:effectLst/>
                <a:latin typeface="Source Code Pro" panose="020B0509030403020204" pitchFamily="49" charset="0"/>
              </a:rPr>
              <a:t>$sql</a:t>
            </a: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as </a:t>
            </a:r>
            <a:r>
              <a:rPr kumimoji="0" lang="de-DE" altLang="de-DE" sz="1050" b="0" u="none" strike="noStrike" cap="none" normalizeH="0" baseline="0">
                <a:ln>
                  <a:noFill/>
                </a:ln>
                <a:solidFill>
                  <a:srgbClr val="9876AA"/>
                </a:solidFill>
                <a:effectLst/>
                <a:latin typeface="Source Code Pro" panose="020B0509030403020204" pitchFamily="49" charset="0"/>
              </a:rPr>
              <a:t>$row</a:t>
            </a:r>
            <a:r>
              <a:rPr kumimoji="0" lang="de-DE" altLang="de-DE" sz="1050" b="0" u="none" strike="noStrike" cap="none" normalizeH="0" baseline="0">
                <a:ln>
                  <a:noFill/>
                </a:ln>
                <a:solidFill>
                  <a:srgbClr val="A9B7C6"/>
                </a:solidFill>
                <a:effectLst/>
                <a:latin typeface="Source Code Pro" panose="020B0509030403020204" pitchFamily="49" charset="0"/>
              </a:rPr>
              <a:t>) {</a:t>
            </a:r>
            <a:br>
              <a:rPr kumimoji="0" lang="de-DE" altLang="de-DE" sz="1050" b="0" u="none" strike="noStrike" cap="none" normalizeH="0" baseline="0">
                <a:ln>
                  <a:noFill/>
                </a:ln>
                <a:solidFill>
                  <a:srgbClr val="A9B7C6"/>
                </a:solidFill>
                <a:effectLst/>
                <a:latin typeface="Source Code Pro" panose="020B0509030403020204" pitchFamily="49" charset="0"/>
              </a:rPr>
            </a:br>
            <a:r>
              <a:rPr kumimoji="0" lang="de-DE" altLang="de-DE" sz="1050" b="0" u="none" strike="noStrike" cap="none" normalizeH="0" baseline="0">
                <a:ln>
                  <a:noFill/>
                </a:ln>
                <a:solidFill>
                  <a:srgbClr val="A9B7C6"/>
                </a:solidFill>
                <a:effectLst/>
                <a:latin typeface="Source Code Pro" panose="020B0509030403020204" pitchFamily="49" charset="0"/>
              </a:rPr>
              <a:t>    </a:t>
            </a:r>
            <a:r>
              <a:rPr kumimoji="0" lang="de-DE" altLang="de-DE" sz="1050" b="0" u="none" strike="noStrike" cap="none" normalizeH="0" baseline="0">
                <a:ln>
                  <a:noFill/>
                </a:ln>
                <a:solidFill>
                  <a:srgbClr val="CC7832"/>
                </a:solidFill>
                <a:effectLst/>
                <a:latin typeface="Source Code Pro" panose="020B0509030403020204" pitchFamily="49" charset="0"/>
              </a:rPr>
              <a:t>echo </a:t>
            </a:r>
            <a:r>
              <a:rPr kumimoji="0" lang="de-DE" altLang="de-DE" sz="1050" b="0" u="none" strike="noStrike" cap="none" normalizeH="0" baseline="0">
                <a:ln>
                  <a:noFill/>
                </a:ln>
                <a:solidFill>
                  <a:srgbClr val="9876AA"/>
                </a:solidFill>
                <a:effectLst/>
                <a:latin typeface="Source Code Pro" panose="020B0509030403020204" pitchFamily="49" charset="0"/>
              </a:rPr>
              <a:t>$row</a:t>
            </a:r>
            <a:r>
              <a:rPr kumimoji="0" lang="de-DE" altLang="de-DE" sz="1050" b="0" u="none" strike="noStrike" cap="none" normalizeH="0" baseline="0">
                <a:ln>
                  <a:noFill/>
                </a:ln>
                <a:solidFill>
                  <a:srgbClr val="A9B7C6"/>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'email'</a:t>
            </a:r>
            <a:r>
              <a:rPr kumimoji="0" lang="de-DE" altLang="de-DE" sz="1050" b="0" u="none" strike="noStrike" cap="none" normalizeH="0" baseline="0">
                <a:ln>
                  <a:noFill/>
                </a:ln>
                <a:solidFill>
                  <a:srgbClr val="A9B7C6"/>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"&lt;br /&gt;"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    echo </a:t>
            </a:r>
            <a:r>
              <a:rPr kumimoji="0" lang="de-DE" altLang="de-DE" sz="1050" b="0" u="none" strike="noStrike" cap="none" normalizeH="0" baseline="0">
                <a:ln>
                  <a:noFill/>
                </a:ln>
                <a:solidFill>
                  <a:srgbClr val="9876AA"/>
                </a:solidFill>
                <a:effectLst/>
                <a:latin typeface="Source Code Pro" panose="020B0509030403020204" pitchFamily="49" charset="0"/>
              </a:rPr>
              <a:t>$row</a:t>
            </a:r>
            <a:r>
              <a:rPr kumimoji="0" lang="de-DE" altLang="de-DE" sz="1050" b="0" u="none" strike="noStrike" cap="none" normalizeH="0" baseline="0">
                <a:ln>
                  <a:noFill/>
                </a:ln>
                <a:solidFill>
                  <a:srgbClr val="A9B7C6"/>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'vorname'</a:t>
            </a:r>
            <a:r>
              <a:rPr kumimoji="0" lang="de-DE" altLang="de-DE" sz="1050" b="0" u="none" strike="noStrike" cap="none" normalizeH="0" baseline="0">
                <a:ln>
                  <a:noFill/>
                </a:ln>
                <a:solidFill>
                  <a:srgbClr val="A9B7C6"/>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"&lt;br /&gt;"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    echo </a:t>
            </a:r>
            <a:r>
              <a:rPr kumimoji="0" lang="de-DE" altLang="de-DE" sz="1050" b="0" u="none" strike="noStrike" cap="none" normalizeH="0" baseline="0">
                <a:ln>
                  <a:noFill/>
                </a:ln>
                <a:solidFill>
                  <a:srgbClr val="9876AA"/>
                </a:solidFill>
                <a:effectLst/>
                <a:latin typeface="Source Code Pro" panose="020B0509030403020204" pitchFamily="49" charset="0"/>
              </a:rPr>
              <a:t>$row</a:t>
            </a:r>
            <a:r>
              <a:rPr kumimoji="0" lang="de-DE" altLang="de-DE" sz="1050" b="0" u="none" strike="noStrike" cap="none" normalizeH="0" baseline="0">
                <a:ln>
                  <a:noFill/>
                </a:ln>
                <a:solidFill>
                  <a:srgbClr val="A9B7C6"/>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'nachname'</a:t>
            </a:r>
            <a:r>
              <a:rPr kumimoji="0" lang="de-DE" altLang="de-DE" sz="1050" b="0" u="none" strike="noStrike" cap="none" normalizeH="0" baseline="0">
                <a:ln>
                  <a:noFill/>
                </a:ln>
                <a:solidFill>
                  <a:srgbClr val="A9B7C6"/>
                </a:solidFill>
                <a:effectLst/>
                <a:latin typeface="Source Code Pro" panose="020B0509030403020204" pitchFamily="49" charset="0"/>
              </a:rPr>
              <a:t>].</a:t>
            </a:r>
            <a:r>
              <a:rPr kumimoji="0" lang="de-DE" altLang="de-DE" sz="1050" b="0" u="none" strike="noStrike" cap="none" normalizeH="0" baseline="0">
                <a:ln>
                  <a:noFill/>
                </a:ln>
                <a:solidFill>
                  <a:srgbClr val="6A8759"/>
                </a:solidFill>
                <a:effectLst/>
                <a:latin typeface="Source Code Pro" panose="020B0509030403020204" pitchFamily="49" charset="0"/>
              </a:rPr>
              <a:t>"&lt;br /&gt;&lt;br /&gt;"</a:t>
            </a:r>
            <a:r>
              <a:rPr kumimoji="0" lang="de-DE" altLang="de-DE" sz="1050" b="0" u="none" strike="noStrike" cap="none" normalizeH="0" baseline="0">
                <a:ln>
                  <a:noFill/>
                </a:ln>
                <a:solidFill>
                  <a:srgbClr val="CC7832"/>
                </a:solidFill>
                <a:effectLst/>
                <a:latin typeface="Source Code Pro" panose="020B0509030403020204" pitchFamily="49" charset="0"/>
              </a:rPr>
              <a:t>;</a:t>
            </a:r>
            <a:br>
              <a:rPr kumimoji="0" lang="de-DE" altLang="de-DE" sz="1050" b="0" u="none" strike="noStrike" cap="none" normalizeH="0" baseline="0">
                <a:ln>
                  <a:noFill/>
                </a:ln>
                <a:solidFill>
                  <a:srgbClr val="CC7832"/>
                </a:solidFill>
                <a:effectLst/>
                <a:latin typeface="Source Code Pro" panose="020B0509030403020204" pitchFamily="49" charset="0"/>
              </a:rPr>
            </a:br>
            <a:r>
              <a:rPr kumimoji="0" lang="de-DE" altLang="de-DE" sz="1050" b="0" u="none" strike="noStrike" cap="none" normalizeH="0" baseline="0">
                <a:ln>
                  <a:noFill/>
                </a:ln>
                <a:solidFill>
                  <a:srgbClr val="A9B7C6"/>
                </a:solidFill>
                <a:effectLst/>
                <a:latin typeface="Source Code Pro" panose="020B0509030403020204" pitchFamily="49" charset="0"/>
              </a:rPr>
              <a:t>}</a:t>
            </a:r>
            <a:br>
              <a:rPr kumimoji="0" lang="de-DE" altLang="de-DE" sz="1050" b="0" u="none" strike="noStrike" cap="none" normalizeH="0" baseline="0">
                <a:ln>
                  <a:noFill/>
                </a:ln>
                <a:solidFill>
                  <a:srgbClr val="A9B7C6"/>
                </a:solidFill>
                <a:effectLst/>
                <a:latin typeface="Source Code Pro" panose="020B0509030403020204" pitchFamily="49" charset="0"/>
              </a:rPr>
            </a:br>
            <a:r>
              <a:rPr kumimoji="0" lang="de-DE" altLang="de-DE" sz="1050" b="0" u="none" strike="noStrike" cap="none" normalizeH="0" baseline="0">
                <a:ln>
                  <a:noFill/>
                </a:ln>
                <a:solidFill>
                  <a:srgbClr val="CC7832"/>
                </a:solidFill>
                <a:effectLst/>
                <a:latin typeface="Source Code Pro" panose="020B0509030403020204" pitchFamily="49" charset="0"/>
              </a:rPr>
              <a:t>?&gt;</a:t>
            </a:r>
            <a:endParaRPr kumimoji="0" lang="de-DE" altLang="de-DE" sz="2000" b="0" u="none" strike="noStrike" cap="none" normalizeH="0" baseline="0">
              <a:ln>
                <a:noFill/>
              </a:ln>
              <a:solidFill>
                <a:schemeClr val="tx1"/>
              </a:solidFill>
              <a:effectLst/>
              <a:latin typeface="Arial" panose="020B0604020202020204" pitchFamily="34" charset="0"/>
            </a:endParaRPr>
          </a:p>
        </p:txBody>
      </p:sp>
      <p:sp>
        <p:nvSpPr>
          <p:cNvPr id="15" name="Textfeld 14">
            <a:extLst>
              <a:ext uri="{FF2B5EF4-FFF2-40B4-BE49-F238E27FC236}">
                <a16:creationId xmlns:a16="http://schemas.microsoft.com/office/drawing/2014/main" id="{FEB7CE59-B781-45F0-A9FE-22861E837DBA}"/>
              </a:ext>
            </a:extLst>
          </p:cNvPr>
          <p:cNvSpPr txBox="1"/>
          <p:nvPr/>
        </p:nvSpPr>
        <p:spPr>
          <a:xfrm>
            <a:off x="2117110" y="5691022"/>
            <a:ext cx="6305264" cy="2308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hlinkClick r:id="rId2"/>
              </a:rPr>
              <a:t>https://www.php-einfach.de/mysql-tutorial/crashkurs-pdo/</a:t>
            </a:r>
            <a:endParaRPr lang="de-AT" dirty="0"/>
          </a:p>
        </p:txBody>
      </p:sp>
    </p:spTree>
    <p:extLst>
      <p:ext uri="{BB962C8B-B14F-4D97-AF65-F5344CB8AC3E}">
        <p14:creationId xmlns:p14="http://schemas.microsoft.com/office/powerpoint/2010/main" val="135520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BD804E-BC49-407B-8EE9-BD1979EFED76}"/>
              </a:ext>
            </a:extLst>
          </p:cNvPr>
          <p:cNvSpPr>
            <a:spLocks noGrp="1"/>
          </p:cNvSpPr>
          <p:nvPr>
            <p:ph type="title"/>
          </p:nvPr>
        </p:nvSpPr>
        <p:spPr/>
        <p:txBody>
          <a:bodyPr/>
          <a:lstStyle/>
          <a:p>
            <a:r>
              <a:rPr lang="de-AT" dirty="0"/>
              <a:t>PDO und </a:t>
            </a:r>
            <a:r>
              <a:rPr lang="de-AT" dirty="0" err="1"/>
              <a:t>Prepared</a:t>
            </a:r>
            <a:r>
              <a:rPr lang="de-AT" dirty="0"/>
              <a:t> Statements</a:t>
            </a:r>
          </a:p>
        </p:txBody>
      </p:sp>
      <p:sp>
        <p:nvSpPr>
          <p:cNvPr id="3" name="Textplatzhalter 2">
            <a:extLst>
              <a:ext uri="{FF2B5EF4-FFF2-40B4-BE49-F238E27FC236}">
                <a16:creationId xmlns:a16="http://schemas.microsoft.com/office/drawing/2014/main" id="{DE4D20BE-FA71-4014-A1E6-C4B2BB50DC1D}"/>
              </a:ext>
            </a:extLst>
          </p:cNvPr>
          <p:cNvSpPr>
            <a:spLocks noGrp="1"/>
          </p:cNvSpPr>
          <p:nvPr>
            <p:ph type="body" sz="quarter" idx="13"/>
          </p:nvPr>
        </p:nvSpPr>
        <p:spPr>
          <a:xfrm>
            <a:off x="2597286" y="1320390"/>
            <a:ext cx="4230190" cy="286232"/>
          </a:xfrm>
        </p:spPr>
        <p:txBody>
          <a:bodyPr/>
          <a:lstStyle/>
          <a:p>
            <a:r>
              <a:rPr lang="de-AT" dirty="0" err="1"/>
              <a:t>Prepared</a:t>
            </a:r>
            <a:r>
              <a:rPr lang="de-AT" dirty="0"/>
              <a:t> Statement mit anonymen Parametern:</a:t>
            </a:r>
          </a:p>
        </p:txBody>
      </p:sp>
      <p:sp>
        <p:nvSpPr>
          <p:cNvPr id="6" name="Rectangle 1">
            <a:extLst>
              <a:ext uri="{FF2B5EF4-FFF2-40B4-BE49-F238E27FC236}">
                <a16:creationId xmlns:a16="http://schemas.microsoft.com/office/drawing/2014/main" id="{349A83B9-D44B-4849-8E16-E974CB092220}"/>
              </a:ext>
            </a:extLst>
          </p:cNvPr>
          <p:cNvSpPr>
            <a:spLocks noChangeArrowheads="1"/>
          </p:cNvSpPr>
          <p:nvPr/>
        </p:nvSpPr>
        <p:spPr bwMode="auto">
          <a:xfrm>
            <a:off x="2597286" y="1667426"/>
            <a:ext cx="6997428" cy="17081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pdo</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err="1">
                <a:ln>
                  <a:noFill/>
                </a:ln>
                <a:solidFill>
                  <a:srgbClr val="CC7832"/>
                </a:solidFill>
                <a:effectLst/>
                <a:latin typeface="Source Code Pro" panose="020B0509030403020204" pitchFamily="49" charset="0"/>
              </a:rPr>
              <a:t>new</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PDO</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databasename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pdo</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"SELECT </a:t>
            </a:r>
            <a:r>
              <a:rPr kumimoji="0" lang="de-DE" altLang="de-DE" sz="1050" b="0" u="none" strike="noStrike" cap="none" normalizeH="0" baseline="0" dirty="0">
                <a:ln>
                  <a:noFill/>
                </a:ln>
                <a:solidFill>
                  <a:srgbClr val="FFC66D"/>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 FROM </a:t>
            </a:r>
            <a:r>
              <a:rPr kumimoji="0" lang="de-DE" altLang="de-DE" sz="1050" b="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u="none" strike="noStrike" cap="none" normalizeH="0" baseline="0" dirty="0">
                <a:ln>
                  <a:noFill/>
                </a:ln>
                <a:solidFill>
                  <a:srgbClr val="6A8759"/>
                </a:solidFill>
                <a:effectLst/>
                <a:latin typeface="Source Code Pro" panose="020B0509030403020204" pitchFamily="49" charset="0"/>
              </a:rPr>
              <a:t> WHERE </a:t>
            </a:r>
            <a:r>
              <a:rPr kumimoji="0" lang="de-DE" altLang="de-DE" sz="1050" b="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u="none" strike="noStrike" cap="none" normalizeH="0" baseline="0" dirty="0">
                <a:ln>
                  <a:noFill/>
                </a:ln>
                <a:solidFill>
                  <a:srgbClr val="6A8759"/>
                </a:solidFill>
                <a:effectLst/>
                <a:latin typeface="Source Code Pro" panose="020B0509030403020204" pitchFamily="49" charset="0"/>
              </a:rPr>
              <a:t> = ? AND </a:t>
            </a:r>
            <a:r>
              <a:rPr kumimoji="0" lang="de-DE" altLang="de-DE" sz="1050" b="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u="none" strike="noStrike" cap="none" normalizeH="0" baseline="0" dirty="0">
                <a:ln>
                  <a:noFill/>
                </a:ln>
                <a:solidFill>
                  <a:srgbClr val="6A8759"/>
                </a:solidFill>
                <a:effectLst/>
                <a:latin typeface="Source Code Pro" panose="020B0509030403020204" pitchFamily="49" charset="0"/>
              </a:rPr>
              <a:t> =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'Max'</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'Mustermann'</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fetch</a:t>
            </a:r>
            <a:r>
              <a:rPr kumimoji="0" lang="de-DE" altLang="de-DE" sz="1050" b="0" u="none" strike="noStrike" cap="none" normalizeH="0" baseline="0" dirty="0">
                <a:ln>
                  <a:noFill/>
                </a:ln>
                <a:solidFill>
                  <a:srgbClr val="9876AA"/>
                </a:solidFill>
                <a:effectLst/>
                <a:latin typeface="Source Code Pro" panose="020B0509030403020204" pitchFamily="49" charset="0"/>
              </a:rPr>
              <a:t>()) {</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&lt;</a:t>
            </a:r>
            <a:r>
              <a:rPr kumimoji="0" lang="de-DE" altLang="de-DE" sz="1050" b="0" u="none" strike="noStrike" cap="none" normalizeH="0" baseline="0" dirty="0" err="1">
                <a:ln>
                  <a:noFill/>
                </a:ln>
                <a:solidFill>
                  <a:srgbClr val="6A8759"/>
                </a:solidFill>
                <a:effectLst/>
                <a:latin typeface="Source Code Pro" panose="020B0509030403020204" pitchFamily="49" charset="0"/>
              </a:rPr>
              <a:t>br</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/&gt;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    echo </a:t>
            </a:r>
            <a:r>
              <a:rPr kumimoji="0" lang="de-DE" altLang="de-DE" sz="1050" b="0" u="none" strike="noStrike" cap="none" normalizeH="0" baseline="0" dirty="0">
                <a:ln>
                  <a:noFill/>
                </a:ln>
                <a:solidFill>
                  <a:srgbClr val="6A8759"/>
                </a:solidFill>
                <a:effectLst/>
                <a:latin typeface="Source Code Pro" panose="020B0509030403020204" pitchFamily="49" charset="0"/>
              </a:rPr>
              <a:t>"E-Mail: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'email'</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&lt;</a:t>
            </a:r>
            <a:r>
              <a:rPr kumimoji="0" lang="de-DE" altLang="de-DE" sz="1050" b="0" u="none" strike="noStrike" cap="none" normalizeH="0" baseline="0" dirty="0" err="1">
                <a:ln>
                  <a:noFill/>
                </a:ln>
                <a:solidFill>
                  <a:srgbClr val="6A8759"/>
                </a:solidFill>
                <a:effectLst/>
                <a:latin typeface="Source Code Pro" panose="020B0509030403020204" pitchFamily="49" charset="0"/>
              </a:rPr>
              <a:t>br</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/&gt;&lt;</a:t>
            </a:r>
            <a:r>
              <a:rPr kumimoji="0" lang="de-DE" altLang="de-DE" sz="1050" b="0" u="none" strike="noStrike" cap="none" normalizeH="0" baseline="0" dirty="0" err="1">
                <a:ln>
                  <a:noFill/>
                </a:ln>
                <a:solidFill>
                  <a:srgbClr val="6A8759"/>
                </a:solidFill>
                <a:effectLst/>
                <a:latin typeface="Source Code Pro" panose="020B0509030403020204" pitchFamily="49" charset="0"/>
              </a:rPr>
              <a:t>br</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/&gt;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2B0E6156-F921-4D10-984B-AE2402C083AE}"/>
              </a:ext>
            </a:extLst>
          </p:cNvPr>
          <p:cNvSpPr txBox="1"/>
          <p:nvPr/>
        </p:nvSpPr>
        <p:spPr>
          <a:xfrm>
            <a:off x="1929627" y="4093831"/>
            <a:ext cx="6103960" cy="28623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err="1"/>
              <a:t>Prepared</a:t>
            </a:r>
            <a:r>
              <a:rPr lang="de-AT" dirty="0"/>
              <a:t> Statement mit benannten Parametern:</a:t>
            </a:r>
          </a:p>
        </p:txBody>
      </p:sp>
      <p:sp>
        <p:nvSpPr>
          <p:cNvPr id="9" name="Rectangle 2">
            <a:extLst>
              <a:ext uri="{FF2B5EF4-FFF2-40B4-BE49-F238E27FC236}">
                <a16:creationId xmlns:a16="http://schemas.microsoft.com/office/drawing/2014/main" id="{22C04D84-E3ED-457D-8597-A0C7AB6B0179}"/>
              </a:ext>
            </a:extLst>
          </p:cNvPr>
          <p:cNvSpPr>
            <a:spLocks noChangeArrowheads="1"/>
          </p:cNvSpPr>
          <p:nvPr/>
        </p:nvSpPr>
        <p:spPr bwMode="auto">
          <a:xfrm>
            <a:off x="1996159" y="4403720"/>
            <a:ext cx="8199681" cy="17081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u="none" strike="noStrike" cap="none" normalizeH="0" baseline="0" dirty="0">
                <a:ln>
                  <a:noFill/>
                </a:ln>
                <a:solidFill>
                  <a:srgbClr val="CC7832"/>
                </a:solidFill>
                <a:effectLst/>
                <a:latin typeface="Source Code Pro" panose="020B0509030403020204" pitchFamily="49" charset="0"/>
              </a:rPr>
              <a:t>&lt;?</a:t>
            </a:r>
            <a:r>
              <a:rPr kumimoji="0" lang="de-DE" altLang="de-DE" sz="1050" b="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pdo</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err="1">
                <a:ln>
                  <a:noFill/>
                </a:ln>
                <a:solidFill>
                  <a:srgbClr val="CC7832"/>
                </a:solidFill>
                <a:effectLst/>
                <a:latin typeface="Source Code Pro" panose="020B0509030403020204" pitchFamily="49" charset="0"/>
              </a:rPr>
              <a:t>new</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PDO</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databasename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pdo</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"SELECT </a:t>
            </a:r>
            <a:r>
              <a:rPr kumimoji="0" lang="de-DE" altLang="de-DE" sz="1050" b="0" u="none" strike="noStrike" cap="none" normalizeH="0" baseline="0" dirty="0">
                <a:ln>
                  <a:noFill/>
                </a:ln>
                <a:solidFill>
                  <a:srgbClr val="FFC66D"/>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 FROM </a:t>
            </a:r>
            <a:r>
              <a:rPr kumimoji="0" lang="de-DE" altLang="de-DE" sz="1050" b="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u="none" strike="noStrike" cap="none" normalizeH="0" baseline="0" dirty="0">
                <a:ln>
                  <a:noFill/>
                </a:ln>
                <a:solidFill>
                  <a:srgbClr val="6A8759"/>
                </a:solidFill>
                <a:effectLst/>
                <a:latin typeface="Source Code Pro" panose="020B0509030403020204" pitchFamily="49" charset="0"/>
              </a:rPr>
              <a:t> WHERE </a:t>
            </a:r>
            <a:r>
              <a:rPr kumimoji="0" lang="de-DE" altLang="de-DE" sz="1050" b="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u="none" strike="noStrike" cap="none" normalizeH="0" baseline="0" dirty="0">
                <a:ln>
                  <a:noFill/>
                </a:ln>
                <a:solidFill>
                  <a:srgbClr val="6A8759"/>
                </a:solidFill>
                <a:effectLst/>
                <a:latin typeface="Source Code Pro" panose="020B0509030403020204" pitchFamily="49" charset="0"/>
              </a:rPr>
              <a:t> = :</a:t>
            </a:r>
            <a:r>
              <a:rPr kumimoji="0" lang="de-DE" altLang="de-DE" sz="1050" b="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u="none" strike="noStrike" cap="none" normalizeH="0" baseline="0" dirty="0">
                <a:ln>
                  <a:noFill/>
                </a:ln>
                <a:solidFill>
                  <a:srgbClr val="6A8759"/>
                </a:solidFill>
                <a:effectLst/>
                <a:latin typeface="Source Code Pro" panose="020B0509030403020204" pitchFamily="49" charset="0"/>
              </a:rPr>
              <a:t> AND </a:t>
            </a:r>
            <a:r>
              <a:rPr kumimoji="0" lang="de-DE" altLang="de-DE" sz="1050" b="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u="none" strike="noStrike" cap="none" normalizeH="0" baseline="0" dirty="0">
                <a:ln>
                  <a:noFill/>
                </a:ln>
                <a:solidFill>
                  <a:srgbClr val="6A8759"/>
                </a:solidFill>
                <a:effectLst/>
                <a:latin typeface="Source Code Pro" panose="020B0509030403020204" pitchFamily="49" charset="0"/>
              </a:rPr>
              <a:t> = :</a:t>
            </a:r>
            <a:r>
              <a:rPr kumimoji="0" lang="de-DE" altLang="de-DE" sz="1050" b="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=&gt; </a:t>
            </a:r>
            <a:r>
              <a:rPr kumimoji="0" lang="de-DE" altLang="de-DE" sz="1050" b="0" u="none" strike="noStrike" cap="none" normalizeH="0" baseline="0" dirty="0">
                <a:ln>
                  <a:noFill/>
                </a:ln>
                <a:solidFill>
                  <a:srgbClr val="6A8759"/>
                </a:solidFill>
                <a:effectLst/>
                <a:latin typeface="Source Code Pro" panose="020B0509030403020204" pitchFamily="49" charset="0"/>
              </a:rPr>
              <a:t>'Max'</a:t>
            </a:r>
            <a:r>
              <a:rPr kumimoji="0" lang="de-DE" altLang="de-DE" sz="1050" b="0" u="none" strike="noStrike" cap="none" normalizeH="0" baseline="0" dirty="0">
                <a:ln>
                  <a:noFill/>
                </a:ln>
                <a:solidFill>
                  <a:srgbClr val="CC7832"/>
                </a:solidFill>
                <a:effectLst/>
                <a:latin typeface="Source Code Pro" panose="020B0509030403020204" pitchFamily="49" charset="0"/>
              </a:rPr>
              <a:t>, </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=&gt; </a:t>
            </a:r>
            <a:r>
              <a:rPr kumimoji="0" lang="de-DE" altLang="de-DE" sz="1050" b="0" u="none" strike="noStrike" cap="none" normalizeH="0" baseline="0" dirty="0">
                <a:ln>
                  <a:noFill/>
                </a:ln>
                <a:solidFill>
                  <a:srgbClr val="6A8759"/>
                </a:solidFill>
                <a:effectLst/>
                <a:latin typeface="Source Code Pro" panose="020B0509030403020204" pitchFamily="49" charset="0"/>
              </a:rPr>
              <a:t>'Mustermann'</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u="none" strike="noStrike" cap="none" normalizeH="0" baseline="0" dirty="0">
                <a:ln>
                  <a:noFill/>
                </a:ln>
                <a:solidFill>
                  <a:srgbClr val="A9B7C6"/>
                </a:solidFill>
                <a:effectLst/>
                <a:latin typeface="Source Code Pro" panose="020B0509030403020204" pitchFamily="49" charset="0"/>
              </a:rPr>
              <a:t>-&gt;</a:t>
            </a:r>
            <a:r>
              <a:rPr kumimoji="0" lang="de-DE" altLang="de-DE" sz="1050" b="0" u="none" strike="noStrike" cap="none" normalizeH="0" baseline="0" dirty="0" err="1">
                <a:ln>
                  <a:noFill/>
                </a:ln>
                <a:solidFill>
                  <a:srgbClr val="FFC66D"/>
                </a:solidFill>
                <a:effectLst/>
                <a:latin typeface="Source Code Pro" panose="020B0509030403020204" pitchFamily="49" charset="0"/>
              </a:rPr>
              <a:t>fetch</a:t>
            </a:r>
            <a:r>
              <a:rPr kumimoji="0" lang="de-DE" altLang="de-DE" sz="1050" b="0" u="none" strike="noStrike" cap="none" normalizeH="0" baseline="0" dirty="0">
                <a:ln>
                  <a:noFill/>
                </a:ln>
                <a:solidFill>
                  <a:srgbClr val="9876AA"/>
                </a:solidFill>
                <a:effectLst/>
                <a:latin typeface="Source Code Pro" panose="020B0509030403020204" pitchFamily="49" charset="0"/>
              </a:rPr>
              <a:t>()) {</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    </a:t>
            </a:r>
            <a:r>
              <a:rPr kumimoji="0" lang="de-DE" altLang="de-DE" sz="1050" b="0" u="none" strike="noStrike" cap="none" normalizeH="0" baseline="0" dirty="0">
                <a:ln>
                  <a:noFill/>
                </a:ln>
                <a:solidFill>
                  <a:srgbClr val="CC7832"/>
                </a:solidFill>
                <a:effectLst/>
                <a:latin typeface="Source Code Pro" panose="020B0509030403020204" pitchFamily="49" charset="0"/>
              </a:rPr>
              <a:t>echo </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&lt;</a:t>
            </a:r>
            <a:r>
              <a:rPr kumimoji="0" lang="de-DE" altLang="de-DE" sz="1050" b="0" u="none" strike="noStrike" cap="none" normalizeH="0" baseline="0" dirty="0" err="1">
                <a:ln>
                  <a:noFill/>
                </a:ln>
                <a:solidFill>
                  <a:srgbClr val="6A8759"/>
                </a:solidFill>
                <a:effectLst/>
                <a:latin typeface="Source Code Pro" panose="020B0509030403020204" pitchFamily="49" charset="0"/>
              </a:rPr>
              <a:t>br</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/&gt;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    echo </a:t>
            </a:r>
            <a:r>
              <a:rPr kumimoji="0" lang="de-DE" altLang="de-DE" sz="1050" b="0" u="none" strike="noStrike" cap="none" normalizeH="0" baseline="0" dirty="0">
                <a:ln>
                  <a:noFill/>
                </a:ln>
                <a:solidFill>
                  <a:srgbClr val="6A8759"/>
                </a:solidFill>
                <a:effectLst/>
                <a:latin typeface="Source Code Pro" panose="020B0509030403020204" pitchFamily="49" charset="0"/>
              </a:rPr>
              <a:t>"E-Mail: "</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err="1">
                <a:ln>
                  <a:noFill/>
                </a:ln>
                <a:solidFill>
                  <a:srgbClr val="9876AA"/>
                </a:solidFill>
                <a:effectLst/>
                <a:latin typeface="Source Code Pro" panose="020B0509030403020204" pitchFamily="49" charset="0"/>
              </a:rPr>
              <a:t>row</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'email'</a:t>
            </a:r>
            <a:r>
              <a:rPr kumimoji="0" lang="de-DE" altLang="de-DE" sz="1050" b="0" u="none" strike="noStrike" cap="none" normalizeH="0" baseline="0" dirty="0">
                <a:ln>
                  <a:noFill/>
                </a:ln>
                <a:solidFill>
                  <a:srgbClr val="9876AA"/>
                </a:solidFill>
                <a:effectLst/>
                <a:latin typeface="Source Code Pro" panose="020B0509030403020204" pitchFamily="49" charset="0"/>
              </a:rPr>
              <a:t>]</a:t>
            </a:r>
            <a:r>
              <a:rPr kumimoji="0" lang="de-DE" altLang="de-DE" sz="1050" b="0" u="none" strike="noStrike" cap="none" normalizeH="0" baseline="0" dirty="0">
                <a:ln>
                  <a:noFill/>
                </a:ln>
                <a:solidFill>
                  <a:srgbClr val="A9B7C6"/>
                </a:solidFill>
                <a:effectLst/>
                <a:latin typeface="Source Code Pro" panose="020B0509030403020204" pitchFamily="49" charset="0"/>
              </a:rPr>
              <a: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9876AA"/>
                </a:solidFill>
                <a:effectLst/>
                <a:latin typeface="Source Code Pro" panose="020B0509030403020204" pitchFamily="49" charset="0"/>
              </a:rPr>
              <a:t>&lt;</a:t>
            </a:r>
            <a:r>
              <a:rPr kumimoji="0" lang="de-DE" altLang="de-DE" sz="1050" b="0" u="none" strike="noStrike" cap="none" normalizeH="0" baseline="0" dirty="0" err="1">
                <a:ln>
                  <a:noFill/>
                </a:ln>
                <a:solidFill>
                  <a:srgbClr val="6A8759"/>
                </a:solidFill>
                <a:effectLst/>
                <a:latin typeface="Source Code Pro" panose="020B0509030403020204" pitchFamily="49" charset="0"/>
              </a:rPr>
              <a:t>br</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/&gt;&lt;</a:t>
            </a:r>
            <a:r>
              <a:rPr kumimoji="0" lang="de-DE" altLang="de-DE" sz="1050" b="0" u="none" strike="noStrike" cap="none" normalizeH="0" baseline="0" dirty="0" err="1">
                <a:ln>
                  <a:noFill/>
                </a:ln>
                <a:solidFill>
                  <a:srgbClr val="6A8759"/>
                </a:solidFill>
                <a:effectLst/>
                <a:latin typeface="Source Code Pro" panose="020B0509030403020204" pitchFamily="49" charset="0"/>
              </a:rPr>
              <a:t>br</a:t>
            </a:r>
            <a:r>
              <a:rPr kumimoji="0" lang="de-DE" altLang="de-DE" sz="1050" b="0" u="none" strike="noStrike" cap="none" normalizeH="0" baseline="0" dirty="0">
                <a:ln>
                  <a:noFill/>
                </a:ln>
                <a:solidFill>
                  <a:srgbClr val="6A8759"/>
                </a:solidFill>
                <a:effectLst/>
                <a:latin typeface="Source Code Pro" panose="020B0509030403020204" pitchFamily="49" charset="0"/>
              </a:rPr>
              <a:t> </a:t>
            </a:r>
            <a:r>
              <a:rPr kumimoji="0" lang="de-DE" altLang="de-DE" sz="1050" b="0" u="none" strike="noStrike" cap="none" normalizeH="0" baseline="0" dirty="0">
                <a:ln>
                  <a:noFill/>
                </a:ln>
                <a:solidFill>
                  <a:srgbClr val="9876AA"/>
                </a:solidFill>
                <a:effectLst/>
                <a:latin typeface="Source Code Pro" panose="020B0509030403020204" pitchFamily="49" charset="0"/>
              </a:rPr>
              <a:t>/&gt;</a:t>
            </a:r>
            <a:r>
              <a:rPr kumimoji="0" lang="de-DE" altLang="de-DE" sz="1050" b="0" u="none" strike="noStrike" cap="none" normalizeH="0" baseline="0" dirty="0">
                <a:ln>
                  <a:noFill/>
                </a:ln>
                <a:solidFill>
                  <a:srgbClr val="6A8759"/>
                </a:solidFill>
                <a:effectLst/>
                <a:latin typeface="Source Code Pro" panose="020B0509030403020204" pitchFamily="49" charset="0"/>
              </a:rPr>
              <a:t>"</a:t>
            </a:r>
            <a:r>
              <a:rPr kumimoji="0" lang="de-DE" altLang="de-DE" sz="1050" b="0" u="none" strike="noStrike" cap="none" normalizeH="0" baseline="0" dirty="0">
                <a:ln>
                  <a:noFill/>
                </a:ln>
                <a:solidFill>
                  <a:srgbClr val="CC7832"/>
                </a:solidFill>
                <a:effectLst/>
                <a:latin typeface="Source Code Pro" panose="020B0509030403020204" pitchFamily="49" charset="0"/>
              </a:rPr>
              <a:t>;</a:t>
            </a:r>
            <a:br>
              <a:rPr kumimoji="0" lang="de-DE" altLang="de-DE" sz="1050" b="0" u="none" strike="noStrike" cap="none" normalizeH="0" baseline="0" dirty="0">
                <a:ln>
                  <a:noFill/>
                </a:ln>
                <a:solidFill>
                  <a:srgbClr val="CC7832"/>
                </a:solidFill>
                <a:effectLst/>
                <a:latin typeface="Source Code Pro" panose="020B0509030403020204" pitchFamily="49" charset="0"/>
              </a:rPr>
            </a:br>
            <a:r>
              <a:rPr kumimoji="0" lang="de-DE" altLang="de-DE" sz="1050" b="0" u="none" strike="noStrike" cap="none" normalizeH="0" baseline="0" dirty="0">
                <a:ln>
                  <a:noFill/>
                </a:ln>
                <a:solidFill>
                  <a:srgbClr val="9876AA"/>
                </a:solidFill>
                <a:effectLst/>
                <a:latin typeface="Source Code Pro" panose="020B0509030403020204" pitchFamily="49" charset="0"/>
              </a:rPr>
              <a:t>}</a:t>
            </a:r>
            <a:br>
              <a:rPr kumimoji="0" lang="de-DE" altLang="de-DE" sz="1050" b="0" u="none" strike="noStrike" cap="none" normalizeH="0" baseline="0" dirty="0">
                <a:ln>
                  <a:noFill/>
                </a:ln>
                <a:solidFill>
                  <a:srgbClr val="9876AA"/>
                </a:solidFill>
                <a:effectLst/>
                <a:latin typeface="Source Code Pro" panose="020B0509030403020204" pitchFamily="49" charset="0"/>
              </a:rPr>
            </a:br>
            <a:r>
              <a:rPr kumimoji="0" lang="de-DE" altLang="de-DE" sz="1050" b="0" u="none" strike="noStrike" cap="none" normalizeH="0" baseline="0" dirty="0">
                <a:ln>
                  <a:noFill/>
                </a:ln>
                <a:solidFill>
                  <a:srgbClr val="CC7832"/>
                </a:solidFill>
                <a:effectLst/>
                <a:latin typeface="Source Code Pro" panose="020B0509030403020204" pitchFamily="49" charset="0"/>
              </a:rPr>
              <a:t>?&gt;</a:t>
            </a:r>
            <a:endParaRPr kumimoji="0" lang="de-DE" altLang="de-DE" sz="20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04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6DCC8B-EE7D-4E16-B413-1ACB40E1DEE7}"/>
              </a:ext>
            </a:extLst>
          </p:cNvPr>
          <p:cNvSpPr>
            <a:spLocks noGrp="1"/>
          </p:cNvSpPr>
          <p:nvPr>
            <p:ph type="title"/>
          </p:nvPr>
        </p:nvSpPr>
        <p:spPr/>
        <p:txBody>
          <a:bodyPr/>
          <a:lstStyle/>
          <a:p>
            <a:r>
              <a:rPr lang="de-AT" b="1" dirty="0"/>
              <a:t>Anzahl der Zeilen</a:t>
            </a:r>
            <a:endParaRPr lang="de-AT" dirty="0"/>
          </a:p>
        </p:txBody>
      </p:sp>
      <p:sp>
        <p:nvSpPr>
          <p:cNvPr id="3" name="Textplatzhalter 2">
            <a:extLst>
              <a:ext uri="{FF2B5EF4-FFF2-40B4-BE49-F238E27FC236}">
                <a16:creationId xmlns:a16="http://schemas.microsoft.com/office/drawing/2014/main" id="{BDD85B2A-E6C2-489C-B975-4245A78CE927}"/>
              </a:ext>
            </a:extLst>
          </p:cNvPr>
          <p:cNvSpPr>
            <a:spLocks noGrp="1"/>
          </p:cNvSpPr>
          <p:nvPr>
            <p:ph type="body" sz="quarter" idx="13"/>
          </p:nvPr>
        </p:nvSpPr>
        <p:spPr>
          <a:xfrm>
            <a:off x="2109196" y="2608973"/>
            <a:ext cx="7676249" cy="286232"/>
          </a:xfrm>
        </p:spPr>
        <p:txBody>
          <a:bodyPr/>
          <a:lstStyle/>
          <a:p>
            <a:r>
              <a:rPr lang="de-DE" dirty="0"/>
              <a:t>Anzahl der betroffenen Zeilen mittels Methode </a:t>
            </a:r>
            <a:r>
              <a:rPr lang="de-DE" i="1" dirty="0" err="1"/>
              <a:t>rowCount</a:t>
            </a:r>
            <a:r>
              <a:rPr lang="de-DE" i="1" dirty="0"/>
              <a:t>()</a:t>
            </a:r>
            <a:r>
              <a:rPr lang="de-DE" dirty="0"/>
              <a:t> ermitteln:</a:t>
            </a:r>
            <a:endParaRPr lang="de-AT" dirty="0"/>
          </a:p>
        </p:txBody>
      </p:sp>
      <p:sp>
        <p:nvSpPr>
          <p:cNvPr id="4" name="Rectangle 1">
            <a:extLst>
              <a:ext uri="{FF2B5EF4-FFF2-40B4-BE49-F238E27FC236}">
                <a16:creationId xmlns:a16="http://schemas.microsoft.com/office/drawing/2014/main" id="{D9508134-8261-449D-8929-F26305A78A10}"/>
              </a:ext>
            </a:extLst>
          </p:cNvPr>
          <p:cNvSpPr>
            <a:spLocks noChangeArrowheads="1"/>
          </p:cNvSpPr>
          <p:nvPr/>
        </p:nvSpPr>
        <p:spPr bwMode="auto">
          <a:xfrm>
            <a:off x="2677436" y="3132288"/>
            <a:ext cx="6837128"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databasename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"SELECT *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i="0" u="none" strike="noStrike" cap="none" normalizeH="0" baseline="0" dirty="0">
                <a:ln>
                  <a:noFill/>
                </a:ln>
                <a:solidFill>
                  <a:srgbClr val="6A8759"/>
                </a:solidFill>
                <a:effectLst/>
                <a:latin typeface="Source Code Pro" panose="020B0509030403020204" pitchFamily="49" charset="0"/>
              </a:rPr>
              <a:t>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'Max'</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anzahl_user</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rowCount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6A8759"/>
                </a:solidFill>
                <a:effectLst/>
                <a:latin typeface="Source Code Pro" panose="020B0509030403020204" pitchFamily="49" charset="0"/>
              </a:rPr>
              <a:t>"Es wurden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anzahl_user</a:t>
            </a:r>
            <a:r>
              <a:rPr kumimoji="0" lang="de-DE" altLang="de-DE" sz="1050" b="0" i="0" u="none" strike="noStrike" cap="none" normalizeH="0" baseline="0" dirty="0">
                <a:ln>
                  <a:noFill/>
                </a:ln>
                <a:solidFill>
                  <a:srgbClr val="6A8759"/>
                </a:solidFill>
                <a:effectLst/>
                <a:latin typeface="Source Code Pro" panose="020B0509030403020204" pitchFamily="49" charset="0"/>
              </a:rPr>
              <a:t> gefunden"</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00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C8253-5373-41A0-9E34-69E2B7FB225F}"/>
              </a:ext>
            </a:extLst>
          </p:cNvPr>
          <p:cNvSpPr>
            <a:spLocks noGrp="1"/>
          </p:cNvSpPr>
          <p:nvPr>
            <p:ph type="title"/>
          </p:nvPr>
        </p:nvSpPr>
        <p:spPr/>
        <p:txBody>
          <a:bodyPr/>
          <a:lstStyle/>
          <a:p>
            <a:r>
              <a:rPr lang="de-AT" b="1" dirty="0"/>
              <a:t>Fehlermeldung</a:t>
            </a:r>
            <a:endParaRPr lang="de-AT" dirty="0"/>
          </a:p>
        </p:txBody>
      </p:sp>
      <p:sp>
        <p:nvSpPr>
          <p:cNvPr id="3" name="Textplatzhalter 2">
            <a:extLst>
              <a:ext uri="{FF2B5EF4-FFF2-40B4-BE49-F238E27FC236}">
                <a16:creationId xmlns:a16="http://schemas.microsoft.com/office/drawing/2014/main" id="{CB351FA8-32E2-41F4-9729-46271B582808}"/>
              </a:ext>
            </a:extLst>
          </p:cNvPr>
          <p:cNvSpPr>
            <a:spLocks noGrp="1"/>
          </p:cNvSpPr>
          <p:nvPr>
            <p:ph type="body" sz="quarter" idx="13"/>
          </p:nvPr>
        </p:nvSpPr>
        <p:spPr>
          <a:xfrm>
            <a:off x="3611490" y="2404257"/>
            <a:ext cx="5581934" cy="286232"/>
          </a:xfrm>
        </p:spPr>
        <p:txBody>
          <a:bodyPr/>
          <a:lstStyle/>
          <a:p>
            <a:r>
              <a:rPr lang="de-DE" dirty="0"/>
              <a:t>Zum Abrufen der Fehlermeldung existiert die Methode </a:t>
            </a:r>
            <a:r>
              <a:rPr lang="de-DE" i="1" dirty="0" err="1"/>
              <a:t>errorInfo</a:t>
            </a:r>
            <a:r>
              <a:rPr lang="de-DE" i="1" dirty="0"/>
              <a:t>()</a:t>
            </a:r>
            <a:r>
              <a:rPr lang="de-DE" dirty="0"/>
              <a:t>.</a:t>
            </a:r>
          </a:p>
        </p:txBody>
      </p:sp>
      <p:sp>
        <p:nvSpPr>
          <p:cNvPr id="4" name="Rectangle 1">
            <a:extLst>
              <a:ext uri="{FF2B5EF4-FFF2-40B4-BE49-F238E27FC236}">
                <a16:creationId xmlns:a16="http://schemas.microsoft.com/office/drawing/2014/main" id="{067D56C5-A6B5-4BA0-8E17-ED61B3BCA7F7}"/>
              </a:ext>
            </a:extLst>
          </p:cNvPr>
          <p:cNvSpPr>
            <a:spLocks noChangeArrowheads="1"/>
          </p:cNvSpPr>
          <p:nvPr/>
        </p:nvSpPr>
        <p:spPr bwMode="auto">
          <a:xfrm>
            <a:off x="3304494" y="2845246"/>
            <a:ext cx="6195927" cy="251607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"SELECT email, </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err="1">
                <a:ln>
                  <a:noFill/>
                </a:ln>
                <a:solidFill>
                  <a:srgbClr val="CC7832"/>
                </a:solidFill>
                <a:effectLst/>
                <a:latin typeface="Source Code Pro" panose="020B0509030403020204" pitchFamily="49" charset="0"/>
              </a:rPr>
              <a:t>if</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while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fetch</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row</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'email'</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"&lt;</a:t>
            </a:r>
            <a:r>
              <a:rPr kumimoji="0" lang="de-DE" altLang="de-DE" sz="1050" b="0" i="0" u="none" strike="noStrike" cap="none" normalizeH="0" baseline="0" dirty="0" err="1">
                <a:ln>
                  <a:noFill/>
                </a:ln>
                <a:solidFill>
                  <a:srgbClr val="6A8759"/>
                </a:solidFill>
                <a:effectLst/>
                <a:latin typeface="Source Code Pro" panose="020B0509030403020204" pitchFamily="49" charset="0"/>
              </a:rPr>
              <a:t>br</a:t>
            </a:r>
            <a:r>
              <a:rPr kumimoji="0" lang="de-DE" altLang="de-DE" sz="1050" b="0" i="0" u="none" strike="noStrike" cap="none" normalizeH="0" baseline="0" dirty="0">
                <a:ln>
                  <a:noFill/>
                </a:ln>
                <a:solidFill>
                  <a:srgbClr val="6A8759"/>
                </a:solidFill>
                <a:effectLst/>
                <a:latin typeface="Source Code Pro" panose="020B0509030403020204" pitchFamily="49" charset="0"/>
              </a:rPr>
              <a:t> /&gt;"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else</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CC7832"/>
                </a:solidFill>
                <a:effectLst/>
                <a:latin typeface="Source Code Pro" panose="020B0509030403020204" pitchFamily="49" charset="0"/>
              </a:rPr>
              <a:t>echo </a:t>
            </a:r>
            <a:r>
              <a:rPr kumimoji="0" lang="de-DE" altLang="de-DE" sz="1050" b="0" i="0" u="none" strike="noStrike" cap="none" normalizeH="0" baseline="0" dirty="0">
                <a:ln>
                  <a:noFill/>
                </a:ln>
                <a:solidFill>
                  <a:srgbClr val="6A8759"/>
                </a:solidFill>
                <a:effectLst/>
                <a:latin typeface="Source Code Pro" panose="020B0509030403020204" pitchFamily="49" charset="0"/>
              </a:rPr>
              <a:t>"SQL Error &lt;</a:t>
            </a:r>
            <a:r>
              <a:rPr kumimoji="0" lang="de-DE" altLang="de-DE" sz="1050" b="0" i="0" u="none" strike="noStrike" cap="none" normalizeH="0" baseline="0" dirty="0" err="1">
                <a:ln>
                  <a:noFill/>
                </a:ln>
                <a:solidFill>
                  <a:srgbClr val="6A8759"/>
                </a:solidFill>
                <a:effectLst/>
                <a:latin typeface="Source Code Pro" panose="020B0509030403020204" pitchFamily="49" charset="0"/>
              </a:rPr>
              <a:t>br</a:t>
            </a:r>
            <a:r>
              <a:rPr kumimoji="0" lang="de-DE" altLang="de-DE" sz="1050" b="0" i="0" u="none" strike="noStrike" cap="none" normalizeH="0" baseline="0" dirty="0">
                <a:ln>
                  <a:noFill/>
                </a:ln>
                <a:solidFill>
                  <a:srgbClr val="6A8759"/>
                </a:solidFill>
                <a:effectLst/>
                <a:latin typeface="Source Code Pro" panose="020B0509030403020204" pitchFamily="49" charset="0"/>
              </a:rPr>
              <a:t> /&gt;"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    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queryString</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"&lt;</a:t>
            </a:r>
            <a:r>
              <a:rPr kumimoji="0" lang="de-DE" altLang="de-DE" sz="1050" b="0" i="0" u="none" strike="noStrike" cap="none" normalizeH="0" baseline="0" dirty="0" err="1">
                <a:ln>
                  <a:noFill/>
                </a:ln>
                <a:solidFill>
                  <a:srgbClr val="6A8759"/>
                </a:solidFill>
                <a:effectLst/>
                <a:latin typeface="Source Code Pro" panose="020B0509030403020204" pitchFamily="49" charset="0"/>
              </a:rPr>
              <a:t>br</a:t>
            </a:r>
            <a:r>
              <a:rPr kumimoji="0" lang="de-DE" altLang="de-DE" sz="1050" b="0" i="0" u="none" strike="noStrike" cap="none" normalizeH="0" baseline="0" dirty="0">
                <a:ln>
                  <a:noFill/>
                </a:ln>
                <a:solidFill>
                  <a:srgbClr val="6A8759"/>
                </a:solidFill>
                <a:effectLst/>
                <a:latin typeface="Source Code Pro" panose="020B0509030403020204" pitchFamily="49" charset="0"/>
              </a:rPr>
              <a:t> /&gt;"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    echo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errorInfo</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897BB"/>
                </a:solidFill>
                <a:effectLst/>
                <a:latin typeface="Source Code Pro" panose="020B0509030403020204" pitchFamily="49" charset="0"/>
              </a:rPr>
              <a:t>2</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A9B7C6"/>
                </a:solidFill>
                <a:effectLst/>
                <a:latin typeface="Source Code Pro" panose="020B0509030403020204" pitchFamily="49" charset="0"/>
              </a:rPr>
              <a:t>}</a:t>
            </a:r>
            <a:br>
              <a:rPr kumimoji="0" lang="de-DE" altLang="de-DE" sz="1050" b="0" i="0" u="none" strike="noStrike" cap="none" normalizeH="0" baseline="0" dirty="0">
                <a:ln>
                  <a:noFill/>
                </a:ln>
                <a:solidFill>
                  <a:srgbClr val="A9B7C6"/>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18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2C7FC3-52F8-49AF-8623-9B1EF9028E67}"/>
              </a:ext>
            </a:extLst>
          </p:cNvPr>
          <p:cNvSpPr>
            <a:spLocks noGrp="1"/>
          </p:cNvSpPr>
          <p:nvPr>
            <p:ph type="title"/>
          </p:nvPr>
        </p:nvSpPr>
        <p:spPr/>
        <p:txBody>
          <a:bodyPr/>
          <a:lstStyle/>
          <a:p>
            <a:r>
              <a:rPr lang="de-DE" b="1" dirty="0"/>
              <a:t>Daten einfügen mittels </a:t>
            </a:r>
            <a:r>
              <a:rPr lang="de-DE" b="1" dirty="0" err="1"/>
              <a:t>prepared</a:t>
            </a:r>
            <a:r>
              <a:rPr lang="de-DE" b="1" dirty="0"/>
              <a:t> Statements</a:t>
            </a:r>
            <a:endParaRPr lang="de-AT" dirty="0"/>
          </a:p>
        </p:txBody>
      </p:sp>
      <p:sp>
        <p:nvSpPr>
          <p:cNvPr id="3" name="Textplatzhalter 2">
            <a:extLst>
              <a:ext uri="{FF2B5EF4-FFF2-40B4-BE49-F238E27FC236}">
                <a16:creationId xmlns:a16="http://schemas.microsoft.com/office/drawing/2014/main" id="{955C79EC-220B-4DC5-8D4F-7A221220C817}"/>
              </a:ext>
            </a:extLst>
          </p:cNvPr>
          <p:cNvSpPr>
            <a:spLocks noGrp="1"/>
          </p:cNvSpPr>
          <p:nvPr>
            <p:ph type="body" sz="quarter" idx="13"/>
          </p:nvPr>
        </p:nvSpPr>
        <p:spPr>
          <a:xfrm>
            <a:off x="949135" y="2598796"/>
            <a:ext cx="4268858" cy="286232"/>
          </a:xfrm>
        </p:spPr>
        <p:txBody>
          <a:bodyPr/>
          <a:lstStyle/>
          <a:p>
            <a:r>
              <a:rPr lang="de-AT" dirty="0"/>
              <a:t>Mit benannten Parametern</a:t>
            </a:r>
          </a:p>
        </p:txBody>
      </p:sp>
      <p:sp>
        <p:nvSpPr>
          <p:cNvPr id="4" name="Rectangle 1">
            <a:extLst>
              <a:ext uri="{FF2B5EF4-FFF2-40B4-BE49-F238E27FC236}">
                <a16:creationId xmlns:a16="http://schemas.microsoft.com/office/drawing/2014/main" id="{CE210E92-F070-4EBE-85FD-373EAA347F34}"/>
              </a:ext>
            </a:extLst>
          </p:cNvPr>
          <p:cNvSpPr>
            <a:spLocks noChangeArrowheads="1"/>
          </p:cNvSpPr>
          <p:nvPr/>
        </p:nvSpPr>
        <p:spPr bwMode="auto">
          <a:xfrm>
            <a:off x="949135" y="1124101"/>
            <a:ext cx="7798930"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"INSERT INTO </a:t>
            </a:r>
            <a:r>
              <a:rPr kumimoji="0" lang="de-DE" altLang="de-DE" sz="1050" b="0" i="0" u="none" strike="noStrike" cap="none" normalizeH="0" baseline="0" dirty="0" err="1">
                <a:ln>
                  <a:noFill/>
                </a:ln>
                <a:solidFill>
                  <a:srgbClr val="6A8759"/>
                </a:solidFill>
                <a:effectLst/>
                <a:latin typeface="Source Code Pro" panose="020B0509030403020204" pitchFamily="49" charset="0"/>
              </a:rPr>
              <a:t>tabelle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spalte1, spalte2, splate3</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 VALUES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'wert1'</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'wert2'</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'wert3'</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D97C92F-6513-4F04-87F9-461B65DEED2B}"/>
              </a:ext>
            </a:extLst>
          </p:cNvPr>
          <p:cNvSpPr>
            <a:spLocks noChangeArrowheads="1"/>
          </p:cNvSpPr>
          <p:nvPr/>
        </p:nvSpPr>
        <p:spPr bwMode="auto">
          <a:xfrm>
            <a:off x="949135" y="3000444"/>
            <a:ext cx="9423163" cy="106182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"INSERT INTO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email, </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 VALUES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:email, :</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'email' </a:t>
            </a:r>
            <a:r>
              <a:rPr kumimoji="0" lang="de-DE" altLang="de-DE" sz="1050" b="0" i="0" u="none" strike="noStrike" cap="none" normalizeH="0" baseline="0" dirty="0">
                <a:ln>
                  <a:noFill/>
                </a:ln>
                <a:solidFill>
                  <a:srgbClr val="A9B7C6"/>
                </a:solidFill>
                <a:effectLst/>
                <a:latin typeface="Source Code Pro" panose="020B0509030403020204" pitchFamily="49" charset="0"/>
              </a:rPr>
              <a:t>=&gt; </a:t>
            </a:r>
            <a:r>
              <a:rPr kumimoji="0" lang="de-DE" altLang="de-DE" sz="1050" b="0" i="0" u="none" strike="noStrike" cap="none" normalizeH="0" baseline="0" dirty="0">
                <a:ln>
                  <a:noFill/>
                </a:ln>
                <a:solidFill>
                  <a:srgbClr val="6A8759"/>
                </a:solidFill>
                <a:effectLst/>
                <a:latin typeface="Source Code Pro" panose="020B0509030403020204" pitchFamily="49" charset="0"/>
              </a:rPr>
              <a:t>'info@php-einfach.de'</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=&gt; </a:t>
            </a:r>
            <a:r>
              <a:rPr kumimoji="0" lang="de-DE" altLang="de-DE" sz="1050" b="0" i="0" u="none" strike="noStrike" cap="none" normalizeH="0" baseline="0" dirty="0">
                <a:ln>
                  <a:noFill/>
                </a:ln>
                <a:solidFill>
                  <a:srgbClr val="6A8759"/>
                </a:solidFill>
                <a:effectLst/>
                <a:latin typeface="Source Code Pro" panose="020B0509030403020204" pitchFamily="49" charset="0"/>
              </a:rPr>
              <a:t>'Klaus'</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=&gt; </a:t>
            </a:r>
            <a:r>
              <a:rPr kumimoji="0" lang="de-DE" altLang="de-DE" sz="1050" b="0" i="0" u="none" strike="noStrike" cap="none" normalizeH="0" baseline="0" dirty="0">
                <a:ln>
                  <a:noFill/>
                </a:ln>
                <a:solidFill>
                  <a:srgbClr val="6A8759"/>
                </a:solidFill>
                <a:effectLst/>
                <a:latin typeface="Source Code Pro" panose="020B0509030403020204" pitchFamily="49" charset="0"/>
              </a:rPr>
              <a:t>'Neumann'</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AB58BD3-2A36-460F-8E03-4723159198C8}"/>
              </a:ext>
            </a:extLst>
          </p:cNvPr>
          <p:cNvSpPr>
            <a:spLocks noChangeArrowheads="1"/>
          </p:cNvSpPr>
          <p:nvPr/>
        </p:nvSpPr>
        <p:spPr bwMode="auto">
          <a:xfrm>
            <a:off x="949135" y="4225513"/>
            <a:ext cx="9423163" cy="1869743"/>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neuer_user</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neuer_user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'email'</a:t>
            </a:r>
            <a:r>
              <a:rPr kumimoji="0" lang="de-DE" altLang="de-DE" sz="1050" b="0" i="0" u="none" strike="noStrike" cap="none" normalizeH="0" baseline="0" dirty="0">
                <a:ln>
                  <a:noFill/>
                </a:ln>
                <a:solidFill>
                  <a:srgbClr val="A9B7C6"/>
                </a:solidFill>
                <a:effectLst/>
                <a:latin typeface="Source Code Pro" panose="020B0509030403020204" pitchFamily="49" charset="0"/>
              </a:rPr>
              <a:t>] = </a:t>
            </a:r>
            <a:r>
              <a:rPr kumimoji="0" lang="de-DE" altLang="de-DE" sz="1050" b="0" i="0" u="none" strike="noStrike" cap="none" normalizeH="0" baseline="0" dirty="0">
                <a:ln>
                  <a:noFill/>
                </a:ln>
                <a:solidFill>
                  <a:srgbClr val="6A8759"/>
                </a:solidFill>
                <a:effectLst/>
                <a:latin typeface="Source Code Pro" panose="020B0509030403020204" pitchFamily="49" charset="0"/>
              </a:rPr>
              <a:t>'info@php-einfach.de'</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neuer_user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 = </a:t>
            </a:r>
            <a:r>
              <a:rPr kumimoji="0" lang="de-DE" altLang="de-DE" sz="1050" b="0" i="0" u="none" strike="noStrike" cap="none" normalizeH="0" baseline="0" dirty="0">
                <a:ln>
                  <a:noFill/>
                </a:ln>
                <a:solidFill>
                  <a:srgbClr val="6A8759"/>
                </a:solidFill>
                <a:effectLst/>
                <a:latin typeface="Source Code Pro" panose="020B0509030403020204" pitchFamily="49" charset="0"/>
              </a:rPr>
              <a:t>'Klaus'</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neuer_user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 = </a:t>
            </a:r>
            <a:r>
              <a:rPr kumimoji="0" lang="de-DE" altLang="de-DE" sz="1050" b="0" i="0" u="none" strike="noStrike" cap="none" normalizeH="0" baseline="0" dirty="0">
                <a:ln>
                  <a:noFill/>
                </a:ln>
                <a:solidFill>
                  <a:srgbClr val="6A8759"/>
                </a:solidFill>
                <a:effectLst/>
                <a:latin typeface="Source Code Pro" panose="020B0509030403020204" pitchFamily="49" charset="0"/>
              </a:rPr>
              <a:t>'Neumann'</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neuer_user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weiteres_feld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 = </a:t>
            </a:r>
            <a:r>
              <a:rPr kumimoji="0" lang="de-DE" altLang="de-DE" sz="1050" b="0" i="0" u="none" strike="noStrike" cap="none" normalizeH="0" baseline="0" dirty="0">
                <a:ln>
                  <a:noFill/>
                </a:ln>
                <a:solidFill>
                  <a:srgbClr val="6A8759"/>
                </a:solidFill>
                <a:effectLst/>
                <a:latin typeface="Source Code Pro" panose="020B0509030403020204" pitchFamily="49" charset="0"/>
              </a:rPr>
              <a:t>'Dieses wird beim Eintragen ignoriert'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prepare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"INSERT INTO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i="0" u="none" strike="noStrike" cap="none" normalizeH="0" baseline="0" dirty="0">
                <a:ln>
                  <a:noFill/>
                </a:ln>
                <a:solidFill>
                  <a:srgbClr val="6A8759"/>
                </a:solidFill>
                <a:effectLst/>
                <a:latin typeface="Source Code Pro" panose="020B0509030403020204" pitchFamily="49" charset="0"/>
              </a:rPr>
              <a:t> (email, </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0" u="none" strike="noStrike" cap="none" normalizeH="0" baseline="0" dirty="0">
                <a:ln>
                  <a:noFill/>
                </a:ln>
                <a:solidFill>
                  <a:srgbClr val="6A8759"/>
                </a:solidFill>
                <a:effectLst/>
                <a:latin typeface="Source Code Pro" panose="020B0509030403020204" pitchFamily="49" charset="0"/>
              </a:rPr>
              <a:t>) VALUES (:email, :</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A9B7C6"/>
                </a:solidFill>
                <a:effectLst/>
                <a:latin typeface="Source Code Pro" panose="020B0509030403020204" pitchFamily="49" charset="0"/>
              </a:rPr>
              <a:t>execute</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neuer_user</a:t>
            </a:r>
            <a:r>
              <a:rPr kumimoji="0" lang="de-DE" altLang="de-DE" sz="1050" b="0" i="0" u="none" strike="noStrike" cap="none" normalizeH="0" baseline="0" dirty="0">
                <a:ln>
                  <a:noFill/>
                </a:ln>
                <a:solidFill>
                  <a:srgbClr val="A9B7C6"/>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5EFE0804-4871-4BFA-8F75-4FE7A4A0F49F}"/>
              </a:ext>
            </a:extLst>
          </p:cNvPr>
          <p:cNvSpPr txBox="1"/>
          <p:nvPr/>
        </p:nvSpPr>
        <p:spPr>
          <a:xfrm>
            <a:off x="868340" y="6177559"/>
            <a:ext cx="6103960" cy="2308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https://www.php-einfach.de/mysql-tutorial/daten-einfuegen/</a:t>
            </a:r>
          </a:p>
        </p:txBody>
      </p:sp>
    </p:spTree>
    <p:extLst>
      <p:ext uri="{BB962C8B-B14F-4D97-AF65-F5344CB8AC3E}">
        <p14:creationId xmlns:p14="http://schemas.microsoft.com/office/powerpoint/2010/main" val="15256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4CF20C-4494-48AA-93C2-D3EC560D260A}"/>
              </a:ext>
            </a:extLst>
          </p:cNvPr>
          <p:cNvSpPr>
            <a:spLocks noGrp="1"/>
          </p:cNvSpPr>
          <p:nvPr>
            <p:ph type="title"/>
          </p:nvPr>
        </p:nvSpPr>
        <p:spPr/>
        <p:txBody>
          <a:bodyPr/>
          <a:lstStyle/>
          <a:p>
            <a:r>
              <a:rPr lang="de-AT" b="1" dirty="0"/>
              <a:t>Daten aktualisieren per UPDATE </a:t>
            </a:r>
            <a:endParaRPr lang="de-AT" dirty="0"/>
          </a:p>
        </p:txBody>
      </p:sp>
      <p:sp>
        <p:nvSpPr>
          <p:cNvPr id="4" name="Rectangle 1">
            <a:extLst>
              <a:ext uri="{FF2B5EF4-FFF2-40B4-BE49-F238E27FC236}">
                <a16:creationId xmlns:a16="http://schemas.microsoft.com/office/drawing/2014/main" id="{86D0B386-965F-4578-96B9-83E9997BC911}"/>
              </a:ext>
            </a:extLst>
          </p:cNvPr>
          <p:cNvSpPr>
            <a:spLocks noChangeArrowheads="1"/>
          </p:cNvSpPr>
          <p:nvPr/>
        </p:nvSpPr>
        <p:spPr bwMode="auto">
          <a:xfrm>
            <a:off x="1676969" y="1390009"/>
            <a:ext cx="6195927"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"UPDATE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i="0" u="none" strike="noStrike" cap="none" normalizeH="0" baseline="0" dirty="0">
                <a:ln>
                  <a:noFill/>
                </a:ln>
                <a:solidFill>
                  <a:srgbClr val="6A8759"/>
                </a:solidFill>
                <a:effectLst/>
                <a:latin typeface="Source Code Pro" panose="020B0509030403020204" pitchFamily="49" charset="0"/>
              </a:rPr>
              <a:t> SET email = ?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'neu@php-einfach.de'</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897BB"/>
                </a:solidFill>
                <a:effectLst/>
                <a:latin typeface="Source Code Pro" panose="020B0509030403020204" pitchFamily="49" charset="0"/>
              </a:rPr>
              <a:t>1</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1EE364E-5C70-4D68-81B1-DD15BDF66F0A}"/>
              </a:ext>
            </a:extLst>
          </p:cNvPr>
          <p:cNvSpPr>
            <a:spLocks noChangeArrowheads="1"/>
          </p:cNvSpPr>
          <p:nvPr/>
        </p:nvSpPr>
        <p:spPr bwMode="auto">
          <a:xfrm>
            <a:off x="1676969" y="2657186"/>
            <a:ext cx="6676828"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a:ln>
                  <a:noFill/>
                </a:ln>
                <a:solidFill>
                  <a:srgbClr val="CC7832"/>
                </a:solidFill>
                <a:effectLst/>
                <a:latin typeface="Source Code Pro" panose="020B0509030403020204" pitchFamily="49" charset="0"/>
              </a:rPr>
              <a:t>&lt;?php</a:t>
            </a: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9876AA"/>
                </a:solidFill>
                <a:effectLst/>
                <a:latin typeface="Source Code Pro" panose="020B0509030403020204" pitchFamily="49" charset="0"/>
              </a:rPr>
              <a:t>$pdo </a:t>
            </a:r>
            <a:r>
              <a:rPr kumimoji="0" lang="de-DE" altLang="de-DE" sz="1050" b="0" i="0" u="none" strike="noStrike" cap="none" normalizeH="0" baseline="0">
                <a:ln>
                  <a:noFill/>
                </a:ln>
                <a:solidFill>
                  <a:srgbClr val="A9B7C6"/>
                </a:solidFill>
                <a:effectLst/>
                <a:latin typeface="Source Code Pro" panose="020B0509030403020204" pitchFamily="49" charset="0"/>
              </a:rPr>
              <a:t>= </a:t>
            </a:r>
            <a:r>
              <a:rPr kumimoji="0" lang="de-DE" altLang="de-DE" sz="1050" b="0" i="0" u="none" strike="noStrike" cap="none" normalizeH="0" baseline="0">
                <a:ln>
                  <a:noFill/>
                </a:ln>
                <a:solidFill>
                  <a:srgbClr val="CC7832"/>
                </a:solidFill>
                <a:effectLst/>
                <a:latin typeface="Source Code Pro" panose="020B0509030403020204" pitchFamily="49" charset="0"/>
              </a:rPr>
              <a:t>new </a:t>
            </a:r>
            <a:r>
              <a:rPr kumimoji="0" lang="de-DE" altLang="de-DE" sz="1050" b="0" i="0" u="none" strike="noStrike" cap="none" normalizeH="0" baseline="0">
                <a:ln>
                  <a:noFill/>
                </a:ln>
                <a:solidFill>
                  <a:srgbClr val="A9B7C6"/>
                </a:solidFill>
                <a:effectLst/>
                <a:latin typeface="Source Code Pro" panose="020B0509030403020204" pitchFamily="49" charset="0"/>
              </a:rPr>
              <a:t>PDO</a:t>
            </a:r>
            <a:r>
              <a:rPr kumimoji="0" lang="de-DE" altLang="de-DE" sz="1050" b="0" i="1" u="none" strike="noStrike" cap="none" normalizeH="0" baseline="0">
                <a:ln>
                  <a:noFill/>
                </a:ln>
                <a:solidFill>
                  <a:srgbClr val="9876AA"/>
                </a:solidFill>
                <a:effectLst/>
                <a:latin typeface="Source Code Pro" panose="020B0509030403020204" pitchFamily="49" charset="0"/>
              </a:rPr>
              <a:t>(</a:t>
            </a:r>
            <a:r>
              <a:rPr kumimoji="0" lang="de-DE" altLang="de-DE" sz="1050" b="0" i="0" u="none" strike="noStrike" cap="none" normalizeH="0" baseline="0">
                <a:ln>
                  <a:noFill/>
                </a:ln>
                <a:solidFill>
                  <a:srgbClr val="6A8759"/>
                </a:solidFill>
                <a:effectLst/>
                <a:latin typeface="Source Code Pro" panose="020B0509030403020204" pitchFamily="49" charset="0"/>
              </a:rPr>
              <a:t>'mysql:host=localhost;dbname=test'</a:t>
            </a:r>
            <a:r>
              <a:rPr kumimoji="0" lang="de-DE" altLang="de-DE" sz="1050" b="0" i="0" u="none" strike="noStrike" cap="none" normalizeH="0" baseline="0">
                <a:ln>
                  <a:noFill/>
                </a:ln>
                <a:solidFill>
                  <a:srgbClr val="CC7832"/>
                </a:solidFill>
                <a:effectLst/>
                <a:latin typeface="Source Code Pro" panose="020B0509030403020204" pitchFamily="49" charset="0"/>
              </a:rPr>
              <a:t>, </a:t>
            </a:r>
            <a:r>
              <a:rPr kumimoji="0" lang="de-DE" altLang="de-DE" sz="1050" b="0" i="0" u="none" strike="noStrike" cap="none" normalizeH="0" baseline="0">
                <a:ln>
                  <a:noFill/>
                </a:ln>
                <a:solidFill>
                  <a:srgbClr val="6A8759"/>
                </a:solidFill>
                <a:effectLst/>
                <a:latin typeface="Source Code Pro" panose="020B0509030403020204" pitchFamily="49" charset="0"/>
              </a:rPr>
              <a:t>'username'</a:t>
            </a:r>
            <a:r>
              <a:rPr kumimoji="0" lang="de-DE" altLang="de-DE" sz="1050" b="0" i="0" u="none" strike="noStrike" cap="none" normalizeH="0" baseline="0">
                <a:ln>
                  <a:noFill/>
                </a:ln>
                <a:solidFill>
                  <a:srgbClr val="CC7832"/>
                </a:solidFill>
                <a:effectLst/>
                <a:latin typeface="Source Code Pro" panose="020B0509030403020204" pitchFamily="49" charset="0"/>
              </a:rPr>
              <a:t>, </a:t>
            </a:r>
            <a:r>
              <a:rPr kumimoji="0" lang="de-DE" altLang="de-DE" sz="1050" b="0" i="0" u="none" strike="noStrike" cap="none" normalizeH="0" baseline="0">
                <a:ln>
                  <a:noFill/>
                </a:ln>
                <a:solidFill>
                  <a:srgbClr val="6A8759"/>
                </a:solidFill>
                <a:effectLst/>
                <a:latin typeface="Source Code Pro" panose="020B0509030403020204" pitchFamily="49" charset="0"/>
              </a:rPr>
              <a:t>'password'</a:t>
            </a:r>
            <a:r>
              <a:rPr kumimoji="0" lang="de-DE" altLang="de-DE" sz="1050" b="0" i="1" u="none" strike="noStrike" cap="none" normalizeH="0" baseline="0">
                <a:ln>
                  <a:noFill/>
                </a:ln>
                <a:solidFill>
                  <a:srgbClr val="9876AA"/>
                </a:solidFill>
                <a:effectLst/>
                <a:latin typeface="Source Code Pro" panose="020B0509030403020204" pitchFamily="49" charset="0"/>
              </a:rPr>
              <a:t>)</a:t>
            </a:r>
            <a:r>
              <a:rPr kumimoji="0" lang="de-DE" altLang="de-DE" sz="1050" b="0" i="0" u="none" strike="noStrike" cap="none" normalizeH="0" baseline="0">
                <a:ln>
                  <a:noFill/>
                </a:ln>
                <a:solidFill>
                  <a:srgbClr val="CC7832"/>
                </a:solidFill>
                <a:effectLst/>
                <a:latin typeface="Source Code Pro" panose="020B0509030403020204" pitchFamily="49" charset="0"/>
              </a:rPr>
              <a:t>;</a:t>
            </a:r>
            <a:br>
              <a:rPr kumimoji="0" lang="de-DE" altLang="de-DE" sz="1050" b="0" i="0" u="none" strike="noStrike" cap="none" normalizeH="0" baseline="0">
                <a:ln>
                  <a:noFill/>
                </a:ln>
                <a:solidFill>
                  <a:srgbClr val="CC7832"/>
                </a:solidFill>
                <a:effectLst/>
                <a:latin typeface="Source Code Pro" panose="020B0509030403020204" pitchFamily="49" charset="0"/>
              </a:rPr>
            </a:b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9876AA"/>
                </a:solidFill>
                <a:effectLst/>
                <a:latin typeface="Source Code Pro" panose="020B0509030403020204" pitchFamily="49" charset="0"/>
              </a:rPr>
              <a:t>$statement </a:t>
            </a:r>
            <a:r>
              <a:rPr kumimoji="0" lang="de-DE" altLang="de-DE" sz="1050" b="0" i="0" u="none" strike="noStrike" cap="none" normalizeH="0" baseline="0">
                <a:ln>
                  <a:noFill/>
                </a:ln>
                <a:solidFill>
                  <a:srgbClr val="A9B7C6"/>
                </a:solidFill>
                <a:effectLst/>
                <a:latin typeface="Source Code Pro" panose="020B0509030403020204" pitchFamily="49" charset="0"/>
              </a:rPr>
              <a:t>= </a:t>
            </a:r>
            <a:r>
              <a:rPr kumimoji="0" lang="de-DE" altLang="de-DE" sz="1050" b="0" i="0" u="none" strike="noStrike" cap="none" normalizeH="0" baseline="0">
                <a:ln>
                  <a:noFill/>
                </a:ln>
                <a:solidFill>
                  <a:srgbClr val="9876AA"/>
                </a:solidFill>
                <a:effectLst/>
                <a:latin typeface="Source Code Pro" panose="020B0509030403020204" pitchFamily="49" charset="0"/>
              </a:rPr>
              <a:t>$pdo</a:t>
            </a:r>
            <a:r>
              <a:rPr kumimoji="0" lang="de-DE" altLang="de-DE" sz="1050" b="0" i="0" u="none" strike="noStrike" cap="none" normalizeH="0" baseline="0">
                <a:ln>
                  <a:noFill/>
                </a:ln>
                <a:solidFill>
                  <a:srgbClr val="A9B7C6"/>
                </a:solidFill>
                <a:effectLst/>
                <a:latin typeface="Source Code Pro" panose="020B0509030403020204" pitchFamily="49" charset="0"/>
              </a:rPr>
              <a:t>-&gt;prepare</a:t>
            </a:r>
            <a:r>
              <a:rPr kumimoji="0" lang="de-DE" altLang="de-DE" sz="1050" b="0" i="1" u="none" strike="noStrike" cap="none" normalizeH="0" baseline="0">
                <a:ln>
                  <a:noFill/>
                </a:ln>
                <a:solidFill>
                  <a:srgbClr val="9876AA"/>
                </a:solidFill>
                <a:effectLst/>
                <a:latin typeface="Source Code Pro" panose="020B0509030403020204" pitchFamily="49" charset="0"/>
              </a:rPr>
              <a:t>(</a:t>
            </a:r>
            <a:r>
              <a:rPr kumimoji="0" lang="de-DE" altLang="de-DE" sz="1050" b="0" i="0" u="none" strike="noStrike" cap="none" normalizeH="0" baseline="0">
                <a:ln>
                  <a:noFill/>
                </a:ln>
                <a:solidFill>
                  <a:srgbClr val="6A8759"/>
                </a:solidFill>
                <a:effectLst/>
                <a:latin typeface="Source Code Pro" panose="020B0509030403020204" pitchFamily="49" charset="0"/>
              </a:rPr>
              <a:t>"UPDATE users SET email = :email_neu WHERE id = :id"</a:t>
            </a:r>
            <a:r>
              <a:rPr kumimoji="0" lang="de-DE" altLang="de-DE" sz="1050" b="0" i="0" u="none" strike="noStrike" cap="none" normalizeH="0" baseline="0">
                <a:ln>
                  <a:noFill/>
                </a:ln>
                <a:solidFill>
                  <a:srgbClr val="A9B7C6"/>
                </a:solidFill>
                <a:effectLst/>
                <a:latin typeface="Source Code Pro" panose="020B0509030403020204" pitchFamily="49" charset="0"/>
              </a:rPr>
              <a:t>)</a:t>
            </a:r>
            <a:r>
              <a:rPr kumimoji="0" lang="de-DE" altLang="de-DE" sz="1050" b="0" i="0" u="none" strike="noStrike" cap="none" normalizeH="0" baseline="0">
                <a:ln>
                  <a:noFill/>
                </a:ln>
                <a:solidFill>
                  <a:srgbClr val="CC7832"/>
                </a:solidFill>
                <a:effectLst/>
                <a:latin typeface="Source Code Pro" panose="020B0509030403020204" pitchFamily="49" charset="0"/>
              </a:rPr>
              <a:t>;</a:t>
            </a: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9876AA"/>
                </a:solidFill>
                <a:effectLst/>
                <a:latin typeface="Source Code Pro" panose="020B0509030403020204" pitchFamily="49" charset="0"/>
              </a:rPr>
              <a:t>$statement</a:t>
            </a:r>
            <a:r>
              <a:rPr kumimoji="0" lang="de-DE" altLang="de-DE" sz="1050" b="0" i="0" u="none" strike="noStrike" cap="none" normalizeH="0" baseline="0">
                <a:ln>
                  <a:noFill/>
                </a:ln>
                <a:solidFill>
                  <a:srgbClr val="A9B7C6"/>
                </a:solidFill>
                <a:effectLst/>
                <a:latin typeface="Source Code Pro" panose="020B0509030403020204" pitchFamily="49" charset="0"/>
              </a:rPr>
              <a:t>-&gt;execute(</a:t>
            </a:r>
            <a:r>
              <a:rPr kumimoji="0" lang="de-DE" altLang="de-DE" sz="1050" b="0" i="0" u="none" strike="noStrike" cap="none" normalizeH="0" baseline="0">
                <a:ln>
                  <a:noFill/>
                </a:ln>
                <a:solidFill>
                  <a:srgbClr val="CC7832"/>
                </a:solidFill>
                <a:effectLst/>
                <a:latin typeface="Source Code Pro" panose="020B0509030403020204" pitchFamily="49" charset="0"/>
              </a:rPr>
              <a:t>array</a:t>
            </a:r>
            <a:r>
              <a:rPr kumimoji="0" lang="de-DE" altLang="de-DE" sz="1050" b="0" i="0" u="none" strike="noStrike" cap="none" normalizeH="0" baseline="0">
                <a:ln>
                  <a:noFill/>
                </a:ln>
                <a:solidFill>
                  <a:srgbClr val="A9B7C6"/>
                </a:solidFill>
                <a:effectLst/>
                <a:latin typeface="Source Code Pro" panose="020B0509030403020204" pitchFamily="49" charset="0"/>
              </a:rPr>
              <a:t>(</a:t>
            </a:r>
            <a:r>
              <a:rPr kumimoji="0" lang="de-DE" altLang="de-DE" sz="1050" b="0" i="0" u="none" strike="noStrike" cap="none" normalizeH="0" baseline="0">
                <a:ln>
                  <a:noFill/>
                </a:ln>
                <a:solidFill>
                  <a:srgbClr val="6A8759"/>
                </a:solidFill>
                <a:effectLst/>
                <a:latin typeface="Source Code Pro" panose="020B0509030403020204" pitchFamily="49" charset="0"/>
              </a:rPr>
              <a:t>'id' </a:t>
            </a:r>
            <a:r>
              <a:rPr kumimoji="0" lang="de-DE" altLang="de-DE" sz="1050" b="0" i="0" u="none" strike="noStrike" cap="none" normalizeH="0" baseline="0">
                <a:ln>
                  <a:noFill/>
                </a:ln>
                <a:solidFill>
                  <a:srgbClr val="A9B7C6"/>
                </a:solidFill>
                <a:effectLst/>
                <a:latin typeface="Source Code Pro" panose="020B0509030403020204" pitchFamily="49" charset="0"/>
              </a:rPr>
              <a:t>=&gt; </a:t>
            </a:r>
            <a:r>
              <a:rPr kumimoji="0" lang="de-DE" altLang="de-DE" sz="1050" b="0" i="0" u="none" strike="noStrike" cap="none" normalizeH="0" baseline="0">
                <a:ln>
                  <a:noFill/>
                </a:ln>
                <a:solidFill>
                  <a:srgbClr val="6897BB"/>
                </a:solidFill>
                <a:effectLst/>
                <a:latin typeface="Source Code Pro" panose="020B0509030403020204" pitchFamily="49" charset="0"/>
              </a:rPr>
              <a:t>1</a:t>
            </a:r>
            <a:r>
              <a:rPr kumimoji="0" lang="de-DE" altLang="de-DE" sz="1050" b="0" i="0" u="none" strike="noStrike" cap="none" normalizeH="0" baseline="0">
                <a:ln>
                  <a:noFill/>
                </a:ln>
                <a:solidFill>
                  <a:srgbClr val="CC7832"/>
                </a:solidFill>
                <a:effectLst/>
                <a:latin typeface="Source Code Pro" panose="020B0509030403020204" pitchFamily="49" charset="0"/>
              </a:rPr>
              <a:t>, </a:t>
            </a:r>
            <a:r>
              <a:rPr kumimoji="0" lang="de-DE" altLang="de-DE" sz="1050" b="0" i="0" u="none" strike="noStrike" cap="none" normalizeH="0" baseline="0">
                <a:ln>
                  <a:noFill/>
                </a:ln>
                <a:solidFill>
                  <a:srgbClr val="6A8759"/>
                </a:solidFill>
                <a:effectLst/>
                <a:latin typeface="Source Code Pro" panose="020B0509030403020204" pitchFamily="49" charset="0"/>
              </a:rPr>
              <a:t>'email_neu' </a:t>
            </a:r>
            <a:r>
              <a:rPr kumimoji="0" lang="de-DE" altLang="de-DE" sz="1050" b="0" i="0" u="none" strike="noStrike" cap="none" normalizeH="0" baseline="0">
                <a:ln>
                  <a:noFill/>
                </a:ln>
                <a:solidFill>
                  <a:srgbClr val="A9B7C6"/>
                </a:solidFill>
                <a:effectLst/>
                <a:latin typeface="Source Code Pro" panose="020B0509030403020204" pitchFamily="49" charset="0"/>
              </a:rPr>
              <a:t>=&gt; </a:t>
            </a:r>
            <a:r>
              <a:rPr kumimoji="0" lang="de-DE" altLang="de-DE" sz="1050" b="0" i="0" u="none" strike="noStrike" cap="none" normalizeH="0" baseline="0">
                <a:ln>
                  <a:noFill/>
                </a:ln>
                <a:solidFill>
                  <a:srgbClr val="6A8759"/>
                </a:solidFill>
                <a:effectLst/>
                <a:latin typeface="Source Code Pro" panose="020B0509030403020204" pitchFamily="49" charset="0"/>
              </a:rPr>
              <a:t>'neu@php-einfach.de'</a:t>
            </a:r>
            <a:r>
              <a:rPr kumimoji="0" lang="de-DE" altLang="de-DE" sz="1050" b="0" i="1" u="none" strike="noStrike" cap="none" normalizeH="0" baseline="0">
                <a:ln>
                  <a:noFill/>
                </a:ln>
                <a:solidFill>
                  <a:srgbClr val="9876AA"/>
                </a:solidFill>
                <a:effectLst/>
                <a:latin typeface="Source Code Pro" panose="020B0509030403020204" pitchFamily="49" charset="0"/>
              </a:rPr>
              <a:t>))</a:t>
            </a:r>
            <a:r>
              <a:rPr kumimoji="0" lang="de-DE" altLang="de-DE" sz="1050" b="0" i="0" u="none" strike="noStrike" cap="none" normalizeH="0" baseline="0">
                <a:ln>
                  <a:noFill/>
                </a:ln>
                <a:solidFill>
                  <a:srgbClr val="CC7832"/>
                </a:solidFill>
                <a:effectLst/>
                <a:latin typeface="Source Code Pro" panose="020B0509030403020204" pitchFamily="49" charset="0"/>
              </a:rPr>
              <a:t>;</a:t>
            </a: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CC7832"/>
                </a:solidFill>
                <a:effectLst/>
                <a:latin typeface="Source Code Pro" panose="020B0509030403020204" pitchFamily="49" charset="0"/>
              </a:rPr>
              <a:t>?&gt;</a:t>
            </a:r>
            <a:endParaRPr kumimoji="0" lang="de-DE" altLang="de-DE" sz="20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44ADCAFF-EE70-48D2-BCB4-12CCE48B3145}"/>
              </a:ext>
            </a:extLst>
          </p:cNvPr>
          <p:cNvSpPr>
            <a:spLocks noChangeArrowheads="1"/>
          </p:cNvSpPr>
          <p:nvPr/>
        </p:nvSpPr>
        <p:spPr bwMode="auto">
          <a:xfrm>
            <a:off x="1676969" y="3875248"/>
            <a:ext cx="6516528"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a:ln>
                  <a:noFill/>
                </a:ln>
                <a:solidFill>
                  <a:srgbClr val="CC7832"/>
                </a:solidFill>
                <a:effectLst/>
                <a:latin typeface="Source Code Pro" panose="020B0509030403020204" pitchFamily="49" charset="0"/>
              </a:rPr>
              <a:t>&lt;?php</a:t>
            </a: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9876AA"/>
                </a:solidFill>
                <a:effectLst/>
                <a:latin typeface="Source Code Pro" panose="020B0509030403020204" pitchFamily="49" charset="0"/>
              </a:rPr>
              <a:t>$pdo </a:t>
            </a:r>
            <a:r>
              <a:rPr kumimoji="0" lang="de-DE" altLang="de-DE" sz="1050" b="0" i="0" u="none" strike="noStrike" cap="none" normalizeH="0" baseline="0">
                <a:ln>
                  <a:noFill/>
                </a:ln>
                <a:solidFill>
                  <a:srgbClr val="A9B7C6"/>
                </a:solidFill>
                <a:effectLst/>
                <a:latin typeface="Source Code Pro" panose="020B0509030403020204" pitchFamily="49" charset="0"/>
              </a:rPr>
              <a:t>= </a:t>
            </a:r>
            <a:r>
              <a:rPr kumimoji="0" lang="de-DE" altLang="de-DE" sz="1050" b="0" i="0" u="none" strike="noStrike" cap="none" normalizeH="0" baseline="0">
                <a:ln>
                  <a:noFill/>
                </a:ln>
                <a:solidFill>
                  <a:srgbClr val="CC7832"/>
                </a:solidFill>
                <a:effectLst/>
                <a:latin typeface="Source Code Pro" panose="020B0509030403020204" pitchFamily="49" charset="0"/>
              </a:rPr>
              <a:t>new </a:t>
            </a:r>
            <a:r>
              <a:rPr kumimoji="0" lang="de-DE" altLang="de-DE" sz="1050" b="0" i="0" u="none" strike="noStrike" cap="none" normalizeH="0" baseline="0">
                <a:ln>
                  <a:noFill/>
                </a:ln>
                <a:solidFill>
                  <a:srgbClr val="A9B7C6"/>
                </a:solidFill>
                <a:effectLst/>
                <a:latin typeface="Source Code Pro" panose="020B0509030403020204" pitchFamily="49" charset="0"/>
              </a:rPr>
              <a:t>PDO</a:t>
            </a:r>
            <a:r>
              <a:rPr kumimoji="0" lang="de-DE" altLang="de-DE" sz="1050" b="0" i="1" u="none" strike="noStrike" cap="none" normalizeH="0" baseline="0">
                <a:ln>
                  <a:noFill/>
                </a:ln>
                <a:solidFill>
                  <a:srgbClr val="9876AA"/>
                </a:solidFill>
                <a:effectLst/>
                <a:latin typeface="Source Code Pro" panose="020B0509030403020204" pitchFamily="49" charset="0"/>
              </a:rPr>
              <a:t>(</a:t>
            </a:r>
            <a:r>
              <a:rPr kumimoji="0" lang="de-DE" altLang="de-DE" sz="1050" b="0" i="0" u="none" strike="noStrike" cap="none" normalizeH="0" baseline="0">
                <a:ln>
                  <a:noFill/>
                </a:ln>
                <a:solidFill>
                  <a:srgbClr val="6A8759"/>
                </a:solidFill>
                <a:effectLst/>
                <a:latin typeface="Source Code Pro" panose="020B0509030403020204" pitchFamily="49" charset="0"/>
              </a:rPr>
              <a:t>'mysql:host=localhost;dbname=test'</a:t>
            </a:r>
            <a:r>
              <a:rPr kumimoji="0" lang="de-DE" altLang="de-DE" sz="1050" b="0" i="0" u="none" strike="noStrike" cap="none" normalizeH="0" baseline="0">
                <a:ln>
                  <a:noFill/>
                </a:ln>
                <a:solidFill>
                  <a:srgbClr val="CC7832"/>
                </a:solidFill>
                <a:effectLst/>
                <a:latin typeface="Source Code Pro" panose="020B0509030403020204" pitchFamily="49" charset="0"/>
              </a:rPr>
              <a:t>, </a:t>
            </a:r>
            <a:r>
              <a:rPr kumimoji="0" lang="de-DE" altLang="de-DE" sz="1050" b="0" i="0" u="none" strike="noStrike" cap="none" normalizeH="0" baseline="0">
                <a:ln>
                  <a:noFill/>
                </a:ln>
                <a:solidFill>
                  <a:srgbClr val="6A8759"/>
                </a:solidFill>
                <a:effectLst/>
                <a:latin typeface="Source Code Pro" panose="020B0509030403020204" pitchFamily="49" charset="0"/>
              </a:rPr>
              <a:t>'username'</a:t>
            </a:r>
            <a:r>
              <a:rPr kumimoji="0" lang="de-DE" altLang="de-DE" sz="1050" b="0" i="0" u="none" strike="noStrike" cap="none" normalizeH="0" baseline="0">
                <a:ln>
                  <a:noFill/>
                </a:ln>
                <a:solidFill>
                  <a:srgbClr val="CC7832"/>
                </a:solidFill>
                <a:effectLst/>
                <a:latin typeface="Source Code Pro" panose="020B0509030403020204" pitchFamily="49" charset="0"/>
              </a:rPr>
              <a:t>, </a:t>
            </a:r>
            <a:r>
              <a:rPr kumimoji="0" lang="de-DE" altLang="de-DE" sz="1050" b="0" i="0" u="none" strike="noStrike" cap="none" normalizeH="0" baseline="0">
                <a:ln>
                  <a:noFill/>
                </a:ln>
                <a:solidFill>
                  <a:srgbClr val="6A8759"/>
                </a:solidFill>
                <a:effectLst/>
                <a:latin typeface="Source Code Pro" panose="020B0509030403020204" pitchFamily="49" charset="0"/>
              </a:rPr>
              <a:t>'password'</a:t>
            </a:r>
            <a:r>
              <a:rPr kumimoji="0" lang="de-DE" altLang="de-DE" sz="1050" b="0" i="1" u="none" strike="noStrike" cap="none" normalizeH="0" baseline="0">
                <a:ln>
                  <a:noFill/>
                </a:ln>
                <a:solidFill>
                  <a:srgbClr val="9876AA"/>
                </a:solidFill>
                <a:effectLst/>
                <a:latin typeface="Source Code Pro" panose="020B0509030403020204" pitchFamily="49" charset="0"/>
              </a:rPr>
              <a:t>)</a:t>
            </a:r>
            <a:r>
              <a:rPr kumimoji="0" lang="de-DE" altLang="de-DE" sz="1050" b="0" i="0" u="none" strike="noStrike" cap="none" normalizeH="0" baseline="0">
                <a:ln>
                  <a:noFill/>
                </a:ln>
                <a:solidFill>
                  <a:srgbClr val="CC7832"/>
                </a:solidFill>
                <a:effectLst/>
                <a:latin typeface="Source Code Pro" panose="020B0509030403020204" pitchFamily="49" charset="0"/>
              </a:rPr>
              <a:t>;</a:t>
            </a:r>
            <a:br>
              <a:rPr kumimoji="0" lang="de-DE" altLang="de-DE" sz="1050" b="0" i="0" u="none" strike="noStrike" cap="none" normalizeH="0" baseline="0">
                <a:ln>
                  <a:noFill/>
                </a:ln>
                <a:solidFill>
                  <a:srgbClr val="CC7832"/>
                </a:solidFill>
                <a:effectLst/>
                <a:latin typeface="Source Code Pro" panose="020B0509030403020204" pitchFamily="49" charset="0"/>
              </a:rPr>
            </a:b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9876AA"/>
                </a:solidFill>
                <a:effectLst/>
                <a:latin typeface="Source Code Pro" panose="020B0509030403020204" pitchFamily="49" charset="0"/>
              </a:rPr>
              <a:t>$statement </a:t>
            </a:r>
            <a:r>
              <a:rPr kumimoji="0" lang="de-DE" altLang="de-DE" sz="1050" b="0" i="0" u="none" strike="noStrike" cap="none" normalizeH="0" baseline="0">
                <a:ln>
                  <a:noFill/>
                </a:ln>
                <a:solidFill>
                  <a:srgbClr val="A9B7C6"/>
                </a:solidFill>
                <a:effectLst/>
                <a:latin typeface="Source Code Pro" panose="020B0509030403020204" pitchFamily="49" charset="0"/>
              </a:rPr>
              <a:t>= </a:t>
            </a:r>
            <a:r>
              <a:rPr kumimoji="0" lang="de-DE" altLang="de-DE" sz="1050" b="0" i="0" u="none" strike="noStrike" cap="none" normalizeH="0" baseline="0">
                <a:ln>
                  <a:noFill/>
                </a:ln>
                <a:solidFill>
                  <a:srgbClr val="9876AA"/>
                </a:solidFill>
                <a:effectLst/>
                <a:latin typeface="Source Code Pro" panose="020B0509030403020204" pitchFamily="49" charset="0"/>
              </a:rPr>
              <a:t>$pdo</a:t>
            </a:r>
            <a:r>
              <a:rPr kumimoji="0" lang="de-DE" altLang="de-DE" sz="1050" b="0" i="0" u="none" strike="noStrike" cap="none" normalizeH="0" baseline="0">
                <a:ln>
                  <a:noFill/>
                </a:ln>
                <a:solidFill>
                  <a:srgbClr val="A9B7C6"/>
                </a:solidFill>
                <a:effectLst/>
                <a:latin typeface="Source Code Pro" panose="020B0509030403020204" pitchFamily="49" charset="0"/>
              </a:rPr>
              <a:t>-&gt;prepare(</a:t>
            </a:r>
            <a:r>
              <a:rPr kumimoji="0" lang="de-DE" altLang="de-DE" sz="1050" b="0" i="0" u="none" strike="noStrike" cap="none" normalizeH="0" baseline="0">
                <a:ln>
                  <a:noFill/>
                </a:ln>
                <a:solidFill>
                  <a:srgbClr val="6A8759"/>
                </a:solidFill>
                <a:effectLst/>
                <a:latin typeface="Source Code Pro" panose="020B0509030403020204" pitchFamily="49" charset="0"/>
              </a:rPr>
              <a:t>"UPDATE users SET email = :email_neu WHERE id = 1"</a:t>
            </a:r>
            <a:r>
              <a:rPr kumimoji="0" lang="de-DE" altLang="de-DE" sz="1050" b="0" i="0" u="none" strike="noStrike" cap="none" normalizeH="0" baseline="0">
                <a:ln>
                  <a:noFill/>
                </a:ln>
                <a:solidFill>
                  <a:srgbClr val="A9B7C6"/>
                </a:solidFill>
                <a:effectLst/>
                <a:latin typeface="Source Code Pro" panose="020B0509030403020204" pitchFamily="49" charset="0"/>
              </a:rPr>
              <a:t>)</a:t>
            </a:r>
            <a:r>
              <a:rPr kumimoji="0" lang="de-DE" altLang="de-DE" sz="1050" b="0" i="0" u="none" strike="noStrike" cap="none" normalizeH="0" baseline="0">
                <a:ln>
                  <a:noFill/>
                </a:ln>
                <a:solidFill>
                  <a:srgbClr val="CC7832"/>
                </a:solidFill>
                <a:effectLst/>
                <a:latin typeface="Source Code Pro" panose="020B0509030403020204" pitchFamily="49" charset="0"/>
              </a:rPr>
              <a:t>;</a:t>
            </a: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9876AA"/>
                </a:solidFill>
                <a:effectLst/>
                <a:latin typeface="Source Code Pro" panose="020B0509030403020204" pitchFamily="49" charset="0"/>
              </a:rPr>
              <a:t>$statement</a:t>
            </a:r>
            <a:r>
              <a:rPr kumimoji="0" lang="de-DE" altLang="de-DE" sz="1050" b="0" i="0" u="none" strike="noStrike" cap="none" normalizeH="0" baseline="0">
                <a:ln>
                  <a:noFill/>
                </a:ln>
                <a:solidFill>
                  <a:srgbClr val="A9B7C6"/>
                </a:solidFill>
                <a:effectLst/>
                <a:latin typeface="Source Code Pro" panose="020B0509030403020204" pitchFamily="49" charset="0"/>
              </a:rPr>
              <a:t>-&gt;execute(</a:t>
            </a:r>
            <a:r>
              <a:rPr kumimoji="0" lang="de-DE" altLang="de-DE" sz="1050" b="0" i="0" u="none" strike="noStrike" cap="none" normalizeH="0" baseline="0">
                <a:ln>
                  <a:noFill/>
                </a:ln>
                <a:solidFill>
                  <a:srgbClr val="CC7832"/>
                </a:solidFill>
                <a:effectLst/>
                <a:latin typeface="Source Code Pro" panose="020B0509030403020204" pitchFamily="49" charset="0"/>
              </a:rPr>
              <a:t>array</a:t>
            </a:r>
            <a:r>
              <a:rPr kumimoji="0" lang="de-DE" altLang="de-DE" sz="1050" b="0" i="0" u="none" strike="noStrike" cap="none" normalizeH="0" baseline="0">
                <a:ln>
                  <a:noFill/>
                </a:ln>
                <a:solidFill>
                  <a:srgbClr val="A9B7C6"/>
                </a:solidFill>
                <a:effectLst/>
                <a:latin typeface="Source Code Pro" panose="020B0509030403020204" pitchFamily="49" charset="0"/>
              </a:rPr>
              <a:t>(</a:t>
            </a:r>
            <a:r>
              <a:rPr kumimoji="0" lang="de-DE" altLang="de-DE" sz="1050" b="0" i="0" u="none" strike="noStrike" cap="none" normalizeH="0" baseline="0">
                <a:ln>
                  <a:noFill/>
                </a:ln>
                <a:solidFill>
                  <a:srgbClr val="6A8759"/>
                </a:solidFill>
                <a:effectLst/>
                <a:latin typeface="Source Code Pro" panose="020B0509030403020204" pitchFamily="49" charset="0"/>
              </a:rPr>
              <a:t>'email_neu' </a:t>
            </a:r>
            <a:r>
              <a:rPr kumimoji="0" lang="de-DE" altLang="de-DE" sz="1050" b="0" i="0" u="none" strike="noStrike" cap="none" normalizeH="0" baseline="0">
                <a:ln>
                  <a:noFill/>
                </a:ln>
                <a:solidFill>
                  <a:srgbClr val="A9B7C6"/>
                </a:solidFill>
                <a:effectLst/>
                <a:latin typeface="Source Code Pro" panose="020B0509030403020204" pitchFamily="49" charset="0"/>
              </a:rPr>
              <a:t>=&gt; </a:t>
            </a:r>
            <a:r>
              <a:rPr kumimoji="0" lang="de-DE" altLang="de-DE" sz="1050" b="0" i="0" u="none" strike="noStrike" cap="none" normalizeH="0" baseline="0">
                <a:ln>
                  <a:noFill/>
                </a:ln>
                <a:solidFill>
                  <a:srgbClr val="6A8759"/>
                </a:solidFill>
                <a:effectLst/>
                <a:latin typeface="Source Code Pro" panose="020B0509030403020204" pitchFamily="49" charset="0"/>
              </a:rPr>
              <a:t>'neu@php-einfach.de'</a:t>
            </a:r>
            <a:r>
              <a:rPr kumimoji="0" lang="de-DE" altLang="de-DE" sz="1050" b="0" i="1" u="none" strike="noStrike" cap="none" normalizeH="0" baseline="0">
                <a:ln>
                  <a:noFill/>
                </a:ln>
                <a:solidFill>
                  <a:srgbClr val="9876AA"/>
                </a:solidFill>
                <a:effectLst/>
                <a:latin typeface="Source Code Pro" panose="020B0509030403020204" pitchFamily="49" charset="0"/>
              </a:rPr>
              <a:t>))</a:t>
            </a:r>
            <a:r>
              <a:rPr kumimoji="0" lang="de-DE" altLang="de-DE" sz="1050" b="0" i="0" u="none" strike="noStrike" cap="none" normalizeH="0" baseline="0">
                <a:ln>
                  <a:noFill/>
                </a:ln>
                <a:solidFill>
                  <a:srgbClr val="CC7832"/>
                </a:solidFill>
                <a:effectLst/>
                <a:latin typeface="Source Code Pro" panose="020B0509030403020204" pitchFamily="49" charset="0"/>
              </a:rPr>
              <a:t>;</a:t>
            </a:r>
            <a:br>
              <a:rPr kumimoji="0" lang="de-DE" altLang="de-DE" sz="1050" b="0" i="0" u="none" strike="noStrike" cap="none" normalizeH="0" baseline="0">
                <a:ln>
                  <a:noFill/>
                </a:ln>
                <a:solidFill>
                  <a:srgbClr val="CC7832"/>
                </a:solidFill>
                <a:effectLst/>
                <a:latin typeface="Source Code Pro" panose="020B0509030403020204" pitchFamily="49" charset="0"/>
              </a:rPr>
            </a:br>
            <a:r>
              <a:rPr kumimoji="0" lang="de-DE" altLang="de-DE" sz="1050" b="0" i="0" u="none" strike="noStrike" cap="none" normalizeH="0" baseline="0">
                <a:ln>
                  <a:noFill/>
                </a:ln>
                <a:solidFill>
                  <a:srgbClr val="CC7832"/>
                </a:solidFill>
                <a:effectLst/>
                <a:latin typeface="Source Code Pro" panose="020B0509030403020204" pitchFamily="49" charset="0"/>
              </a:rPr>
              <a:t>?&gt;</a:t>
            </a:r>
            <a:endParaRPr kumimoji="0" lang="de-DE" altLang="de-DE" sz="2000" b="0" i="0" u="none" strike="noStrike" cap="none" normalizeH="0" baseline="0">
              <a:ln>
                <a:noFill/>
              </a:ln>
              <a:solidFill>
                <a:schemeClr val="tx1"/>
              </a:solidFill>
              <a:effectLst/>
              <a:latin typeface="Arial" panose="020B0604020202020204" pitchFamily="34" charset="0"/>
            </a:endParaRPr>
          </a:p>
        </p:txBody>
      </p:sp>
      <p:sp>
        <p:nvSpPr>
          <p:cNvPr id="12" name="Textfeld 11">
            <a:extLst>
              <a:ext uri="{FF2B5EF4-FFF2-40B4-BE49-F238E27FC236}">
                <a16:creationId xmlns:a16="http://schemas.microsoft.com/office/drawing/2014/main" id="{EEFC9411-2384-49D5-B405-B2688DBBECC3}"/>
              </a:ext>
            </a:extLst>
          </p:cNvPr>
          <p:cNvSpPr txBox="1"/>
          <p:nvPr/>
        </p:nvSpPr>
        <p:spPr>
          <a:xfrm>
            <a:off x="1676969" y="5740822"/>
            <a:ext cx="6301854" cy="646331"/>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https://www.php-einfach.de/mysql-tutorial/daten-aktualisieren/</a:t>
            </a:r>
          </a:p>
        </p:txBody>
      </p:sp>
    </p:spTree>
    <p:extLst>
      <p:ext uri="{BB962C8B-B14F-4D97-AF65-F5344CB8AC3E}">
        <p14:creationId xmlns:p14="http://schemas.microsoft.com/office/powerpoint/2010/main" val="288836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198F49-BEE5-415B-B1E1-9B275CA5A426}"/>
              </a:ext>
            </a:extLst>
          </p:cNvPr>
          <p:cNvSpPr>
            <a:spLocks noGrp="1"/>
          </p:cNvSpPr>
          <p:nvPr>
            <p:ph type="title"/>
          </p:nvPr>
        </p:nvSpPr>
        <p:spPr/>
        <p:txBody>
          <a:bodyPr/>
          <a:lstStyle/>
          <a:p>
            <a:r>
              <a:rPr lang="de-AT" dirty="0">
                <a:solidFill>
                  <a:schemeClr val="tx1"/>
                </a:solidFill>
              </a:rPr>
              <a:t>Datenbanken</a:t>
            </a:r>
          </a:p>
        </p:txBody>
      </p:sp>
    </p:spTree>
    <p:extLst>
      <p:ext uri="{BB962C8B-B14F-4D97-AF65-F5344CB8AC3E}">
        <p14:creationId xmlns:p14="http://schemas.microsoft.com/office/powerpoint/2010/main" val="3154158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2019F-BA0F-4327-BD41-55F42CFBF578}"/>
              </a:ext>
            </a:extLst>
          </p:cNvPr>
          <p:cNvSpPr>
            <a:spLocks noGrp="1"/>
          </p:cNvSpPr>
          <p:nvPr>
            <p:ph type="title"/>
          </p:nvPr>
        </p:nvSpPr>
        <p:spPr/>
        <p:txBody>
          <a:bodyPr/>
          <a:lstStyle/>
          <a:p>
            <a:r>
              <a:rPr lang="de-AT" b="1" dirty="0"/>
              <a:t>Daten löschen mittels DELETE </a:t>
            </a:r>
            <a:endParaRPr lang="de-AT" dirty="0"/>
          </a:p>
        </p:txBody>
      </p:sp>
      <p:sp>
        <p:nvSpPr>
          <p:cNvPr id="5" name="Textfeld 4">
            <a:extLst>
              <a:ext uri="{FF2B5EF4-FFF2-40B4-BE49-F238E27FC236}">
                <a16:creationId xmlns:a16="http://schemas.microsoft.com/office/drawing/2014/main" id="{BA292DFE-7731-44BC-9B33-B2FA8EE0B01B}"/>
              </a:ext>
            </a:extLst>
          </p:cNvPr>
          <p:cNvSpPr txBox="1"/>
          <p:nvPr/>
        </p:nvSpPr>
        <p:spPr>
          <a:xfrm>
            <a:off x="2315001" y="6021653"/>
            <a:ext cx="6103960" cy="2308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https://www.php-einfach.de/mysql-tutorial/daten-loeschen/</a:t>
            </a:r>
          </a:p>
        </p:txBody>
      </p:sp>
      <p:sp>
        <p:nvSpPr>
          <p:cNvPr id="6" name="Rectangle 1">
            <a:extLst>
              <a:ext uri="{FF2B5EF4-FFF2-40B4-BE49-F238E27FC236}">
                <a16:creationId xmlns:a16="http://schemas.microsoft.com/office/drawing/2014/main" id="{A5B0D85B-7EC0-4744-AB52-8F247CEF31C7}"/>
              </a:ext>
            </a:extLst>
          </p:cNvPr>
          <p:cNvSpPr>
            <a:spLocks noChangeArrowheads="1"/>
          </p:cNvSpPr>
          <p:nvPr/>
        </p:nvSpPr>
        <p:spPr bwMode="auto">
          <a:xfrm>
            <a:off x="2315001" y="1465068"/>
            <a:ext cx="6195927" cy="10618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"DELETE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tabelle</a:t>
            </a:r>
            <a:r>
              <a:rPr kumimoji="0" lang="de-DE" altLang="de-DE" sz="1050" b="0" i="0" u="none" strike="noStrike" cap="none" normalizeH="0" baseline="0" dirty="0">
                <a:ln>
                  <a:noFill/>
                </a:ln>
                <a:solidFill>
                  <a:srgbClr val="6A8759"/>
                </a:solidFill>
                <a:effectLst/>
                <a:latin typeface="Source Code Pro" panose="020B0509030403020204" pitchFamily="49" charset="0"/>
              </a:rPr>
              <a:t> WHERE spalte =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'Wert für Spalte'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kumimoji="0" lang="de-DE" altLang="de-DE" sz="1050" b="0" i="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D186FB8F-D295-4A0D-8E77-94F72023C587}"/>
              </a:ext>
            </a:extLst>
          </p:cNvPr>
          <p:cNvSpPr txBox="1"/>
          <p:nvPr/>
        </p:nvSpPr>
        <p:spPr>
          <a:xfrm>
            <a:off x="2315001" y="4236268"/>
            <a:ext cx="6103960" cy="1546577"/>
          </a:xfrm>
          <a:prstGeom prst="rect">
            <a:avLst/>
          </a:prstGeom>
          <a:solidFill>
            <a:schemeClr val="tx1"/>
          </a:solidFill>
        </p:spPr>
        <p:txBody>
          <a:bodyPr wrap="square">
            <a:spAutoFit/>
          </a:bodyPr>
          <a:lstStyle/>
          <a:p>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"DELETE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i="0" u="none" strike="noStrike" cap="none" normalizeH="0" baseline="0" dirty="0">
                <a:ln>
                  <a:noFill/>
                </a:ln>
                <a:solidFill>
                  <a:srgbClr val="6A8759"/>
                </a:solidFill>
                <a:effectLst/>
                <a:latin typeface="Source Code Pro" panose="020B0509030403020204" pitchFamily="49" charset="0"/>
              </a:rPr>
              <a:t>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AND </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vorname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=&gt; </a:t>
            </a:r>
            <a:r>
              <a:rPr kumimoji="0" lang="de-DE" altLang="de-DE" sz="1050" b="0" i="0" u="none" strike="noStrike" cap="none" normalizeH="0" baseline="0" dirty="0">
                <a:ln>
                  <a:noFill/>
                </a:ln>
                <a:solidFill>
                  <a:srgbClr val="6A8759"/>
                </a:solidFill>
                <a:effectLst/>
                <a:latin typeface="Source Code Pro" panose="020B0509030403020204" pitchFamily="49" charset="0"/>
              </a:rPr>
              <a:t>'Max'</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nachname</a:t>
            </a:r>
            <a:r>
              <a:rPr kumimoji="0" lang="de-DE" altLang="de-DE" sz="1050" b="0" i="0" u="none" strike="noStrike" cap="none" normalizeH="0" baseline="0" dirty="0">
                <a:ln>
                  <a:noFill/>
                </a:ln>
                <a:solidFill>
                  <a:srgbClr val="6A8759"/>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=&gt; </a:t>
            </a:r>
            <a:r>
              <a:rPr kumimoji="0" lang="de-DE" altLang="de-DE" sz="1050" b="0" i="0" u="none" strike="noStrike" cap="none" normalizeH="0" baseline="0" dirty="0">
                <a:ln>
                  <a:noFill/>
                </a:ln>
                <a:solidFill>
                  <a:srgbClr val="6A8759"/>
                </a:solidFill>
                <a:effectLst/>
                <a:latin typeface="Source Code Pro" panose="020B0509030403020204" pitchFamily="49" charset="0"/>
              </a:rPr>
              <a:t>'Mustermann'</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808080"/>
                </a:solidFill>
                <a:effectLst/>
                <a:latin typeface="Source Code Pro" panose="020B0509030403020204" pitchFamily="49" charset="0"/>
              </a:rPr>
              <a:t>//Löscht Benutzer mit Namen Max Mustermann</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lang="de-AT" sz="1050" dirty="0"/>
          </a:p>
        </p:txBody>
      </p:sp>
      <p:sp>
        <p:nvSpPr>
          <p:cNvPr id="10" name="Textfeld 9">
            <a:extLst>
              <a:ext uri="{FF2B5EF4-FFF2-40B4-BE49-F238E27FC236}">
                <a16:creationId xmlns:a16="http://schemas.microsoft.com/office/drawing/2014/main" id="{DA5DFD0D-7EB7-4067-BDC0-049523B45A22}"/>
              </a:ext>
            </a:extLst>
          </p:cNvPr>
          <p:cNvSpPr txBox="1"/>
          <p:nvPr/>
        </p:nvSpPr>
        <p:spPr>
          <a:xfrm>
            <a:off x="2315001" y="2774048"/>
            <a:ext cx="6103960" cy="1223412"/>
          </a:xfrm>
          <a:prstGeom prst="rect">
            <a:avLst/>
          </a:prstGeom>
          <a:solidFill>
            <a:schemeClr val="tx1"/>
          </a:solidFill>
        </p:spPr>
        <p:txBody>
          <a:bodyPr wrap="square">
            <a:spAutoFit/>
          </a:bodyPr>
          <a:lstStyle/>
          <a:p>
            <a:r>
              <a:rPr kumimoji="0" lang="de-DE" altLang="de-DE" sz="1050" b="0" i="0" u="none" strike="noStrike" cap="none" normalizeH="0" baseline="0" dirty="0">
                <a:ln>
                  <a:noFill/>
                </a:ln>
                <a:solidFill>
                  <a:srgbClr val="CC7832"/>
                </a:solidFill>
                <a:effectLst/>
                <a:latin typeface="Source Code Pro" panose="020B0509030403020204" pitchFamily="49" charset="0"/>
              </a:rPr>
              <a:t>&lt;?</a:t>
            </a:r>
            <a:r>
              <a:rPr kumimoji="0" lang="de-DE" altLang="de-DE" sz="1050" b="0" i="0" u="none" strike="noStrike" cap="none" normalizeH="0" baseline="0" dirty="0" err="1">
                <a:ln>
                  <a:noFill/>
                </a:ln>
                <a:solidFill>
                  <a:srgbClr val="CC7832"/>
                </a:solidFill>
                <a:effectLst/>
                <a:latin typeface="Source Code Pro" panose="020B0509030403020204" pitchFamily="49" charset="0"/>
              </a:rPr>
              <a:t>php</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err="1">
                <a:ln>
                  <a:noFill/>
                </a:ln>
                <a:solidFill>
                  <a:srgbClr val="CC7832"/>
                </a:solidFill>
                <a:effectLst/>
                <a:latin typeface="Source Code Pro" panose="020B0509030403020204" pitchFamily="49" charset="0"/>
              </a:rPr>
              <a:t>new</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PDO</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mysql:host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localhost;dbname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test</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username</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0" u="none" strike="noStrike" cap="none" normalizeH="0" baseline="0" dirty="0" err="1">
                <a:ln>
                  <a:noFill/>
                </a:ln>
                <a:solidFill>
                  <a:srgbClr val="6A8759"/>
                </a:solidFill>
                <a:effectLst/>
                <a:latin typeface="Source Code Pro" panose="020B0509030403020204" pitchFamily="49" charset="0"/>
              </a:rPr>
              <a:t>password</a:t>
            </a:r>
            <a:r>
              <a:rPr kumimoji="0" lang="de-DE" altLang="de-DE" sz="1050" b="0" i="0" u="none" strike="noStrike" cap="none" normalizeH="0" baseline="0" dirty="0">
                <a:ln>
                  <a:noFill/>
                </a:ln>
                <a:solidFill>
                  <a:srgbClr val="6A8759"/>
                </a:solidFill>
                <a:effectLst/>
                <a:latin typeface="Source Code Pro" panose="020B0509030403020204" pitchFamily="49" charset="0"/>
              </a:rPr>
              <a:t>'</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9876AA"/>
                </a:solidFill>
                <a:effectLst/>
                <a:latin typeface="Source Code Pro" panose="020B0509030403020204" pitchFamily="49" charset="0"/>
              </a:rPr>
              <a:t> </a:t>
            </a:r>
            <a:r>
              <a:rPr kumimoji="0" lang="de-DE" altLang="de-DE" sz="1050" b="0" i="0" u="none" strike="noStrike" cap="none" normalizeH="0" baseline="0" dirty="0">
                <a:ln>
                  <a:noFill/>
                </a:ln>
                <a:solidFill>
                  <a:srgbClr val="A9B7C6"/>
                </a:solidFill>
                <a:effectLst/>
                <a:latin typeface="Source Code Pro" panose="020B0509030403020204" pitchFamily="49" charset="0"/>
              </a:rPr>
              <a:t>= </a:t>
            </a: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pdo</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prepare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A8759"/>
                </a:solidFill>
                <a:effectLst/>
                <a:latin typeface="Source Code Pro" panose="020B0509030403020204" pitchFamily="49" charset="0"/>
              </a:rPr>
              <a:t>"DELETE FROM </a:t>
            </a:r>
            <a:r>
              <a:rPr kumimoji="0" lang="de-DE" altLang="de-DE" sz="1050" b="0" i="0" u="none" strike="noStrike" cap="none" normalizeH="0" baseline="0" dirty="0" err="1">
                <a:ln>
                  <a:noFill/>
                </a:ln>
                <a:solidFill>
                  <a:srgbClr val="6A8759"/>
                </a:solidFill>
                <a:effectLst/>
                <a:latin typeface="Source Code Pro" panose="020B0509030403020204" pitchFamily="49" charset="0"/>
              </a:rPr>
              <a:t>users</a:t>
            </a:r>
            <a:r>
              <a:rPr kumimoji="0" lang="de-DE" altLang="de-DE" sz="1050" b="0" i="0" u="none" strike="noStrike" cap="none" normalizeH="0" baseline="0" dirty="0">
                <a:ln>
                  <a:noFill/>
                </a:ln>
                <a:solidFill>
                  <a:srgbClr val="6A8759"/>
                </a:solidFill>
                <a:effectLst/>
                <a:latin typeface="Source Code Pro" panose="020B0509030403020204" pitchFamily="49" charset="0"/>
              </a:rPr>
              <a:t> WHERE </a:t>
            </a:r>
            <a:r>
              <a:rPr kumimoji="0" lang="de-DE" altLang="de-DE" sz="1050" b="0" i="0" u="none" strike="noStrike" cap="none" normalizeH="0" baseline="0" dirty="0" err="1">
                <a:ln>
                  <a:noFill/>
                </a:ln>
                <a:solidFill>
                  <a:srgbClr val="6A8759"/>
                </a:solidFill>
                <a:effectLst/>
                <a:latin typeface="Source Code Pro" panose="020B0509030403020204" pitchFamily="49" charset="0"/>
              </a:rPr>
              <a:t>id</a:t>
            </a:r>
            <a:r>
              <a:rPr kumimoji="0" lang="de-DE" altLang="de-DE" sz="1050" b="0" i="0" u="none" strike="noStrike" cap="none" normalizeH="0" baseline="0" dirty="0">
                <a:ln>
                  <a:noFill/>
                </a:ln>
                <a:solidFill>
                  <a:srgbClr val="6A8759"/>
                </a:solidFill>
                <a:effectLst/>
                <a:latin typeface="Source Code Pro" panose="020B0509030403020204" pitchFamily="49" charset="0"/>
              </a:rPr>
              <a:t> = ?"</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a:t>
            </a:r>
            <a:br>
              <a:rPr kumimoji="0" lang="de-DE" altLang="de-DE" sz="1050" b="0" i="0" u="none" strike="noStrike" cap="none" normalizeH="0" baseline="0" dirty="0">
                <a:ln>
                  <a:noFill/>
                </a:ln>
                <a:solidFill>
                  <a:srgbClr val="CC7832"/>
                </a:solidFill>
                <a:effectLst/>
                <a:latin typeface="Source Code Pro" panose="020B0509030403020204" pitchFamily="49" charset="0"/>
              </a:rPr>
            </a:br>
            <a:r>
              <a:rPr kumimoji="0" lang="de-DE" altLang="de-DE" sz="1050" b="0" i="0"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9876AA"/>
                </a:solidFill>
                <a:effectLst/>
                <a:latin typeface="Source Code Pro" panose="020B0509030403020204" pitchFamily="49" charset="0"/>
              </a:rPr>
              <a:t>statement</a:t>
            </a:r>
            <a:r>
              <a:rPr kumimoji="0" lang="de-DE" altLang="de-DE" sz="1050" b="0" i="0" u="none" strike="noStrike" cap="none" normalizeH="0" baseline="0" dirty="0">
                <a:ln>
                  <a:noFill/>
                </a:ln>
                <a:solidFill>
                  <a:srgbClr val="A9B7C6"/>
                </a:solidFill>
                <a:effectLst/>
                <a:latin typeface="Source Code Pro" panose="020B0509030403020204" pitchFamily="49" charset="0"/>
              </a:rPr>
              <a:t>-&gt;</a:t>
            </a:r>
            <a:r>
              <a:rPr kumimoji="0" lang="de-DE" altLang="de-DE" sz="1050" b="0" i="0" u="none" strike="noStrike" cap="none" normalizeH="0" baseline="0" dirty="0" err="1">
                <a:ln>
                  <a:noFill/>
                </a:ln>
                <a:solidFill>
                  <a:srgbClr val="FFC66D"/>
                </a:solidFill>
                <a:effectLst/>
                <a:latin typeface="Source Code Pro" panose="020B0509030403020204" pitchFamily="49" charset="0"/>
              </a:rPr>
              <a:t>execute</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err="1">
                <a:ln>
                  <a:noFill/>
                </a:ln>
                <a:solidFill>
                  <a:srgbClr val="CC7832"/>
                </a:solidFill>
                <a:effectLst/>
                <a:latin typeface="Source Code Pro" panose="020B0509030403020204" pitchFamily="49" charset="0"/>
              </a:rPr>
              <a:t>array</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6897BB"/>
                </a:solidFill>
                <a:effectLst/>
                <a:latin typeface="Source Code Pro" panose="020B0509030403020204" pitchFamily="49" charset="0"/>
              </a:rPr>
              <a:t>1</a:t>
            </a:r>
            <a:r>
              <a:rPr kumimoji="0" lang="de-DE" altLang="de-DE" sz="1050" b="0" i="1" u="none" strike="noStrike" cap="none" normalizeH="0" baseline="0" dirty="0">
                <a:ln>
                  <a:noFill/>
                </a:ln>
                <a:solidFill>
                  <a:srgbClr val="9876AA"/>
                </a:solidFill>
                <a:effectLst/>
                <a:latin typeface="Source Code Pro" panose="020B0509030403020204" pitchFamily="49" charset="0"/>
              </a:rPr>
              <a:t>))</a:t>
            </a:r>
            <a:r>
              <a:rPr kumimoji="0" lang="de-DE" altLang="de-DE" sz="1050" b="0" i="0" u="none" strike="noStrike" cap="none" normalizeH="0" baseline="0" dirty="0">
                <a:ln>
                  <a:noFill/>
                </a:ln>
                <a:solidFill>
                  <a:srgbClr val="CC7832"/>
                </a:solidFill>
                <a:effectLst/>
                <a:latin typeface="Source Code Pro" panose="020B0509030403020204" pitchFamily="49" charset="0"/>
              </a:rPr>
              <a:t>; </a:t>
            </a:r>
            <a:r>
              <a:rPr kumimoji="0" lang="de-DE" altLang="de-DE" sz="1050" b="0" i="0" u="none" strike="noStrike" cap="none" normalizeH="0" baseline="0" dirty="0">
                <a:ln>
                  <a:noFill/>
                </a:ln>
                <a:solidFill>
                  <a:srgbClr val="808080"/>
                </a:solidFill>
                <a:effectLst/>
                <a:latin typeface="Source Code Pro" panose="020B0509030403020204" pitchFamily="49" charset="0"/>
              </a:rPr>
              <a:t>//Löscht Benutzer mit ID 1</a:t>
            </a:r>
            <a:br>
              <a:rPr kumimoji="0" lang="de-DE" altLang="de-DE" sz="1050" b="0" i="0" u="none" strike="noStrike" cap="none" normalizeH="0" baseline="0" dirty="0">
                <a:ln>
                  <a:noFill/>
                </a:ln>
                <a:solidFill>
                  <a:srgbClr val="808080"/>
                </a:solidFill>
                <a:effectLst/>
                <a:latin typeface="Source Code Pro" panose="020B0509030403020204" pitchFamily="49" charset="0"/>
              </a:rPr>
            </a:br>
            <a:r>
              <a:rPr kumimoji="0" lang="de-DE" altLang="de-DE" sz="1050" b="0" i="0" u="none" strike="noStrike" cap="none" normalizeH="0" baseline="0" dirty="0">
                <a:ln>
                  <a:noFill/>
                </a:ln>
                <a:solidFill>
                  <a:srgbClr val="CC7832"/>
                </a:solidFill>
                <a:effectLst/>
                <a:latin typeface="Source Code Pro" panose="020B0509030403020204" pitchFamily="49" charset="0"/>
              </a:rPr>
              <a:t>?&gt;</a:t>
            </a:r>
            <a:endParaRPr lang="de-AT" sz="1050" dirty="0"/>
          </a:p>
        </p:txBody>
      </p:sp>
    </p:spTree>
    <p:extLst>
      <p:ext uri="{BB962C8B-B14F-4D97-AF65-F5344CB8AC3E}">
        <p14:creationId xmlns:p14="http://schemas.microsoft.com/office/powerpoint/2010/main" val="33557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C89B7-6838-40EA-8A09-2493963E5D46}"/>
              </a:ext>
            </a:extLst>
          </p:cNvPr>
          <p:cNvSpPr>
            <a:spLocks noGrp="1"/>
          </p:cNvSpPr>
          <p:nvPr>
            <p:ph type="title"/>
          </p:nvPr>
        </p:nvSpPr>
        <p:spPr/>
        <p:txBody>
          <a:bodyPr/>
          <a:lstStyle/>
          <a:p>
            <a:r>
              <a:rPr lang="de-AT" dirty="0"/>
              <a:t>Info</a:t>
            </a:r>
          </a:p>
        </p:txBody>
      </p:sp>
      <p:sp>
        <p:nvSpPr>
          <p:cNvPr id="4" name="Textplatzhalter 3">
            <a:extLst>
              <a:ext uri="{FF2B5EF4-FFF2-40B4-BE49-F238E27FC236}">
                <a16:creationId xmlns:a16="http://schemas.microsoft.com/office/drawing/2014/main" id="{34296415-2135-463D-9102-66000236BEBE}"/>
              </a:ext>
            </a:extLst>
          </p:cNvPr>
          <p:cNvSpPr>
            <a:spLocks noGrp="1"/>
          </p:cNvSpPr>
          <p:nvPr>
            <p:ph type="body" sz="quarter" idx="13"/>
          </p:nvPr>
        </p:nvSpPr>
        <p:spPr>
          <a:xfrm>
            <a:off x="949136" y="1455738"/>
            <a:ext cx="10293728" cy="2608406"/>
          </a:xfrm>
        </p:spPr>
        <p:txBody>
          <a:bodyPr/>
          <a:lstStyle/>
          <a:p>
            <a:r>
              <a:rPr lang="de-AT" dirty="0"/>
              <a:t>In den 70er Jahren entwickelte IBM die erste relationale Datenbank mit den Namen System R</a:t>
            </a:r>
            <a:br>
              <a:rPr lang="de-AT" dirty="0"/>
            </a:br>
            <a:r>
              <a:rPr lang="de-AT" dirty="0"/>
              <a:t>entwickelte dafür auch die Sprache SQL, damals SEQUEL</a:t>
            </a:r>
          </a:p>
          <a:p>
            <a:pPr algn="l"/>
            <a:r>
              <a:rPr lang="de-AT" dirty="0"/>
              <a:t>1986 veröffentlichte das US-Normungsinstitut </a:t>
            </a:r>
            <a:r>
              <a:rPr lang="de-DE" dirty="0"/>
              <a:t>ANSI erstmals einen entsprechenden Standard</a:t>
            </a:r>
            <a:r>
              <a:rPr lang="de-AT" dirty="0"/>
              <a:t> </a:t>
            </a:r>
          </a:p>
          <a:p>
            <a:pPr algn="l"/>
            <a:r>
              <a:rPr lang="de-AT" dirty="0"/>
              <a:t>Im Folgejahr zog die internationale Standardisierungsorganisation (ISO) nach =&gt; Grundlage das SQL die am häufigsten verwendete Datenbanksprache sich durchsetzen konnte</a:t>
            </a:r>
          </a:p>
          <a:p>
            <a:pPr algn="l"/>
            <a:r>
              <a:rPr lang="de-AT" dirty="0"/>
              <a:t>SQL Befehle in drei verschiedene Bereiche unterteilt</a:t>
            </a:r>
          </a:p>
          <a:p>
            <a:pPr lvl="1"/>
            <a:r>
              <a:rPr lang="de-AT" dirty="0"/>
              <a:t>Data Definition Language (DDL): erlauben grobe Strukturen einer DB vorzugeben (Bsp.: </a:t>
            </a:r>
            <a:r>
              <a:rPr lang="de-AT" dirty="0">
                <a:latin typeface="Source Code Pro" panose="020B0509030403020204" pitchFamily="49" charset="0"/>
                <a:ea typeface="Source Code Pro" panose="020B0509030403020204" pitchFamily="49" charset="0"/>
              </a:rPr>
              <a:t>CREATE</a:t>
            </a:r>
            <a:r>
              <a:rPr lang="de-AT" dirty="0"/>
              <a:t>, </a:t>
            </a:r>
            <a:r>
              <a:rPr lang="de-AT" dirty="0">
                <a:latin typeface="Source Code Pro" panose="020B0509030403020204" pitchFamily="49" charset="0"/>
                <a:ea typeface="Source Code Pro" panose="020B0509030403020204" pitchFamily="49" charset="0"/>
              </a:rPr>
              <a:t>DROP</a:t>
            </a:r>
            <a:r>
              <a:rPr lang="de-AT" dirty="0"/>
              <a:t>, </a:t>
            </a:r>
            <a:r>
              <a:rPr lang="de-AT" dirty="0">
                <a:latin typeface="Source Code Pro" panose="020B0509030403020204" pitchFamily="49" charset="0"/>
                <a:ea typeface="Source Code Pro" panose="020B0509030403020204" pitchFamily="49" charset="0"/>
              </a:rPr>
              <a:t>Alter</a:t>
            </a:r>
            <a:r>
              <a:rPr lang="de-AT" dirty="0"/>
              <a:t>)</a:t>
            </a:r>
          </a:p>
          <a:p>
            <a:pPr lvl="1"/>
            <a:r>
              <a:rPr lang="de-AT" dirty="0"/>
              <a:t>Data Control Language (DCL): Zugriffsrechte. Kontrolle, welcher Anwender Zugriff auf Daten bekommt (</a:t>
            </a:r>
            <a:r>
              <a:rPr lang="de-AT" dirty="0">
                <a:latin typeface="Source Code Pro" panose="020B0509030403020204" pitchFamily="49" charset="0"/>
                <a:ea typeface="Source Code Pro" panose="020B0509030403020204" pitchFamily="49" charset="0"/>
              </a:rPr>
              <a:t>GRANT</a:t>
            </a:r>
            <a:r>
              <a:rPr lang="de-AT" dirty="0"/>
              <a:t>, …)</a:t>
            </a:r>
          </a:p>
          <a:p>
            <a:pPr lvl="1"/>
            <a:r>
              <a:rPr lang="de-AT" dirty="0"/>
              <a:t>Data Manipulation Language (DML): beinhaltet alle Funktionen um Daten einzugeben, löschen, ändern (</a:t>
            </a:r>
            <a:r>
              <a:rPr lang="de-AT" dirty="0">
                <a:latin typeface="Source Code Pro" panose="020B0509030403020204" pitchFamily="49" charset="0"/>
                <a:ea typeface="Source Code Pro" panose="020B0509030403020204" pitchFamily="49" charset="0"/>
              </a:rPr>
              <a:t>SELECT</a:t>
            </a:r>
            <a:r>
              <a:rPr lang="de-AT" dirty="0"/>
              <a:t>, </a:t>
            </a:r>
            <a:r>
              <a:rPr lang="de-AT" dirty="0">
                <a:latin typeface="Source Code Pro" panose="020B0509030403020204" pitchFamily="49" charset="0"/>
                <a:ea typeface="Source Code Pro" panose="020B0509030403020204" pitchFamily="49" charset="0"/>
              </a:rPr>
              <a:t>INSERT</a:t>
            </a:r>
            <a:r>
              <a:rPr lang="de-AT" dirty="0"/>
              <a:t>, </a:t>
            </a:r>
            <a:r>
              <a:rPr lang="de-AT" dirty="0">
                <a:latin typeface="Source Code Pro" panose="020B0509030403020204" pitchFamily="49" charset="0"/>
                <a:ea typeface="Source Code Pro" panose="020B0509030403020204" pitchFamily="49" charset="0"/>
              </a:rPr>
              <a:t>UPDATE</a:t>
            </a:r>
            <a:r>
              <a:rPr lang="de-AT" dirty="0"/>
              <a:t>, </a:t>
            </a:r>
            <a:r>
              <a:rPr lang="de-AT" dirty="0">
                <a:latin typeface="Source Code Pro" panose="020B0509030403020204" pitchFamily="49" charset="0"/>
                <a:ea typeface="Source Code Pro" panose="020B0509030403020204" pitchFamily="49" charset="0"/>
              </a:rPr>
              <a:t>DELETE</a:t>
            </a:r>
            <a:r>
              <a:rPr lang="de-AT" dirty="0"/>
              <a:t>, …)</a:t>
            </a:r>
          </a:p>
        </p:txBody>
      </p:sp>
    </p:spTree>
    <p:extLst>
      <p:ext uri="{BB962C8B-B14F-4D97-AF65-F5344CB8AC3E}">
        <p14:creationId xmlns:p14="http://schemas.microsoft.com/office/powerpoint/2010/main" val="831413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A7E02E4-29A4-41E5-8F10-9AAB00E0B626}"/>
              </a:ext>
            </a:extLst>
          </p:cNvPr>
          <p:cNvSpPr>
            <a:spLocks noGrp="1"/>
          </p:cNvSpPr>
          <p:nvPr>
            <p:ph type="title"/>
          </p:nvPr>
        </p:nvSpPr>
        <p:spPr/>
        <p:txBody>
          <a:bodyPr/>
          <a:lstStyle/>
          <a:p>
            <a:r>
              <a:rPr lang="de-AT" dirty="0">
                <a:solidFill>
                  <a:schemeClr val="tx1"/>
                </a:solidFill>
              </a:rPr>
              <a:t>PDO </a:t>
            </a:r>
            <a:r>
              <a:rPr lang="de-AT" dirty="0" err="1">
                <a:solidFill>
                  <a:schemeClr val="tx1"/>
                </a:solidFill>
              </a:rPr>
              <a:t>vs</a:t>
            </a:r>
            <a:r>
              <a:rPr lang="de-AT" dirty="0">
                <a:solidFill>
                  <a:schemeClr val="tx1"/>
                </a:solidFill>
              </a:rPr>
              <a:t> </a:t>
            </a:r>
            <a:r>
              <a:rPr lang="de-AT" dirty="0" err="1">
                <a:solidFill>
                  <a:schemeClr val="tx1"/>
                </a:solidFill>
              </a:rPr>
              <a:t>MySQLi</a:t>
            </a:r>
            <a:endParaRPr lang="de-AT" dirty="0">
              <a:solidFill>
                <a:schemeClr val="tx1"/>
              </a:solidFill>
            </a:endParaRPr>
          </a:p>
        </p:txBody>
      </p:sp>
    </p:spTree>
    <p:extLst>
      <p:ext uri="{BB962C8B-B14F-4D97-AF65-F5344CB8AC3E}">
        <p14:creationId xmlns:p14="http://schemas.microsoft.com/office/powerpoint/2010/main" val="4181378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AEC12F9-1CD2-4A9D-A72C-321D0D32F085}"/>
              </a:ext>
            </a:extLst>
          </p:cNvPr>
          <p:cNvSpPr>
            <a:spLocks noGrp="1"/>
          </p:cNvSpPr>
          <p:nvPr>
            <p:ph type="title"/>
          </p:nvPr>
        </p:nvSpPr>
        <p:spPr/>
        <p:txBody>
          <a:bodyPr/>
          <a:lstStyle/>
          <a:p>
            <a:r>
              <a:rPr lang="de-AT" dirty="0"/>
              <a:t>Zusammenfassung</a:t>
            </a:r>
          </a:p>
        </p:txBody>
      </p:sp>
      <p:sp>
        <p:nvSpPr>
          <p:cNvPr id="7" name="Textplatzhalter 2">
            <a:extLst>
              <a:ext uri="{FF2B5EF4-FFF2-40B4-BE49-F238E27FC236}">
                <a16:creationId xmlns:a16="http://schemas.microsoft.com/office/drawing/2014/main" id="{6433919B-BE75-4830-8ABC-0544CD128A52}"/>
              </a:ext>
            </a:extLst>
          </p:cNvPr>
          <p:cNvSpPr>
            <a:spLocks noGrp="1"/>
          </p:cNvSpPr>
          <p:nvPr>
            <p:ph type="body" sz="quarter" idx="13"/>
          </p:nvPr>
        </p:nvSpPr>
        <p:spPr>
          <a:xfrm>
            <a:off x="949136" y="1135698"/>
            <a:ext cx="10293728" cy="4803879"/>
          </a:xfrm>
        </p:spPr>
        <p:txBody>
          <a:bodyPr/>
          <a:lstStyle/>
          <a:p>
            <a:r>
              <a:rPr lang="de-AT" dirty="0"/>
              <a:t>3 verschiedene MySQL-APIs, für Verbindung zu MySQL-Datenbank aufzunehmen</a:t>
            </a:r>
          </a:p>
          <a:p>
            <a:pPr lvl="1"/>
            <a:r>
              <a:rPr lang="de-AT" strike="sngStrike" dirty="0"/>
              <a:t>MySQL</a:t>
            </a:r>
            <a:r>
              <a:rPr lang="de-AT" dirty="0"/>
              <a:t> (ACHTUNG: Veraltet!)</a:t>
            </a:r>
          </a:p>
          <a:p>
            <a:pPr lvl="1"/>
            <a:r>
              <a:rPr lang="de-AT" dirty="0" err="1"/>
              <a:t>MySQLi</a:t>
            </a:r>
            <a:endParaRPr lang="de-AT" dirty="0"/>
          </a:p>
          <a:p>
            <a:pPr lvl="1"/>
            <a:r>
              <a:rPr lang="de-AT" dirty="0"/>
              <a:t>PDO (PHP Data Objects)</a:t>
            </a:r>
          </a:p>
          <a:p>
            <a:r>
              <a:rPr lang="de-AT" dirty="0"/>
              <a:t>API = </a:t>
            </a:r>
            <a:r>
              <a:rPr lang="de-AT" dirty="0" err="1"/>
              <a:t>Application</a:t>
            </a:r>
            <a:r>
              <a:rPr lang="de-AT" dirty="0"/>
              <a:t> Programming Interface -&gt; Programmierschnittstelle, welche es verschiedenen Programmen erlaubt miteinander zu kommunizieren</a:t>
            </a:r>
          </a:p>
          <a:p>
            <a:r>
              <a:rPr lang="de-AT" dirty="0"/>
              <a:t>Auswahl der passenden API erfolgt nach persönlichen Vorlieben des Programmierers oder anhand der Eigenschaften der bereits bestehenden Anwendung</a:t>
            </a:r>
          </a:p>
          <a:p>
            <a:r>
              <a:rPr lang="de-AT" dirty="0"/>
              <a:t>Grobe Einteilung in Prozedurale und Objektorienteierte Programmierung</a:t>
            </a:r>
          </a:p>
          <a:p>
            <a:pPr lvl="1"/>
            <a:r>
              <a:rPr lang="de-DE" dirty="0"/>
              <a:t>Prozedurale Programmierung bezeichnet die Programmierung von Algorithmen mittels einer sequentiellen Abfolge von Befehlen wobei im Gegensatz zur strukturierten Programmierung wiederverwendbare Teile in Funktionen (Prozeduren) ausgelagert werden. </a:t>
            </a:r>
            <a:endParaRPr lang="de-AT" dirty="0"/>
          </a:p>
          <a:p>
            <a:pPr lvl="1"/>
            <a:r>
              <a:rPr lang="de-DE" dirty="0"/>
              <a:t>Gerade bei großen Projekten ist die </a:t>
            </a:r>
            <a:r>
              <a:rPr lang="de-DE" b="1" dirty="0"/>
              <a:t>objektorientierte Programmierung</a:t>
            </a:r>
            <a:r>
              <a:rPr lang="de-DE" dirty="0"/>
              <a:t> (kurz: OOP) ein geeignetes Mittel, um einzelne Programmteile sauber zu verarbeiten. Dabei wird alles als Objekt angesehen. Jedes Objekt kann eigene Attribute (Eigenschaften) und Methoden haben. Attribute sind sozusagen Merkmale eines Objekts, etwa der Radius eines Kreises, während Methoden Funktionen sind, die an das Objekt gebunden sind, bspw. die Darstellung des Kreises. Oftmals werden Attribute als </a:t>
            </a:r>
            <a:r>
              <a:rPr lang="de-DE" i="1" dirty="0"/>
              <a:t>privat</a:t>
            </a:r>
            <a:r>
              <a:rPr lang="de-DE" dirty="0"/>
              <a:t> gekapselt, d. h. sie können nur durch Methoden des Objekts manipuliert werden. </a:t>
            </a:r>
          </a:p>
          <a:p>
            <a:r>
              <a:rPr lang="de-DE" b="1" dirty="0"/>
              <a:t>verschiedenen APIs in sich exklusiv, d. h. es können nicht Funktionen von verschiedenen APIs gleichzeitig verwendet bzw. verschiedene APIs „gemischt“ werden</a:t>
            </a:r>
            <a:endParaRPr lang="de-AT" b="1" dirty="0"/>
          </a:p>
        </p:txBody>
      </p:sp>
    </p:spTree>
    <p:extLst>
      <p:ext uri="{BB962C8B-B14F-4D97-AF65-F5344CB8AC3E}">
        <p14:creationId xmlns:p14="http://schemas.microsoft.com/office/powerpoint/2010/main" val="2409674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F83D3-C8FE-4094-A6F2-490B9C135F2F}"/>
              </a:ext>
            </a:extLst>
          </p:cNvPr>
          <p:cNvSpPr>
            <a:spLocks noGrp="1"/>
          </p:cNvSpPr>
          <p:nvPr>
            <p:ph type="title"/>
          </p:nvPr>
        </p:nvSpPr>
        <p:spPr/>
        <p:txBody>
          <a:bodyPr/>
          <a:lstStyle/>
          <a:p>
            <a:r>
              <a:rPr lang="de-AT" dirty="0"/>
              <a:t>Zusammenfassung</a:t>
            </a:r>
          </a:p>
        </p:txBody>
      </p:sp>
      <p:graphicFrame>
        <p:nvGraphicFramePr>
          <p:cNvPr id="4" name="Tabelle 6">
            <a:extLst>
              <a:ext uri="{FF2B5EF4-FFF2-40B4-BE49-F238E27FC236}">
                <a16:creationId xmlns:a16="http://schemas.microsoft.com/office/drawing/2014/main" id="{CE196F1E-2D48-424D-BB26-887EE922B49A}"/>
              </a:ext>
            </a:extLst>
          </p:cNvPr>
          <p:cNvGraphicFramePr>
            <a:graphicFrameLocks noGrp="1"/>
          </p:cNvGraphicFramePr>
          <p:nvPr>
            <p:extLst>
              <p:ext uri="{D42A27DB-BD31-4B8C-83A1-F6EECF244321}">
                <p14:modId xmlns:p14="http://schemas.microsoft.com/office/powerpoint/2010/main" val="3480321505"/>
              </p:ext>
            </p:extLst>
          </p:nvPr>
        </p:nvGraphicFramePr>
        <p:xfrm>
          <a:off x="1955800" y="2060813"/>
          <a:ext cx="8895081" cy="1747520"/>
        </p:xfrm>
        <a:graphic>
          <a:graphicData uri="http://schemas.openxmlformats.org/drawingml/2006/table">
            <a:tbl>
              <a:tblPr firstRow="1" bandRow="1">
                <a:tableStyleId>{5C22544A-7EE6-4342-B048-85BDC9FD1C3A}</a:tableStyleId>
              </a:tblPr>
              <a:tblGrid>
                <a:gridCol w="2965027">
                  <a:extLst>
                    <a:ext uri="{9D8B030D-6E8A-4147-A177-3AD203B41FA5}">
                      <a16:colId xmlns:a16="http://schemas.microsoft.com/office/drawing/2014/main" val="205119123"/>
                    </a:ext>
                  </a:extLst>
                </a:gridCol>
                <a:gridCol w="2965027">
                  <a:extLst>
                    <a:ext uri="{9D8B030D-6E8A-4147-A177-3AD203B41FA5}">
                      <a16:colId xmlns:a16="http://schemas.microsoft.com/office/drawing/2014/main" val="1013754806"/>
                    </a:ext>
                  </a:extLst>
                </a:gridCol>
                <a:gridCol w="2965027">
                  <a:extLst>
                    <a:ext uri="{9D8B030D-6E8A-4147-A177-3AD203B41FA5}">
                      <a16:colId xmlns:a16="http://schemas.microsoft.com/office/drawing/2014/main" val="4266590289"/>
                    </a:ext>
                  </a:extLst>
                </a:gridCol>
              </a:tblGrid>
              <a:tr h="335606">
                <a:tc>
                  <a:txBody>
                    <a:bodyPr/>
                    <a:lstStyle/>
                    <a:p>
                      <a:endParaRPr lang="de-AT" dirty="0"/>
                    </a:p>
                  </a:txBody>
                  <a:tcPr/>
                </a:tc>
                <a:tc>
                  <a:txBody>
                    <a:bodyPr/>
                    <a:lstStyle/>
                    <a:p>
                      <a:r>
                        <a:rPr lang="de-AT" dirty="0"/>
                        <a:t>PDO (PHP Data Objects)</a:t>
                      </a:r>
                    </a:p>
                  </a:txBody>
                  <a:tcPr/>
                </a:tc>
                <a:tc>
                  <a:txBody>
                    <a:bodyPr/>
                    <a:lstStyle/>
                    <a:p>
                      <a:r>
                        <a:rPr lang="de-AT" dirty="0" err="1"/>
                        <a:t>MySQLi</a:t>
                      </a:r>
                      <a:endParaRPr lang="de-AT" dirty="0"/>
                    </a:p>
                  </a:txBody>
                  <a:tcPr/>
                </a:tc>
                <a:extLst>
                  <a:ext uri="{0D108BD9-81ED-4DB2-BD59-A6C34878D82A}">
                    <a16:rowId xmlns:a16="http://schemas.microsoft.com/office/drawing/2014/main" val="4098222510"/>
                  </a:ext>
                </a:extLst>
              </a:tr>
              <a:tr h="370840">
                <a:tc>
                  <a:txBody>
                    <a:bodyPr/>
                    <a:lstStyle/>
                    <a:p>
                      <a:r>
                        <a:rPr lang="de-AT" dirty="0"/>
                        <a:t>Datenbanken</a:t>
                      </a:r>
                    </a:p>
                  </a:txBody>
                  <a:tcPr/>
                </a:tc>
                <a:tc>
                  <a:txBody>
                    <a:bodyPr/>
                    <a:lstStyle/>
                    <a:p>
                      <a:r>
                        <a:rPr lang="de-AT" dirty="0"/>
                        <a:t>12 verschiedene</a:t>
                      </a:r>
                    </a:p>
                  </a:txBody>
                  <a:tcPr/>
                </a:tc>
                <a:tc>
                  <a:txBody>
                    <a:bodyPr/>
                    <a:lstStyle/>
                    <a:p>
                      <a:r>
                        <a:rPr lang="de-AT" dirty="0"/>
                        <a:t>Nur MySQL</a:t>
                      </a:r>
                    </a:p>
                  </a:txBody>
                  <a:tcPr/>
                </a:tc>
                <a:extLst>
                  <a:ext uri="{0D108BD9-81ED-4DB2-BD59-A6C34878D82A}">
                    <a16:rowId xmlns:a16="http://schemas.microsoft.com/office/drawing/2014/main" val="1637718580"/>
                  </a:ext>
                </a:extLst>
              </a:tr>
              <a:tr h="370840">
                <a:tc>
                  <a:txBody>
                    <a:bodyPr/>
                    <a:lstStyle/>
                    <a:p>
                      <a:r>
                        <a:rPr lang="de-AT" dirty="0"/>
                        <a:t>API</a:t>
                      </a:r>
                    </a:p>
                  </a:txBody>
                  <a:tcPr/>
                </a:tc>
                <a:tc>
                  <a:txBody>
                    <a:bodyPr/>
                    <a:lstStyle/>
                    <a:p>
                      <a:r>
                        <a:rPr lang="de-AT" dirty="0"/>
                        <a:t>OOP</a:t>
                      </a:r>
                    </a:p>
                  </a:txBody>
                  <a:tcPr/>
                </a:tc>
                <a:tc>
                  <a:txBody>
                    <a:bodyPr/>
                    <a:lstStyle/>
                    <a:p>
                      <a:r>
                        <a:rPr lang="de-AT" dirty="0"/>
                        <a:t>OOP + verfahrenstechnisch</a:t>
                      </a:r>
                    </a:p>
                  </a:txBody>
                  <a:tcPr/>
                </a:tc>
                <a:extLst>
                  <a:ext uri="{0D108BD9-81ED-4DB2-BD59-A6C34878D82A}">
                    <a16:rowId xmlns:a16="http://schemas.microsoft.com/office/drawing/2014/main" val="2797667632"/>
                  </a:ext>
                </a:extLst>
              </a:tr>
              <a:tr h="370840">
                <a:tc>
                  <a:txBody>
                    <a:bodyPr/>
                    <a:lstStyle/>
                    <a:p>
                      <a:r>
                        <a:rPr lang="de-AT" dirty="0"/>
                        <a:t>Benannte Parameter</a:t>
                      </a:r>
                    </a:p>
                  </a:txBody>
                  <a:tcPr/>
                </a:tc>
                <a:tc>
                  <a:txBody>
                    <a:bodyPr/>
                    <a:lstStyle/>
                    <a:p>
                      <a:r>
                        <a:rPr lang="de-AT" dirty="0"/>
                        <a:t>Ja</a:t>
                      </a:r>
                    </a:p>
                  </a:txBody>
                  <a:tcPr/>
                </a:tc>
                <a:tc>
                  <a:txBody>
                    <a:bodyPr/>
                    <a:lstStyle/>
                    <a:p>
                      <a:r>
                        <a:rPr lang="de-AT" dirty="0"/>
                        <a:t>Nein</a:t>
                      </a:r>
                    </a:p>
                  </a:txBody>
                  <a:tcPr/>
                </a:tc>
                <a:extLst>
                  <a:ext uri="{0D108BD9-81ED-4DB2-BD59-A6C34878D82A}">
                    <a16:rowId xmlns:a16="http://schemas.microsoft.com/office/drawing/2014/main" val="1571257804"/>
                  </a:ext>
                </a:extLst>
              </a:tr>
            </a:tbl>
          </a:graphicData>
        </a:graphic>
      </p:graphicFrame>
      <p:sp>
        <p:nvSpPr>
          <p:cNvPr id="5" name="Textfeld 4">
            <a:extLst>
              <a:ext uri="{FF2B5EF4-FFF2-40B4-BE49-F238E27FC236}">
                <a16:creationId xmlns:a16="http://schemas.microsoft.com/office/drawing/2014/main" id="{CFF52979-ECBF-4C04-8825-01D49B472362}"/>
              </a:ext>
            </a:extLst>
          </p:cNvPr>
          <p:cNvSpPr txBox="1"/>
          <p:nvPr/>
        </p:nvSpPr>
        <p:spPr>
          <a:xfrm>
            <a:off x="494674" y="5471530"/>
            <a:ext cx="11502390" cy="553998"/>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hlinkClick r:id="rId2"/>
              </a:rPr>
              <a:t>https://wiki.selfhtml.org/wiki/Programmiertechnik/Programmierparadigma#Prozedurale_Programmierung</a:t>
            </a:r>
            <a:endParaRPr lang="de-AT" dirty="0"/>
          </a:p>
          <a:p>
            <a:r>
              <a:rPr lang="de-AT" dirty="0">
                <a:hlinkClick r:id="rId3"/>
              </a:rPr>
              <a:t>https://wiki.selfhtml.org/wiki/PHP/Tutorials/Umstieg_von_der_veralteten_MySQL-API</a:t>
            </a:r>
            <a:endParaRPr lang="de-AT" dirty="0"/>
          </a:p>
          <a:p>
            <a:r>
              <a:rPr lang="de-AT" dirty="0">
                <a:hlinkClick r:id="rId4"/>
              </a:rPr>
              <a:t>https://www.accentsconagua.com/articles/code/pdo-vs-mysqli-which-should-you-use.html</a:t>
            </a:r>
            <a:endParaRPr lang="de-AT" dirty="0"/>
          </a:p>
        </p:txBody>
      </p:sp>
    </p:spTree>
    <p:extLst>
      <p:ext uri="{BB962C8B-B14F-4D97-AF65-F5344CB8AC3E}">
        <p14:creationId xmlns:p14="http://schemas.microsoft.com/office/powerpoint/2010/main" val="407921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C25B00-9BA2-4FC1-95D4-7F6783A9C46C}"/>
              </a:ext>
            </a:extLst>
          </p:cNvPr>
          <p:cNvSpPr>
            <a:spLocks noGrp="1"/>
          </p:cNvSpPr>
          <p:nvPr>
            <p:ph type="title"/>
          </p:nvPr>
        </p:nvSpPr>
        <p:spPr/>
        <p:txBody>
          <a:bodyPr/>
          <a:lstStyle/>
          <a:p>
            <a:r>
              <a:rPr lang="de-AT" dirty="0" err="1"/>
              <a:t>MySQLi</a:t>
            </a:r>
            <a:r>
              <a:rPr lang="de-AT" dirty="0"/>
              <a:t> objektorientiert</a:t>
            </a:r>
          </a:p>
        </p:txBody>
      </p:sp>
      <p:sp>
        <p:nvSpPr>
          <p:cNvPr id="3" name="Textplatzhalter 2">
            <a:extLst>
              <a:ext uri="{FF2B5EF4-FFF2-40B4-BE49-F238E27FC236}">
                <a16:creationId xmlns:a16="http://schemas.microsoft.com/office/drawing/2014/main" id="{BE56512F-BDAE-4F2D-8167-E37A36454858}"/>
              </a:ext>
            </a:extLst>
          </p:cNvPr>
          <p:cNvSpPr>
            <a:spLocks noGrp="1"/>
          </p:cNvSpPr>
          <p:nvPr>
            <p:ph type="body" sz="quarter" idx="13"/>
          </p:nvPr>
        </p:nvSpPr>
        <p:spPr>
          <a:xfrm>
            <a:off x="150742" y="2516751"/>
            <a:ext cx="5742816" cy="286232"/>
          </a:xfrm>
        </p:spPr>
        <p:txBody>
          <a:bodyPr/>
          <a:lstStyle/>
          <a:p>
            <a:r>
              <a:rPr lang="de-AT" dirty="0"/>
              <a:t>Verbindung aufbauen</a:t>
            </a:r>
          </a:p>
        </p:txBody>
      </p:sp>
      <p:sp>
        <p:nvSpPr>
          <p:cNvPr id="6" name="Rectangle 1">
            <a:extLst>
              <a:ext uri="{FF2B5EF4-FFF2-40B4-BE49-F238E27FC236}">
                <a16:creationId xmlns:a16="http://schemas.microsoft.com/office/drawing/2014/main" id="{18F92D3F-9A7C-4449-9B40-35D7914BCED0}"/>
              </a:ext>
            </a:extLst>
          </p:cNvPr>
          <p:cNvSpPr>
            <a:spLocks noChangeArrowheads="1"/>
          </p:cNvSpPr>
          <p:nvPr/>
        </p:nvSpPr>
        <p:spPr bwMode="auto">
          <a:xfrm>
            <a:off x="101588" y="2953455"/>
            <a:ext cx="5791970" cy="110799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u="none" strike="noStrike" cap="none" normalizeH="0" baseline="0" dirty="0">
                <a:ln>
                  <a:noFill/>
                </a:ln>
                <a:solidFill>
                  <a:srgbClr val="CC7832"/>
                </a:solidFill>
                <a:effectLst/>
                <a:latin typeface="Source Code Pro" panose="020B0509030403020204" pitchFamily="49" charset="0"/>
              </a:rPr>
              <a:t>&lt;?</a:t>
            </a:r>
            <a:r>
              <a:rPr kumimoji="0" lang="de-DE" altLang="de-DE" sz="1100" b="0" u="none" strike="noStrike" cap="none" normalizeH="0" baseline="0" dirty="0" err="1">
                <a:ln>
                  <a:noFill/>
                </a:ln>
                <a:solidFill>
                  <a:srgbClr val="CC7832"/>
                </a:solidFill>
                <a:effectLst/>
                <a:latin typeface="Source Code Pro" panose="020B0509030403020204" pitchFamily="49" charset="0"/>
              </a:rPr>
              <a:t>php</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9876AA"/>
                </a:solidFill>
                <a:effectLst/>
                <a:latin typeface="Source Code Pro" panose="020B0509030403020204" pitchFamily="49" charset="0"/>
              </a:rPr>
              <a:t> </a:t>
            </a:r>
            <a:r>
              <a:rPr kumimoji="0" lang="de-DE" altLang="de-DE" sz="1100" b="0" u="none" strike="noStrike" cap="none" normalizeH="0" baseline="0" dirty="0">
                <a:ln>
                  <a:noFill/>
                </a:ln>
                <a:solidFill>
                  <a:srgbClr val="A9B7C6"/>
                </a:solidFill>
                <a:effectLst/>
                <a:latin typeface="Source Code Pro" panose="020B0509030403020204" pitchFamily="49" charset="0"/>
              </a:rPr>
              <a:t>= </a:t>
            </a:r>
            <a:r>
              <a:rPr kumimoji="0" lang="de-DE" altLang="de-DE" sz="1100" b="0" u="none" strike="noStrike" cap="none" normalizeH="0" baseline="0" dirty="0" err="1">
                <a:ln>
                  <a:noFill/>
                </a:ln>
                <a:solidFill>
                  <a:srgbClr val="CC7832"/>
                </a:solidFill>
                <a:effectLst/>
                <a:latin typeface="Source Code Pro" panose="020B0509030403020204" pitchFamily="49" charset="0"/>
              </a:rPr>
              <a:t>new</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err="1">
                <a:ln>
                  <a:noFill/>
                </a:ln>
                <a:solidFill>
                  <a:srgbClr val="A9B7C6"/>
                </a:solidFill>
                <a:effectLst/>
                <a:latin typeface="Source Code Pro" panose="020B0509030403020204" pitchFamily="49" charset="0"/>
              </a:rPr>
              <a:t>mysqli</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localhost</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user</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password</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err="1">
                <a:ln>
                  <a:noFill/>
                </a:ln>
                <a:solidFill>
                  <a:srgbClr val="6A8759"/>
                </a:solidFill>
                <a:effectLst/>
                <a:latin typeface="Source Code Pro" panose="020B0509030403020204" pitchFamily="49" charset="0"/>
              </a:rPr>
              <a:t>database</a:t>
            </a:r>
            <a:r>
              <a:rPr kumimoji="0" lang="de-DE" altLang="de-DE" sz="1100" b="0" u="none" strike="noStrike" cap="none" normalizeH="0" baseline="0" dirty="0">
                <a:ln>
                  <a:noFill/>
                </a:ln>
                <a:solidFill>
                  <a:srgbClr val="6A8759"/>
                </a:solidFill>
                <a:effectLst/>
                <a:latin typeface="Source Code Pro" panose="020B0509030403020204" pitchFamily="49" charset="0"/>
              </a:rPr>
              <a:t>"</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err="1">
                <a:ln>
                  <a:noFill/>
                </a:ln>
                <a:solidFill>
                  <a:srgbClr val="CC7832"/>
                </a:solidFill>
                <a:effectLst/>
                <a:latin typeface="Source Code Pro" panose="020B0509030403020204" pitchFamily="49" charset="0"/>
              </a:rPr>
              <a:t>if</a:t>
            </a:r>
            <a:r>
              <a:rPr kumimoji="0" lang="de-DE" altLang="de-DE" sz="1100" b="0" u="none" strike="noStrike" cap="none" normalizeH="0" baseline="0" dirty="0">
                <a:ln>
                  <a:noFill/>
                </a:ln>
                <a:solidFill>
                  <a:srgbClr val="CC7832"/>
                </a:solidFill>
                <a:effectLst/>
                <a:latin typeface="Source Code Pro" panose="020B0509030403020204" pitchFamily="49" charset="0"/>
              </a:rPr>
              <a:t> </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A9B7C6"/>
                </a:solidFill>
                <a:effectLst/>
                <a:latin typeface="Source Code Pro" panose="020B0509030403020204" pitchFamily="49" charset="0"/>
              </a:rPr>
              <a:t>-&gt;</a:t>
            </a:r>
            <a:r>
              <a:rPr kumimoji="0" lang="de-DE" altLang="de-DE" sz="1100" b="0" u="none" strike="noStrike" cap="none" normalizeH="0" baseline="0" dirty="0" err="1">
                <a:ln>
                  <a:noFill/>
                </a:ln>
                <a:solidFill>
                  <a:srgbClr val="9876AA"/>
                </a:solidFill>
                <a:effectLst/>
                <a:latin typeface="Source Code Pro" panose="020B0509030403020204" pitchFamily="49" charset="0"/>
              </a:rPr>
              <a:t>connect_errno</a:t>
            </a:r>
            <a:r>
              <a:rPr kumimoji="0" lang="de-DE" altLang="de-DE" sz="1100" b="0" u="none" strike="noStrike" cap="none" normalizeH="0" baseline="0" dirty="0">
                <a:ln>
                  <a:noFill/>
                </a:ln>
                <a:solidFill>
                  <a:srgbClr val="9876AA"/>
                </a:solidFill>
                <a:effectLst/>
                <a:latin typeface="Source Code Pro" panose="020B0509030403020204" pitchFamily="49" charset="0"/>
              </a:rPr>
              <a:t>) {</a:t>
            </a:r>
            <a:br>
              <a:rPr kumimoji="0" lang="de-DE" altLang="de-DE" sz="1100" b="0" u="none" strike="noStrike" cap="none" normalizeH="0" baseline="0" dirty="0">
                <a:ln>
                  <a:noFill/>
                </a:ln>
                <a:solidFill>
                  <a:srgbClr val="9876AA"/>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    </a:t>
            </a:r>
            <a:r>
              <a:rPr kumimoji="0" lang="de-DE" altLang="de-DE" sz="1100" b="0" u="none" strike="noStrike" cap="none" normalizeH="0" baseline="0" dirty="0">
                <a:ln>
                  <a:noFill/>
                </a:ln>
                <a:solidFill>
                  <a:srgbClr val="CC7832"/>
                </a:solidFill>
                <a:effectLst/>
                <a:latin typeface="Source Code Pro" panose="020B0509030403020204" pitchFamily="49" charset="0"/>
              </a:rPr>
              <a:t>die</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6A8759"/>
                </a:solidFill>
                <a:effectLst/>
                <a:latin typeface="Source Code Pro" panose="020B0509030403020204" pitchFamily="49" charset="0"/>
              </a:rPr>
              <a:t>"Verbindung fehlgeschlagen: " </a:t>
            </a:r>
            <a:r>
              <a:rPr kumimoji="0" lang="de-DE" altLang="de-DE" sz="1100" b="0" u="none" strike="noStrike" cap="none" normalizeH="0" baseline="0" dirty="0">
                <a:ln>
                  <a:noFill/>
                </a:ln>
                <a:solidFill>
                  <a:srgbClr val="A9B7C6"/>
                </a:solidFill>
                <a:effectLst/>
                <a:latin typeface="Source Code Pro" panose="020B0509030403020204" pitchFamily="49" charset="0"/>
              </a:rPr>
              <a:t>. </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err="1">
                <a:ln>
                  <a:noFill/>
                </a:ln>
                <a:solidFill>
                  <a:srgbClr val="9876AA"/>
                </a:solidFill>
                <a:effectLst/>
                <a:latin typeface="Source Code Pro" panose="020B0509030403020204" pitchFamily="49" charset="0"/>
              </a:rPr>
              <a:t>mysqli</a:t>
            </a:r>
            <a:r>
              <a:rPr kumimoji="0" lang="de-DE" altLang="de-DE" sz="1100" b="0" u="none" strike="noStrike" cap="none" normalizeH="0" baseline="0" dirty="0">
                <a:ln>
                  <a:noFill/>
                </a:ln>
                <a:solidFill>
                  <a:srgbClr val="A9B7C6"/>
                </a:solidFill>
                <a:effectLst/>
                <a:latin typeface="Source Code Pro" panose="020B0509030403020204" pitchFamily="49" charset="0"/>
              </a:rPr>
              <a:t>-&gt;</a:t>
            </a:r>
            <a:r>
              <a:rPr kumimoji="0" lang="de-DE" altLang="de-DE" sz="1100" b="0" u="none" strike="noStrike" cap="none" normalizeH="0" baseline="0" dirty="0" err="1">
                <a:ln>
                  <a:noFill/>
                </a:ln>
                <a:solidFill>
                  <a:srgbClr val="9876AA"/>
                </a:solidFill>
                <a:effectLst/>
                <a:latin typeface="Source Code Pro" panose="020B0509030403020204" pitchFamily="49" charset="0"/>
              </a:rPr>
              <a:t>connect_error</a:t>
            </a:r>
            <a:r>
              <a:rPr kumimoji="0" lang="de-DE" altLang="de-DE" sz="1100" b="0" u="none" strike="noStrike" cap="none" normalizeH="0" baseline="0" dirty="0">
                <a:ln>
                  <a:noFill/>
                </a:ln>
                <a:solidFill>
                  <a:srgbClr val="9876AA"/>
                </a:solidFill>
                <a:effectLst/>
                <a:latin typeface="Source Code Pro" panose="020B0509030403020204" pitchFamily="49" charset="0"/>
              </a:rPr>
              <a:t>)</a:t>
            </a:r>
            <a:r>
              <a:rPr kumimoji="0" lang="de-DE" altLang="de-DE" sz="1100" b="0" u="none" strike="noStrike" cap="none" normalizeH="0" baseline="0" dirty="0">
                <a:ln>
                  <a:noFill/>
                </a:ln>
                <a:solidFill>
                  <a:srgbClr val="CC7832"/>
                </a:solidFill>
                <a:effectLst/>
                <a:latin typeface="Source Code Pro" panose="020B0509030403020204" pitchFamily="49" charset="0"/>
              </a:rPr>
              <a:t>;</a:t>
            </a:r>
            <a:br>
              <a:rPr kumimoji="0" lang="de-DE" altLang="de-DE" sz="1100" b="0" u="none" strike="noStrike" cap="none" normalizeH="0" baseline="0" dirty="0">
                <a:ln>
                  <a:noFill/>
                </a:ln>
                <a:solidFill>
                  <a:srgbClr val="CC7832"/>
                </a:solidFill>
                <a:effectLst/>
                <a:latin typeface="Source Code Pro" panose="020B0509030403020204" pitchFamily="49" charset="0"/>
              </a:rPr>
            </a:br>
            <a:r>
              <a:rPr kumimoji="0" lang="de-DE" altLang="de-DE" sz="1100" b="0" u="none" strike="noStrike" cap="none" normalizeH="0" baseline="0" dirty="0">
                <a:ln>
                  <a:noFill/>
                </a:ln>
                <a:solidFill>
                  <a:srgbClr val="9876AA"/>
                </a:solidFill>
                <a:effectLst/>
                <a:latin typeface="Source Code Pro" panose="020B0509030403020204" pitchFamily="49" charset="0"/>
              </a:rPr>
              <a:t>}</a:t>
            </a:r>
            <a:br>
              <a:rPr kumimoji="0" lang="de-DE" altLang="de-DE" sz="1100" b="0" u="none" strike="noStrike" cap="none" normalizeH="0" baseline="0" dirty="0">
                <a:ln>
                  <a:noFill/>
                </a:ln>
                <a:solidFill>
                  <a:srgbClr val="9876AA"/>
                </a:solidFill>
                <a:effectLst/>
                <a:latin typeface="Source Code Pro" panose="020B0509030403020204" pitchFamily="49" charset="0"/>
              </a:rPr>
            </a:br>
            <a:r>
              <a:rPr kumimoji="0" lang="de-DE" altLang="de-DE" sz="1100" b="0" u="none" strike="noStrike" cap="none" normalizeH="0" baseline="0" dirty="0">
                <a:ln>
                  <a:noFill/>
                </a:ln>
                <a:solidFill>
                  <a:srgbClr val="CC7832"/>
                </a:solidFill>
                <a:effectLst/>
                <a:latin typeface="Source Code Pro" panose="020B0509030403020204" pitchFamily="49" charset="0"/>
              </a:rPr>
              <a:t>?&gt;</a:t>
            </a:r>
            <a:endParaRPr kumimoji="0" lang="de-DE" altLang="de-DE" sz="1100" b="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4AFDF020-4CD9-4CAC-8140-977CB221CC11}"/>
              </a:ext>
            </a:extLst>
          </p:cNvPr>
          <p:cNvSpPr txBox="1"/>
          <p:nvPr/>
        </p:nvSpPr>
        <p:spPr>
          <a:xfrm>
            <a:off x="6298443" y="2044138"/>
            <a:ext cx="5791970" cy="28623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DE" dirty="0"/>
              <a:t>SQL Query an Datenbank senden</a:t>
            </a:r>
          </a:p>
        </p:txBody>
      </p:sp>
      <p:sp>
        <p:nvSpPr>
          <p:cNvPr id="9" name="Rectangle 2">
            <a:extLst>
              <a:ext uri="{FF2B5EF4-FFF2-40B4-BE49-F238E27FC236}">
                <a16:creationId xmlns:a16="http://schemas.microsoft.com/office/drawing/2014/main" id="{F52B5E00-A81A-4987-B6CC-EEE856641C25}"/>
              </a:ext>
            </a:extLst>
          </p:cNvPr>
          <p:cNvSpPr>
            <a:spLocks noChangeArrowheads="1"/>
          </p:cNvSpPr>
          <p:nvPr/>
        </p:nvSpPr>
        <p:spPr bwMode="auto">
          <a:xfrm>
            <a:off x="6298443" y="2445624"/>
            <a:ext cx="5791970" cy="161582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u="none" strike="noStrike" cap="none" normalizeH="0" baseline="0">
                <a:ln>
                  <a:noFill/>
                </a:ln>
                <a:solidFill>
                  <a:srgbClr val="CC7832"/>
                </a:solidFill>
                <a:effectLst/>
                <a:latin typeface="Source Code Pro" panose="020B0509030403020204" pitchFamily="49" charset="0"/>
              </a:rPr>
              <a:t>&lt;?php</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$mysqli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CC7832"/>
                </a:solidFill>
                <a:effectLst/>
                <a:latin typeface="Source Code Pro" panose="020B0509030403020204" pitchFamily="49" charset="0"/>
              </a:rPr>
              <a:t>new </a:t>
            </a:r>
            <a:r>
              <a:rPr kumimoji="0" lang="de-DE" altLang="de-DE" sz="1100" b="0" u="none" strike="noStrike" cap="none" normalizeH="0" baseline="0">
                <a:ln>
                  <a:noFill/>
                </a:ln>
                <a:solidFill>
                  <a:srgbClr val="A9B7C6"/>
                </a:solidFill>
                <a:effectLst/>
                <a:latin typeface="Source Code Pro" panose="020B0509030403020204" pitchFamily="49" charset="0"/>
              </a:rPr>
              <a:t>mysqli</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6A8759"/>
                </a:solidFill>
                <a:effectLst/>
                <a:latin typeface="Source Code Pro" panose="020B0509030403020204" pitchFamily="49" charset="0"/>
              </a:rPr>
              <a:t>"localhost"</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"user"</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"password"</a:t>
            </a:r>
            <a:r>
              <a:rPr kumimoji="0" lang="de-DE" altLang="de-DE" sz="1100" b="0" u="none" strike="noStrike" cap="none" normalizeH="0" baseline="0">
                <a:ln>
                  <a:noFill/>
                </a:ln>
                <a:solidFill>
                  <a:srgbClr val="CC7832"/>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"database"</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CC7832"/>
                </a:solidFill>
                <a:effectLst/>
                <a:latin typeface="Source Code Pro" panose="020B0509030403020204" pitchFamily="49" charset="0"/>
              </a:rPr>
              <a:t>if </a:t>
            </a: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9876AA"/>
                </a:solidFill>
                <a:effectLst/>
                <a:latin typeface="Source Code Pro" panose="020B0509030403020204" pitchFamily="49" charset="0"/>
              </a:rPr>
              <a:t>connect_errno) {</a:t>
            </a:r>
            <a:br>
              <a:rPr kumimoji="0" lang="de-DE" altLang="de-DE" sz="1100" b="0" u="none" strike="noStrike" cap="none" normalizeH="0" baseline="0">
                <a:ln>
                  <a:noFill/>
                </a:ln>
                <a:solidFill>
                  <a:srgbClr val="9876AA"/>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    </a:t>
            </a:r>
            <a:r>
              <a:rPr kumimoji="0" lang="de-DE" altLang="de-DE" sz="1100" b="0" u="none" strike="noStrike" cap="none" normalizeH="0" baseline="0">
                <a:ln>
                  <a:noFill/>
                </a:ln>
                <a:solidFill>
                  <a:srgbClr val="CC7832"/>
                </a:solidFill>
                <a:effectLst/>
                <a:latin typeface="Source Code Pro" panose="020B0509030403020204" pitchFamily="49" charset="0"/>
              </a:rPr>
              <a:t>die</a:t>
            </a:r>
            <a:r>
              <a:rPr kumimoji="0" lang="de-DE" altLang="de-DE" sz="1100" b="0" u="none" strike="noStrike" cap="none" normalizeH="0" baseline="0">
                <a:ln>
                  <a:noFill/>
                </a:ln>
                <a:solidFill>
                  <a:srgbClr val="9876AA"/>
                </a:solidFill>
                <a:effectLst/>
                <a:latin typeface="Source Code Pro" panose="020B0509030403020204" pitchFamily="49" charset="0"/>
              </a:rPr>
              <a:t>(</a:t>
            </a:r>
            <a:r>
              <a:rPr kumimoji="0" lang="de-DE" altLang="de-DE" sz="1100" b="0" u="none" strike="noStrike" cap="none" normalizeH="0" baseline="0">
                <a:ln>
                  <a:noFill/>
                </a:ln>
                <a:solidFill>
                  <a:srgbClr val="6A8759"/>
                </a:solidFill>
                <a:effectLst/>
                <a:latin typeface="Source Code Pro" panose="020B0509030403020204" pitchFamily="49" charset="0"/>
              </a:rPr>
              <a:t>"Verbindung fehlgeschlagen: "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9876AA"/>
                </a:solidFill>
                <a:effectLst/>
                <a:latin typeface="Source Code Pro" panose="020B0509030403020204" pitchFamily="49" charset="0"/>
              </a:rPr>
              <a:t>connect_error)</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a:t>
            </a:r>
            <a:br>
              <a:rPr kumimoji="0" lang="de-DE" altLang="de-DE" sz="1100" b="0" u="none" strike="noStrike" cap="none" normalizeH="0" baseline="0">
                <a:ln>
                  <a:noFill/>
                </a:ln>
                <a:solidFill>
                  <a:srgbClr val="9876AA"/>
                </a:solidFill>
                <a:effectLst/>
                <a:latin typeface="Source Code Pro" panose="020B0509030403020204" pitchFamily="49" charset="0"/>
              </a:rPr>
            </a:br>
            <a:br>
              <a:rPr kumimoji="0" lang="de-DE" altLang="de-DE" sz="1100" b="0" u="none" strike="noStrike" cap="none" normalizeH="0" baseline="0">
                <a:ln>
                  <a:noFill/>
                </a:ln>
                <a:solidFill>
                  <a:srgbClr val="9876AA"/>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$sql </a:t>
            </a:r>
            <a:r>
              <a:rPr kumimoji="0" lang="de-DE" altLang="de-DE" sz="1100" b="0" u="none" strike="noStrike" cap="none" normalizeH="0" baseline="0">
                <a:ln>
                  <a:noFill/>
                </a:ln>
                <a:solidFill>
                  <a:srgbClr val="A9B7C6"/>
                </a:solidFill>
                <a:effectLst/>
                <a:latin typeface="Source Code Pro" panose="020B0509030403020204" pitchFamily="49" charset="0"/>
              </a:rPr>
              <a:t>= </a:t>
            </a:r>
            <a:r>
              <a:rPr kumimoji="0" lang="de-DE" altLang="de-DE" sz="1100" b="0" u="none" strike="noStrike" cap="none" normalizeH="0" baseline="0">
                <a:ln>
                  <a:noFill/>
                </a:ln>
                <a:solidFill>
                  <a:srgbClr val="6A8759"/>
                </a:solidFill>
                <a:effectLst/>
                <a:latin typeface="Source Code Pro" panose="020B0509030403020204" pitchFamily="49" charset="0"/>
              </a:rPr>
              <a:t>"UPDATE tabelle SET spalte = 'Wert' WHERE id = 1"</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9876AA"/>
                </a:solidFill>
                <a:effectLst/>
                <a:latin typeface="Source Code Pro" panose="020B0509030403020204" pitchFamily="49" charset="0"/>
              </a:rPr>
              <a:t>$mysqli</a:t>
            </a:r>
            <a:r>
              <a:rPr kumimoji="0" lang="de-DE" altLang="de-DE" sz="1100" b="0" u="none" strike="noStrike" cap="none" normalizeH="0" baseline="0">
                <a:ln>
                  <a:noFill/>
                </a:ln>
                <a:solidFill>
                  <a:srgbClr val="A9B7C6"/>
                </a:solidFill>
                <a:effectLst/>
                <a:latin typeface="Source Code Pro" panose="020B0509030403020204" pitchFamily="49" charset="0"/>
              </a:rPr>
              <a:t>-&gt;</a:t>
            </a:r>
            <a:r>
              <a:rPr kumimoji="0" lang="de-DE" altLang="de-DE" sz="1100" b="0" u="none" strike="noStrike" cap="none" normalizeH="0" baseline="0">
                <a:ln>
                  <a:noFill/>
                </a:ln>
                <a:solidFill>
                  <a:srgbClr val="FFC66D"/>
                </a:solidFill>
                <a:effectLst/>
                <a:latin typeface="Source Code Pro" panose="020B0509030403020204" pitchFamily="49" charset="0"/>
              </a:rPr>
              <a:t>query</a:t>
            </a:r>
            <a:r>
              <a:rPr kumimoji="0" lang="de-DE" altLang="de-DE" sz="1100" b="0" u="none" strike="noStrike" cap="none" normalizeH="0" baseline="0">
                <a:ln>
                  <a:noFill/>
                </a:ln>
                <a:solidFill>
                  <a:srgbClr val="9876AA"/>
                </a:solidFill>
                <a:effectLst/>
                <a:latin typeface="Source Code Pro" panose="020B0509030403020204" pitchFamily="49" charset="0"/>
              </a:rPr>
              <a:t>($sql)</a:t>
            </a:r>
            <a:r>
              <a:rPr kumimoji="0" lang="de-DE" altLang="de-DE" sz="1100" b="0" u="none" strike="noStrike" cap="none" normalizeH="0" baseline="0">
                <a:ln>
                  <a:noFill/>
                </a:ln>
                <a:solidFill>
                  <a:srgbClr val="CC7832"/>
                </a:solidFill>
                <a:effectLst/>
                <a:latin typeface="Source Code Pro" panose="020B0509030403020204" pitchFamily="49" charset="0"/>
              </a:rPr>
              <a:t>;</a:t>
            </a:r>
            <a:br>
              <a:rPr kumimoji="0" lang="de-DE" altLang="de-DE" sz="1100" b="0" u="none" strike="noStrike" cap="none" normalizeH="0" baseline="0">
                <a:ln>
                  <a:noFill/>
                </a:ln>
                <a:solidFill>
                  <a:srgbClr val="CC7832"/>
                </a:solidFill>
                <a:effectLst/>
                <a:latin typeface="Source Code Pro" panose="020B0509030403020204" pitchFamily="49" charset="0"/>
              </a:rPr>
            </a:br>
            <a:r>
              <a:rPr kumimoji="0" lang="de-DE" altLang="de-DE" sz="1100" b="0" u="none" strike="noStrike" cap="none" normalizeH="0" baseline="0">
                <a:ln>
                  <a:noFill/>
                </a:ln>
                <a:solidFill>
                  <a:srgbClr val="CC7832"/>
                </a:solidFill>
                <a:effectLst/>
                <a:latin typeface="Source Code Pro" panose="020B0509030403020204" pitchFamily="49" charset="0"/>
              </a:rPr>
              <a:t>?&gt;</a:t>
            </a:r>
            <a:endParaRPr kumimoji="0" lang="de-DE" altLang="de-DE" sz="1100" b="0" u="none" strike="noStrike" cap="none" normalizeH="0" baseline="0">
              <a:ln>
                <a:noFill/>
              </a:ln>
              <a:solidFill>
                <a:schemeClr val="tx1"/>
              </a:solidFill>
              <a:effectLst/>
              <a:latin typeface="Arial" panose="020B0604020202020204" pitchFamily="34" charset="0"/>
            </a:endParaRPr>
          </a:p>
        </p:txBody>
      </p:sp>
      <p:sp>
        <p:nvSpPr>
          <p:cNvPr id="13" name="Textfeld 12">
            <a:extLst>
              <a:ext uri="{FF2B5EF4-FFF2-40B4-BE49-F238E27FC236}">
                <a16:creationId xmlns:a16="http://schemas.microsoft.com/office/drawing/2014/main" id="{22263F94-A6DA-4F6C-8E76-0F4AAD046EDF}"/>
              </a:ext>
            </a:extLst>
          </p:cNvPr>
          <p:cNvSpPr txBox="1"/>
          <p:nvPr/>
        </p:nvSpPr>
        <p:spPr>
          <a:xfrm>
            <a:off x="101588" y="6138820"/>
            <a:ext cx="6254086" cy="2862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https://www.php-einfach.de/mysql-tutorial/crashkurs-mysqli/</a:t>
            </a:r>
          </a:p>
        </p:txBody>
      </p:sp>
    </p:spTree>
    <p:extLst>
      <p:ext uri="{BB962C8B-B14F-4D97-AF65-F5344CB8AC3E}">
        <p14:creationId xmlns:p14="http://schemas.microsoft.com/office/powerpoint/2010/main" val="354496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A183A8-40F0-4F8C-919C-D1E972E9A4C2}"/>
              </a:ext>
            </a:extLst>
          </p:cNvPr>
          <p:cNvSpPr>
            <a:spLocks noGrp="1"/>
          </p:cNvSpPr>
          <p:nvPr>
            <p:ph type="title"/>
          </p:nvPr>
        </p:nvSpPr>
        <p:spPr/>
        <p:txBody>
          <a:bodyPr/>
          <a:lstStyle/>
          <a:p>
            <a:r>
              <a:rPr lang="de-AT" b="1" dirty="0"/>
              <a:t>Was sind </a:t>
            </a:r>
            <a:r>
              <a:rPr lang="de-AT" b="1" dirty="0" err="1"/>
              <a:t>Prepared</a:t>
            </a:r>
            <a:r>
              <a:rPr lang="de-AT" b="1" dirty="0"/>
              <a:t> Statements?</a:t>
            </a:r>
            <a:endParaRPr lang="de-AT" dirty="0"/>
          </a:p>
        </p:txBody>
      </p:sp>
      <p:sp>
        <p:nvSpPr>
          <p:cNvPr id="3" name="Textplatzhalter 2">
            <a:extLst>
              <a:ext uri="{FF2B5EF4-FFF2-40B4-BE49-F238E27FC236}">
                <a16:creationId xmlns:a16="http://schemas.microsoft.com/office/drawing/2014/main" id="{2EFE063C-0685-4E75-8554-A3A2BF225F7D}"/>
              </a:ext>
            </a:extLst>
          </p:cNvPr>
          <p:cNvSpPr>
            <a:spLocks noGrp="1"/>
          </p:cNvSpPr>
          <p:nvPr>
            <p:ph type="body" sz="quarter" idx="13"/>
          </p:nvPr>
        </p:nvSpPr>
        <p:spPr>
          <a:xfrm>
            <a:off x="949136" y="1994248"/>
            <a:ext cx="10293728" cy="2869503"/>
          </a:xfrm>
        </p:spPr>
        <p:txBody>
          <a:bodyPr/>
          <a:lstStyle/>
          <a:p>
            <a:r>
              <a:rPr lang="de-DE" dirty="0" err="1"/>
              <a:t>Prepared</a:t>
            </a:r>
            <a:r>
              <a:rPr lang="de-DE" dirty="0"/>
              <a:t> Statements (dt. „vorbereitete Anweisungen“) = einsatzfertige Muster für Abfragen in SQL-Datenbanksystemen, die keine Werte für die einzelnen Parameter enthalten. Stattdessen arbeiten diese Anweisungsmuster (auch Anweisungstemplates genannt) mit Variablen bzw. Platzhaltern, die erst innerhalb des Systems durch die tatsächlichen Werte ersetzt werden – anders als bei der manuellen Eingabe, wo die Werte bereits zum Zeitpunkt der Ausführung eines Befehls zugeordnet sind.</a:t>
            </a:r>
          </a:p>
          <a:p>
            <a:r>
              <a:rPr lang="de-DE" dirty="0"/>
              <a:t>Der entscheidende Grund dafür, ist der Sicherheitsaspekt. Das wohl größte Problem an standardmäßigen Zugriffen auf Datenbanken ist die leichte Manipulation =&gt; SQL-</a:t>
            </a:r>
            <a:r>
              <a:rPr lang="de-DE" dirty="0" err="1"/>
              <a:t>Injection</a:t>
            </a:r>
            <a:r>
              <a:rPr lang="de-DE" dirty="0"/>
              <a:t>, bei der Code hinzugefügt oder angepasst wird, um an sensible Daten zu gelangen oder gänzlich die Kontrolle über das Datenbanksystem zu erlangen. </a:t>
            </a:r>
            <a:r>
              <a:rPr lang="de-DE" dirty="0" err="1"/>
              <a:t>Prepared</a:t>
            </a:r>
            <a:r>
              <a:rPr lang="de-DE" dirty="0"/>
              <a:t> Statements bieten eine solche Sicherheitslücke nicht, da ihnen erst innerhalb des Systems konkrete Werte zugeordnet werden.</a:t>
            </a:r>
          </a:p>
          <a:p>
            <a:r>
              <a:rPr lang="de-DE" dirty="0"/>
              <a:t>Weiterer Grund: Einmal analysiert und kompiliert, können diese vom jeweiligen Datenbanksystem im Anschluss immer wieder verwendet werden (mit den jeweiligen, abgeänderten Werten). Dadurch verbrauchen </a:t>
            </a:r>
            <a:r>
              <a:rPr lang="de-DE" dirty="0" err="1"/>
              <a:t>Prepared</a:t>
            </a:r>
            <a:r>
              <a:rPr lang="de-DE" dirty="0"/>
              <a:t> Statements wesentlich weniger Ressourcen und sind schneller als manuelle Datenbankabfragen, wann immer es um SQL-Aufgaben geht, die wiederholt ausgeführt werden müssen.</a:t>
            </a:r>
            <a:endParaRPr lang="de-AT" dirty="0"/>
          </a:p>
        </p:txBody>
      </p:sp>
      <p:sp>
        <p:nvSpPr>
          <p:cNvPr id="5" name="Textfeld 4">
            <a:extLst>
              <a:ext uri="{FF2B5EF4-FFF2-40B4-BE49-F238E27FC236}">
                <a16:creationId xmlns:a16="http://schemas.microsoft.com/office/drawing/2014/main" id="{1E1B4A42-C5E6-4EAA-9850-BE739A35473B}"/>
              </a:ext>
            </a:extLst>
          </p:cNvPr>
          <p:cNvSpPr txBox="1"/>
          <p:nvPr/>
        </p:nvSpPr>
        <p:spPr>
          <a:xfrm>
            <a:off x="949136" y="5402262"/>
            <a:ext cx="7804813" cy="497572"/>
          </a:xfrm>
          <a:prstGeom prst="rect">
            <a:avLst/>
          </a:prstGeom>
        </p:spPr>
        <p:txBody>
          <a:bodyPr wrap="square">
            <a:spAutoFit/>
          </a:bodyPr>
          <a:lstStyle>
            <a:lvl1pPr marL="228594" indent="-228594">
              <a:lnSpc>
                <a:spcPct val="90000"/>
              </a:lnSpc>
              <a:spcBef>
                <a:spcPts val="1000"/>
              </a:spcBef>
              <a:buFont typeface="Wingdings" panose="05000000000000000000" pitchFamily="2" charset="2"/>
              <a:buChar char="v"/>
              <a:defRPr sz="14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sz="1000" dirty="0">
                <a:hlinkClick r:id="rId2"/>
              </a:rPr>
              <a:t>https://www.ionos.at/digitalguide/websites/web-entwicklung/prepared-statements-in-phpmysql/</a:t>
            </a:r>
            <a:endParaRPr lang="de-AT" sz="1000" dirty="0"/>
          </a:p>
          <a:p>
            <a:r>
              <a:rPr lang="de-AT" sz="1000" dirty="0">
                <a:hlinkClick r:id="rId3"/>
              </a:rPr>
              <a:t>https://www.php-einfach.de/mysql-tutorial/php-prepared-statements/</a:t>
            </a:r>
            <a:endParaRPr lang="de-AT" sz="1000" dirty="0"/>
          </a:p>
        </p:txBody>
      </p:sp>
    </p:spTree>
    <p:extLst>
      <p:ext uri="{BB962C8B-B14F-4D97-AF65-F5344CB8AC3E}">
        <p14:creationId xmlns:p14="http://schemas.microsoft.com/office/powerpoint/2010/main" val="237194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162DE6-DB45-417A-89A6-776BDD76561B}"/>
              </a:ext>
            </a:extLst>
          </p:cNvPr>
          <p:cNvSpPr>
            <a:spLocks noGrp="1"/>
          </p:cNvSpPr>
          <p:nvPr>
            <p:ph type="title"/>
          </p:nvPr>
        </p:nvSpPr>
        <p:spPr/>
        <p:txBody>
          <a:bodyPr/>
          <a:lstStyle/>
          <a:p>
            <a:r>
              <a:rPr lang="de-AT" dirty="0"/>
              <a:t>SQL-</a:t>
            </a:r>
            <a:r>
              <a:rPr lang="de-AT" dirty="0" err="1"/>
              <a:t>Injection</a:t>
            </a:r>
            <a:endParaRPr lang="de-AT" dirty="0"/>
          </a:p>
        </p:txBody>
      </p:sp>
      <p:sp>
        <p:nvSpPr>
          <p:cNvPr id="3" name="Textplatzhalter 2">
            <a:extLst>
              <a:ext uri="{FF2B5EF4-FFF2-40B4-BE49-F238E27FC236}">
                <a16:creationId xmlns:a16="http://schemas.microsoft.com/office/drawing/2014/main" id="{8647FAAE-EF29-4644-A04F-5A70ADE55C2F}"/>
              </a:ext>
            </a:extLst>
          </p:cNvPr>
          <p:cNvSpPr>
            <a:spLocks noGrp="1"/>
          </p:cNvSpPr>
          <p:nvPr>
            <p:ph type="body" sz="quarter" idx="13"/>
          </p:nvPr>
        </p:nvSpPr>
        <p:spPr>
          <a:xfrm>
            <a:off x="949136" y="2035768"/>
            <a:ext cx="10293728" cy="1577868"/>
          </a:xfrm>
        </p:spPr>
        <p:txBody>
          <a:bodyPr/>
          <a:lstStyle/>
          <a:p>
            <a:r>
              <a:rPr lang="de-DE" dirty="0"/>
              <a:t>=&gt; Ausnutzen einer Sicherheitslücke in relationalen Datenbankensystemen, die bei der Dateneingabe auf die Sprache SQL zurückgreifen. Oft tritt eine SQL-</a:t>
            </a:r>
            <a:r>
              <a:rPr lang="de-DE" dirty="0" err="1"/>
              <a:t>Injection</a:t>
            </a:r>
            <a:r>
              <a:rPr lang="de-DE" dirty="0"/>
              <a:t> in Zusammenhang mit PHP- und ASP-Programmen auf, die</a:t>
            </a:r>
            <a:r>
              <a:rPr lang="de-DE" b="1" dirty="0"/>
              <a:t> </a:t>
            </a:r>
            <a:r>
              <a:rPr lang="de-DE" dirty="0"/>
              <a:t>auf ältere Interfaces zurückgreifen. </a:t>
            </a:r>
          </a:p>
          <a:p>
            <a:r>
              <a:rPr lang="de-DE" dirty="0"/>
              <a:t>Mit gezielten Einsatz von Funktionszeichen schleust ein eigentlich unberechtigter Benutzer weitere SQL-Befehle ein und manipuliert die Einträge derart, dass er Daten verändern, löschen oder lesen kann. In gravierenden Fällen ist es sogar möglich, dass sich ein Angreifer auf diesem Wege den Zugriff auf die Kommandozeile des befehlsausführenden Systems und damit über den gesamten Datenbankserver verschafft</a:t>
            </a:r>
            <a:endParaRPr lang="de-AT" dirty="0"/>
          </a:p>
        </p:txBody>
      </p:sp>
      <p:sp>
        <p:nvSpPr>
          <p:cNvPr id="5" name="Textfeld 4">
            <a:extLst>
              <a:ext uri="{FF2B5EF4-FFF2-40B4-BE49-F238E27FC236}">
                <a16:creationId xmlns:a16="http://schemas.microsoft.com/office/drawing/2014/main" id="{E5A433D4-4D18-4069-A4ED-99DDDF234881}"/>
              </a:ext>
            </a:extLst>
          </p:cNvPr>
          <p:cNvSpPr txBox="1"/>
          <p:nvPr/>
        </p:nvSpPr>
        <p:spPr>
          <a:xfrm>
            <a:off x="949136" y="6023235"/>
            <a:ext cx="6103960" cy="230832"/>
          </a:xfrm>
          <a:prstGeom prst="rect">
            <a:avLst/>
          </a:prstGeom>
        </p:spPr>
        <p:txBody>
          <a:bodyPr wrap="square">
            <a:spAutoFit/>
          </a:bodyPr>
          <a:lstStyle>
            <a:defPPr>
              <a:defRPr lang="de-DE"/>
            </a:defPPr>
            <a:lvl1pPr marL="228594" indent="-228594">
              <a:lnSpc>
                <a:spcPct val="90000"/>
              </a:lnSpc>
              <a:spcBef>
                <a:spcPts val="1000"/>
              </a:spcBef>
              <a:buFont typeface="Wingdings" panose="05000000000000000000" pitchFamily="2" charset="2"/>
              <a:buChar char="v"/>
              <a:defRPr sz="1000"/>
            </a:lvl1pPr>
            <a:lvl2pPr marL="685783" indent="-228594">
              <a:lnSpc>
                <a:spcPct val="90000"/>
              </a:lnSpc>
              <a:spcBef>
                <a:spcPts val="500"/>
              </a:spcBef>
              <a:buFont typeface="Wingdings" panose="05000000000000000000" pitchFamily="2" charset="2"/>
              <a:buChar char="§"/>
              <a:defRPr sz="1400"/>
            </a:lvl2pPr>
            <a:lvl3pPr marL="1142971" indent="-228594">
              <a:lnSpc>
                <a:spcPct val="90000"/>
              </a:lnSpc>
              <a:spcBef>
                <a:spcPts val="500"/>
              </a:spcBef>
              <a:buFont typeface="Courier New" panose="02070309020205020404" pitchFamily="49" charset="0"/>
              <a:buChar char="o"/>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hlinkClick r:id="rId2"/>
              </a:rPr>
              <a:t>https://www.ionos.at/digitalguide/server/sicherheit/sql-injection-grundlagen-und-schutzmassnahmen/</a:t>
            </a:r>
            <a:endParaRPr lang="de-AT" dirty="0"/>
          </a:p>
        </p:txBody>
      </p:sp>
    </p:spTree>
    <p:extLst>
      <p:ext uri="{BB962C8B-B14F-4D97-AF65-F5344CB8AC3E}">
        <p14:creationId xmlns:p14="http://schemas.microsoft.com/office/powerpoint/2010/main" val="3911423599"/>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2896</Words>
  <Application>Microsoft Office PowerPoint</Application>
  <PresentationFormat>Breitbild</PresentationFormat>
  <Paragraphs>104</Paragraphs>
  <Slides>21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Courier New</vt:lpstr>
      <vt:lpstr>FontAwesome</vt:lpstr>
      <vt:lpstr>Source Code Pro</vt:lpstr>
      <vt:lpstr>Wingdings</vt:lpstr>
      <vt:lpstr>1_pm</vt:lpstr>
      <vt:lpstr>PHP 04</vt:lpstr>
      <vt:lpstr>Datenbanken</vt:lpstr>
      <vt:lpstr>Info</vt:lpstr>
      <vt:lpstr>PDO vs MySQLi</vt:lpstr>
      <vt:lpstr>Zusammenfassung</vt:lpstr>
      <vt:lpstr>Zusammenfassung</vt:lpstr>
      <vt:lpstr>MySQLi objektorientiert</vt:lpstr>
      <vt:lpstr>Was sind Prepared Statements?</vt:lpstr>
      <vt:lpstr>SQL-Injection</vt:lpstr>
      <vt:lpstr>MySQLi &amp; Prepared Statements</vt:lpstr>
      <vt:lpstr>Datensätze abrufen</vt:lpstr>
      <vt:lpstr>Anzahl der Zeilen</vt:lpstr>
      <vt:lpstr>MySQL Fehlermeldung</vt:lpstr>
      <vt:lpstr>PDO</vt:lpstr>
      <vt:lpstr>PDO und Prepared Statements</vt:lpstr>
      <vt:lpstr>Anzahl der Zeilen</vt:lpstr>
      <vt:lpstr>Fehlermeldung</vt:lpstr>
      <vt:lpstr>Daten einfügen mittels prepared Statements</vt:lpstr>
      <vt:lpstr>Daten aktualisieren per UPDATE </vt:lpstr>
      <vt:lpstr>Daten löschen mittels DELETE </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178</cp:revision>
  <dcterms:created xsi:type="dcterms:W3CDTF">2019-04-14T16:39:40Z</dcterms:created>
  <dcterms:modified xsi:type="dcterms:W3CDTF">2021-02-01T11:48:01Z</dcterms:modified>
</cp:coreProperties>
</file>