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handoutMasterIdLst>
    <p:handoutMasterId r:id="rId38"/>
  </p:handoutMasterIdLst>
  <p:sldIdLst>
    <p:sldId id="256" r:id="rId2"/>
    <p:sldId id="292" r:id="rId3"/>
    <p:sldId id="261" r:id="rId4"/>
    <p:sldId id="262" r:id="rId5"/>
    <p:sldId id="263" r:id="rId6"/>
    <p:sldId id="264" r:id="rId7"/>
    <p:sldId id="265" r:id="rId8"/>
    <p:sldId id="275" r:id="rId9"/>
    <p:sldId id="266" r:id="rId10"/>
    <p:sldId id="267" r:id="rId11"/>
    <p:sldId id="272" r:id="rId12"/>
    <p:sldId id="268" r:id="rId13"/>
    <p:sldId id="270" r:id="rId14"/>
    <p:sldId id="269" r:id="rId15"/>
    <p:sldId id="271" r:id="rId16"/>
    <p:sldId id="274" r:id="rId17"/>
    <p:sldId id="273" r:id="rId18"/>
    <p:sldId id="276" r:id="rId19"/>
    <p:sldId id="277" r:id="rId20"/>
    <p:sldId id="281" r:id="rId21"/>
    <p:sldId id="294" r:id="rId22"/>
    <p:sldId id="293" r:id="rId23"/>
    <p:sldId id="278" r:id="rId24"/>
    <p:sldId id="279" r:id="rId25"/>
    <p:sldId id="280" r:id="rId26"/>
    <p:sldId id="282" r:id="rId27"/>
    <p:sldId id="283" r:id="rId28"/>
    <p:sldId id="284" r:id="rId29"/>
    <p:sldId id="285" r:id="rId30"/>
    <p:sldId id="286" r:id="rId31"/>
    <p:sldId id="295" r:id="rId32"/>
    <p:sldId id="287" r:id="rId33"/>
    <p:sldId id="288" r:id="rId34"/>
    <p:sldId id="289" r:id="rId35"/>
    <p:sldId id="290" r:id="rId36"/>
    <p:sldId id="258"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440" autoAdjust="0"/>
  </p:normalViewPr>
  <p:slideViewPr>
    <p:cSldViewPr snapToGrid="0">
      <p:cViewPr varScale="1">
        <p:scale>
          <a:sx n="78" d="100"/>
          <a:sy n="78" d="100"/>
        </p:scale>
        <p:origin x="126" y="1884"/>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E096D71-4702-46D9-8CE1-710B946A18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a:extLst>
              <a:ext uri="{FF2B5EF4-FFF2-40B4-BE49-F238E27FC236}">
                <a16:creationId xmlns:a16="http://schemas.microsoft.com/office/drawing/2014/main" id="{ED7482EA-1340-4EEF-8764-7B7FF5B12C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682E03-7EAA-4FDC-8F55-8C0697B8A1CF}" type="datetimeFigureOut">
              <a:rPr lang="de-AT" smtClean="0"/>
              <a:t>09.03.2020</a:t>
            </a:fld>
            <a:endParaRPr lang="de-AT"/>
          </a:p>
        </p:txBody>
      </p:sp>
      <p:sp>
        <p:nvSpPr>
          <p:cNvPr id="4" name="Fußzeilenplatzhalter 3">
            <a:extLst>
              <a:ext uri="{FF2B5EF4-FFF2-40B4-BE49-F238E27FC236}">
                <a16:creationId xmlns:a16="http://schemas.microsoft.com/office/drawing/2014/main" id="{7D5C1CBD-5210-4FAE-860B-51B11BAF51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a:extLst>
              <a:ext uri="{FF2B5EF4-FFF2-40B4-BE49-F238E27FC236}">
                <a16:creationId xmlns:a16="http://schemas.microsoft.com/office/drawing/2014/main" id="{0A340012-0221-4358-BFE0-571FFEF14B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9B8D55-4C82-485F-9062-CCEE7141FC28}" type="slidenum">
              <a:rPr lang="de-AT" smtClean="0"/>
              <a:t>‹Nr.›</a:t>
            </a:fld>
            <a:endParaRPr lang="de-AT"/>
          </a:p>
        </p:txBody>
      </p:sp>
    </p:spTree>
    <p:extLst>
      <p:ext uri="{BB962C8B-B14F-4D97-AF65-F5344CB8AC3E}">
        <p14:creationId xmlns:p14="http://schemas.microsoft.com/office/powerpoint/2010/main" val="308115956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bg1"/>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659384"/>
            <a:ext cx="5445125" cy="701731"/>
          </a:xfrm>
          <a:prstGeom prst="rect">
            <a:avLst/>
          </a:prstGeom>
        </p:spPr>
        <p:txBody>
          <a:bodyPr>
            <a:spAutoFit/>
          </a:bodyPr>
          <a:lstStyle>
            <a:lvl1pPr>
              <a:defRPr/>
            </a:lvl1pPr>
          </a:lstStyle>
          <a:p>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3607122"/>
            <a:ext cx="5445125" cy="823912"/>
          </a:xfrm>
          <a:prstGeom prst="rect">
            <a:avLst/>
          </a:prstGeom>
        </p:spPr>
        <p:txBody>
          <a:bodyPr anchor="b"/>
          <a:lstStyle>
            <a:lvl1pPr marL="0" indent="0">
              <a:buNone/>
              <a:defRPr sz="2000"/>
            </a:lvl1pPr>
          </a:lstStyle>
          <a:p>
            <a:pPr lvl="0"/>
            <a:r>
              <a:rPr lang="de-AT" dirty="0" err="1"/>
              <a:t>Subtitle</a:t>
            </a:r>
            <a:endParaRPr lang="de-AT" dirty="0"/>
          </a:p>
        </p:txBody>
      </p:sp>
      <p:sp>
        <p:nvSpPr>
          <p:cNvPr id="10" name="CustomShape 2">
            <a:extLst>
              <a:ext uri="{FF2B5EF4-FFF2-40B4-BE49-F238E27FC236}">
                <a16:creationId xmlns:a16="http://schemas.microsoft.com/office/drawing/2014/main" id="{D9561333-8B66-424D-9F12-BC5C386A5548}"/>
              </a:ext>
            </a:extLst>
          </p:cNvPr>
          <p:cNvSpPr/>
          <p:nvPr/>
        </p:nvSpPr>
        <p:spPr>
          <a:xfrm>
            <a:off x="831960" y="5748568"/>
            <a:ext cx="1051344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a:solidFill>
                  <a:schemeClr val="tx2"/>
                </a:solidFill>
                <a:latin typeface="Arial"/>
                <a:ea typeface="DejaVu Sans"/>
              </a:rPr>
              <a:t>CODERS.BAY / Rebecca Rottensteiner</a:t>
            </a:r>
            <a:endParaRPr lang="de-AT" sz="1800" b="0" strike="noStrike" spc="-1" dirty="0">
              <a:solidFill>
                <a:schemeClr val="tx2"/>
              </a:solidFill>
              <a:latin typeface="Arial"/>
            </a:endParaRPr>
          </a:p>
        </p:txBody>
      </p:sp>
      <p:pic>
        <p:nvPicPr>
          <p:cNvPr id="11" name="Grafik 6">
            <a:extLst>
              <a:ext uri="{FF2B5EF4-FFF2-40B4-BE49-F238E27FC236}">
                <a16:creationId xmlns:a16="http://schemas.microsoft.com/office/drawing/2014/main" id="{CF5AA6C6-A922-4638-AE15-4A90585865AA}"/>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33601681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apitelseite">
    <p:bg>
      <p:bgPr>
        <a:solidFill>
          <a:schemeClr val="tx1"/>
        </a:solidFill>
        <a:effectLst/>
      </p:bgPr>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a:solidFill>
                  <a:schemeClr val="tx1"/>
                </a:solidFill>
              </a:rPr>
              <a:t>Mastertitelformat bearbeiten</a:t>
            </a:r>
            <a:endParaRPr lang="de-AT" sz="3400" dirty="0">
              <a:solidFill>
                <a:schemeClr val="tx1"/>
              </a:solidFill>
            </a:endParaRPr>
          </a:p>
        </p:txBody>
      </p:sp>
      <p:pic>
        <p:nvPicPr>
          <p:cNvPr id="12" name="Grafik 6">
            <a:extLst>
              <a:ext uri="{FF2B5EF4-FFF2-40B4-BE49-F238E27FC236}">
                <a16:creationId xmlns:a16="http://schemas.microsoft.com/office/drawing/2014/main" id="{DC04B53F-97D4-4C96-8630-1F9CE939F525}"/>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403025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Übungsfolie">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900E5AE-4B36-4EB8-8625-AC819A6F193E}"/>
              </a:ext>
            </a:extLst>
          </p:cNvPr>
          <p:cNvSpPr>
            <a:spLocks noGrp="1"/>
          </p:cNvSpPr>
          <p:nvPr>
            <p:ph type="body" sz="quarter" idx="13"/>
          </p:nvPr>
        </p:nvSpPr>
        <p:spPr>
          <a:xfrm>
            <a:off x="2043112" y="2966830"/>
            <a:ext cx="810577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15" name="Titel 1">
            <a:extLst>
              <a:ext uri="{FF2B5EF4-FFF2-40B4-BE49-F238E27FC236}">
                <a16:creationId xmlns:a16="http://schemas.microsoft.com/office/drawing/2014/main" id="{B48159F6-F13C-4064-8CA4-6567E9F360C3}"/>
              </a:ext>
            </a:extLst>
          </p:cNvPr>
          <p:cNvSpPr txBox="1">
            <a:spLocks/>
          </p:cNvSpPr>
          <p:nvPr/>
        </p:nvSpPr>
        <p:spPr>
          <a:xfrm>
            <a:off x="472939" y="192746"/>
            <a:ext cx="4473147" cy="547319"/>
          </a:xfrm>
          <a:prstGeom prst="rect">
            <a:avLst/>
          </a:prstGeom>
        </p:spPr>
        <p:txBody>
          <a:bodyPr anchor="ctr"/>
          <a:lstStyle>
            <a:lvl1pPr algn="ctr" defTabSz="914377" rtl="0" eaLnBrk="1" latinLnBrk="0" hangingPunct="1">
              <a:lnSpc>
                <a:spcPct val="90000"/>
              </a:lnSpc>
              <a:spcBef>
                <a:spcPct val="0"/>
              </a:spcBef>
              <a:buNone/>
              <a:defRPr sz="3600" b="1" kern="1200" cap="small" baseline="0">
                <a:solidFill>
                  <a:schemeClr val="bg1"/>
                </a:solidFill>
                <a:effectLst>
                  <a:outerShdw blurRad="38100" dist="38100" dir="2700000" algn="tl">
                    <a:srgbClr val="000000">
                      <a:alpha val="43137"/>
                    </a:srgbClr>
                  </a:outerShdw>
                </a:effectLst>
                <a:latin typeface="+mj-lt"/>
                <a:ea typeface="+mj-ea"/>
                <a:cs typeface="+mj-cs"/>
              </a:defRPr>
            </a:lvl1pPr>
          </a:lstStyle>
          <a:p>
            <a:r>
              <a:rPr lang="de-DE" sz="2800" dirty="0">
                <a:solidFill>
                  <a:schemeClr val="tx1"/>
                </a:solidFill>
              </a:rPr>
              <a:t>Übung…</a:t>
            </a:r>
            <a:endParaRPr lang="de-AT" sz="2800" dirty="0">
              <a:solidFill>
                <a:schemeClr val="tx1"/>
              </a:solidFill>
            </a:endParaRPr>
          </a:p>
        </p:txBody>
      </p:sp>
      <p:sp>
        <p:nvSpPr>
          <p:cNvPr id="12" name="Freeform 6" title="Crop Mark">
            <a:extLst>
              <a:ext uri="{FF2B5EF4-FFF2-40B4-BE49-F238E27FC236}">
                <a16:creationId xmlns:a16="http://schemas.microsoft.com/office/drawing/2014/main" id="{92E52915-1418-45C3-9813-90B1CC742FA9}"/>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3" name="Freeform 6" title="Crop Mark">
            <a:extLst>
              <a:ext uri="{FF2B5EF4-FFF2-40B4-BE49-F238E27FC236}">
                <a16:creationId xmlns:a16="http://schemas.microsoft.com/office/drawing/2014/main" id="{5851F420-6255-4284-9297-E9296DF0D53D}"/>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Raleway"/>
              <a:ea typeface="+mn-ea"/>
              <a:cs typeface="+mn-cs"/>
            </a:endParaRPr>
          </a:p>
        </p:txBody>
      </p:sp>
      <p:pic>
        <p:nvPicPr>
          <p:cNvPr id="16" name="Grafik 15">
            <a:extLst>
              <a:ext uri="{FF2B5EF4-FFF2-40B4-BE49-F238E27FC236}">
                <a16:creationId xmlns:a16="http://schemas.microsoft.com/office/drawing/2014/main" id="{4D6FD8CB-1DDA-4FF9-8139-884E541962D0}"/>
              </a:ext>
            </a:extLst>
          </p:cNvPr>
          <p:cNvPicPr/>
          <p:nvPr/>
        </p:nvPicPr>
        <p:blipFill>
          <a:blip r:embed="rId2"/>
          <a:stretch/>
        </p:blipFill>
        <p:spPr>
          <a:xfrm>
            <a:off x="11097785" y="88176"/>
            <a:ext cx="949085" cy="760282"/>
          </a:xfrm>
          <a:prstGeom prst="rect">
            <a:avLst/>
          </a:prstGeom>
          <a:ln>
            <a:noFill/>
          </a:ln>
        </p:spPr>
      </p:pic>
      <p:sp>
        <p:nvSpPr>
          <p:cNvPr id="17" name="Rechteck 16">
            <a:extLst>
              <a:ext uri="{FF2B5EF4-FFF2-40B4-BE49-F238E27FC236}">
                <a16:creationId xmlns:a16="http://schemas.microsoft.com/office/drawing/2014/main" id="{20FD4E7F-C04F-4CE7-8F73-C8B399D1ABFE}"/>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240920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486032" y="222423"/>
            <a:ext cx="4473147"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Raleway"/>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371475" y="1455738"/>
            <a:ext cx="1006792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pic>
        <p:nvPicPr>
          <p:cNvPr id="11" name="Grafik 10">
            <a:extLst>
              <a:ext uri="{FF2B5EF4-FFF2-40B4-BE49-F238E27FC236}">
                <a16:creationId xmlns:a16="http://schemas.microsoft.com/office/drawing/2014/main" id="{279CA1DA-3281-43F8-B162-8C2059ED5A02}"/>
              </a:ext>
            </a:extLst>
          </p:cNvPr>
          <p:cNvPicPr/>
          <p:nvPr/>
        </p:nvPicPr>
        <p:blipFill>
          <a:blip r:embed="rId2"/>
          <a:stretch/>
        </p:blipFill>
        <p:spPr>
          <a:xfrm>
            <a:off x="11097785" y="88176"/>
            <a:ext cx="949085" cy="760282"/>
          </a:xfrm>
          <a:prstGeom prst="rect">
            <a:avLst/>
          </a:prstGeom>
          <a:ln>
            <a:noFill/>
          </a:ln>
        </p:spPr>
      </p:pic>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25847484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4627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w3.org/TR/UNDERSTANDING-WCAG20/conformance.html#uc-levels-head" TargetMode="External"/><Relationship Id="rId2" Type="http://schemas.openxmlformats.org/officeDocument/2006/relationships/hyperlink" Target="http://www.w3.org/TR/UNDERSTANDING-WCAG20/intro.html#introduction-fourprincs-head" TargetMode="External"/><Relationship Id="rId1" Type="http://schemas.openxmlformats.org/officeDocument/2006/relationships/slideLayout" Target="../slideLayouts/slideLayout4.xml"/><Relationship Id="rId4" Type="http://schemas.openxmlformats.org/officeDocument/2006/relationships/hyperlink" Target="http://www.w3.org/TR/UNDERSTANDING-WCAG20/intro.html#introduction-layers-techs-hea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w3.org/TR/CSS21/syndata.html#vendor-keywords" TargetMode="External"/><Relationship Id="rId2" Type="http://schemas.openxmlformats.org/officeDocument/2006/relationships/hyperlink" Target="http://caniuse.com/" TargetMode="External"/><Relationship Id="rId1" Type="http://schemas.openxmlformats.org/officeDocument/2006/relationships/slideLayout" Target="../slideLayouts/slideLayout4.xml"/><Relationship Id="rId6" Type="http://schemas.openxmlformats.org/officeDocument/2006/relationships/hyperlink" Target="https://www.mediaevent.de/css/browser-praefix.html" TargetMode="External"/><Relationship Id="rId5" Type="http://schemas.openxmlformats.org/officeDocument/2006/relationships/hyperlink" Target="https://wiki.selfhtml.org/wiki/Browserpr%C3%A4fix" TargetMode="External"/><Relationship Id="rId4" Type="http://schemas.openxmlformats.org/officeDocument/2006/relationships/hyperlink" Target="https://wiki.selfhtml.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mozilla.org/en-US/docs/Tools/DevTools_Window"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molily.de/js/funktionen.html"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hyperlink" Target="https://wiki.selfhtml.org/wiki/CSS/Wertetypen/Zahlen,_Ma%C3%9Fe_und_Ma%C3%9Feinheiten/ch" TargetMode="External"/><Relationship Id="rId3" Type="http://schemas.openxmlformats.org/officeDocument/2006/relationships/hyperlink" Target="https://wiki.selfhtml.org/wiki/Schriftgr%C3%B6%C3%9Fe" TargetMode="External"/><Relationship Id="rId7" Type="http://schemas.openxmlformats.org/officeDocument/2006/relationships/hyperlink" Target="https://wiki.selfhtml.org/wiki/CSS/Wertetypen/Zahlen,_Ma%C3%9Fe_und_Ma%C3%9Feinheiten/ex" TargetMode="External"/><Relationship Id="rId2" Type="http://schemas.openxmlformats.org/officeDocument/2006/relationships/hyperlink" Target="https://wiki.selfhtml.org/wiki/CSS/Wertetypen/Zahlen,_Ma%C3%9Fe_und_Ma%C3%9Feinheiten/em" TargetMode="External"/><Relationship Id="rId1" Type="http://schemas.openxmlformats.org/officeDocument/2006/relationships/slideLayout" Target="../slideLayouts/slideLayout4.xml"/><Relationship Id="rId6" Type="http://schemas.openxmlformats.org/officeDocument/2006/relationships/hyperlink" Target="https://wiki.selfhtml.org/wiki/HTML/Dokumentstruktur_und_Aufbau/html" TargetMode="External"/><Relationship Id="rId5" Type="http://schemas.openxmlformats.org/officeDocument/2006/relationships/hyperlink" Target="https://wiki.selfhtml.org/wiki/CSS/Wertetypen/Zahlen,_Ma%C3%9Fe_und_Ma%C3%9Feinheiten/Wurzel-em" TargetMode="External"/><Relationship Id="rId4" Type="http://schemas.openxmlformats.org/officeDocument/2006/relationships/hyperlink" Target="https://de.wikipedia.org/wiki/Geviert_(Typografie)" TargetMode="External"/><Relationship Id="rId9" Type="http://schemas.openxmlformats.org/officeDocument/2006/relationships/hyperlink" Target="https://wiki.selfhtml.org/wiki/CSS/Wertetypen/Zahlen,_Ma%C3%9Fe_und_Ma%C3%9Feinheiten/Viewportabmessunge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iki.selfhtml.org/wiki/CSS/Selektoren/Pseudoklasse/dynamische_Pseudoklasse" TargetMode="External"/><Relationship Id="rId2" Type="http://schemas.openxmlformats.org/officeDocument/2006/relationships/hyperlink" Target="https://wiki.selfhtml.org/wiki/CSS/Selektoren/Pseudoklasse/strukturelle_Pseudoklasse" TargetMode="External"/><Relationship Id="rId1" Type="http://schemas.openxmlformats.org/officeDocument/2006/relationships/slideLayout" Target="../slideLayouts/slideLayout4.xml"/><Relationship Id="rId6" Type="http://schemas.openxmlformats.org/officeDocument/2006/relationships/hyperlink" Target="https://wiki.selfhtml.org/wiki/CSS/Selektoren/Pseudoklasse/matches" TargetMode="External"/><Relationship Id="rId5" Type="http://schemas.openxmlformats.org/officeDocument/2006/relationships/hyperlink" Target="https://wiki.selfhtml.org/wiki/CSS/Selektoren/Pseudoklasse/not" TargetMode="External"/><Relationship Id="rId4" Type="http://schemas.openxmlformats.org/officeDocument/2006/relationships/hyperlink" Target="https://wiki.selfhtml.org/wiki/CSS/Selektoren/Pseudoklasse/lan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de/docs/Web/CSS/Boxmodell" TargetMode="External"/><Relationship Id="rId2" Type="http://schemas.openxmlformats.org/officeDocument/2006/relationships/hyperlink" Target="https://developer.mozilla.org/de/docs/Web/CSS"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blog.kulturbanause.de/2013/12/css-grid-layout-module/" TargetMode="External"/><Relationship Id="rId2" Type="http://schemas.openxmlformats.org/officeDocument/2006/relationships/hyperlink" Target="https://medium.com/sketch-app-sources/css-grid-einf%C3%BChrung-in-5-minuten-verstehen-und-in-sketch-umsetzen-9e9e8a16b07e" TargetMode="Externa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hyperlink" Target="https://www.w3schools.com/css/css_grid.asp"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s://wiki.selfhtml.org/wiki/Box-Modell"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ootstrapworld.de/was-ist-bootstrap.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html-seminar.de/css3.htm" TargetMode="External"/><Relationship Id="rId2" Type="http://schemas.openxmlformats.org/officeDocument/2006/relationships/hyperlink" Target="https://www.html-seminar.de/css-definitionen-uebersicht.ht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FA750EE-F23F-42E7-A32B-0210BCD8F094}"/>
              </a:ext>
            </a:extLst>
          </p:cNvPr>
          <p:cNvSpPr>
            <a:spLocks noGrp="1"/>
          </p:cNvSpPr>
          <p:nvPr>
            <p:ph type="title" idx="4294967295"/>
          </p:nvPr>
        </p:nvSpPr>
        <p:spPr>
          <a:xfrm>
            <a:off x="3368825" y="2659384"/>
            <a:ext cx="5445125" cy="1733507"/>
          </a:xfrm>
          <a:prstGeom prst="rect">
            <a:avLst/>
          </a:prstGeom>
        </p:spPr>
        <p:txBody>
          <a:bodyPr vert="horz" lIns="91440" tIns="45720" rIns="91440" bIns="45720" rtlCol="0" anchor="ctr">
            <a:normAutofit/>
          </a:bodyPr>
          <a:lstStyle/>
          <a:p>
            <a:pPr algn="ctr" defTabSz="914400"/>
            <a:r>
              <a:rPr lang="de-AT" sz="3600" b="1" cap="small"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div Grundlagen &amp; Wiederholung</a:t>
            </a:r>
          </a:p>
        </p:txBody>
      </p:sp>
    </p:spTree>
    <p:extLst>
      <p:ext uri="{BB962C8B-B14F-4D97-AF65-F5344CB8AC3E}">
        <p14:creationId xmlns:p14="http://schemas.microsoft.com/office/powerpoint/2010/main" val="11291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5B0CE1-5857-4648-A568-A9C4EEC9C04B}"/>
              </a:ext>
            </a:extLst>
          </p:cNvPr>
          <p:cNvSpPr>
            <a:spLocks noGrp="1"/>
          </p:cNvSpPr>
          <p:nvPr>
            <p:ph type="title"/>
          </p:nvPr>
        </p:nvSpPr>
        <p:spPr/>
        <p:txBody>
          <a:bodyPr/>
          <a:lstStyle/>
          <a:p>
            <a:r>
              <a:rPr lang="de-DE" dirty="0"/>
              <a:t>Material Design – Die Designsprache von Google </a:t>
            </a:r>
          </a:p>
        </p:txBody>
      </p:sp>
      <p:sp>
        <p:nvSpPr>
          <p:cNvPr id="3" name="Textplatzhalter 2">
            <a:extLst>
              <a:ext uri="{FF2B5EF4-FFF2-40B4-BE49-F238E27FC236}">
                <a16:creationId xmlns:a16="http://schemas.microsoft.com/office/drawing/2014/main" id="{89604CB6-3240-4EEA-86C8-E5619738689C}"/>
              </a:ext>
            </a:extLst>
          </p:cNvPr>
          <p:cNvSpPr>
            <a:spLocks noGrp="1"/>
          </p:cNvSpPr>
          <p:nvPr>
            <p:ph type="body" sz="quarter" idx="13"/>
          </p:nvPr>
        </p:nvSpPr>
        <p:spPr>
          <a:xfrm>
            <a:off x="6223183" y="2133315"/>
            <a:ext cx="5760876" cy="1451922"/>
          </a:xfrm>
        </p:spPr>
        <p:txBody>
          <a:bodyPr/>
          <a:lstStyle/>
          <a:p>
            <a:pPr marL="0" indent="0">
              <a:buNone/>
            </a:pPr>
            <a:r>
              <a:rPr lang="de-DE" dirty="0"/>
              <a:t>»Material Design« ist eine von Google stetig weiterentwickelte Designsprache. Sie verbindet die Gestaltungsregeln des klassischen Grafik-Designs mit den Möglichkeiten digitaler Benutzeroberflächen. Ziel von Material Design ist u.a. die Verbesserung der Benutzerfreundlichkeit. Darüber hinaus hat Material Design einen charakteristischen Look, so dass im Material Design gestaltete Interfaces sich ideal kombinieren lassen.</a:t>
            </a:r>
            <a:endParaRPr lang="de-AT" dirty="0"/>
          </a:p>
        </p:txBody>
      </p:sp>
      <p:grpSp>
        <p:nvGrpSpPr>
          <p:cNvPr id="5" name="Gruppieren 4">
            <a:extLst>
              <a:ext uri="{FF2B5EF4-FFF2-40B4-BE49-F238E27FC236}">
                <a16:creationId xmlns:a16="http://schemas.microsoft.com/office/drawing/2014/main" id="{80BDC0D9-B725-4654-8E8C-B59F26F71EF8}"/>
              </a:ext>
            </a:extLst>
          </p:cNvPr>
          <p:cNvGrpSpPr/>
          <p:nvPr/>
        </p:nvGrpSpPr>
        <p:grpSpPr>
          <a:xfrm>
            <a:off x="6782349" y="5474624"/>
            <a:ext cx="5415871" cy="977512"/>
            <a:chOff x="-1657644" y="5725392"/>
            <a:chExt cx="5415871" cy="977512"/>
          </a:xfrm>
        </p:grpSpPr>
        <p:sp>
          <p:nvSpPr>
            <p:cNvPr id="6" name="object 37">
              <a:extLst>
                <a:ext uri="{FF2B5EF4-FFF2-40B4-BE49-F238E27FC236}">
                  <a16:creationId xmlns:a16="http://schemas.microsoft.com/office/drawing/2014/main" id="{5B798847-9692-44FA-8386-6885E79EB809}"/>
                </a:ext>
              </a:extLst>
            </p:cNvPr>
            <p:cNvSpPr txBox="1"/>
            <p:nvPr/>
          </p:nvSpPr>
          <p:spPr>
            <a:xfrm>
              <a:off x="-1657644" y="5976963"/>
              <a:ext cx="5406848" cy="725941"/>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https://t3n.de/magazin/googles-designkonzept-webprojekten-einsetzen-laesst-240092/</a:t>
              </a:r>
            </a:p>
            <a:p>
              <a:pPr marL="171450" indent="-171450">
                <a:buFont typeface="FontAwesome" pitchFamily="50" charset="0"/>
                <a:buChar char=""/>
              </a:pPr>
              <a:r>
                <a:rPr lang="de-AT" b="0" dirty="0">
                  <a:solidFill>
                    <a:schemeClr val="tx1">
                      <a:lumMod val="85000"/>
                      <a:lumOff val="15000"/>
                    </a:schemeClr>
                  </a:solidFill>
                  <a:latin typeface="+mj-lt"/>
                </a:rPr>
                <a:t>https://blog.kulturbanause.de/2016/01/material-design-die-designsprache-von-google/</a:t>
              </a:r>
            </a:p>
          </p:txBody>
        </p:sp>
        <p:sp>
          <p:nvSpPr>
            <p:cNvPr id="7" name="Rechteck 6">
              <a:extLst>
                <a:ext uri="{FF2B5EF4-FFF2-40B4-BE49-F238E27FC236}">
                  <a16:creationId xmlns:a16="http://schemas.microsoft.com/office/drawing/2014/main" id="{8947EFFE-8486-429C-83EB-84BCA1EDAC09}"/>
                </a:ext>
              </a:extLst>
            </p:cNvPr>
            <p:cNvSpPr/>
            <p:nvPr/>
          </p:nvSpPr>
          <p:spPr>
            <a:xfrm>
              <a:off x="3329905" y="5725392"/>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pic>
        <p:nvPicPr>
          <p:cNvPr id="9" name="Grafik 8" descr="Ein Bild, das Screenshot, Zeichnung enthält.&#10;&#10;Automatisch generierte Beschreibung">
            <a:extLst>
              <a:ext uri="{FF2B5EF4-FFF2-40B4-BE49-F238E27FC236}">
                <a16:creationId xmlns:a16="http://schemas.microsoft.com/office/drawing/2014/main" id="{BF6C7CB4-CE60-4A85-BE59-42F33F619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24000"/>
            <a:ext cx="5334000" cy="3810000"/>
          </a:xfrm>
          <a:prstGeom prst="rect">
            <a:avLst/>
          </a:prstGeom>
        </p:spPr>
      </p:pic>
    </p:spTree>
    <p:extLst>
      <p:ext uri="{BB962C8B-B14F-4D97-AF65-F5344CB8AC3E}">
        <p14:creationId xmlns:p14="http://schemas.microsoft.com/office/powerpoint/2010/main" val="214260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9160B3-7716-4DA1-8770-48F140C9AD41}"/>
              </a:ext>
            </a:extLst>
          </p:cNvPr>
          <p:cNvSpPr>
            <a:spLocks noGrp="1"/>
          </p:cNvSpPr>
          <p:nvPr>
            <p:ph type="title"/>
          </p:nvPr>
        </p:nvSpPr>
        <p:spPr/>
        <p:txBody>
          <a:bodyPr/>
          <a:lstStyle/>
          <a:p>
            <a:r>
              <a:rPr lang="de-AT" dirty="0"/>
              <a:t>20 web design </a:t>
            </a:r>
            <a:r>
              <a:rPr lang="de-AT" dirty="0" err="1"/>
              <a:t>trends</a:t>
            </a:r>
            <a:r>
              <a:rPr lang="de-AT" dirty="0"/>
              <a:t> </a:t>
            </a:r>
            <a:r>
              <a:rPr lang="de-AT" dirty="0" err="1"/>
              <a:t>for</a:t>
            </a:r>
            <a:r>
              <a:rPr lang="de-AT" dirty="0"/>
              <a:t> 2019</a:t>
            </a:r>
          </a:p>
        </p:txBody>
      </p:sp>
      <p:sp>
        <p:nvSpPr>
          <p:cNvPr id="3" name="Textplatzhalter 2">
            <a:extLst>
              <a:ext uri="{FF2B5EF4-FFF2-40B4-BE49-F238E27FC236}">
                <a16:creationId xmlns:a16="http://schemas.microsoft.com/office/drawing/2014/main" id="{F4A58343-0607-43B3-8E2B-5306D4C426F4}"/>
              </a:ext>
            </a:extLst>
          </p:cNvPr>
          <p:cNvSpPr>
            <a:spLocks noGrp="1"/>
          </p:cNvSpPr>
          <p:nvPr>
            <p:ph type="body" sz="quarter" idx="13"/>
          </p:nvPr>
        </p:nvSpPr>
        <p:spPr>
          <a:xfrm>
            <a:off x="3166857" y="2370138"/>
            <a:ext cx="5858286" cy="802271"/>
          </a:xfrm>
        </p:spPr>
        <p:txBody>
          <a:bodyPr/>
          <a:lstStyle/>
          <a:p>
            <a:pPr marL="0" indent="0">
              <a:buNone/>
            </a:pPr>
            <a:r>
              <a:rPr lang="en-US" b="1" dirty="0"/>
              <a:t>20 web design trends for 2019</a:t>
            </a:r>
          </a:p>
          <a:p>
            <a:pPr marL="0" indent="0">
              <a:buNone/>
            </a:pPr>
            <a:r>
              <a:rPr lang="en-US" dirty="0"/>
              <a:t>Discover the web design trends, techniques, and tools that will define website and digital product design in 2019 — and beyond.</a:t>
            </a:r>
          </a:p>
        </p:txBody>
      </p:sp>
      <p:grpSp>
        <p:nvGrpSpPr>
          <p:cNvPr id="4" name="Gruppieren 3">
            <a:extLst>
              <a:ext uri="{FF2B5EF4-FFF2-40B4-BE49-F238E27FC236}">
                <a16:creationId xmlns:a16="http://schemas.microsoft.com/office/drawing/2014/main" id="{D8B7A9D1-5FD6-4375-9414-8A9D9C6096F3}"/>
              </a:ext>
            </a:extLst>
          </p:cNvPr>
          <p:cNvGrpSpPr/>
          <p:nvPr/>
        </p:nvGrpSpPr>
        <p:grpSpPr>
          <a:xfrm>
            <a:off x="6782349" y="5737761"/>
            <a:ext cx="5415871" cy="728413"/>
            <a:chOff x="-1657644" y="5889852"/>
            <a:chExt cx="5415871" cy="728413"/>
          </a:xfrm>
        </p:grpSpPr>
        <p:sp>
          <p:nvSpPr>
            <p:cNvPr id="5" name="object 37">
              <a:extLst>
                <a:ext uri="{FF2B5EF4-FFF2-40B4-BE49-F238E27FC236}">
                  <a16:creationId xmlns:a16="http://schemas.microsoft.com/office/drawing/2014/main" id="{5199F434-656D-4544-8158-58C1F47F3B57}"/>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https://webflow.com/blog/20-web-design-trends-for-2019</a:t>
              </a:r>
              <a:endParaRPr lang="de-AT" b="0" dirty="0">
                <a:solidFill>
                  <a:schemeClr val="tx1">
                    <a:lumMod val="85000"/>
                    <a:lumOff val="15000"/>
                  </a:schemeClr>
                </a:solidFill>
                <a:latin typeface="+mj-lt"/>
              </a:endParaRPr>
            </a:p>
          </p:txBody>
        </p:sp>
        <p:sp>
          <p:nvSpPr>
            <p:cNvPr id="6" name="Rechteck 5">
              <a:extLst>
                <a:ext uri="{FF2B5EF4-FFF2-40B4-BE49-F238E27FC236}">
                  <a16:creationId xmlns:a16="http://schemas.microsoft.com/office/drawing/2014/main" id="{8AEF7040-9249-49D2-8B78-AEACE28FC0AB}"/>
                </a:ext>
              </a:extLst>
            </p:cNvPr>
            <p:cNvSpPr/>
            <p:nvPr/>
          </p:nvSpPr>
          <p:spPr>
            <a:xfrm>
              <a:off x="3329905" y="5889852"/>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304185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A9C938-94F4-4B0C-8D17-A8D0236605AD}"/>
              </a:ext>
            </a:extLst>
          </p:cNvPr>
          <p:cNvSpPr>
            <a:spLocks noGrp="1"/>
          </p:cNvSpPr>
          <p:nvPr>
            <p:ph type="title"/>
          </p:nvPr>
        </p:nvSpPr>
        <p:spPr/>
        <p:txBody>
          <a:bodyPr/>
          <a:lstStyle/>
          <a:p>
            <a:r>
              <a:rPr lang="de-AT" dirty="0"/>
              <a:t>Barrierefreiheit</a:t>
            </a:r>
          </a:p>
        </p:txBody>
      </p:sp>
      <p:sp>
        <p:nvSpPr>
          <p:cNvPr id="3" name="Textplatzhalter 2">
            <a:extLst>
              <a:ext uri="{FF2B5EF4-FFF2-40B4-BE49-F238E27FC236}">
                <a16:creationId xmlns:a16="http://schemas.microsoft.com/office/drawing/2014/main" id="{C4F435E7-E8B6-42B8-B2EA-7AF889468BD3}"/>
              </a:ext>
            </a:extLst>
          </p:cNvPr>
          <p:cNvSpPr>
            <a:spLocks noGrp="1"/>
          </p:cNvSpPr>
          <p:nvPr>
            <p:ph type="body" sz="quarter" idx="13"/>
          </p:nvPr>
        </p:nvSpPr>
        <p:spPr>
          <a:xfrm>
            <a:off x="486032" y="1982011"/>
            <a:ext cx="4756706" cy="1255728"/>
          </a:xfrm>
        </p:spPr>
        <p:txBody>
          <a:bodyPr/>
          <a:lstStyle/>
          <a:p>
            <a:r>
              <a:rPr lang="de-DE" dirty="0"/>
              <a:t>Webinhalte sollen allen Menschen durch die  Einhaltung der WAI-Leitlinien zugänglich gemacht werden. Vor allem Menschen mit Behinderungen oder ältere Personen sollen Amtswege durch zugängliche Internetangebote erleichtert werden, indem ihre Bedürfnisse berücksichtigt werden.</a:t>
            </a:r>
            <a:endParaRPr lang="de-AT" dirty="0"/>
          </a:p>
        </p:txBody>
      </p:sp>
      <p:sp>
        <p:nvSpPr>
          <p:cNvPr id="4" name="Rechteck 3">
            <a:extLst>
              <a:ext uri="{FF2B5EF4-FFF2-40B4-BE49-F238E27FC236}">
                <a16:creationId xmlns:a16="http://schemas.microsoft.com/office/drawing/2014/main" id="{2182514B-D7F9-4B3B-8954-AFC1DA84E932}"/>
              </a:ext>
            </a:extLst>
          </p:cNvPr>
          <p:cNvSpPr/>
          <p:nvPr/>
        </p:nvSpPr>
        <p:spPr>
          <a:xfrm>
            <a:off x="486032" y="3627706"/>
            <a:ext cx="4642150" cy="1255728"/>
          </a:xfrm>
          <a:prstGeom prst="rect">
            <a:avLst/>
          </a:prstGeom>
        </p:spPr>
        <p:txBody>
          <a:bodyPr wrap="square">
            <a:spAutoFit/>
          </a:bodyPr>
          <a:lstStyle/>
          <a:p>
            <a:pPr marL="228594" indent="-228594" defTabSz="914377">
              <a:lnSpc>
                <a:spcPct val="90000"/>
              </a:lnSpc>
              <a:spcBef>
                <a:spcPts val="1000"/>
              </a:spcBef>
              <a:buFont typeface="FontAwesome" pitchFamily="50" charset="0"/>
              <a:buChar char=""/>
            </a:pPr>
            <a:r>
              <a:rPr lang="de-DE" sz="1400" dirty="0"/>
              <a:t>Österreich hat sich auf EU-Ebene verpflichtet, die WAI-Leitlinien umzusetzen. Die Umsetzung der WAI-Leitlinien ist daher fester Bestandteil der E-Government-Strategien. Dies bedeutet, dass entsprechende Mindeststandards erfüllt werden müssen.</a:t>
            </a:r>
            <a:endParaRPr lang="de-AT" sz="1400" dirty="0"/>
          </a:p>
        </p:txBody>
      </p:sp>
      <p:sp>
        <p:nvSpPr>
          <p:cNvPr id="5" name="Rectangle 1">
            <a:extLst>
              <a:ext uri="{FF2B5EF4-FFF2-40B4-BE49-F238E27FC236}">
                <a16:creationId xmlns:a16="http://schemas.microsoft.com/office/drawing/2014/main" id="{2AD0273A-C798-4FF8-B5BB-4241C96609C4}"/>
              </a:ext>
            </a:extLst>
          </p:cNvPr>
          <p:cNvSpPr>
            <a:spLocks noChangeArrowheads="1"/>
          </p:cNvSpPr>
          <p:nvPr/>
        </p:nvSpPr>
        <p:spPr bwMode="auto">
          <a:xfrm>
            <a:off x="6790408" y="2607236"/>
            <a:ext cx="4327117" cy="1643527"/>
          </a:xfrm>
          <a:prstGeom prst="rect">
            <a:avLst/>
          </a:prstGeom>
        </p:spPr>
        <p:txBody>
          <a:bodyPr wrap="square">
            <a:spAutoFit/>
          </a:bodyPr>
          <a:lstStyle/>
          <a:p>
            <a:pPr marL="228594" indent="-228594" defTabSz="914377">
              <a:lnSpc>
                <a:spcPct val="90000"/>
              </a:lnSpc>
              <a:spcBef>
                <a:spcPts val="1000"/>
              </a:spcBef>
              <a:buFont typeface="FontAwesome" pitchFamily="50" charset="0"/>
              <a:buChar char=""/>
            </a:pPr>
            <a:r>
              <a:rPr lang="de-DE" altLang="de-DE" sz="1400" dirty="0"/>
              <a:t>Die Richtlinien für barrierefreie Webinhalte (WCAG) 2.0 definieren, wie man Webinhalte für Menschen mit Behinderungen barrierefreier gestalten kann. Barrierefreiheit umfasst ein weites Feld an Behinderungen, einschließlich visueller, auditiver, motorischer, sprachlicher, kognitiver, Sprach-, Lern- und neurologischer Behinderungen. </a:t>
            </a:r>
          </a:p>
        </p:txBody>
      </p:sp>
      <p:grpSp>
        <p:nvGrpSpPr>
          <p:cNvPr id="6" name="Gruppieren 5">
            <a:extLst>
              <a:ext uri="{FF2B5EF4-FFF2-40B4-BE49-F238E27FC236}">
                <a16:creationId xmlns:a16="http://schemas.microsoft.com/office/drawing/2014/main" id="{CC385EA7-1E17-434A-8C40-77F7FD3FE039}"/>
              </a:ext>
            </a:extLst>
          </p:cNvPr>
          <p:cNvGrpSpPr/>
          <p:nvPr/>
        </p:nvGrpSpPr>
        <p:grpSpPr>
          <a:xfrm>
            <a:off x="6782349" y="5744339"/>
            <a:ext cx="5415871" cy="702099"/>
            <a:chOff x="-1657644" y="5916166"/>
            <a:chExt cx="5415871" cy="702099"/>
          </a:xfrm>
        </p:grpSpPr>
        <p:sp>
          <p:nvSpPr>
            <p:cNvPr id="7" name="object 37">
              <a:extLst>
                <a:ext uri="{FF2B5EF4-FFF2-40B4-BE49-F238E27FC236}">
                  <a16:creationId xmlns:a16="http://schemas.microsoft.com/office/drawing/2014/main" id="{43E5EB7C-66FA-4BFF-BB95-799F81C22B42}"/>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https://www.digitales.oesterreich.gv.at/barrierefreies-web-zugang-fur-alle</a:t>
              </a:r>
              <a:endParaRPr lang="de-AT" b="0" dirty="0">
                <a:solidFill>
                  <a:schemeClr val="tx1">
                    <a:lumMod val="85000"/>
                    <a:lumOff val="15000"/>
                  </a:schemeClr>
                </a:solidFill>
                <a:latin typeface="+mj-lt"/>
              </a:endParaRPr>
            </a:p>
          </p:txBody>
        </p:sp>
        <p:sp>
          <p:nvSpPr>
            <p:cNvPr id="8" name="Rechteck 7">
              <a:extLst>
                <a:ext uri="{FF2B5EF4-FFF2-40B4-BE49-F238E27FC236}">
                  <a16:creationId xmlns:a16="http://schemas.microsoft.com/office/drawing/2014/main" id="{A7443BED-FB9A-47F8-812E-03724ED1FFF9}"/>
                </a:ext>
              </a:extLst>
            </p:cNvPr>
            <p:cNvSpPr/>
            <p:nvPr/>
          </p:nvSpPr>
          <p:spPr>
            <a:xfrm>
              <a:off x="3329905" y="5916166"/>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292888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AC43DB-0063-45B5-8654-179201C8C72D}"/>
              </a:ext>
            </a:extLst>
          </p:cNvPr>
          <p:cNvSpPr>
            <a:spLocks noGrp="1"/>
          </p:cNvSpPr>
          <p:nvPr>
            <p:ph type="title"/>
          </p:nvPr>
        </p:nvSpPr>
        <p:spPr/>
        <p:txBody>
          <a:bodyPr anchor="ctr"/>
          <a:lstStyle/>
          <a:p>
            <a:r>
              <a:rPr lang="de-DE" altLang="de-DE" dirty="0"/>
              <a:t>WCAG 2.0: Ebenen der Anleitung</a:t>
            </a:r>
            <a:endParaRPr lang="de-AT" dirty="0"/>
          </a:p>
        </p:txBody>
      </p:sp>
      <p:sp>
        <p:nvSpPr>
          <p:cNvPr id="4" name="Rectangle 1">
            <a:extLst>
              <a:ext uri="{FF2B5EF4-FFF2-40B4-BE49-F238E27FC236}">
                <a16:creationId xmlns:a16="http://schemas.microsoft.com/office/drawing/2014/main" id="{04D954C7-4A73-47F4-8D32-E38EB819D8BC}"/>
              </a:ext>
            </a:extLst>
          </p:cNvPr>
          <p:cNvSpPr>
            <a:spLocks noGrp="1" noChangeArrowheads="1"/>
          </p:cNvSpPr>
          <p:nvPr>
            <p:ph type="body" sz="quarter" idx="13"/>
          </p:nvPr>
        </p:nvSpPr>
        <p:spPr bwMode="auto">
          <a:xfrm>
            <a:off x="472876" y="1292943"/>
            <a:ext cx="112109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Arial" panose="020B0604020202020204" pitchFamily="34" charset="0"/>
              </a:rPr>
              <a:t>Die Einzelpersonen und Organisationen, welche die Richtlinien der WCAG benutzen, sind sehr verschieden und beinhalten Webdesigner und -entwickler, Entscheidungsträger, Einkäufer, Lehrer, Dozenten, Schüler und Studenten. Um den unterschiedlichen Bedürfnissen dieser Zielgruppen gerecht zu werden, gibt es mehrere Ebenen in der Anleitung, darunter globale </a:t>
            </a:r>
            <a:r>
              <a:rPr kumimoji="0" lang="de-DE" altLang="de-DE" sz="1200" b="0" i="1" u="none" strike="noStrike" cap="none" normalizeH="0" baseline="0" dirty="0">
                <a:ln>
                  <a:noFill/>
                </a:ln>
                <a:solidFill>
                  <a:schemeClr val="tx1"/>
                </a:solidFill>
                <a:effectLst/>
                <a:latin typeface="Arial" panose="020B0604020202020204" pitchFamily="34" charset="0"/>
              </a:rPr>
              <a:t>Prinzipien</a:t>
            </a:r>
            <a:r>
              <a:rPr kumimoji="0" lang="de-DE" altLang="de-DE" sz="1200" b="0" i="0" u="none" strike="noStrike" cap="none" normalizeH="0" baseline="0" dirty="0">
                <a:ln>
                  <a:noFill/>
                </a:ln>
                <a:solidFill>
                  <a:schemeClr val="tx1"/>
                </a:solidFill>
                <a:effectLst/>
                <a:latin typeface="Arial" panose="020B0604020202020204" pitchFamily="34" charset="0"/>
              </a:rPr>
              <a:t>, allgemeine </a:t>
            </a:r>
            <a:r>
              <a:rPr kumimoji="0" lang="de-DE" altLang="de-DE" sz="1200" b="0" i="1" u="none" strike="noStrike" cap="none" normalizeH="0" baseline="0" dirty="0">
                <a:ln>
                  <a:noFill/>
                </a:ln>
                <a:solidFill>
                  <a:schemeClr val="tx1"/>
                </a:solidFill>
                <a:effectLst/>
                <a:latin typeface="Arial" panose="020B0604020202020204" pitchFamily="34" charset="0"/>
              </a:rPr>
              <a:t>Richtlinien</a:t>
            </a:r>
            <a:r>
              <a:rPr kumimoji="0" lang="de-DE" altLang="de-DE" sz="1200" b="0" i="0" u="none" strike="noStrike" cap="none" normalizeH="0" baseline="0" dirty="0">
                <a:ln>
                  <a:noFill/>
                </a:ln>
                <a:solidFill>
                  <a:schemeClr val="tx1"/>
                </a:solidFill>
                <a:effectLst/>
                <a:latin typeface="Arial" panose="020B0604020202020204" pitchFamily="34" charset="0"/>
              </a:rPr>
              <a:t>, testbare </a:t>
            </a:r>
            <a:r>
              <a:rPr kumimoji="0" lang="de-DE" altLang="de-DE" sz="1200" b="0" i="1" u="none" strike="noStrike" cap="none" normalizeH="0" baseline="0" dirty="0">
                <a:ln>
                  <a:noFill/>
                </a:ln>
                <a:solidFill>
                  <a:schemeClr val="tx1"/>
                </a:solidFill>
                <a:effectLst/>
                <a:latin typeface="Arial" panose="020B0604020202020204" pitchFamily="34" charset="0"/>
              </a:rPr>
              <a:t>Erfolgskriterien</a:t>
            </a:r>
            <a:r>
              <a:rPr kumimoji="0" lang="de-DE" altLang="de-DE" sz="1200" b="0" i="0" u="none" strike="noStrike" cap="none" normalizeH="0" baseline="0" dirty="0">
                <a:ln>
                  <a:noFill/>
                </a:ln>
                <a:solidFill>
                  <a:schemeClr val="tx1"/>
                </a:solidFill>
                <a:effectLst/>
                <a:latin typeface="Arial" panose="020B0604020202020204" pitchFamily="34" charset="0"/>
              </a:rPr>
              <a:t> und eine reichhaltige Sammlung von </a:t>
            </a:r>
            <a:r>
              <a:rPr kumimoji="0" lang="de-DE" altLang="de-DE" sz="1200" b="0" i="1" u="none" strike="noStrike" cap="none" normalizeH="0" baseline="0" dirty="0">
                <a:ln>
                  <a:noFill/>
                </a:ln>
                <a:solidFill>
                  <a:schemeClr val="tx1"/>
                </a:solidFill>
                <a:effectLst/>
                <a:latin typeface="Arial" panose="020B0604020202020204" pitchFamily="34" charset="0"/>
              </a:rPr>
              <a:t>ausreichenden Techniken, empfohlenen Techniken</a:t>
            </a:r>
            <a:r>
              <a:rPr kumimoji="0" lang="de-DE" altLang="de-DE" sz="1200" b="0" i="0" u="none" strike="noStrike" cap="none" normalizeH="0" baseline="0" dirty="0">
                <a:ln>
                  <a:noFill/>
                </a:ln>
                <a:solidFill>
                  <a:schemeClr val="tx1"/>
                </a:solidFill>
                <a:effectLst/>
                <a:latin typeface="Arial" panose="020B0604020202020204" pitchFamily="34" charset="0"/>
              </a:rPr>
              <a:t> und </a:t>
            </a:r>
            <a:r>
              <a:rPr kumimoji="0" lang="de-DE" altLang="de-DE" sz="1200" b="0" i="1" u="none" strike="noStrike" cap="none" normalizeH="0" baseline="0" dirty="0">
                <a:ln>
                  <a:noFill/>
                </a:ln>
                <a:solidFill>
                  <a:schemeClr val="tx1"/>
                </a:solidFill>
                <a:effectLst/>
                <a:latin typeface="Arial" panose="020B0604020202020204" pitchFamily="34" charset="0"/>
              </a:rPr>
              <a:t>dokumentierten, verbreiteten Fehlern </a:t>
            </a:r>
            <a:r>
              <a:rPr kumimoji="0" lang="de-DE" altLang="de-DE" sz="1200" b="0" i="0" u="none" strike="noStrike" cap="none" normalizeH="0" baseline="0" dirty="0">
                <a:ln>
                  <a:noFill/>
                </a:ln>
                <a:solidFill>
                  <a:schemeClr val="tx1"/>
                </a:solidFill>
                <a:effectLst/>
                <a:latin typeface="Arial" panose="020B0604020202020204" pitchFamily="34" charset="0"/>
              </a:rPr>
              <a:t>mit Beispielen, Links zu Ressourcen und Quelltext. </a:t>
            </a:r>
          </a:p>
          <a:p>
            <a:pPr defTabSz="914400" eaLnBrk="0" fontAlgn="base" hangingPunct="0">
              <a:lnSpc>
                <a:spcPct val="100000"/>
              </a:lnSpc>
              <a:spcBef>
                <a:spcPct val="0"/>
              </a:spcBef>
              <a:spcAft>
                <a:spcPct val="0"/>
              </a:spcAft>
            </a:pPr>
            <a:r>
              <a:rPr kumimoji="0" lang="de-DE" altLang="de-DE" sz="1200" b="1" i="0" u="none" strike="noStrike" cap="none" normalizeH="0" baseline="0" dirty="0">
                <a:ln>
                  <a:noFill/>
                </a:ln>
                <a:solidFill>
                  <a:schemeClr val="tx1"/>
                </a:solidFill>
                <a:effectLst/>
                <a:latin typeface="Arial" panose="020B0604020202020204" pitchFamily="34" charset="0"/>
              </a:rPr>
              <a:t>Prinzipien</a:t>
            </a:r>
            <a:r>
              <a:rPr kumimoji="0" lang="de-DE" altLang="de-DE" sz="1200" b="0" i="0" u="none" strike="noStrike" cap="none" normalizeH="0" baseline="0" dirty="0">
                <a:ln>
                  <a:noFill/>
                </a:ln>
                <a:solidFill>
                  <a:schemeClr val="tx1"/>
                </a:solidFill>
                <a:effectLst/>
                <a:latin typeface="Arial" panose="020B0604020202020204" pitchFamily="34" charset="0"/>
              </a:rPr>
              <a:t> - An der Spitze stehen vier Prinzipien, welche die Grundlage der Barrierefreiheit im Web darstellen: </a:t>
            </a:r>
            <a:r>
              <a:rPr kumimoji="0" lang="de-DE" altLang="de-DE" sz="1200" b="0" i="1" u="none" strike="noStrike" cap="none" normalizeH="0" baseline="0" dirty="0">
                <a:ln>
                  <a:noFill/>
                </a:ln>
                <a:solidFill>
                  <a:schemeClr val="tx1"/>
                </a:solidFill>
                <a:effectLst/>
                <a:latin typeface="Arial" panose="020B0604020202020204" pitchFamily="34" charset="0"/>
              </a:rPr>
              <a:t>wahrnehmbar, bedienbar, verständlich und robust</a:t>
            </a:r>
            <a:r>
              <a:rPr kumimoji="0" lang="de-DE" altLang="de-DE" sz="1200" b="0" i="0" u="none" strike="noStrike" cap="none" normalizeH="0" baseline="0" dirty="0">
                <a:ln>
                  <a:noFill/>
                </a:ln>
                <a:solidFill>
                  <a:schemeClr val="tx1"/>
                </a:solidFill>
                <a:effectLst/>
                <a:latin typeface="Arial" panose="020B0604020202020204" pitchFamily="34" charset="0"/>
              </a:rPr>
              <a:t>. Lesen Sie dazu auch: </a:t>
            </a:r>
            <a:r>
              <a:rPr kumimoji="0" lang="de-DE" altLang="de-DE" sz="1200" b="0" i="0" u="none" strike="noStrike" cap="none" normalizeH="0" baseline="0" dirty="0">
                <a:ln>
                  <a:noFill/>
                </a:ln>
                <a:solidFill>
                  <a:schemeClr val="tx1"/>
                </a:solidFill>
                <a:effectLst/>
                <a:latin typeface="Arial" panose="020B0604020202020204" pitchFamily="34" charset="0"/>
                <a:hlinkClick r:id="rId2"/>
              </a:rPr>
              <a:t>Die vier Prinzipien der Barrierefreiheit verstehen (englisch)</a:t>
            </a:r>
            <a:r>
              <a:rPr kumimoji="0" lang="de-DE" altLang="de-DE" sz="1200" b="0" i="0" u="none" strike="noStrike" cap="none" normalizeH="0" baseline="0" dirty="0">
                <a:ln>
                  <a:noFill/>
                </a:ln>
                <a:solidFill>
                  <a:schemeClr val="tx1"/>
                </a:solidFill>
                <a:effectLst/>
                <a:latin typeface="Arial" panose="020B0604020202020204" pitchFamily="34" charset="0"/>
              </a:rPr>
              <a:t>. </a:t>
            </a:r>
          </a:p>
          <a:p>
            <a:pPr defTabSz="914400" eaLnBrk="0" fontAlgn="base" hangingPunct="0">
              <a:lnSpc>
                <a:spcPct val="100000"/>
              </a:lnSpc>
              <a:spcBef>
                <a:spcPct val="0"/>
              </a:spcBef>
              <a:spcAft>
                <a:spcPct val="0"/>
              </a:spcAft>
            </a:pPr>
            <a:r>
              <a:rPr kumimoji="0" lang="de-DE" altLang="de-DE" sz="1200" b="1" i="0" u="none" strike="noStrike" cap="none" normalizeH="0" baseline="0" dirty="0">
                <a:ln>
                  <a:noFill/>
                </a:ln>
                <a:solidFill>
                  <a:schemeClr val="tx1"/>
                </a:solidFill>
                <a:effectLst/>
                <a:latin typeface="Arial" panose="020B0604020202020204" pitchFamily="34" charset="0"/>
              </a:rPr>
              <a:t>Richtlinien</a:t>
            </a:r>
            <a:r>
              <a:rPr kumimoji="0" lang="de-DE" altLang="de-DE" sz="1200" b="0" i="0" u="none" strike="noStrike" cap="none" normalizeH="0" baseline="0" dirty="0">
                <a:ln>
                  <a:noFill/>
                </a:ln>
                <a:solidFill>
                  <a:schemeClr val="tx1"/>
                </a:solidFill>
                <a:effectLst/>
                <a:latin typeface="Arial" panose="020B0604020202020204" pitchFamily="34" charset="0"/>
              </a:rPr>
              <a:t> - Unter den Prinzipien stehen die Richtlinien. Die 12 Richtlinien geben die wesentlichen Ziele vor, auf die Autoren hinarbeiten sollten, um Inhalte für Benutzer mit verschiedenen Behinderungen barrierefreier zu gestalten. Die Richtlinien sind nicht testbar, bieten aber den Rahmen und übergreifende Zielvorgaben, um Autoren zu helfen, die Erfolgskriterien zu verstehen und die Techniken besser zu implementieren. </a:t>
            </a:r>
          </a:p>
          <a:p>
            <a:pPr defTabSz="914400" eaLnBrk="0" fontAlgn="base" hangingPunct="0">
              <a:lnSpc>
                <a:spcPct val="100000"/>
              </a:lnSpc>
              <a:spcBef>
                <a:spcPct val="0"/>
              </a:spcBef>
              <a:spcAft>
                <a:spcPct val="0"/>
              </a:spcAft>
            </a:pPr>
            <a:r>
              <a:rPr kumimoji="0" lang="de-DE" altLang="de-DE" sz="1200" b="1" i="0" u="none" strike="noStrike" cap="none" normalizeH="0" baseline="0" dirty="0">
                <a:ln>
                  <a:noFill/>
                </a:ln>
                <a:solidFill>
                  <a:schemeClr val="tx1"/>
                </a:solidFill>
                <a:effectLst/>
                <a:latin typeface="Arial" panose="020B0604020202020204" pitchFamily="34" charset="0"/>
              </a:rPr>
              <a:t>Erfolgskriterien</a:t>
            </a:r>
            <a:r>
              <a:rPr kumimoji="0" lang="de-DE" altLang="de-DE" sz="1200" b="0" i="0" u="none" strike="noStrike" cap="none" normalizeH="0" baseline="0" dirty="0">
                <a:ln>
                  <a:noFill/>
                </a:ln>
                <a:solidFill>
                  <a:schemeClr val="tx1"/>
                </a:solidFill>
                <a:effectLst/>
                <a:latin typeface="Arial" panose="020B0604020202020204" pitchFamily="34" charset="0"/>
              </a:rPr>
              <a:t> - Für jede Richtlinie werden testbare Erfolgskriterien zur Verfügung gestellt, damit es möglich ist, die WCAG 2.0 anzuwenden, wenn Anforderungen und Konformitätstests notwendig sind, wie zum Beispiel bei Vereinbarungen zu Design-Spezifikationen, Beschaffung, Verordnungen und Verträgen. Um den Bedürfnissen verschiedener Gruppen und unterschiedlicher Situationen gerecht zu werden, wurden drei Stufen der Konformität definiert: A (niedrigste), AA und AAA (höchste). Zusätzliche Informationen zu den WCAG-Stufen finden Sie unter </a:t>
            </a:r>
            <a:r>
              <a:rPr kumimoji="0" lang="de-DE" altLang="de-DE" sz="1200" b="0" i="0" u="none" strike="noStrike" cap="none" normalizeH="0" baseline="0" dirty="0">
                <a:ln>
                  <a:noFill/>
                </a:ln>
                <a:solidFill>
                  <a:schemeClr val="tx1"/>
                </a:solidFill>
                <a:effectLst/>
                <a:latin typeface="Arial" panose="020B0604020202020204" pitchFamily="34" charset="0"/>
                <a:hlinkClick r:id="rId3"/>
              </a:rPr>
              <a:t>Stufen der Konformität verstehen (englisch)</a:t>
            </a:r>
            <a:r>
              <a:rPr kumimoji="0" lang="de-DE" altLang="de-DE" sz="1200" b="0" i="0" u="none" strike="noStrike" cap="none" normalizeH="0" baseline="0" dirty="0">
                <a:ln>
                  <a:noFill/>
                </a:ln>
                <a:solidFill>
                  <a:schemeClr val="tx1"/>
                </a:solidFill>
                <a:effectLst/>
                <a:latin typeface="Arial" panose="020B0604020202020204" pitchFamily="34" charset="0"/>
              </a:rPr>
              <a:t>. </a:t>
            </a:r>
          </a:p>
          <a:p>
            <a:pPr defTabSz="914400" eaLnBrk="0" fontAlgn="base" hangingPunct="0">
              <a:lnSpc>
                <a:spcPct val="100000"/>
              </a:lnSpc>
              <a:spcBef>
                <a:spcPct val="0"/>
              </a:spcBef>
              <a:spcAft>
                <a:spcPct val="0"/>
              </a:spcAft>
            </a:pPr>
            <a:r>
              <a:rPr kumimoji="0" lang="de-DE" altLang="de-DE" sz="1200" b="1" i="0" u="none" strike="noStrike" cap="none" normalizeH="0" baseline="0" dirty="0">
                <a:ln>
                  <a:noFill/>
                </a:ln>
                <a:solidFill>
                  <a:schemeClr val="tx1"/>
                </a:solidFill>
                <a:effectLst/>
                <a:latin typeface="Arial" panose="020B0604020202020204" pitchFamily="34" charset="0"/>
              </a:rPr>
              <a:t>Ausreichende und empfohlene Techniken</a:t>
            </a:r>
            <a:r>
              <a:rPr kumimoji="0" lang="de-DE" altLang="de-DE" sz="1200" b="0" i="0" u="none" strike="noStrike" cap="none" normalizeH="0" baseline="0" dirty="0">
                <a:ln>
                  <a:noFill/>
                </a:ln>
                <a:solidFill>
                  <a:schemeClr val="tx1"/>
                </a:solidFill>
                <a:effectLst/>
                <a:latin typeface="Arial" panose="020B0604020202020204" pitchFamily="34" charset="0"/>
              </a:rPr>
              <a:t> - Die Arbeitsgruppe hat für jede der </a:t>
            </a:r>
            <a:r>
              <a:rPr kumimoji="0" lang="de-DE" altLang="de-DE" sz="1200" b="0" i="1" u="none" strike="noStrike" cap="none" normalizeH="0" baseline="0" dirty="0">
                <a:ln>
                  <a:noFill/>
                </a:ln>
                <a:solidFill>
                  <a:schemeClr val="tx1"/>
                </a:solidFill>
                <a:effectLst/>
                <a:latin typeface="Arial" panose="020B0604020202020204" pitchFamily="34" charset="0"/>
              </a:rPr>
              <a:t>Richtlinien</a:t>
            </a:r>
            <a:r>
              <a:rPr kumimoji="0" lang="de-DE" altLang="de-DE" sz="1200" b="0" i="0" u="none" strike="noStrike" cap="none" normalizeH="0" baseline="0" dirty="0">
                <a:ln>
                  <a:noFill/>
                </a:ln>
                <a:solidFill>
                  <a:schemeClr val="tx1"/>
                </a:solidFill>
                <a:effectLst/>
                <a:latin typeface="Arial" panose="020B0604020202020204" pitchFamily="34" charset="0"/>
              </a:rPr>
              <a:t> und alle </a:t>
            </a:r>
            <a:r>
              <a:rPr kumimoji="0" lang="de-DE" altLang="de-DE" sz="1200" b="0" i="1" u="none" strike="noStrike" cap="none" normalizeH="0" baseline="0" dirty="0">
                <a:ln>
                  <a:noFill/>
                </a:ln>
                <a:solidFill>
                  <a:schemeClr val="tx1"/>
                </a:solidFill>
                <a:effectLst/>
                <a:latin typeface="Arial" panose="020B0604020202020204" pitchFamily="34" charset="0"/>
              </a:rPr>
              <a:t>Erfolgskriterien</a:t>
            </a:r>
            <a:r>
              <a:rPr kumimoji="0" lang="de-DE" altLang="de-DE" sz="1200" b="0" i="0" u="none" strike="noStrike" cap="none" normalizeH="0" baseline="0" dirty="0">
                <a:ln>
                  <a:noFill/>
                </a:ln>
                <a:solidFill>
                  <a:schemeClr val="tx1"/>
                </a:solidFill>
                <a:effectLst/>
                <a:latin typeface="Arial" panose="020B0604020202020204" pitchFamily="34" charset="0"/>
              </a:rPr>
              <a:t> im WCAG 2.0-Dokument selbst eine große Anzahl an </a:t>
            </a:r>
            <a:r>
              <a:rPr kumimoji="0" lang="de-DE" altLang="de-DE" sz="1200" b="0" i="1" u="none" strike="noStrike" cap="none" normalizeH="0" baseline="0" dirty="0">
                <a:ln>
                  <a:noFill/>
                </a:ln>
                <a:solidFill>
                  <a:schemeClr val="tx1"/>
                </a:solidFill>
                <a:effectLst/>
                <a:latin typeface="Arial" panose="020B0604020202020204" pitchFamily="34" charset="0"/>
              </a:rPr>
              <a:t>Techniken</a:t>
            </a:r>
            <a:r>
              <a:rPr kumimoji="0" lang="de-DE" altLang="de-DE" sz="1200" b="0" i="0" u="none" strike="noStrike" cap="none" normalizeH="0" baseline="0" dirty="0">
                <a:ln>
                  <a:noFill/>
                </a:ln>
                <a:solidFill>
                  <a:schemeClr val="tx1"/>
                </a:solidFill>
                <a:effectLst/>
                <a:latin typeface="Arial" panose="020B0604020202020204" pitchFamily="34" charset="0"/>
              </a:rPr>
              <a:t> dokumentiert. Diese Techniken sind informativ und fallen in zwei Kategorien: jene, die </a:t>
            </a:r>
            <a:r>
              <a:rPr kumimoji="0" lang="de-DE" altLang="de-DE" sz="1200" b="0" i="1" u="none" strike="noStrike" cap="none" normalizeH="0" baseline="0" dirty="0">
                <a:ln>
                  <a:noFill/>
                </a:ln>
                <a:solidFill>
                  <a:schemeClr val="tx1"/>
                </a:solidFill>
                <a:effectLst/>
                <a:latin typeface="Arial" panose="020B0604020202020204" pitchFamily="34" charset="0"/>
              </a:rPr>
              <a:t>ausreichend</a:t>
            </a:r>
            <a:r>
              <a:rPr kumimoji="0" lang="de-DE" altLang="de-DE" sz="1200" b="0" i="0" u="none" strike="noStrike" cap="none" normalizeH="0" baseline="0" dirty="0">
                <a:ln>
                  <a:noFill/>
                </a:ln>
                <a:solidFill>
                  <a:schemeClr val="tx1"/>
                </a:solidFill>
                <a:effectLst/>
                <a:latin typeface="Arial" panose="020B0604020202020204" pitchFamily="34" charset="0"/>
              </a:rPr>
              <a:t> sind, um die Erfolgskriterien zu erfüllen und jene, die </a:t>
            </a:r>
            <a:r>
              <a:rPr kumimoji="0" lang="de-DE" altLang="de-DE" sz="1200" b="0" i="1" u="none" strike="noStrike" cap="none" normalizeH="0" baseline="0" dirty="0">
                <a:ln>
                  <a:noFill/>
                </a:ln>
                <a:solidFill>
                  <a:schemeClr val="tx1"/>
                </a:solidFill>
                <a:effectLst/>
                <a:latin typeface="Arial" panose="020B0604020202020204" pitchFamily="34" charset="0"/>
              </a:rPr>
              <a:t>empfohlen</a:t>
            </a:r>
            <a:r>
              <a:rPr kumimoji="0" lang="de-DE" altLang="de-DE" sz="1200" b="0" i="0" u="none" strike="noStrike" cap="none" normalizeH="0" baseline="0" dirty="0">
                <a:ln>
                  <a:noFill/>
                </a:ln>
                <a:solidFill>
                  <a:schemeClr val="tx1"/>
                </a:solidFill>
                <a:effectLst/>
                <a:latin typeface="Arial" panose="020B0604020202020204" pitchFamily="34" charset="0"/>
              </a:rPr>
              <a:t> sind. Die empfohlenen Techniken gehen über das hinaus, was von den einzelnen Erfolgskriterien verlangt wird, und ermöglichen es den Autoren, die Richtlinien besser anzugehen. Einige empfohlene Techniken beschäftigen sich mit Barrieren, die nicht von den testbaren Erfolgskriterien abgedeckt sind. In den Fällen, in denen verbreitete Fehler bekannt sind, wurden diese ebenfalls dokumentiert. Lesen Sie dazu auch </a:t>
            </a:r>
            <a:r>
              <a:rPr kumimoji="0" lang="de-DE" altLang="de-DE" sz="1200" b="0" i="0" u="none" strike="noStrike" cap="none" normalizeH="0" baseline="0" dirty="0">
                <a:ln>
                  <a:noFill/>
                </a:ln>
                <a:solidFill>
                  <a:schemeClr val="tx1"/>
                </a:solidFill>
                <a:effectLst/>
                <a:latin typeface="Arial" panose="020B0604020202020204" pitchFamily="34" charset="0"/>
                <a:hlinkClick r:id="rId4"/>
              </a:rPr>
              <a:t>Ausreichende und empfohlene Techniken in den WCAG 2.0 verstehen (englisch)</a:t>
            </a:r>
            <a:r>
              <a:rPr kumimoji="0" lang="de-DE" altLang="de-DE"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chemeClr val="tx1"/>
              </a:solidFill>
              <a:effectLst/>
              <a:latin typeface="Arial" panose="020B0604020202020204" pitchFamily="34" charset="0"/>
            </a:endParaRPr>
          </a:p>
        </p:txBody>
      </p:sp>
      <p:grpSp>
        <p:nvGrpSpPr>
          <p:cNvPr id="5" name="Gruppieren 4">
            <a:extLst>
              <a:ext uri="{FF2B5EF4-FFF2-40B4-BE49-F238E27FC236}">
                <a16:creationId xmlns:a16="http://schemas.microsoft.com/office/drawing/2014/main" id="{1A2F0A58-6973-4C9D-8004-FC2C01EDCF95}"/>
              </a:ext>
            </a:extLst>
          </p:cNvPr>
          <p:cNvGrpSpPr/>
          <p:nvPr/>
        </p:nvGrpSpPr>
        <p:grpSpPr>
          <a:xfrm>
            <a:off x="6782349" y="5764074"/>
            <a:ext cx="5415871" cy="688943"/>
            <a:chOff x="-1657644" y="5929322"/>
            <a:chExt cx="5415871" cy="688943"/>
          </a:xfrm>
        </p:grpSpPr>
        <p:sp>
          <p:nvSpPr>
            <p:cNvPr id="6" name="object 37">
              <a:extLst>
                <a:ext uri="{FF2B5EF4-FFF2-40B4-BE49-F238E27FC236}">
                  <a16:creationId xmlns:a16="http://schemas.microsoft.com/office/drawing/2014/main" id="{3BCB3F2E-47C0-4ED0-B0C9-5235872AF966}"/>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https://www.w3.org/Translations/WCAG20-de/#intro-layers-guidance</a:t>
              </a:r>
              <a:endParaRPr lang="de-AT" b="0" dirty="0">
                <a:solidFill>
                  <a:schemeClr val="tx1">
                    <a:lumMod val="85000"/>
                    <a:lumOff val="15000"/>
                  </a:schemeClr>
                </a:solidFill>
                <a:latin typeface="+mj-lt"/>
              </a:endParaRPr>
            </a:p>
          </p:txBody>
        </p:sp>
        <p:sp>
          <p:nvSpPr>
            <p:cNvPr id="7" name="Rechteck 6">
              <a:extLst>
                <a:ext uri="{FF2B5EF4-FFF2-40B4-BE49-F238E27FC236}">
                  <a16:creationId xmlns:a16="http://schemas.microsoft.com/office/drawing/2014/main" id="{4BC0CB23-EE5E-43A9-A6F7-B13943901BA8}"/>
                </a:ext>
              </a:extLst>
            </p:cNvPr>
            <p:cNvSpPr/>
            <p:nvPr/>
          </p:nvSpPr>
          <p:spPr>
            <a:xfrm>
              <a:off x="3329905" y="5929322"/>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319027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731BA8-C1BF-411F-A873-2346558BB94C}"/>
              </a:ext>
            </a:extLst>
          </p:cNvPr>
          <p:cNvSpPr>
            <a:spLocks noGrp="1" noChangeArrowheads="1"/>
          </p:cNvSpPr>
          <p:nvPr>
            <p:ph type="title"/>
          </p:nvPr>
        </p:nvSpPr>
        <p:spPr bwMode="auto">
          <a:xfrm>
            <a:off x="591990" y="172917"/>
            <a:ext cx="4261231" cy="646331"/>
          </a:xfrm>
          <a:prstGeom prst="rect">
            <a:avLst/>
          </a:prstGeom>
        </p:spPr>
        <p:txBody>
          <a:bodyPr anchor="ctr"/>
          <a:lstStyle/>
          <a:p>
            <a:r>
              <a:rPr lang="de-AT" dirty="0"/>
              <a:t>Kriterien für Barrierefreiheit:</a:t>
            </a:r>
          </a:p>
        </p:txBody>
      </p:sp>
      <p:sp>
        <p:nvSpPr>
          <p:cNvPr id="6" name="Textplatzhalter 5">
            <a:extLst>
              <a:ext uri="{FF2B5EF4-FFF2-40B4-BE49-F238E27FC236}">
                <a16:creationId xmlns:a16="http://schemas.microsoft.com/office/drawing/2014/main" id="{8CB77915-5D9F-432C-A118-3FC4232CD4E7}"/>
              </a:ext>
            </a:extLst>
          </p:cNvPr>
          <p:cNvSpPr>
            <a:spLocks noGrp="1"/>
          </p:cNvSpPr>
          <p:nvPr>
            <p:ph type="body" sz="quarter" idx="13"/>
          </p:nvPr>
        </p:nvSpPr>
        <p:spPr>
          <a:xfrm>
            <a:off x="371476" y="1206989"/>
            <a:ext cx="5522786" cy="4518160"/>
          </a:xfrm>
        </p:spPr>
        <p:txBody>
          <a:bodyPr/>
          <a:lstStyle/>
          <a:p>
            <a:pPr marL="0" indent="0">
              <a:buNone/>
            </a:pPr>
            <a:r>
              <a:rPr lang="de-DE" sz="1200" dirty="0"/>
              <a:t>Die WCAG-Richtlinien bestehen aus 4 Prinzipien, welche die Grundlage der Barrierefreiheit im Web darstellen: </a:t>
            </a:r>
            <a:r>
              <a:rPr lang="de-DE" sz="1200" b="1" dirty="0"/>
              <a:t>wahrnehmbar, bedienbar, verständlich und robust.</a:t>
            </a:r>
            <a:endParaRPr lang="de-DE" sz="1200" dirty="0"/>
          </a:p>
          <a:p>
            <a:r>
              <a:rPr lang="de-DE" sz="1200" b="1" dirty="0"/>
              <a:t>Prinzip 1: </a:t>
            </a:r>
          </a:p>
          <a:p>
            <a:pPr lvl="1"/>
            <a:r>
              <a:rPr lang="de-DE" sz="1200" dirty="0"/>
              <a:t>Wahrnehmbar - Informationen und Bestandteile der Benutzerschnittstelle müssen den Benutzern so präsentiert werden, dass diese sie wahrnehmen können (Textalternativen, Untertitel, Reihenfolge der Inhalte, Kontraste, Größenänderung, …).</a:t>
            </a:r>
          </a:p>
          <a:p>
            <a:r>
              <a:rPr lang="de-DE" sz="1200" b="1" dirty="0"/>
              <a:t>Prinzip 2: </a:t>
            </a:r>
          </a:p>
          <a:p>
            <a:pPr lvl="1"/>
            <a:r>
              <a:rPr lang="de-DE" sz="1200" dirty="0"/>
              <a:t>Bedienbar - Bestandteile der Benutzerschnittstelle und Navigation müssen bedienbar sein (Tastaturbedienbarkeit, ausreichend Zeit, keine Blitze, Fokus-Reihenfolge, Überspringen von Inhalten, Definition und Reihenfolge von Überschriften, …).</a:t>
            </a:r>
          </a:p>
          <a:p>
            <a:r>
              <a:rPr lang="de-DE" sz="1200" b="1" dirty="0"/>
              <a:t>Prinzip 3: </a:t>
            </a:r>
          </a:p>
          <a:p>
            <a:pPr lvl="1"/>
            <a:r>
              <a:rPr lang="de-DE" sz="1200" dirty="0"/>
              <a:t>Verständlich - Informationen und Bedienung der Benutzerschnittstelle müssen verständlich sein (gute Lesbarkeit, konsistente Navigation, Fehlererkennung, …). </a:t>
            </a:r>
          </a:p>
          <a:p>
            <a:r>
              <a:rPr lang="de-DE" sz="1200" b="1" dirty="0"/>
              <a:t>Prinzip 4: </a:t>
            </a:r>
          </a:p>
          <a:p>
            <a:pPr lvl="1"/>
            <a:r>
              <a:rPr lang="de-DE" sz="1200" dirty="0"/>
              <a:t>Robust - Inhalte müssen robust genug sein, damit sie zuverlässig von einer großen Auswahl an Benutzeragenten einschließlich assistierender Techniken interpretiert werden können (Screenreader, …).</a:t>
            </a:r>
          </a:p>
        </p:txBody>
      </p:sp>
      <p:grpSp>
        <p:nvGrpSpPr>
          <p:cNvPr id="5" name="Gruppieren 4">
            <a:extLst>
              <a:ext uri="{FF2B5EF4-FFF2-40B4-BE49-F238E27FC236}">
                <a16:creationId xmlns:a16="http://schemas.microsoft.com/office/drawing/2014/main" id="{2F707D0D-3B13-474A-8BA3-EBA092B38D51}"/>
              </a:ext>
            </a:extLst>
          </p:cNvPr>
          <p:cNvGrpSpPr/>
          <p:nvPr/>
        </p:nvGrpSpPr>
        <p:grpSpPr>
          <a:xfrm>
            <a:off x="6782349" y="5585417"/>
            <a:ext cx="5415871" cy="865673"/>
            <a:chOff x="-1657644" y="5837231"/>
            <a:chExt cx="5415871" cy="865673"/>
          </a:xfrm>
        </p:grpSpPr>
        <p:sp>
          <p:nvSpPr>
            <p:cNvPr id="8" name="object 37">
              <a:extLst>
                <a:ext uri="{FF2B5EF4-FFF2-40B4-BE49-F238E27FC236}">
                  <a16:creationId xmlns:a16="http://schemas.microsoft.com/office/drawing/2014/main" id="{5F997952-47D8-4415-BFB8-D21806DC1A0D}"/>
                </a:ext>
              </a:extLst>
            </p:cNvPr>
            <p:cNvSpPr txBox="1"/>
            <p:nvPr/>
          </p:nvSpPr>
          <p:spPr>
            <a:xfrm>
              <a:off x="-1657644" y="5976963"/>
              <a:ext cx="5406848" cy="725941"/>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https://waca.at/barrierefreies-web</a:t>
              </a:r>
            </a:p>
            <a:p>
              <a:pPr marL="171450" indent="-171450">
                <a:buFont typeface="FontAwesome" pitchFamily="50" charset="0"/>
                <a:buChar char=""/>
              </a:pPr>
              <a:r>
                <a:rPr lang="de-AT" b="0" dirty="0">
                  <a:solidFill>
                    <a:schemeClr val="tx1">
                      <a:lumMod val="85000"/>
                      <a:lumOff val="15000"/>
                    </a:schemeClr>
                  </a:solidFill>
                  <a:latin typeface="+mj-lt"/>
                </a:rPr>
                <a:t>https://www.barrierefreies-webdesign.de/wcag2/</a:t>
              </a:r>
            </a:p>
          </p:txBody>
        </p:sp>
        <p:sp>
          <p:nvSpPr>
            <p:cNvPr id="9" name="Rechteck 8">
              <a:extLst>
                <a:ext uri="{FF2B5EF4-FFF2-40B4-BE49-F238E27FC236}">
                  <a16:creationId xmlns:a16="http://schemas.microsoft.com/office/drawing/2014/main" id="{CED7822A-BDAE-466A-A81A-B0F083FD7C8F}"/>
                </a:ext>
              </a:extLst>
            </p:cNvPr>
            <p:cNvSpPr/>
            <p:nvPr/>
          </p:nvSpPr>
          <p:spPr>
            <a:xfrm>
              <a:off x="3329905" y="5837231"/>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
        <p:nvSpPr>
          <p:cNvPr id="10" name="Textplatzhalter 5">
            <a:extLst>
              <a:ext uri="{FF2B5EF4-FFF2-40B4-BE49-F238E27FC236}">
                <a16:creationId xmlns:a16="http://schemas.microsoft.com/office/drawing/2014/main" id="{1F0B8CB0-28CF-42EE-A5D4-4BFB36A2D166}"/>
              </a:ext>
            </a:extLst>
          </p:cNvPr>
          <p:cNvSpPr txBox="1">
            <a:spLocks/>
          </p:cNvSpPr>
          <p:nvPr/>
        </p:nvSpPr>
        <p:spPr>
          <a:xfrm>
            <a:off x="6461273" y="1779988"/>
            <a:ext cx="5522786" cy="2331407"/>
          </a:xfrm>
          <a:prstGeom prst="rect">
            <a:avLst/>
          </a:prstGeom>
        </p:spPr>
        <p:txBody>
          <a:bodyPr>
            <a:sp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200" dirty="0"/>
              <a:t>Auf die drei Säulen von Webinhalten vereinheitlicht dargestellt:</a:t>
            </a:r>
          </a:p>
          <a:p>
            <a:r>
              <a:rPr lang="de-DE" sz="1200" b="1" dirty="0"/>
              <a:t>Content:</a:t>
            </a:r>
            <a:r>
              <a:rPr lang="de-DE" sz="1200" dirty="0"/>
              <a:t> </a:t>
            </a:r>
          </a:p>
          <a:p>
            <a:pPr lvl="1"/>
            <a:r>
              <a:rPr lang="de-DE" sz="1200" dirty="0"/>
              <a:t>Verständlich – Strukturiert – Kontextbezogen – Relevant – Alternativtext</a:t>
            </a:r>
          </a:p>
          <a:p>
            <a:r>
              <a:rPr lang="de-DE" sz="1200" b="1" dirty="0"/>
              <a:t>Design &amp; Grafik:</a:t>
            </a:r>
            <a:r>
              <a:rPr lang="de-DE" sz="1200" dirty="0"/>
              <a:t> </a:t>
            </a:r>
          </a:p>
          <a:p>
            <a:pPr lvl="1"/>
            <a:r>
              <a:rPr lang="de-DE" sz="1200" dirty="0"/>
              <a:t>Gute farbliche Kontrastverhältnisse – Übersichtlich – Intuitiv – Responsiv</a:t>
            </a:r>
          </a:p>
          <a:p>
            <a:r>
              <a:rPr lang="de-DE" sz="1200" b="1" dirty="0"/>
              <a:t>Technik:</a:t>
            </a:r>
            <a:r>
              <a:rPr lang="de-DE" sz="1200" dirty="0"/>
              <a:t> </a:t>
            </a:r>
          </a:p>
          <a:p>
            <a:pPr lvl="1"/>
            <a:r>
              <a:rPr lang="de-DE" sz="1200" dirty="0"/>
              <a:t>Kurze Ladezeiten – Auszeichnungen (HTML Tags) – </a:t>
            </a:r>
            <a:r>
              <a:rPr lang="de-DE" sz="1200" dirty="0" err="1"/>
              <a:t>Skiplinks</a:t>
            </a:r>
            <a:r>
              <a:rPr lang="de-DE" sz="1200" dirty="0"/>
              <a:t> – Bedienbarkeit – Eingabehilfen – Kein Flash</a:t>
            </a:r>
          </a:p>
        </p:txBody>
      </p:sp>
    </p:spTree>
    <p:extLst>
      <p:ext uri="{BB962C8B-B14F-4D97-AF65-F5344CB8AC3E}">
        <p14:creationId xmlns:p14="http://schemas.microsoft.com/office/powerpoint/2010/main" val="1984890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E9224-B088-4B2C-8971-1A90557B8174}"/>
              </a:ext>
            </a:extLst>
          </p:cNvPr>
          <p:cNvSpPr>
            <a:spLocks noGrp="1"/>
          </p:cNvSpPr>
          <p:nvPr>
            <p:ph type="title"/>
          </p:nvPr>
        </p:nvSpPr>
        <p:spPr/>
        <p:txBody>
          <a:bodyPr/>
          <a:lstStyle/>
          <a:p>
            <a:r>
              <a:rPr lang="de-DE" dirty="0"/>
              <a:t>Wie ist barrierefreies Webdesign erreichbar?</a:t>
            </a:r>
            <a:endParaRPr lang="de-AT" dirty="0"/>
          </a:p>
        </p:txBody>
      </p:sp>
      <p:sp>
        <p:nvSpPr>
          <p:cNvPr id="3" name="Textplatzhalter 2">
            <a:extLst>
              <a:ext uri="{FF2B5EF4-FFF2-40B4-BE49-F238E27FC236}">
                <a16:creationId xmlns:a16="http://schemas.microsoft.com/office/drawing/2014/main" id="{B2BD8C08-CD0B-4A65-80EF-643EF3E76B02}"/>
              </a:ext>
            </a:extLst>
          </p:cNvPr>
          <p:cNvSpPr>
            <a:spLocks noGrp="1"/>
          </p:cNvSpPr>
          <p:nvPr>
            <p:ph type="body" sz="quarter" idx="13"/>
          </p:nvPr>
        </p:nvSpPr>
        <p:spPr>
          <a:xfrm>
            <a:off x="2719524" y="1567570"/>
            <a:ext cx="6752951" cy="2761027"/>
          </a:xfrm>
        </p:spPr>
        <p:txBody>
          <a:bodyPr/>
          <a:lstStyle/>
          <a:p>
            <a:pPr marL="0" indent="0">
              <a:buNone/>
            </a:pPr>
            <a:r>
              <a:rPr lang="de-DE" dirty="0"/>
              <a:t>Es gehört zu den Grundsätzen eines sauber codierten Quelltextes, viele Einschränkungen der Nutzer zu berücksichtigen. Die Werkzeuge sind bereits im HTML vorgesehen, werden jedoch nicht in jedem Fall angewandt.</a:t>
            </a:r>
          </a:p>
          <a:p>
            <a:pPr marL="0" indent="0">
              <a:buNone/>
            </a:pPr>
            <a:r>
              <a:rPr lang="de-DE" dirty="0"/>
              <a:t>Dazu zählen:</a:t>
            </a:r>
          </a:p>
          <a:p>
            <a:r>
              <a:rPr lang="de-DE" dirty="0"/>
              <a:t>Einpflegen von Alt-Attributen bei Bildern, um deren Inhalt in Worten darzustellen</a:t>
            </a:r>
          </a:p>
          <a:p>
            <a:r>
              <a:rPr lang="de-DE" dirty="0"/>
              <a:t>Menüführung über Tastatur oder Joystick ermöglichen</a:t>
            </a:r>
          </a:p>
          <a:p>
            <a:r>
              <a:rPr lang="de-DE" dirty="0"/>
              <a:t>alternative Layouts, zu denen der Betroffene nach Bedarf wechselt</a:t>
            </a:r>
          </a:p>
          <a:p>
            <a:r>
              <a:rPr lang="de-DE" dirty="0"/>
              <a:t>Videoinhalte mit ergänzendem Text</a:t>
            </a:r>
          </a:p>
          <a:p>
            <a:r>
              <a:rPr lang="de-DE" dirty="0"/>
              <a:t>leichte Sprache</a:t>
            </a:r>
          </a:p>
        </p:txBody>
      </p:sp>
      <p:grpSp>
        <p:nvGrpSpPr>
          <p:cNvPr id="4" name="Gruppieren 3">
            <a:extLst>
              <a:ext uri="{FF2B5EF4-FFF2-40B4-BE49-F238E27FC236}">
                <a16:creationId xmlns:a16="http://schemas.microsoft.com/office/drawing/2014/main" id="{AB670CDC-0C7F-46DD-B372-76B72DB9B024}"/>
              </a:ext>
            </a:extLst>
          </p:cNvPr>
          <p:cNvGrpSpPr/>
          <p:nvPr/>
        </p:nvGrpSpPr>
        <p:grpSpPr>
          <a:xfrm>
            <a:off x="6782349" y="5731183"/>
            <a:ext cx="5415871" cy="728413"/>
            <a:chOff x="-1657644" y="5725392"/>
            <a:chExt cx="5415871" cy="728413"/>
          </a:xfrm>
        </p:grpSpPr>
        <p:sp>
          <p:nvSpPr>
            <p:cNvPr id="5" name="object 37">
              <a:extLst>
                <a:ext uri="{FF2B5EF4-FFF2-40B4-BE49-F238E27FC236}">
                  <a16:creationId xmlns:a16="http://schemas.microsoft.com/office/drawing/2014/main" id="{23DF0771-6C4A-4D44-97FA-8D7F9EA4E114}"/>
                </a:ext>
              </a:extLst>
            </p:cNvPr>
            <p:cNvSpPr txBox="1"/>
            <p:nvPr/>
          </p:nvSpPr>
          <p:spPr>
            <a:xfrm>
              <a:off x="-1657644" y="589714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https://www.bfwd.at/</a:t>
              </a:r>
              <a:endParaRPr lang="de-AT" b="0" dirty="0">
                <a:solidFill>
                  <a:schemeClr val="tx1">
                    <a:lumMod val="85000"/>
                    <a:lumOff val="15000"/>
                  </a:schemeClr>
                </a:solidFill>
                <a:latin typeface="+mj-lt"/>
              </a:endParaRPr>
            </a:p>
          </p:txBody>
        </p:sp>
        <p:sp>
          <p:nvSpPr>
            <p:cNvPr id="6" name="Rechteck 5">
              <a:extLst>
                <a:ext uri="{FF2B5EF4-FFF2-40B4-BE49-F238E27FC236}">
                  <a16:creationId xmlns:a16="http://schemas.microsoft.com/office/drawing/2014/main" id="{4A94FFA2-6CF7-4387-9549-C3BE44E765D0}"/>
                </a:ext>
              </a:extLst>
            </p:cNvPr>
            <p:cNvSpPr/>
            <p:nvPr/>
          </p:nvSpPr>
          <p:spPr>
            <a:xfrm>
              <a:off x="3329905" y="5725392"/>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3050870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BF6824-440A-4FB1-B4B7-A4B48EF60E26}"/>
              </a:ext>
            </a:extLst>
          </p:cNvPr>
          <p:cNvSpPr>
            <a:spLocks noGrp="1"/>
          </p:cNvSpPr>
          <p:nvPr>
            <p:ph type="title"/>
          </p:nvPr>
        </p:nvSpPr>
        <p:spPr/>
        <p:txBody>
          <a:bodyPr/>
          <a:lstStyle/>
          <a:p>
            <a:r>
              <a:rPr lang="de-AT" dirty="0"/>
              <a:t>Wiederholung</a:t>
            </a:r>
          </a:p>
        </p:txBody>
      </p:sp>
    </p:spTree>
    <p:extLst>
      <p:ext uri="{BB962C8B-B14F-4D97-AF65-F5344CB8AC3E}">
        <p14:creationId xmlns:p14="http://schemas.microsoft.com/office/powerpoint/2010/main" val="228628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677BD8-0FE9-4616-9563-20C6E52EE093}"/>
              </a:ext>
            </a:extLst>
          </p:cNvPr>
          <p:cNvSpPr>
            <a:spLocks noGrp="1"/>
          </p:cNvSpPr>
          <p:nvPr>
            <p:ph type="title"/>
          </p:nvPr>
        </p:nvSpPr>
        <p:spPr/>
        <p:txBody>
          <a:bodyPr/>
          <a:lstStyle/>
          <a:p>
            <a:r>
              <a:rPr lang="de-AT" dirty="0"/>
              <a:t>Geolocation JS</a:t>
            </a:r>
          </a:p>
        </p:txBody>
      </p:sp>
      <p:sp>
        <p:nvSpPr>
          <p:cNvPr id="3" name="Textplatzhalter 2">
            <a:extLst>
              <a:ext uri="{FF2B5EF4-FFF2-40B4-BE49-F238E27FC236}">
                <a16:creationId xmlns:a16="http://schemas.microsoft.com/office/drawing/2014/main" id="{4F3C8CFC-DC1E-483F-BF2D-36D9B405F81B}"/>
              </a:ext>
            </a:extLst>
          </p:cNvPr>
          <p:cNvSpPr>
            <a:spLocks noGrp="1"/>
          </p:cNvSpPr>
          <p:nvPr>
            <p:ph type="body" sz="quarter" idx="13"/>
          </p:nvPr>
        </p:nvSpPr>
        <p:spPr>
          <a:xfrm>
            <a:off x="1062037" y="2639853"/>
            <a:ext cx="10067925" cy="867930"/>
          </a:xfrm>
        </p:spPr>
        <p:txBody>
          <a:bodyPr/>
          <a:lstStyle/>
          <a:p>
            <a:r>
              <a:rPr lang="de-DE" dirty="0"/>
              <a:t>Mit der </a:t>
            </a:r>
            <a:r>
              <a:rPr lang="de-DE" b="1" dirty="0"/>
              <a:t>Geolocation API</a:t>
            </a:r>
            <a:r>
              <a:rPr lang="de-DE" dirty="0"/>
              <a:t> können sie den Standort des </a:t>
            </a:r>
            <a:r>
              <a:rPr lang="de-DE" dirty="0" err="1"/>
              <a:t>Clienten</a:t>
            </a:r>
            <a:r>
              <a:rPr lang="de-DE" dirty="0"/>
              <a:t> ermitteln. Dies ist besonders interessant, um Benutzern maßgeschneiderte Antworten auf Suchanfragen, zielgerichtete Werbung und regionale Informationen zukommen zu lassen. Neben den Daten zum Standort können die Genauigkeit der Koordinaten, Geschwindigkeit und Richtung der Bewegungen aufgezeichnet werden. </a:t>
            </a:r>
            <a:endParaRPr lang="de-AT" dirty="0"/>
          </a:p>
        </p:txBody>
      </p:sp>
      <p:grpSp>
        <p:nvGrpSpPr>
          <p:cNvPr id="4" name="Gruppieren 3">
            <a:extLst>
              <a:ext uri="{FF2B5EF4-FFF2-40B4-BE49-F238E27FC236}">
                <a16:creationId xmlns:a16="http://schemas.microsoft.com/office/drawing/2014/main" id="{7BC99D75-8B06-4ECE-8E74-7D10E1AA53FF}"/>
              </a:ext>
            </a:extLst>
          </p:cNvPr>
          <p:cNvGrpSpPr/>
          <p:nvPr/>
        </p:nvGrpSpPr>
        <p:grpSpPr>
          <a:xfrm>
            <a:off x="6782349" y="5402262"/>
            <a:ext cx="5415871" cy="892873"/>
            <a:chOff x="-1657644" y="5725392"/>
            <a:chExt cx="5415871" cy="892873"/>
          </a:xfrm>
        </p:grpSpPr>
        <p:sp>
          <p:nvSpPr>
            <p:cNvPr id="5" name="object 37">
              <a:extLst>
                <a:ext uri="{FF2B5EF4-FFF2-40B4-BE49-F238E27FC236}">
                  <a16:creationId xmlns:a16="http://schemas.microsoft.com/office/drawing/2014/main" id="{0892B81E-39DC-492F-A06F-F1890F509714}"/>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https://wiki.selfhtml.org/wiki/JavaScript/Geolocation</a:t>
              </a:r>
              <a:endParaRPr lang="de-AT" b="0" dirty="0">
                <a:solidFill>
                  <a:schemeClr val="tx1">
                    <a:lumMod val="85000"/>
                    <a:lumOff val="15000"/>
                  </a:schemeClr>
                </a:solidFill>
                <a:latin typeface="+mj-lt"/>
              </a:endParaRPr>
            </a:p>
          </p:txBody>
        </p:sp>
        <p:sp>
          <p:nvSpPr>
            <p:cNvPr id="6" name="Rechteck 5">
              <a:extLst>
                <a:ext uri="{FF2B5EF4-FFF2-40B4-BE49-F238E27FC236}">
                  <a16:creationId xmlns:a16="http://schemas.microsoft.com/office/drawing/2014/main" id="{71C97878-80C3-47FE-B132-10D50A21DE7F}"/>
                </a:ext>
              </a:extLst>
            </p:cNvPr>
            <p:cNvSpPr/>
            <p:nvPr/>
          </p:nvSpPr>
          <p:spPr>
            <a:xfrm>
              <a:off x="3329905" y="5725392"/>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529507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2E087E-4927-4598-8E9B-0C8E0F8077D0}"/>
              </a:ext>
            </a:extLst>
          </p:cNvPr>
          <p:cNvSpPr>
            <a:spLocks noGrp="1"/>
          </p:cNvSpPr>
          <p:nvPr>
            <p:ph type="title"/>
          </p:nvPr>
        </p:nvSpPr>
        <p:spPr/>
        <p:txBody>
          <a:bodyPr/>
          <a:lstStyle/>
          <a:p>
            <a:r>
              <a:rPr lang="de-AT" dirty="0"/>
              <a:t>Namenskonventionen</a:t>
            </a:r>
          </a:p>
        </p:txBody>
      </p:sp>
      <p:grpSp>
        <p:nvGrpSpPr>
          <p:cNvPr id="4" name="Gruppieren 3">
            <a:extLst>
              <a:ext uri="{FF2B5EF4-FFF2-40B4-BE49-F238E27FC236}">
                <a16:creationId xmlns:a16="http://schemas.microsoft.com/office/drawing/2014/main" id="{E1A6C8ED-1F08-42D0-8052-44D9C5D80176}"/>
              </a:ext>
            </a:extLst>
          </p:cNvPr>
          <p:cNvGrpSpPr/>
          <p:nvPr/>
        </p:nvGrpSpPr>
        <p:grpSpPr>
          <a:xfrm>
            <a:off x="6782349" y="5533830"/>
            <a:ext cx="5415871" cy="924885"/>
            <a:chOff x="-1657644" y="5778019"/>
            <a:chExt cx="5415871" cy="924885"/>
          </a:xfrm>
        </p:grpSpPr>
        <p:sp>
          <p:nvSpPr>
            <p:cNvPr id="5" name="object 37">
              <a:extLst>
                <a:ext uri="{FF2B5EF4-FFF2-40B4-BE49-F238E27FC236}">
                  <a16:creationId xmlns:a16="http://schemas.microsoft.com/office/drawing/2014/main" id="{23889E3D-6D12-4691-BA6D-DAB52F43EDFA}"/>
                </a:ext>
              </a:extLst>
            </p:cNvPr>
            <p:cNvSpPr txBox="1"/>
            <p:nvPr/>
          </p:nvSpPr>
          <p:spPr>
            <a:xfrm>
              <a:off x="-1657644" y="5976963"/>
              <a:ext cx="5406848" cy="725941"/>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Nachlese</a:t>
              </a:r>
            </a:p>
            <a:p>
              <a:pPr marL="171450" indent="-171450">
                <a:buFont typeface="FontAwesome" pitchFamily="50" charset="0"/>
                <a:buChar char=""/>
              </a:pPr>
              <a:r>
                <a:rPr lang="de-AT" b="0" dirty="0"/>
                <a:t>https://t3n.de/news/css-konventionen-best-practices-1026468/</a:t>
              </a:r>
            </a:p>
            <a:p>
              <a:pPr marL="171450" indent="-171450">
                <a:buFont typeface="FontAwesome" pitchFamily="50" charset="0"/>
                <a:buChar char=""/>
              </a:pPr>
              <a:r>
                <a:rPr lang="de-AT" b="0" dirty="0">
                  <a:solidFill>
                    <a:schemeClr val="tx1">
                      <a:lumMod val="85000"/>
                      <a:lumOff val="15000"/>
                    </a:schemeClr>
                  </a:solidFill>
                  <a:latin typeface="+mj-lt"/>
                </a:rPr>
                <a:t>https://de.wikipedia.org/wiki/Namenskonvention_(Datenverarbeitung)</a:t>
              </a:r>
            </a:p>
          </p:txBody>
        </p:sp>
        <p:sp>
          <p:nvSpPr>
            <p:cNvPr id="6" name="Rechteck 5">
              <a:extLst>
                <a:ext uri="{FF2B5EF4-FFF2-40B4-BE49-F238E27FC236}">
                  <a16:creationId xmlns:a16="http://schemas.microsoft.com/office/drawing/2014/main" id="{323F2DA3-8E19-4244-A031-D2C6A46F20EF}"/>
                </a:ext>
              </a:extLst>
            </p:cNvPr>
            <p:cNvSpPr/>
            <p:nvPr/>
          </p:nvSpPr>
          <p:spPr>
            <a:xfrm>
              <a:off x="3329905" y="5778019"/>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pic>
        <p:nvPicPr>
          <p:cNvPr id="8" name="Grafik 7" descr="Ein Bild, das Text enthält.&#10;&#10;Automatisch generierte Beschreibung">
            <a:extLst>
              <a:ext uri="{FF2B5EF4-FFF2-40B4-BE49-F238E27FC236}">
                <a16:creationId xmlns:a16="http://schemas.microsoft.com/office/drawing/2014/main" id="{81B37BE7-B8A9-4899-B244-BAB5C9AFA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2161" y="1019653"/>
            <a:ext cx="4901039" cy="4663413"/>
          </a:xfrm>
          <a:prstGeom prst="rect">
            <a:avLst/>
          </a:prstGeom>
        </p:spPr>
      </p:pic>
    </p:spTree>
    <p:extLst>
      <p:ext uri="{BB962C8B-B14F-4D97-AF65-F5344CB8AC3E}">
        <p14:creationId xmlns:p14="http://schemas.microsoft.com/office/powerpoint/2010/main" val="417049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4E9B5B-ED5F-491E-B671-4E673BA23F85}"/>
              </a:ext>
            </a:extLst>
          </p:cNvPr>
          <p:cNvSpPr>
            <a:spLocks noGrp="1"/>
          </p:cNvSpPr>
          <p:nvPr>
            <p:ph type="title"/>
          </p:nvPr>
        </p:nvSpPr>
        <p:spPr/>
        <p:txBody>
          <a:bodyPr/>
          <a:lstStyle/>
          <a:p>
            <a:r>
              <a:rPr lang="de-AT" dirty="0"/>
              <a:t>JavaScript Wiederholung</a:t>
            </a:r>
          </a:p>
        </p:txBody>
      </p:sp>
      <p:sp>
        <p:nvSpPr>
          <p:cNvPr id="3" name="Textplatzhalter 2">
            <a:extLst>
              <a:ext uri="{FF2B5EF4-FFF2-40B4-BE49-F238E27FC236}">
                <a16:creationId xmlns:a16="http://schemas.microsoft.com/office/drawing/2014/main" id="{80264937-F32D-4863-B1B8-F1EA04A54E15}"/>
              </a:ext>
            </a:extLst>
          </p:cNvPr>
          <p:cNvSpPr>
            <a:spLocks noGrp="1"/>
          </p:cNvSpPr>
          <p:nvPr>
            <p:ph type="body" sz="quarter" idx="13"/>
          </p:nvPr>
        </p:nvSpPr>
        <p:spPr>
          <a:xfrm>
            <a:off x="371475" y="1455738"/>
            <a:ext cx="10067925" cy="4009303"/>
          </a:xfrm>
        </p:spPr>
        <p:txBody>
          <a:bodyPr/>
          <a:lstStyle/>
          <a:p>
            <a:r>
              <a:rPr lang="de-AT" sz="1200" b="1" dirty="0"/>
              <a:t>Funktionen</a:t>
            </a:r>
          </a:p>
          <a:p>
            <a:pPr lvl="1"/>
            <a:r>
              <a:rPr lang="de-DE" sz="1200" dirty="0"/>
              <a:t>Funktionen sind ein Grundbaustein in JavaScript. Eine Funktion ist eine Prozedur - eine Reihe von Anweisungen, um eine Aufgabe auszuführen oder eine Wert auszurechnen. Um Funktionen zu verwenden, müssen diese im </a:t>
            </a:r>
            <a:r>
              <a:rPr lang="de-DE" sz="1200" dirty="0" err="1"/>
              <a:t>Scope</a:t>
            </a:r>
            <a:r>
              <a:rPr lang="de-DE" sz="1200" dirty="0"/>
              <a:t> (Gültigkeitsbereich) deklariert werden, in dem sie ausgeführt werden soll.</a:t>
            </a:r>
          </a:p>
          <a:p>
            <a:r>
              <a:rPr lang="de-DE" sz="1200" b="1" dirty="0"/>
              <a:t>Konstanten</a:t>
            </a:r>
          </a:p>
          <a:p>
            <a:pPr lvl="1"/>
            <a:r>
              <a:rPr lang="de-DE" sz="1200" dirty="0"/>
              <a:t>Mit dem Schlüsselwort </a:t>
            </a:r>
            <a:r>
              <a:rPr lang="de-DE" sz="1200" b="1" dirty="0" err="1"/>
              <a:t>const</a:t>
            </a:r>
            <a:r>
              <a:rPr lang="de-DE" sz="1200" dirty="0"/>
              <a:t> kann eine symbolische Konstante deklariert werden. Dabei wird analog zur Initialisierung einer Variable ein Bezeichner an einen Wert gebunden, mit dem Unterschied, dass bei einer Konstante diese Bindung später nicht mehr verändert werden kann. </a:t>
            </a:r>
          </a:p>
          <a:p>
            <a:r>
              <a:rPr lang="de-AT" sz="1200" b="1" dirty="0"/>
              <a:t>String</a:t>
            </a:r>
          </a:p>
          <a:p>
            <a:pPr lvl="1"/>
            <a:r>
              <a:rPr lang="de-DE" sz="1200" dirty="0"/>
              <a:t>Strings sind Folgen von Zeichen aller Art, die in einfache oder doppelte Hochkommas gefasst werden.</a:t>
            </a:r>
            <a:endParaRPr lang="de-AT" sz="1200" dirty="0"/>
          </a:p>
          <a:p>
            <a:r>
              <a:rPr lang="de-AT" sz="1200" b="1" dirty="0" err="1"/>
              <a:t>Stringliteral</a:t>
            </a:r>
            <a:endParaRPr lang="de-AT" sz="1200" b="1" dirty="0"/>
          </a:p>
          <a:p>
            <a:pPr lvl="1"/>
            <a:r>
              <a:rPr lang="de-DE" altLang="de-DE" sz="1200" dirty="0">
                <a:latin typeface="Arial" panose="020B0604020202020204" pitchFamily="34" charset="0"/>
              </a:rPr>
              <a:t>String-Literale können aus Null oder mehr Zeichen bestehen. Sie werden in doppelten (</a:t>
            </a:r>
            <a:r>
              <a:rPr lang="de-DE" altLang="de-DE" sz="1200" dirty="0">
                <a:latin typeface="Arial Unicode MS"/>
              </a:rPr>
              <a:t>"</a:t>
            </a:r>
            <a:r>
              <a:rPr lang="de-DE" altLang="de-DE" sz="1200" dirty="0"/>
              <a:t>) oder einfachen (</a:t>
            </a:r>
            <a:r>
              <a:rPr lang="de-DE" altLang="de-DE" sz="1200" dirty="0">
                <a:latin typeface="Arial Unicode MS"/>
              </a:rPr>
              <a:t>'</a:t>
            </a:r>
            <a:r>
              <a:rPr lang="de-DE" altLang="de-DE" sz="1200" dirty="0"/>
              <a:t>) Anführungszeichen eingeschlossen. Dabei muss der Typ der beiden Anführungszeichen am Anfang und Ende stets derselbe sein, d.h. entweder sind beide Anführungszeichen einfach oder doppelt. </a:t>
            </a:r>
            <a:endParaRPr lang="de-DE" altLang="de-DE" sz="1200" dirty="0">
              <a:latin typeface="Arial" panose="020B0604020202020204" pitchFamily="34" charset="0"/>
            </a:endParaRPr>
          </a:p>
          <a:p>
            <a:r>
              <a:rPr lang="de-AT" sz="1200" b="1" dirty="0" err="1"/>
              <a:t>innerHTML</a:t>
            </a:r>
            <a:endParaRPr lang="de-AT" sz="1200" b="1" dirty="0"/>
          </a:p>
          <a:p>
            <a:pPr lvl="1"/>
            <a:r>
              <a:rPr lang="de-DE" sz="1200" dirty="0"/>
              <a:t>Die Eigenschaft </a:t>
            </a:r>
            <a:r>
              <a:rPr lang="de-DE" sz="1200" dirty="0" err="1"/>
              <a:t>Element.innerHTML</a:t>
            </a:r>
            <a:r>
              <a:rPr lang="de-DE" sz="1200" dirty="0"/>
              <a:t> liest und speichert den Inhalt eines HTML-Elements. Wenn Sie beim dynamischen Ändern des gespeicherten Inhalts HTML-Tags notieren, werden diese bei der Aktualisierung des Elementinhalts interpretiert. </a:t>
            </a:r>
            <a:endParaRPr lang="de-AT" sz="1200" dirty="0"/>
          </a:p>
          <a:p>
            <a:pPr lvl="1"/>
            <a:endParaRPr lang="de-AT" sz="1200" dirty="0"/>
          </a:p>
        </p:txBody>
      </p:sp>
      <p:grpSp>
        <p:nvGrpSpPr>
          <p:cNvPr id="4" name="Gruppieren 3">
            <a:extLst>
              <a:ext uri="{FF2B5EF4-FFF2-40B4-BE49-F238E27FC236}">
                <a16:creationId xmlns:a16="http://schemas.microsoft.com/office/drawing/2014/main" id="{AA0F6966-90DB-4144-A159-31FE91681F88}"/>
              </a:ext>
            </a:extLst>
          </p:cNvPr>
          <p:cNvGrpSpPr/>
          <p:nvPr/>
        </p:nvGrpSpPr>
        <p:grpSpPr>
          <a:xfrm>
            <a:off x="6782349" y="5737761"/>
            <a:ext cx="5415871" cy="715256"/>
            <a:chOff x="-1657644" y="5725392"/>
            <a:chExt cx="5415871" cy="715256"/>
          </a:xfrm>
        </p:grpSpPr>
        <p:sp>
          <p:nvSpPr>
            <p:cNvPr id="5" name="object 37">
              <a:extLst>
                <a:ext uri="{FF2B5EF4-FFF2-40B4-BE49-F238E27FC236}">
                  <a16:creationId xmlns:a16="http://schemas.microsoft.com/office/drawing/2014/main" id="{979ED25C-12A9-442C-9B42-C5C19311743B}"/>
                </a:ext>
              </a:extLst>
            </p:cNvPr>
            <p:cNvSpPr txBox="1"/>
            <p:nvPr/>
          </p:nvSpPr>
          <p:spPr>
            <a:xfrm>
              <a:off x="-1657644" y="5883984"/>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a:t>
              </a:r>
            </a:p>
            <a:p>
              <a:pPr marL="171450" indent="-171450">
                <a:buFont typeface="FontAwesome" pitchFamily="50" charset="0"/>
                <a:buChar char=""/>
              </a:pPr>
              <a:r>
                <a:rPr lang="de-AT" b="0" dirty="0"/>
                <a:t>https://wiki.selfhtml.org</a:t>
              </a:r>
              <a:endParaRPr lang="de-AT" b="0" dirty="0">
                <a:solidFill>
                  <a:schemeClr val="tx1">
                    <a:lumMod val="85000"/>
                    <a:lumOff val="15000"/>
                  </a:schemeClr>
                </a:solidFill>
                <a:latin typeface="+mj-lt"/>
              </a:endParaRPr>
            </a:p>
          </p:txBody>
        </p:sp>
        <p:sp>
          <p:nvSpPr>
            <p:cNvPr id="6" name="Rechteck 5">
              <a:extLst>
                <a:ext uri="{FF2B5EF4-FFF2-40B4-BE49-F238E27FC236}">
                  <a16:creationId xmlns:a16="http://schemas.microsoft.com/office/drawing/2014/main" id="{F72E98E7-FFC6-4B6A-A774-DE19C6331EFC}"/>
                </a:ext>
              </a:extLst>
            </p:cNvPr>
            <p:cNvSpPr/>
            <p:nvPr/>
          </p:nvSpPr>
          <p:spPr>
            <a:xfrm>
              <a:off x="3329905" y="5725392"/>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118716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592378-E3B7-408F-B599-538FDFCEC70D}"/>
              </a:ext>
            </a:extLst>
          </p:cNvPr>
          <p:cNvSpPr>
            <a:spLocks noGrp="1"/>
          </p:cNvSpPr>
          <p:nvPr>
            <p:ph type="title"/>
          </p:nvPr>
        </p:nvSpPr>
        <p:spPr/>
        <p:txBody>
          <a:bodyPr/>
          <a:lstStyle/>
          <a:p>
            <a:r>
              <a:rPr lang="de-AT" dirty="0" err="1"/>
              <a:t>vendor-prefix</a:t>
            </a:r>
            <a:endParaRPr lang="de-AT" dirty="0"/>
          </a:p>
        </p:txBody>
      </p:sp>
      <p:graphicFrame>
        <p:nvGraphicFramePr>
          <p:cNvPr id="12" name="Tabelle 11">
            <a:extLst>
              <a:ext uri="{FF2B5EF4-FFF2-40B4-BE49-F238E27FC236}">
                <a16:creationId xmlns:a16="http://schemas.microsoft.com/office/drawing/2014/main" id="{6E104BA7-FBD2-4604-82F3-B8A4E69AA769}"/>
              </a:ext>
            </a:extLst>
          </p:cNvPr>
          <p:cNvGraphicFramePr>
            <a:graphicFrameLocks noGrp="1"/>
          </p:cNvGraphicFramePr>
          <p:nvPr>
            <p:extLst>
              <p:ext uri="{D42A27DB-BD31-4B8C-83A1-F6EECF244321}">
                <p14:modId xmlns:p14="http://schemas.microsoft.com/office/powerpoint/2010/main" val="2929383473"/>
              </p:ext>
            </p:extLst>
          </p:nvPr>
        </p:nvGraphicFramePr>
        <p:xfrm>
          <a:off x="2673998" y="3176599"/>
          <a:ext cx="6844004" cy="2377440"/>
        </p:xfrm>
        <a:graphic>
          <a:graphicData uri="http://schemas.openxmlformats.org/drawingml/2006/table">
            <a:tbl>
              <a:tblPr>
                <a:tableStyleId>{073A0DAA-6AF3-43AB-8588-CEC1D06C72B9}</a:tableStyleId>
              </a:tblPr>
              <a:tblGrid>
                <a:gridCol w="900865">
                  <a:extLst>
                    <a:ext uri="{9D8B030D-6E8A-4147-A177-3AD203B41FA5}">
                      <a16:colId xmlns:a16="http://schemas.microsoft.com/office/drawing/2014/main" val="3970606949"/>
                    </a:ext>
                  </a:extLst>
                </a:gridCol>
                <a:gridCol w="2973356">
                  <a:extLst>
                    <a:ext uri="{9D8B030D-6E8A-4147-A177-3AD203B41FA5}">
                      <a16:colId xmlns:a16="http://schemas.microsoft.com/office/drawing/2014/main" val="1967359401"/>
                    </a:ext>
                  </a:extLst>
                </a:gridCol>
                <a:gridCol w="2969783">
                  <a:extLst>
                    <a:ext uri="{9D8B030D-6E8A-4147-A177-3AD203B41FA5}">
                      <a16:colId xmlns:a16="http://schemas.microsoft.com/office/drawing/2014/main" val="3134520113"/>
                    </a:ext>
                  </a:extLst>
                </a:gridCol>
              </a:tblGrid>
              <a:tr h="0">
                <a:tc>
                  <a:txBody>
                    <a:bodyPr/>
                    <a:lstStyle/>
                    <a:p>
                      <a:r>
                        <a:rPr lang="de-AT" sz="1200" b="1" dirty="0"/>
                        <a:t>Präfix</a:t>
                      </a:r>
                    </a:p>
                  </a:txBody>
                  <a:tcPr anchor="ctr"/>
                </a:tc>
                <a:tc>
                  <a:txBody>
                    <a:bodyPr/>
                    <a:lstStyle/>
                    <a:p>
                      <a:r>
                        <a:rPr lang="de-AT" sz="1200" b="1" dirty="0"/>
                        <a:t>Engine</a:t>
                      </a:r>
                    </a:p>
                  </a:txBody>
                  <a:tcPr anchor="ctr"/>
                </a:tc>
                <a:tc>
                  <a:txBody>
                    <a:bodyPr/>
                    <a:lstStyle/>
                    <a:p>
                      <a:r>
                        <a:rPr lang="de-AT" sz="1200" b="1" dirty="0"/>
                        <a:t>Browser</a:t>
                      </a:r>
                    </a:p>
                  </a:txBody>
                  <a:tcPr anchor="ctr"/>
                </a:tc>
                <a:extLst>
                  <a:ext uri="{0D108BD9-81ED-4DB2-BD59-A6C34878D82A}">
                    <a16:rowId xmlns:a16="http://schemas.microsoft.com/office/drawing/2014/main" val="1784309157"/>
                  </a:ext>
                </a:extLst>
              </a:tr>
              <a:tr h="0">
                <a:tc>
                  <a:txBody>
                    <a:bodyPr/>
                    <a:lstStyle/>
                    <a:p>
                      <a:r>
                        <a:rPr lang="de-AT" sz="1200"/>
                        <a:t>-moz-</a:t>
                      </a: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altLang="de-DE" sz="1200" dirty="0"/>
                        <a:t>Gecko Rendering Engine </a:t>
                      </a:r>
                      <a:endParaRPr lang="de-AT" sz="1200" dirty="0"/>
                    </a:p>
                  </a:txBody>
                  <a:tcPr anchor="ctr"/>
                </a:tc>
                <a:tc>
                  <a:txBody>
                    <a:bodyPr/>
                    <a:lstStyle/>
                    <a:p>
                      <a:r>
                        <a:rPr lang="de-AT" sz="1200" dirty="0"/>
                        <a:t>Firefox</a:t>
                      </a:r>
                    </a:p>
                  </a:txBody>
                  <a:tcPr anchor="ctr"/>
                </a:tc>
                <a:extLst>
                  <a:ext uri="{0D108BD9-81ED-4DB2-BD59-A6C34878D82A}">
                    <a16:rowId xmlns:a16="http://schemas.microsoft.com/office/drawing/2014/main" val="3922684058"/>
                  </a:ext>
                </a:extLst>
              </a:tr>
              <a:tr h="0">
                <a:tc>
                  <a:txBody>
                    <a:bodyPr/>
                    <a:lstStyle/>
                    <a:p>
                      <a:r>
                        <a:rPr lang="de-AT" sz="1200"/>
                        <a:t>-ms-</a:t>
                      </a:r>
                    </a:p>
                  </a:txBody>
                  <a:tcPr anchor="ctr"/>
                </a:tc>
                <a:tc>
                  <a:txBody>
                    <a:bodyPr/>
                    <a:lstStyle/>
                    <a:p>
                      <a:r>
                        <a:rPr lang="de-DE" altLang="de-DE" sz="1200" dirty="0"/>
                        <a:t>Trident Rendering Engine </a:t>
                      </a:r>
                      <a:endParaRPr lang="de-AT" sz="1200" dirty="0"/>
                    </a:p>
                  </a:txBody>
                  <a:tcPr anchor="ctr"/>
                </a:tc>
                <a:tc>
                  <a:txBody>
                    <a:bodyPr/>
                    <a:lstStyle/>
                    <a:p>
                      <a:r>
                        <a:rPr lang="de-AT" sz="1200" dirty="0"/>
                        <a:t>Internet Explorer</a:t>
                      </a:r>
                    </a:p>
                  </a:txBody>
                  <a:tcPr anchor="ctr"/>
                </a:tc>
                <a:extLst>
                  <a:ext uri="{0D108BD9-81ED-4DB2-BD59-A6C34878D82A}">
                    <a16:rowId xmlns:a16="http://schemas.microsoft.com/office/drawing/2014/main" val="1435554594"/>
                  </a:ext>
                </a:extLst>
              </a:tr>
              <a:tr h="0">
                <a:tc>
                  <a:txBody>
                    <a:bodyPr/>
                    <a:lstStyle/>
                    <a:p>
                      <a:r>
                        <a:rPr lang="de-AT" sz="1200"/>
                        <a:t>-khtml-</a:t>
                      </a:r>
                    </a:p>
                  </a:txBody>
                  <a:tcPr anchor="ctr"/>
                </a:tc>
                <a:tc>
                  <a:txBody>
                    <a:bodyPr/>
                    <a:lstStyle/>
                    <a:p>
                      <a:r>
                        <a:rPr lang="de-DE" altLang="de-DE" sz="1200" dirty="0"/>
                        <a:t>KHTML Rendering Engine; einige ältere -</a:t>
                      </a:r>
                      <a:r>
                        <a:rPr lang="de-DE" altLang="de-DE" sz="1200" dirty="0" err="1"/>
                        <a:t>khtml</a:t>
                      </a:r>
                      <a:r>
                        <a:rPr lang="de-DE" altLang="de-DE" sz="1200" dirty="0"/>
                        <a:t>-Eigenschaften werden auch von </a:t>
                      </a:r>
                      <a:r>
                        <a:rPr lang="de-DE" altLang="de-DE" sz="1200" dirty="0" err="1"/>
                        <a:t>WebKit</a:t>
                      </a:r>
                      <a:r>
                        <a:rPr lang="de-DE" altLang="de-DE" sz="1200" dirty="0"/>
                        <a:t> verstanden</a:t>
                      </a:r>
                      <a:endParaRPr lang="de-AT" sz="1200" dirty="0"/>
                    </a:p>
                  </a:txBody>
                  <a:tcPr anchor="ctr"/>
                </a:tc>
                <a:tc>
                  <a:txBody>
                    <a:bodyPr/>
                    <a:lstStyle/>
                    <a:p>
                      <a:r>
                        <a:rPr lang="de-AT" sz="1200" dirty="0" err="1"/>
                        <a:t>Konqueror</a:t>
                      </a:r>
                      <a:endParaRPr lang="de-AT" sz="1200" dirty="0"/>
                    </a:p>
                  </a:txBody>
                  <a:tcPr anchor="ctr"/>
                </a:tc>
                <a:extLst>
                  <a:ext uri="{0D108BD9-81ED-4DB2-BD59-A6C34878D82A}">
                    <a16:rowId xmlns:a16="http://schemas.microsoft.com/office/drawing/2014/main" val="4002316544"/>
                  </a:ext>
                </a:extLst>
              </a:tr>
              <a:tr h="0">
                <a:tc>
                  <a:txBody>
                    <a:bodyPr/>
                    <a:lstStyle/>
                    <a:p>
                      <a:r>
                        <a:rPr lang="de-AT" sz="1200"/>
                        <a:t>-o-</a:t>
                      </a:r>
                    </a:p>
                  </a:txBody>
                  <a:tcPr anchor="ctr"/>
                </a:tc>
                <a:tc>
                  <a:txBody>
                    <a:bodyPr/>
                    <a:lstStyle/>
                    <a:p>
                      <a:r>
                        <a:rPr lang="de-DE" altLang="de-DE" sz="1200" dirty="0"/>
                        <a:t>Presto Rendering Engine </a:t>
                      </a:r>
                      <a:endParaRPr lang="de-DE" sz="1200" dirty="0"/>
                    </a:p>
                  </a:txBody>
                  <a:tcPr anchor="ctr"/>
                </a:tc>
                <a:tc>
                  <a:txBody>
                    <a:bodyPr/>
                    <a:lstStyle/>
                    <a:p>
                      <a:r>
                        <a:rPr lang="de-DE" sz="1200" dirty="0"/>
                        <a:t>Opera (alte Opera-Versionen) – u.U. noch auf Handys mit altem Betriebssystem</a:t>
                      </a:r>
                    </a:p>
                  </a:txBody>
                  <a:tcPr anchor="ctr"/>
                </a:tc>
                <a:extLst>
                  <a:ext uri="{0D108BD9-81ED-4DB2-BD59-A6C34878D82A}">
                    <a16:rowId xmlns:a16="http://schemas.microsoft.com/office/drawing/2014/main" val="2078083904"/>
                  </a:ext>
                </a:extLst>
              </a:tr>
              <a:tr h="0">
                <a:tc>
                  <a:txBody>
                    <a:bodyPr/>
                    <a:lstStyle/>
                    <a:p>
                      <a:r>
                        <a:rPr lang="de-AT" sz="1200"/>
                        <a:t>-webkit-</a:t>
                      </a:r>
                    </a:p>
                  </a:txBody>
                  <a:tcPr anchor="ctr"/>
                </a:tc>
                <a:tc>
                  <a:txBody>
                    <a:bodyPr/>
                    <a:lstStyle/>
                    <a:p>
                      <a:r>
                        <a:rPr lang="de-DE" altLang="de-DE" sz="1200" dirty="0" err="1"/>
                        <a:t>WebKit</a:t>
                      </a:r>
                      <a:r>
                        <a:rPr lang="de-DE" altLang="de-DE" sz="1200" dirty="0"/>
                        <a:t> Rendering Engine </a:t>
                      </a:r>
                      <a:endParaRPr lang="de-AT" sz="1200" dirty="0"/>
                    </a:p>
                  </a:txBody>
                  <a:tcPr anchor="ctr"/>
                </a:tc>
                <a:tc>
                  <a:txBody>
                    <a:bodyPr/>
                    <a:lstStyle/>
                    <a:p>
                      <a:r>
                        <a:rPr lang="de-AT" sz="1200" dirty="0"/>
                        <a:t>Chrome, Opera (neue Versionen), Safari</a:t>
                      </a:r>
                    </a:p>
                  </a:txBody>
                  <a:tcPr anchor="ctr"/>
                </a:tc>
                <a:extLst>
                  <a:ext uri="{0D108BD9-81ED-4DB2-BD59-A6C34878D82A}">
                    <a16:rowId xmlns:a16="http://schemas.microsoft.com/office/drawing/2014/main" val="835231709"/>
                  </a:ext>
                </a:extLst>
              </a:tr>
            </a:tbl>
          </a:graphicData>
        </a:graphic>
      </p:graphicFrame>
      <p:sp>
        <p:nvSpPr>
          <p:cNvPr id="13" name="Rechteck 12">
            <a:extLst>
              <a:ext uri="{FF2B5EF4-FFF2-40B4-BE49-F238E27FC236}">
                <a16:creationId xmlns:a16="http://schemas.microsoft.com/office/drawing/2014/main" id="{397F2032-C7AB-4554-B61B-97B5ECBF6F1B}"/>
              </a:ext>
            </a:extLst>
          </p:cNvPr>
          <p:cNvSpPr/>
          <p:nvPr/>
        </p:nvSpPr>
        <p:spPr>
          <a:xfrm>
            <a:off x="3048000" y="1024473"/>
            <a:ext cx="6096000" cy="1754326"/>
          </a:xfrm>
          <a:prstGeom prst="rect">
            <a:avLst/>
          </a:prstGeom>
        </p:spPr>
        <p:txBody>
          <a:bodyPr>
            <a:spAutoFit/>
          </a:bodyPr>
          <a:lstStyle/>
          <a:p>
            <a:r>
              <a:rPr lang="de-DE" sz="1200" dirty="0">
                <a:hlinkClick r:id="rId2"/>
              </a:rPr>
              <a:t>CANIUSE</a:t>
            </a:r>
            <a:r>
              <a:rPr lang="de-DE" sz="1200" dirty="0"/>
              <a:t> ist eine Webseite mit einem Überblick, welche CSS-Eigenschaften aktuell von den jeweiligen Browsern unterstützt werden.</a:t>
            </a:r>
          </a:p>
          <a:p>
            <a:r>
              <a:rPr lang="de-DE" sz="1200" dirty="0"/>
              <a:t>Die Browser-Hersteller implementieren nicht nur die CSS-Eigenschaften, die zum aktuellen CSS-Standard gehören. Browser greifen schon mal vor und implementieren neue CSS-Regeln als »private« Eigenschaften. Für die Browser-eigenen Eigenschaften hat das </a:t>
            </a:r>
            <a:r>
              <a:rPr lang="de-DE" sz="1200" dirty="0">
                <a:hlinkClick r:id="rId3"/>
              </a:rPr>
              <a:t>W3C in der CSS-Spezifikation den Browser-Präfix</a:t>
            </a:r>
            <a:r>
              <a:rPr lang="de-DE" sz="1200" dirty="0"/>
              <a:t> zum Standard gemacht.</a:t>
            </a:r>
          </a:p>
          <a:p>
            <a:r>
              <a:rPr lang="de-DE" sz="1200" dirty="0"/>
              <a:t>Der Browser Präfix erlaubt Tests und Experimente mit neuen CSS-Eigenschaften schon in einem </a:t>
            </a:r>
            <a:r>
              <a:rPr lang="de-DE" sz="1200" dirty="0" err="1"/>
              <a:t>Draft</a:t>
            </a:r>
            <a:r>
              <a:rPr lang="de-DE" sz="1200" dirty="0"/>
              <a:t>- oder Beta-Zustand. Dafür wird ein Präfix für diejenigen Browser benutzt, die den Stil bereits experimentell bieten.</a:t>
            </a:r>
          </a:p>
        </p:txBody>
      </p:sp>
      <p:grpSp>
        <p:nvGrpSpPr>
          <p:cNvPr id="14" name="Gruppieren 13">
            <a:extLst>
              <a:ext uri="{FF2B5EF4-FFF2-40B4-BE49-F238E27FC236}">
                <a16:creationId xmlns:a16="http://schemas.microsoft.com/office/drawing/2014/main" id="{A050F5A8-49D9-412F-B93F-8957DF8E2E1D}"/>
              </a:ext>
            </a:extLst>
          </p:cNvPr>
          <p:cNvGrpSpPr/>
          <p:nvPr/>
        </p:nvGrpSpPr>
        <p:grpSpPr>
          <a:xfrm>
            <a:off x="8439993" y="5585139"/>
            <a:ext cx="3758227" cy="865673"/>
            <a:chOff x="0" y="5837231"/>
            <a:chExt cx="3758227" cy="865673"/>
          </a:xfrm>
        </p:grpSpPr>
        <p:sp>
          <p:nvSpPr>
            <p:cNvPr id="15" name="object 37">
              <a:extLst>
                <a:ext uri="{FF2B5EF4-FFF2-40B4-BE49-F238E27FC236}">
                  <a16:creationId xmlns:a16="http://schemas.microsoft.com/office/drawing/2014/main" id="{7EC740F7-B169-4178-9B2D-8EDA6C48A17F}"/>
                </a:ext>
              </a:extLst>
            </p:cNvPr>
            <p:cNvSpPr txBox="1"/>
            <p:nvPr/>
          </p:nvSpPr>
          <p:spPr>
            <a:xfrm>
              <a:off x="0" y="5976963"/>
              <a:ext cx="3749203" cy="725941"/>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a:t>
              </a:r>
            </a:p>
            <a:p>
              <a:pPr marL="171450" indent="-171450">
                <a:buFont typeface="FontAwesome" pitchFamily="50" charset="0"/>
                <a:buChar char=""/>
              </a:pPr>
              <a:r>
                <a:rPr lang="de-AT" b="0" dirty="0">
                  <a:solidFill>
                    <a:schemeClr val="tx1">
                      <a:lumMod val="85000"/>
                      <a:lumOff val="15000"/>
                    </a:schemeClr>
                  </a:solidFill>
                  <a:latin typeface="+mj-lt"/>
                  <a:hlinkClick r:id="rId4">
                    <a:extLst>
                      <a:ext uri="{A12FA001-AC4F-418D-AE19-62706E023703}">
                        <ahyp:hlinkClr xmlns:ahyp="http://schemas.microsoft.com/office/drawing/2018/hyperlinkcolor" val="tx"/>
                      </a:ext>
                    </a:extLst>
                  </a:hlinkClick>
                </a:rPr>
                <a:t>https://wiki.selfhtml.org/</a:t>
              </a:r>
              <a:r>
                <a:rPr lang="de-AT" b="0" dirty="0">
                  <a:solidFill>
                    <a:schemeClr val="tx1">
                      <a:lumMod val="85000"/>
                      <a:lumOff val="15000"/>
                    </a:schemeClr>
                  </a:solidFill>
                  <a:latin typeface="+mj-lt"/>
                  <a:hlinkClick r:id="rId5">
                    <a:extLst>
                      <a:ext uri="{A12FA001-AC4F-418D-AE19-62706E023703}">
                        <ahyp:hlinkClr xmlns:ahyp="http://schemas.microsoft.com/office/drawing/2018/hyperlinkcolor" val="tx"/>
                      </a:ext>
                    </a:extLst>
                  </a:hlinkClick>
                </a:rPr>
                <a:t>wiki/Browserpr%C3%A4fix</a:t>
              </a:r>
              <a:endParaRPr lang="de-AT" b="0" dirty="0">
                <a:solidFill>
                  <a:schemeClr val="tx1">
                    <a:lumMod val="85000"/>
                    <a:lumOff val="15000"/>
                  </a:schemeClr>
                </a:solidFill>
                <a:latin typeface="+mj-lt"/>
              </a:endParaRPr>
            </a:p>
            <a:p>
              <a:pPr marL="171450" indent="-171450">
                <a:buFont typeface="FontAwesome" pitchFamily="50" charset="0"/>
                <a:buChar char=""/>
              </a:pPr>
              <a:r>
                <a:rPr lang="de-AT" b="0" dirty="0">
                  <a:solidFill>
                    <a:schemeClr val="tx1">
                      <a:lumMod val="85000"/>
                      <a:lumOff val="15000"/>
                    </a:schemeClr>
                  </a:solidFill>
                  <a:latin typeface="+mj-lt"/>
                  <a:hlinkClick r:id="rId6">
                    <a:extLst>
                      <a:ext uri="{A12FA001-AC4F-418D-AE19-62706E023703}">
                        <ahyp:hlinkClr xmlns:ahyp="http://schemas.microsoft.com/office/drawing/2018/hyperlinkcolor" val="tx"/>
                      </a:ext>
                    </a:extLst>
                  </a:hlinkClick>
                </a:rPr>
                <a:t>https://www.mediaevent.de/css/browser-praefix.html</a:t>
              </a:r>
              <a:endParaRPr lang="de-AT" b="0" dirty="0">
                <a:solidFill>
                  <a:schemeClr val="tx1">
                    <a:lumMod val="85000"/>
                    <a:lumOff val="15000"/>
                  </a:schemeClr>
                </a:solidFill>
                <a:latin typeface="+mj-lt"/>
              </a:endParaRPr>
            </a:p>
          </p:txBody>
        </p:sp>
        <p:sp>
          <p:nvSpPr>
            <p:cNvPr id="16" name="Rechteck 15">
              <a:extLst>
                <a:ext uri="{FF2B5EF4-FFF2-40B4-BE49-F238E27FC236}">
                  <a16:creationId xmlns:a16="http://schemas.microsoft.com/office/drawing/2014/main" id="{23BF2FBF-6CE1-498A-A790-75D96AA3046C}"/>
                </a:ext>
              </a:extLst>
            </p:cNvPr>
            <p:cNvSpPr/>
            <p:nvPr/>
          </p:nvSpPr>
          <p:spPr>
            <a:xfrm>
              <a:off x="3329905" y="5837231"/>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2261162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6293C3-B816-42F9-9BA8-23410FEC8C4D}"/>
              </a:ext>
            </a:extLst>
          </p:cNvPr>
          <p:cNvSpPr>
            <a:spLocks noGrp="1"/>
          </p:cNvSpPr>
          <p:nvPr>
            <p:ph type="title"/>
          </p:nvPr>
        </p:nvSpPr>
        <p:spPr/>
        <p:txBody>
          <a:bodyPr/>
          <a:lstStyle/>
          <a:p>
            <a:r>
              <a:rPr lang="de-AT" dirty="0"/>
              <a:t>JS Kurzwiederholung</a:t>
            </a:r>
          </a:p>
        </p:txBody>
      </p:sp>
      <p:sp>
        <p:nvSpPr>
          <p:cNvPr id="3" name="Textplatzhalter 2">
            <a:extLst>
              <a:ext uri="{FF2B5EF4-FFF2-40B4-BE49-F238E27FC236}">
                <a16:creationId xmlns:a16="http://schemas.microsoft.com/office/drawing/2014/main" id="{67018398-971D-4BCD-9A95-464A385154D6}"/>
              </a:ext>
            </a:extLst>
          </p:cNvPr>
          <p:cNvSpPr>
            <a:spLocks noGrp="1"/>
          </p:cNvSpPr>
          <p:nvPr>
            <p:ph type="body" sz="quarter" idx="13"/>
          </p:nvPr>
        </p:nvSpPr>
        <p:spPr>
          <a:xfrm>
            <a:off x="1062037" y="1455738"/>
            <a:ext cx="10067925" cy="3751283"/>
          </a:xfrm>
        </p:spPr>
        <p:txBody>
          <a:bodyPr/>
          <a:lstStyle/>
          <a:p>
            <a:r>
              <a:rPr lang="de-AT" sz="1200" b="1" dirty="0" err="1"/>
              <a:t>parseInt</a:t>
            </a:r>
            <a:r>
              <a:rPr lang="de-AT" sz="1200" b="1" dirty="0"/>
              <a:t>()</a:t>
            </a:r>
          </a:p>
          <a:p>
            <a:pPr lvl="1"/>
            <a:r>
              <a:rPr lang="de-DE" sz="1200" dirty="0"/>
              <a:t>Die globale Funktion </a:t>
            </a:r>
            <a:r>
              <a:rPr lang="de-DE" sz="1200" b="1" dirty="0" err="1"/>
              <a:t>parseInt</a:t>
            </a:r>
            <a:r>
              <a:rPr lang="de-DE" sz="1200" b="1" dirty="0"/>
              <a:t>()</a:t>
            </a:r>
            <a:r>
              <a:rPr lang="de-DE" sz="1200" dirty="0"/>
              <a:t> wandelt eine zu übergebende Zeichenkette in eine Ganzzahl um und gibt diese als Ergebnis zurück.</a:t>
            </a:r>
            <a:endParaRPr lang="de-AT" sz="1200" dirty="0"/>
          </a:p>
          <a:p>
            <a:r>
              <a:rPr lang="de-AT" sz="1200" b="1" dirty="0" err="1"/>
              <a:t>parseFloat</a:t>
            </a:r>
            <a:r>
              <a:rPr lang="de-AT" sz="1200" b="1" dirty="0"/>
              <a:t>()</a:t>
            </a:r>
          </a:p>
          <a:p>
            <a:pPr lvl="1"/>
            <a:r>
              <a:rPr lang="de-DE" sz="1200" dirty="0"/>
              <a:t>Die globale Funktion </a:t>
            </a:r>
            <a:r>
              <a:rPr lang="de-DE" sz="1200" b="1" dirty="0" err="1"/>
              <a:t>parseFloat</a:t>
            </a:r>
            <a:r>
              <a:rPr lang="de-DE" sz="1200" b="1" dirty="0"/>
              <a:t>()</a:t>
            </a:r>
            <a:r>
              <a:rPr lang="de-DE" sz="1200" dirty="0"/>
              <a:t> wandelt eine zu übergebende Zeichenkette in eine Zahl um und gibt diese als numerischen Wert zurück. Wenn sich die Zahl als Kommazahl interpretieren lässt, wird dies berücksichtigt. Als Dezimalzeichen wird jedoch nur der Punkt interpretiert. </a:t>
            </a:r>
            <a:endParaRPr lang="de-AT" sz="1200" dirty="0"/>
          </a:p>
          <a:p>
            <a:r>
              <a:rPr lang="de-AT" sz="1200" b="1" dirty="0" err="1"/>
              <a:t>getElement</a:t>
            </a:r>
            <a:r>
              <a:rPr lang="de-AT" sz="1200" dirty="0"/>
              <a:t>….</a:t>
            </a:r>
          </a:p>
          <a:p>
            <a:pPr lvl="1"/>
            <a:r>
              <a:rPr lang="de-DE" sz="1200" dirty="0"/>
              <a:t>Die Methode </a:t>
            </a:r>
            <a:r>
              <a:rPr lang="de-DE" sz="1200" b="1" dirty="0" err="1"/>
              <a:t>Document.getElementById</a:t>
            </a:r>
            <a:r>
              <a:rPr lang="de-DE" sz="1200" b="1" dirty="0"/>
              <a:t>()</a:t>
            </a:r>
            <a:r>
              <a:rPr lang="de-DE" sz="1200" dirty="0"/>
              <a:t> greift auf ein HTML- oder SVG-Element zu, das ein eindeutiges id-Attribut besitzt.</a:t>
            </a:r>
          </a:p>
          <a:p>
            <a:pPr lvl="1"/>
            <a:r>
              <a:rPr lang="de-DE" sz="1200" dirty="0"/>
              <a:t>Die Methode </a:t>
            </a:r>
            <a:r>
              <a:rPr lang="de-DE" sz="1200" b="1" dirty="0" err="1"/>
              <a:t>Document.getElementsByClassName</a:t>
            </a:r>
            <a:r>
              <a:rPr lang="de-DE" sz="1200" b="1" dirty="0"/>
              <a:t>()</a:t>
            </a:r>
            <a:r>
              <a:rPr lang="de-DE" sz="1200" dirty="0"/>
              <a:t> gibt eine Liste von Elementen zurück, die der angegebenen Klasse (auch mehrere, durch Komma getrennte, Angaben möglich) entsprechen.</a:t>
            </a:r>
          </a:p>
          <a:p>
            <a:pPr lvl="1"/>
            <a:r>
              <a:rPr lang="de-DE" sz="1200" dirty="0"/>
              <a:t>Die Methode </a:t>
            </a:r>
            <a:r>
              <a:rPr lang="de-DE" sz="1200" b="1" dirty="0" err="1"/>
              <a:t>Document.getElementsByName</a:t>
            </a:r>
            <a:r>
              <a:rPr lang="de-DE" sz="1200" b="1" dirty="0"/>
              <a:t>()</a:t>
            </a:r>
            <a:r>
              <a:rPr lang="de-DE" sz="1200" dirty="0"/>
              <a:t> greift entsprechend der HTML-Variante des DOM auf ein HTML-Element zu, das ein name-Attribut besitzt.</a:t>
            </a:r>
          </a:p>
          <a:p>
            <a:pPr lvl="1"/>
            <a:r>
              <a:rPr lang="de-DE" sz="1200" dirty="0"/>
              <a:t>Die Methode </a:t>
            </a:r>
            <a:r>
              <a:rPr lang="de-DE" sz="1200" b="1" dirty="0" err="1"/>
              <a:t>getElementsByTagName</a:t>
            </a:r>
            <a:r>
              <a:rPr lang="de-DE" sz="1200" b="1" dirty="0"/>
              <a:t>()</a:t>
            </a:r>
            <a:r>
              <a:rPr lang="de-DE" sz="1200" dirty="0"/>
              <a:t> greift entsprechend dem DOM auf ein beliebiges Element im Elementbaum des Dokuments zu.</a:t>
            </a:r>
            <a:endParaRPr lang="de-AT" sz="1200" dirty="0"/>
          </a:p>
          <a:p>
            <a:r>
              <a:rPr lang="de-AT" sz="1200" b="1" dirty="0"/>
              <a:t>DOM</a:t>
            </a:r>
          </a:p>
          <a:p>
            <a:pPr lvl="1"/>
            <a:r>
              <a:rPr lang="de-DE" sz="1200" dirty="0"/>
              <a:t>Das </a:t>
            </a:r>
            <a:r>
              <a:rPr lang="de-DE" sz="1200" b="1" dirty="0"/>
              <a:t>DOM</a:t>
            </a:r>
            <a:r>
              <a:rPr lang="de-DE" sz="1200" dirty="0"/>
              <a:t> (</a:t>
            </a:r>
            <a:r>
              <a:rPr lang="de-DE" sz="1200" dirty="0" err="1"/>
              <a:t>Document</a:t>
            </a:r>
            <a:r>
              <a:rPr lang="de-DE" sz="1200" dirty="0"/>
              <a:t> </a:t>
            </a:r>
            <a:r>
              <a:rPr lang="de-DE" sz="1200" dirty="0" err="1"/>
              <a:t>Object</a:t>
            </a:r>
            <a:r>
              <a:rPr lang="de-DE" sz="1200" dirty="0"/>
              <a:t> Model) ist die Schnittstelle zwischen HTML und dynamischem JavaScript. Alle Elemente werden zu Objekten, die dynamisch aufgerufen, verändert, hinzugefügt und gelöscht werden können.</a:t>
            </a:r>
            <a:endParaRPr lang="de-AT" sz="1200" dirty="0"/>
          </a:p>
        </p:txBody>
      </p:sp>
      <p:grpSp>
        <p:nvGrpSpPr>
          <p:cNvPr id="4" name="Gruppieren 3">
            <a:extLst>
              <a:ext uri="{FF2B5EF4-FFF2-40B4-BE49-F238E27FC236}">
                <a16:creationId xmlns:a16="http://schemas.microsoft.com/office/drawing/2014/main" id="{CA94E336-811C-47C1-9027-069FE060F9E7}"/>
              </a:ext>
            </a:extLst>
          </p:cNvPr>
          <p:cNvGrpSpPr/>
          <p:nvPr/>
        </p:nvGrpSpPr>
        <p:grpSpPr>
          <a:xfrm>
            <a:off x="6782349" y="5402262"/>
            <a:ext cx="5415871" cy="1062151"/>
            <a:chOff x="-1657644" y="5725392"/>
            <a:chExt cx="5415871" cy="1062151"/>
          </a:xfrm>
        </p:grpSpPr>
        <p:sp>
          <p:nvSpPr>
            <p:cNvPr id="5" name="object 37">
              <a:extLst>
                <a:ext uri="{FF2B5EF4-FFF2-40B4-BE49-F238E27FC236}">
                  <a16:creationId xmlns:a16="http://schemas.microsoft.com/office/drawing/2014/main" id="{38CA84C0-5F89-47A8-9002-743BF0F1B89C}"/>
                </a:ext>
              </a:extLst>
            </p:cNvPr>
            <p:cNvSpPr txBox="1"/>
            <p:nvPr/>
          </p:nvSpPr>
          <p:spPr>
            <a:xfrm>
              <a:off x="-1657644" y="5892325"/>
              <a:ext cx="5406848" cy="895218"/>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https://wiki.selfhtml.org/wiki/Schnell-Index/JavaScript</a:t>
              </a:r>
            </a:p>
            <a:p>
              <a:pPr marL="171450" indent="-171450">
                <a:buFont typeface="FontAwesome" pitchFamily="50" charset="0"/>
                <a:buChar char=""/>
              </a:pPr>
              <a:r>
                <a:rPr lang="de-AT" b="0" dirty="0">
                  <a:solidFill>
                    <a:schemeClr val="tx1">
                      <a:lumMod val="85000"/>
                      <a:lumOff val="15000"/>
                    </a:schemeClr>
                  </a:solidFill>
                  <a:latin typeface="+mj-lt"/>
                </a:rPr>
                <a:t>https://wiki.selfhtml.org/wiki/JavaScript/DOM</a:t>
              </a:r>
            </a:p>
            <a:p>
              <a:pPr marL="171450" indent="-171450">
                <a:buFont typeface="FontAwesome" pitchFamily="50" charset="0"/>
                <a:buChar char=""/>
              </a:pPr>
              <a:r>
                <a:rPr lang="de-AT" b="0" dirty="0">
                  <a:solidFill>
                    <a:schemeClr val="tx1">
                      <a:lumMod val="85000"/>
                      <a:lumOff val="15000"/>
                    </a:schemeClr>
                  </a:solidFill>
                  <a:latin typeface="+mj-lt"/>
                </a:rPr>
                <a:t>https://www.peterkropff.de/site/javascript/referenzen.htm</a:t>
              </a:r>
            </a:p>
          </p:txBody>
        </p:sp>
        <p:sp>
          <p:nvSpPr>
            <p:cNvPr id="6" name="Rechteck 5">
              <a:extLst>
                <a:ext uri="{FF2B5EF4-FFF2-40B4-BE49-F238E27FC236}">
                  <a16:creationId xmlns:a16="http://schemas.microsoft.com/office/drawing/2014/main" id="{561962F6-C6A3-4156-BC9C-D55176F2EE3A}"/>
                </a:ext>
              </a:extLst>
            </p:cNvPr>
            <p:cNvSpPr/>
            <p:nvPr/>
          </p:nvSpPr>
          <p:spPr>
            <a:xfrm>
              <a:off x="3329905" y="5725392"/>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1282514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AE385C-E0AD-4827-B610-66FF308569AF}"/>
              </a:ext>
            </a:extLst>
          </p:cNvPr>
          <p:cNvSpPr>
            <a:spLocks noGrp="1"/>
          </p:cNvSpPr>
          <p:nvPr>
            <p:ph type="title"/>
          </p:nvPr>
        </p:nvSpPr>
        <p:spPr/>
        <p:txBody>
          <a:bodyPr/>
          <a:lstStyle/>
          <a:p>
            <a:r>
              <a:rPr lang="de-AT" dirty="0"/>
              <a:t>JS Kurzwiederholung</a:t>
            </a:r>
          </a:p>
        </p:txBody>
      </p:sp>
      <p:sp>
        <p:nvSpPr>
          <p:cNvPr id="3" name="Textplatzhalter 2">
            <a:extLst>
              <a:ext uri="{FF2B5EF4-FFF2-40B4-BE49-F238E27FC236}">
                <a16:creationId xmlns:a16="http://schemas.microsoft.com/office/drawing/2014/main" id="{5A19F922-5196-44C2-A2B1-517B2A97EB89}"/>
              </a:ext>
            </a:extLst>
          </p:cNvPr>
          <p:cNvSpPr>
            <a:spLocks noGrp="1"/>
          </p:cNvSpPr>
          <p:nvPr>
            <p:ph type="body" sz="quarter" idx="13"/>
          </p:nvPr>
        </p:nvSpPr>
        <p:spPr>
          <a:xfrm>
            <a:off x="1127993" y="1791238"/>
            <a:ext cx="10067925" cy="2369367"/>
          </a:xfrm>
        </p:spPr>
        <p:txBody>
          <a:bodyPr/>
          <a:lstStyle/>
          <a:p>
            <a:r>
              <a:rPr lang="de-AT" sz="1200" b="1" dirty="0"/>
              <a:t>Referenzen</a:t>
            </a:r>
          </a:p>
          <a:p>
            <a:pPr lvl="1"/>
            <a:r>
              <a:rPr lang="de-DE" sz="1200" dirty="0"/>
              <a:t>Man kann Objekte in Variablen zwischenspeichern. Man legt also eine Referenz (ein Hinweis) darauf an.</a:t>
            </a:r>
            <a:endParaRPr lang="de-AT" sz="1200" dirty="0"/>
          </a:p>
          <a:p>
            <a:r>
              <a:rPr lang="de-AT" sz="1200" b="1" dirty="0"/>
              <a:t>Array</a:t>
            </a:r>
          </a:p>
          <a:p>
            <a:pPr lvl="1"/>
            <a:r>
              <a:rPr lang="de-DE" sz="1200" dirty="0"/>
              <a:t>Ein </a:t>
            </a:r>
            <a:r>
              <a:rPr lang="de-DE" sz="1200" b="1" dirty="0"/>
              <a:t>Array</a:t>
            </a:r>
            <a:r>
              <a:rPr lang="de-DE" sz="1200" dirty="0"/>
              <a:t> (englisch für: Feld) ist eine Datenstruktur-Variante, mit der gleichartig strukturierte Daten verarbeitet werden. Dabei wird zwischen einem ‚Standard-Feld‘ und dem ‚assoziativen Array‘ unterschieden.</a:t>
            </a:r>
            <a:endParaRPr lang="de-AT" sz="1200" dirty="0"/>
          </a:p>
          <a:p>
            <a:r>
              <a:rPr lang="de-AT" sz="1200" b="1" dirty="0"/>
              <a:t>Debugging</a:t>
            </a:r>
          </a:p>
          <a:p>
            <a:pPr lvl="1"/>
            <a:r>
              <a:rPr lang="de-DE" sz="1200" dirty="0"/>
              <a:t>Der JavaScript Debugger ermöglicht es dir, schrittweise durch den JavaScript Code zu gehen und dabei seinen Zustand zu sehen und zu verändern, um Fehler im Code einfacher zu finden. Um den Debugger zu öffnen, wählt man einfach "Debugger" aus dem Webentwickler-Untermenü von Firefox (oder im Werkzeuge-Menü, wenn die Menüleiste benutzt wird oder du auf Mac OS X arbeitest), oder indem man die Tastenkombination (das "Shortcut") Control-Shift-S (Command-Option-S auf Mac) auf der Tastatur drückt. Die </a:t>
            </a:r>
            <a:r>
              <a:rPr lang="de-DE" sz="1200" dirty="0">
                <a:hlinkClick r:id="rId2" tooltip="/en-US/docs/Tools/DevTools_Window">
                  <a:extLst>
                    <a:ext uri="{A12FA001-AC4F-418D-AE19-62706E023703}">
                      <ahyp:hlinkClr xmlns:ahyp="http://schemas.microsoft.com/office/drawing/2018/hyperlinkcolor" val="tx"/>
                    </a:ext>
                  </a:extLst>
                </a:hlinkClick>
              </a:rPr>
              <a:t>Toolbox</a:t>
            </a:r>
            <a:r>
              <a:rPr lang="de-DE" sz="1200" dirty="0"/>
              <a:t> erscheint am unteren Rand des Browserfensters. Als Standardeinstellung ist der Debugger aktiviert.</a:t>
            </a:r>
          </a:p>
        </p:txBody>
      </p:sp>
      <p:grpSp>
        <p:nvGrpSpPr>
          <p:cNvPr id="4" name="Gruppieren 3">
            <a:extLst>
              <a:ext uri="{FF2B5EF4-FFF2-40B4-BE49-F238E27FC236}">
                <a16:creationId xmlns:a16="http://schemas.microsoft.com/office/drawing/2014/main" id="{5A34AA66-1086-4B5F-97C8-A992C839AE6C}"/>
              </a:ext>
            </a:extLst>
          </p:cNvPr>
          <p:cNvGrpSpPr/>
          <p:nvPr/>
        </p:nvGrpSpPr>
        <p:grpSpPr>
          <a:xfrm>
            <a:off x="6782349" y="5593042"/>
            <a:ext cx="5415871" cy="865673"/>
            <a:chOff x="-1657644" y="5659614"/>
            <a:chExt cx="5415871" cy="865673"/>
          </a:xfrm>
        </p:grpSpPr>
        <p:sp>
          <p:nvSpPr>
            <p:cNvPr id="5" name="object 37">
              <a:extLst>
                <a:ext uri="{FF2B5EF4-FFF2-40B4-BE49-F238E27FC236}">
                  <a16:creationId xmlns:a16="http://schemas.microsoft.com/office/drawing/2014/main" id="{6BF3E2F5-0E90-4566-A793-571BEACAB0BD}"/>
                </a:ext>
              </a:extLst>
            </p:cNvPr>
            <p:cNvSpPr txBox="1"/>
            <p:nvPr/>
          </p:nvSpPr>
          <p:spPr>
            <a:xfrm>
              <a:off x="-1657644" y="5799346"/>
              <a:ext cx="5406848" cy="725941"/>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a:t>
              </a:r>
            </a:p>
            <a:p>
              <a:pPr marL="171450" indent="-171450">
                <a:buFont typeface="FontAwesome" pitchFamily="50" charset="0"/>
                <a:buChar char=""/>
              </a:pPr>
              <a:r>
                <a:rPr lang="de-AT" b="0" dirty="0"/>
                <a:t>https://wiki.selfhtml.org</a:t>
              </a:r>
            </a:p>
            <a:p>
              <a:pPr marL="171450" indent="-171450">
                <a:buFont typeface="FontAwesome" pitchFamily="50" charset="0"/>
                <a:buChar char=""/>
              </a:pPr>
              <a:r>
                <a:rPr lang="de-AT" b="0" dirty="0">
                  <a:solidFill>
                    <a:schemeClr val="tx1">
                      <a:lumMod val="85000"/>
                      <a:lumOff val="15000"/>
                    </a:schemeClr>
                  </a:solidFill>
                  <a:latin typeface="+mj-lt"/>
                </a:rPr>
                <a:t>https://developer.mozilla.org/de/docs/Tools/Debugger</a:t>
              </a:r>
            </a:p>
          </p:txBody>
        </p:sp>
        <p:sp>
          <p:nvSpPr>
            <p:cNvPr id="6" name="Rechteck 5">
              <a:extLst>
                <a:ext uri="{FF2B5EF4-FFF2-40B4-BE49-F238E27FC236}">
                  <a16:creationId xmlns:a16="http://schemas.microsoft.com/office/drawing/2014/main" id="{06F2A340-D585-4143-A354-2194069192CB}"/>
                </a:ext>
              </a:extLst>
            </p:cNvPr>
            <p:cNvSpPr/>
            <p:nvPr/>
          </p:nvSpPr>
          <p:spPr>
            <a:xfrm>
              <a:off x="3329905" y="5659614"/>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3620635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AE701F-A94F-4EBC-967A-23FFCE31EBB0}"/>
              </a:ext>
            </a:extLst>
          </p:cNvPr>
          <p:cNvSpPr>
            <a:spLocks noGrp="1"/>
          </p:cNvSpPr>
          <p:nvPr>
            <p:ph type="title"/>
          </p:nvPr>
        </p:nvSpPr>
        <p:spPr/>
        <p:txBody>
          <a:bodyPr/>
          <a:lstStyle/>
          <a:p>
            <a:r>
              <a:rPr lang="de-AT" dirty="0"/>
              <a:t>Geltungsbereich von </a:t>
            </a:r>
            <a:br>
              <a:rPr lang="de-AT" dirty="0"/>
            </a:br>
            <a:r>
              <a:rPr lang="de-AT" dirty="0"/>
              <a:t>Variablen in JavaScript</a:t>
            </a:r>
          </a:p>
        </p:txBody>
      </p:sp>
      <p:sp>
        <p:nvSpPr>
          <p:cNvPr id="3" name="Textplatzhalter 2">
            <a:extLst>
              <a:ext uri="{FF2B5EF4-FFF2-40B4-BE49-F238E27FC236}">
                <a16:creationId xmlns:a16="http://schemas.microsoft.com/office/drawing/2014/main" id="{A9D22715-D336-4221-B675-B625B4BE0761}"/>
              </a:ext>
            </a:extLst>
          </p:cNvPr>
          <p:cNvSpPr>
            <a:spLocks noGrp="1"/>
          </p:cNvSpPr>
          <p:nvPr>
            <p:ph type="body" sz="quarter" idx="13"/>
          </p:nvPr>
        </p:nvSpPr>
        <p:spPr>
          <a:xfrm>
            <a:off x="1233248" y="1139974"/>
            <a:ext cx="10067925" cy="5116101"/>
          </a:xfrm>
        </p:spPr>
        <p:txBody>
          <a:bodyPr numCol="2" spcCol="360000">
            <a:noAutofit/>
          </a:bodyPr>
          <a:lstStyle/>
          <a:p>
            <a:pPr marL="0" indent="0">
              <a:buNone/>
            </a:pPr>
            <a:r>
              <a:rPr lang="de-DE" sz="1200" dirty="0"/>
              <a:t>Jede Variable hat einen gewissen Geltungsbereich (englisch </a:t>
            </a:r>
            <a:r>
              <a:rPr lang="de-DE" sz="1200" i="1" dirty="0" err="1"/>
              <a:t>scope</a:t>
            </a:r>
            <a:r>
              <a:rPr lang="de-DE" sz="1200" dirty="0"/>
              <a:t> = Bereich), in dem sie erzeugt wird und über danach ihren Namen ansprechbar ist.</a:t>
            </a:r>
          </a:p>
          <a:p>
            <a:pPr marL="0" indent="0">
              <a:buNone/>
            </a:pPr>
            <a:r>
              <a:rPr lang="de-DE" sz="1200" dirty="0"/>
              <a:t>Es gibt in JavaScript drei Geltungsbereiche, geordnet nach ihrer Größe:</a:t>
            </a:r>
          </a:p>
          <a:p>
            <a:pPr marL="342900" indent="-342900">
              <a:buFont typeface="+mj-lt"/>
              <a:buAutoNum type="arabicPeriod"/>
            </a:pPr>
            <a:r>
              <a:rPr lang="de-DE" sz="1200" dirty="0"/>
              <a:t>Globaler Geltungsbereich</a:t>
            </a:r>
          </a:p>
          <a:p>
            <a:pPr marL="342900" indent="-342900">
              <a:buFont typeface="+mj-lt"/>
              <a:buAutoNum type="arabicPeriod"/>
            </a:pPr>
            <a:r>
              <a:rPr lang="de-DE" sz="1200" dirty="0"/>
              <a:t>Funktions-Geltungsbereich</a:t>
            </a:r>
          </a:p>
          <a:p>
            <a:pPr marL="342900" indent="-342900">
              <a:buFont typeface="+mj-lt"/>
              <a:buAutoNum type="arabicPeriod"/>
            </a:pPr>
            <a:r>
              <a:rPr lang="de-DE" sz="1200" dirty="0"/>
              <a:t>Block-Geltungsbereich</a:t>
            </a:r>
          </a:p>
          <a:p>
            <a:pPr marL="0" indent="0">
              <a:buNone/>
            </a:pPr>
            <a:r>
              <a:rPr lang="de-DE" sz="1200" dirty="0"/>
              <a:t>Um Konflikte zwischen Variablen zu vermeiden und Programme einfach zu halten, gilt folgende Grundregel: </a:t>
            </a:r>
            <a:r>
              <a:rPr lang="de-DE" sz="1200" i="1" dirty="0"/>
              <a:t>Der Geltungsbereich einer Variable sollte immer so klein wie möglich sein. </a:t>
            </a:r>
            <a:r>
              <a:rPr lang="de-DE" sz="1200" dirty="0"/>
              <a:t>Verwenden Sie wenn möglich den Block-Geltungsbereich, andernfalls den Funktions-Geltungsbereich. Deklarieren Sie eine Variable nur in Ausnahmefällen im globalen Geltungsbereich.</a:t>
            </a:r>
          </a:p>
          <a:p>
            <a:pPr marL="0" indent="0">
              <a:buNone/>
            </a:pPr>
            <a:endParaRPr lang="de-DE" sz="1200" dirty="0"/>
          </a:p>
          <a:p>
            <a:pPr marL="0" lvl="0" indent="0" defTabSz="914400" eaLnBrk="0" fontAlgn="base" hangingPunct="0">
              <a:lnSpc>
                <a:spcPct val="100000"/>
              </a:lnSpc>
              <a:spcBef>
                <a:spcPct val="0"/>
              </a:spcBef>
              <a:spcAft>
                <a:spcPct val="0"/>
              </a:spcAft>
              <a:buNone/>
            </a:pPr>
            <a:r>
              <a:rPr lang="de-DE" altLang="de-DE" sz="1200" b="1" dirty="0">
                <a:latin typeface="Arial" panose="020B0604020202020204" pitchFamily="34" charset="0"/>
              </a:rPr>
              <a:t>Globale Variablen (</a:t>
            </a:r>
            <a:r>
              <a:rPr lang="de-DE" altLang="de-DE" sz="1200" b="1" dirty="0" err="1">
                <a:latin typeface="Arial Unicode MS"/>
              </a:rPr>
              <a:t>var</a:t>
            </a:r>
            <a:r>
              <a:rPr lang="de-DE" altLang="de-DE" sz="1200" b="1" dirty="0"/>
              <a:t>)</a:t>
            </a:r>
            <a:endParaRPr lang="de-DE" altLang="de-DE" sz="1200" b="1" dirty="0">
              <a:latin typeface="Arial" panose="020B0604020202020204" pitchFamily="34" charset="0"/>
            </a:endParaRPr>
          </a:p>
          <a:p>
            <a:pPr marL="0" lvl="0" indent="0" defTabSz="914400" eaLnBrk="0" fontAlgn="base" hangingPunct="0">
              <a:lnSpc>
                <a:spcPct val="100000"/>
              </a:lnSpc>
              <a:spcBef>
                <a:spcPct val="0"/>
              </a:spcBef>
              <a:spcAft>
                <a:spcPct val="0"/>
              </a:spcAft>
              <a:buNone/>
            </a:pPr>
            <a:r>
              <a:rPr lang="de-DE" altLang="de-DE" sz="1200" dirty="0">
                <a:latin typeface="Arial" panose="020B0604020202020204" pitchFamily="34" charset="0"/>
              </a:rPr>
              <a:t>Eine Variablen-Deklaration mit </a:t>
            </a:r>
            <a:r>
              <a:rPr lang="de-DE" altLang="de-DE" sz="1200" dirty="0" err="1">
                <a:latin typeface="Arial Unicode MS"/>
              </a:rPr>
              <a:t>var</a:t>
            </a:r>
            <a:r>
              <a:rPr lang="de-DE" altLang="de-DE" sz="1200" dirty="0"/>
              <a:t>, die </a:t>
            </a:r>
            <a:r>
              <a:rPr lang="de-DE" altLang="de-DE" sz="1200" i="1" dirty="0">
                <a:latin typeface="Arial" panose="020B0604020202020204" pitchFamily="34" charset="0"/>
              </a:rPr>
              <a:t>außerhalb</a:t>
            </a:r>
            <a:r>
              <a:rPr lang="de-DE" altLang="de-DE" sz="1200" dirty="0">
                <a:latin typeface="Arial" panose="020B0604020202020204" pitchFamily="34" charset="0"/>
              </a:rPr>
              <a:t> einer Funktion steht, erzeugt eine </a:t>
            </a:r>
            <a:r>
              <a:rPr lang="de-DE" altLang="de-DE" sz="1200" i="1" dirty="0">
                <a:latin typeface="Arial" panose="020B0604020202020204" pitchFamily="34" charset="0"/>
              </a:rPr>
              <a:t>globale Variable</a:t>
            </a:r>
            <a:r>
              <a:rPr lang="de-DE" altLang="de-DE" sz="1200" dirty="0">
                <a:latin typeface="Arial" panose="020B0604020202020204" pitchFamily="34" charset="0"/>
              </a:rPr>
              <a:t>. Global bedeutet, dass sie in allen anderen Geltungsbereichen verfügbar ist.</a:t>
            </a:r>
          </a:p>
          <a:p>
            <a:pPr marL="0" indent="0">
              <a:buNone/>
            </a:pPr>
            <a:r>
              <a:rPr lang="de-DE" sz="1200" b="1" dirty="0"/>
              <a:t>Lokale Variablen (</a:t>
            </a:r>
            <a:r>
              <a:rPr lang="de-DE" sz="1200" b="1" dirty="0" err="1"/>
              <a:t>var</a:t>
            </a:r>
            <a:r>
              <a:rPr lang="de-DE" sz="1200" b="1" dirty="0"/>
              <a:t>)</a:t>
            </a:r>
          </a:p>
          <a:p>
            <a:pPr marL="0" lvl="0" indent="0" defTabSz="914400" eaLnBrk="0" fontAlgn="base" hangingPunct="0">
              <a:lnSpc>
                <a:spcPct val="100000"/>
              </a:lnSpc>
              <a:spcBef>
                <a:spcPct val="0"/>
              </a:spcBef>
              <a:spcAft>
                <a:spcPct val="0"/>
              </a:spcAft>
              <a:buNone/>
            </a:pPr>
            <a:r>
              <a:rPr lang="de-DE" altLang="de-DE" sz="1200" dirty="0">
                <a:latin typeface="Arial" panose="020B0604020202020204" pitchFamily="34" charset="0"/>
              </a:rPr>
              <a:t>Eine Variablen-Deklaration mit </a:t>
            </a:r>
            <a:r>
              <a:rPr lang="de-DE" altLang="de-DE" sz="1200" dirty="0" err="1">
                <a:latin typeface="Arial Unicode MS"/>
              </a:rPr>
              <a:t>var</a:t>
            </a:r>
            <a:r>
              <a:rPr lang="de-DE" altLang="de-DE" sz="1200" dirty="0"/>
              <a:t>, die </a:t>
            </a:r>
            <a:r>
              <a:rPr lang="de-DE" altLang="de-DE" sz="1200" i="1" dirty="0">
                <a:latin typeface="Arial" panose="020B0604020202020204" pitchFamily="34" charset="0"/>
              </a:rPr>
              <a:t>innerhalb</a:t>
            </a:r>
            <a:r>
              <a:rPr lang="de-DE" altLang="de-DE" sz="1200" dirty="0">
                <a:latin typeface="Arial" panose="020B0604020202020204" pitchFamily="34" charset="0"/>
              </a:rPr>
              <a:t> einer </a:t>
            </a:r>
            <a:r>
              <a:rPr lang="de-DE" altLang="de-DE" sz="1200" dirty="0">
                <a:latin typeface="Arial" panose="020B0604020202020204" pitchFamily="34" charset="0"/>
                <a:hlinkClick r:id="rId2"/>
              </a:rPr>
              <a:t>Funktion</a:t>
            </a:r>
            <a:r>
              <a:rPr lang="de-DE" altLang="de-DE" sz="1200" dirty="0">
                <a:latin typeface="Arial" panose="020B0604020202020204" pitchFamily="34" charset="0"/>
              </a:rPr>
              <a:t> steht, erzeugt eine </a:t>
            </a:r>
            <a:r>
              <a:rPr lang="de-DE" altLang="de-DE" sz="1200" i="1" dirty="0">
                <a:latin typeface="Arial" panose="020B0604020202020204" pitchFamily="34" charset="0"/>
              </a:rPr>
              <a:t>Funktionsvariable</a:t>
            </a:r>
            <a:r>
              <a:rPr lang="de-DE" altLang="de-DE" sz="1200" dirty="0">
                <a:latin typeface="Arial" panose="020B0604020202020204" pitchFamily="34" charset="0"/>
              </a:rPr>
              <a:t>. Diese gehört zu den </a:t>
            </a:r>
            <a:r>
              <a:rPr lang="de-DE" altLang="de-DE" sz="1200" i="1" dirty="0">
                <a:latin typeface="Arial" panose="020B0604020202020204" pitchFamily="34" charset="0"/>
              </a:rPr>
              <a:t>lokalen</a:t>
            </a:r>
            <a:r>
              <a:rPr lang="de-DE" altLang="de-DE" sz="1200" dirty="0">
                <a:latin typeface="Arial" panose="020B0604020202020204" pitchFamily="34" charset="0"/>
              </a:rPr>
              <a:t> Variablen.</a:t>
            </a:r>
          </a:p>
          <a:p>
            <a:pPr marL="0" lvl="0" indent="0" defTabSz="914400" eaLnBrk="0" fontAlgn="base" hangingPunct="0">
              <a:lnSpc>
                <a:spcPct val="100000"/>
              </a:lnSpc>
              <a:spcBef>
                <a:spcPct val="0"/>
              </a:spcBef>
              <a:spcAft>
                <a:spcPct val="0"/>
              </a:spcAft>
              <a:buNone/>
            </a:pPr>
            <a:r>
              <a:rPr lang="de-DE" altLang="de-DE" sz="1200" dirty="0">
                <a:latin typeface="Arial" panose="020B0604020202020204" pitchFamily="34" charset="0"/>
              </a:rPr>
              <a:t>Eine solche Variable hat einen Geltungsbereich, der auf die Funktion selbst beschränkt ist. Die Variable ist nicht von außen sichtbar.</a:t>
            </a:r>
          </a:p>
          <a:p>
            <a:pPr marL="0" indent="0">
              <a:buNone/>
            </a:pPr>
            <a:r>
              <a:rPr lang="de-DE" sz="1200" b="1" dirty="0"/>
              <a:t>Block Variablen (</a:t>
            </a:r>
            <a:r>
              <a:rPr lang="de-DE" sz="1200" b="1" dirty="0" err="1"/>
              <a:t>let</a:t>
            </a:r>
            <a:r>
              <a:rPr lang="de-DE" sz="1200" b="1" dirty="0"/>
              <a:t>)</a:t>
            </a:r>
            <a:br>
              <a:rPr lang="de-DE" sz="1200" b="1" dirty="0"/>
            </a:br>
            <a:r>
              <a:rPr lang="de-DE" altLang="de-DE" sz="1200" dirty="0">
                <a:latin typeface="Arial" panose="020B0604020202020204" pitchFamily="34" charset="0"/>
              </a:rPr>
              <a:t>Es gibt eine weitere Art, Variablen zu deklarieren, und die fängt mit </a:t>
            </a:r>
            <a:r>
              <a:rPr lang="de-DE" altLang="de-DE" sz="1200" dirty="0" err="1">
                <a:latin typeface="Arial Unicode MS"/>
              </a:rPr>
              <a:t>let</a:t>
            </a:r>
            <a:r>
              <a:rPr lang="de-DE" altLang="de-DE" sz="1200" dirty="0"/>
              <a:t> an </a:t>
            </a:r>
            <a:endParaRPr lang="de-DE" altLang="de-DE" sz="1200" dirty="0">
              <a:latin typeface="Arial" panose="020B0604020202020204" pitchFamily="34" charset="0"/>
            </a:endParaRPr>
          </a:p>
          <a:p>
            <a:pPr marL="0" lvl="0" indent="0" defTabSz="914400" eaLnBrk="0" fontAlgn="base" hangingPunct="0">
              <a:lnSpc>
                <a:spcPct val="100000"/>
              </a:lnSpc>
              <a:spcBef>
                <a:spcPct val="0"/>
              </a:spcBef>
              <a:spcAft>
                <a:spcPct val="0"/>
              </a:spcAft>
              <a:buNone/>
            </a:pPr>
            <a:r>
              <a:rPr lang="de-DE" altLang="de-DE" sz="1200" dirty="0">
                <a:latin typeface="Arial" panose="020B0604020202020204" pitchFamily="34" charset="0"/>
              </a:rPr>
              <a:t>Der Unterschied zu </a:t>
            </a:r>
            <a:r>
              <a:rPr lang="de-DE" altLang="de-DE" sz="1200" dirty="0" err="1">
                <a:latin typeface="Arial Unicode MS"/>
              </a:rPr>
              <a:t>var</a:t>
            </a:r>
            <a:r>
              <a:rPr lang="de-DE" altLang="de-DE" sz="1200" dirty="0"/>
              <a:t> ist der Geltungsbereich. </a:t>
            </a:r>
            <a:r>
              <a:rPr lang="de-DE" altLang="de-DE" sz="1200" dirty="0" err="1">
                <a:latin typeface="Arial Unicode MS"/>
              </a:rPr>
              <a:t>let</a:t>
            </a:r>
            <a:r>
              <a:rPr lang="de-DE" altLang="de-DE" sz="1200" dirty="0"/>
              <a:t> erzeugt eine Variable im aktuellen </a:t>
            </a:r>
            <a:r>
              <a:rPr lang="de-DE" altLang="de-DE" sz="1200" b="1" dirty="0">
                <a:latin typeface="Arial" panose="020B0604020202020204" pitchFamily="34" charset="0"/>
              </a:rPr>
              <a:t>Block</a:t>
            </a:r>
            <a:r>
              <a:rPr lang="de-DE" altLang="de-DE" sz="1200" dirty="0">
                <a:latin typeface="Arial" panose="020B0604020202020204" pitchFamily="34" charset="0"/>
              </a:rPr>
              <a:t>. Solche Variablen gehören ebenfalls zu den </a:t>
            </a:r>
            <a:r>
              <a:rPr lang="de-DE" altLang="de-DE" sz="1200" i="1" dirty="0">
                <a:latin typeface="Arial" panose="020B0604020202020204" pitchFamily="34" charset="0"/>
              </a:rPr>
              <a:t>lokalen</a:t>
            </a:r>
            <a:r>
              <a:rPr lang="de-DE" altLang="de-DE" sz="1200" dirty="0">
                <a:latin typeface="Arial" panose="020B0604020202020204" pitchFamily="34" charset="0"/>
              </a:rPr>
              <a:t> Variablen.</a:t>
            </a:r>
          </a:p>
          <a:p>
            <a:pPr marL="0" lvl="0" indent="0" defTabSz="914400" eaLnBrk="0" fontAlgn="base" hangingPunct="0">
              <a:lnSpc>
                <a:spcPct val="100000"/>
              </a:lnSpc>
              <a:spcBef>
                <a:spcPct val="0"/>
              </a:spcBef>
              <a:spcAft>
                <a:spcPct val="0"/>
              </a:spcAft>
              <a:buNone/>
            </a:pPr>
            <a:r>
              <a:rPr lang="de-DE" altLang="de-DE" sz="1200" dirty="0">
                <a:latin typeface="Arial" panose="020B0604020202020204" pitchFamily="34" charset="0"/>
              </a:rPr>
              <a:t>Was ist nun ein Block? Code, der innerhalb geschweifter Klammern </a:t>
            </a:r>
            <a:r>
              <a:rPr lang="de-DE" altLang="de-DE" sz="1200" dirty="0">
                <a:latin typeface="Arial Unicode MS"/>
              </a:rPr>
              <a:t>{…}</a:t>
            </a:r>
            <a:r>
              <a:rPr lang="de-DE" altLang="de-DE" sz="1200" dirty="0"/>
              <a:t> steht, bildet einen Block. Verschiedene JavaScript-Strukturen erzeugen solche Blöcke, darunter:</a:t>
            </a:r>
            <a:endParaRPr lang="de-DE" altLang="de-DE" sz="1200" dirty="0">
              <a:latin typeface="Arial" panose="020B0604020202020204" pitchFamily="34" charset="0"/>
            </a:endParaRPr>
          </a:p>
          <a:p>
            <a:pPr defTabSz="914400" eaLnBrk="0" fontAlgn="base" hangingPunct="0">
              <a:lnSpc>
                <a:spcPct val="100000"/>
              </a:lnSpc>
              <a:spcBef>
                <a:spcPct val="0"/>
              </a:spcBef>
              <a:spcAft>
                <a:spcPct val="0"/>
              </a:spcAft>
            </a:pPr>
            <a:r>
              <a:rPr lang="de-DE" altLang="de-DE" sz="1200" dirty="0">
                <a:latin typeface="Arial" panose="020B0604020202020204" pitchFamily="34" charset="0"/>
              </a:rPr>
              <a:t>Funktionen: </a:t>
            </a:r>
            <a:r>
              <a:rPr lang="de-DE" altLang="de-DE" sz="1200" dirty="0" err="1">
                <a:latin typeface="Arial Unicode MS"/>
              </a:rPr>
              <a:t>function</a:t>
            </a:r>
            <a:r>
              <a:rPr lang="de-DE" altLang="de-DE" sz="1200" dirty="0">
                <a:latin typeface="Arial Unicode MS"/>
              </a:rPr>
              <a:t> </a:t>
            </a:r>
            <a:r>
              <a:rPr lang="de-DE" altLang="de-DE" sz="1200" dirty="0" err="1">
                <a:latin typeface="Arial Unicode MS"/>
              </a:rPr>
              <a:t>beispiel</a:t>
            </a:r>
            <a:r>
              <a:rPr lang="de-DE" altLang="de-DE" sz="1200" dirty="0">
                <a:latin typeface="Arial Unicode MS"/>
              </a:rPr>
              <a:t>() {…}</a:t>
            </a:r>
            <a:r>
              <a:rPr lang="de-DE" altLang="de-DE" sz="1200" dirty="0"/>
              <a:t> </a:t>
            </a:r>
            <a:endParaRPr lang="de-DE" altLang="de-DE" sz="1200" dirty="0">
              <a:latin typeface="Arial" panose="020B0604020202020204" pitchFamily="34" charset="0"/>
            </a:endParaRPr>
          </a:p>
          <a:p>
            <a:pPr defTabSz="914400" eaLnBrk="0" fontAlgn="base" hangingPunct="0">
              <a:lnSpc>
                <a:spcPct val="100000"/>
              </a:lnSpc>
              <a:spcBef>
                <a:spcPct val="0"/>
              </a:spcBef>
              <a:spcAft>
                <a:spcPct val="0"/>
              </a:spcAft>
            </a:pPr>
            <a:r>
              <a:rPr lang="de-DE" altLang="de-DE" sz="1200" dirty="0">
                <a:latin typeface="Arial" panose="020B0604020202020204" pitchFamily="34" charset="0"/>
              </a:rPr>
              <a:t>Bedingte Anweisungen: </a:t>
            </a:r>
            <a:r>
              <a:rPr lang="de-DE" altLang="de-DE" sz="1200" dirty="0" err="1">
                <a:latin typeface="Arial Unicode MS"/>
              </a:rPr>
              <a:t>if</a:t>
            </a:r>
            <a:r>
              <a:rPr lang="de-DE" altLang="de-DE" sz="1200" dirty="0">
                <a:latin typeface="Arial Unicode MS"/>
              </a:rPr>
              <a:t> (</a:t>
            </a:r>
            <a:r>
              <a:rPr lang="de-DE" altLang="de-DE" sz="1200" dirty="0" err="1">
                <a:latin typeface="Arial Unicode MS"/>
              </a:rPr>
              <a:t>bedingung</a:t>
            </a:r>
            <a:r>
              <a:rPr lang="de-DE" altLang="de-DE" sz="1200" dirty="0">
                <a:latin typeface="Arial Unicode MS"/>
              </a:rPr>
              <a:t>) {…} </a:t>
            </a:r>
            <a:r>
              <a:rPr lang="de-DE" altLang="de-DE" sz="1200" dirty="0" err="1">
                <a:latin typeface="Arial Unicode MS"/>
              </a:rPr>
              <a:t>else</a:t>
            </a:r>
            <a:r>
              <a:rPr lang="de-DE" altLang="de-DE" sz="1200" dirty="0">
                <a:latin typeface="Arial Unicode MS"/>
              </a:rPr>
              <a:t> {…}</a:t>
            </a:r>
            <a:r>
              <a:rPr lang="de-DE" altLang="de-DE" sz="1200" dirty="0"/>
              <a:t> </a:t>
            </a:r>
            <a:endParaRPr lang="de-DE" altLang="de-DE" sz="1200" dirty="0">
              <a:latin typeface="Arial" panose="020B0604020202020204" pitchFamily="34" charset="0"/>
            </a:endParaRPr>
          </a:p>
          <a:p>
            <a:pPr defTabSz="914400" eaLnBrk="0" fontAlgn="base" hangingPunct="0">
              <a:lnSpc>
                <a:spcPct val="100000"/>
              </a:lnSpc>
              <a:spcBef>
                <a:spcPct val="0"/>
              </a:spcBef>
              <a:spcAft>
                <a:spcPct val="0"/>
              </a:spcAft>
            </a:pPr>
            <a:r>
              <a:rPr lang="de-DE" altLang="de-DE" sz="1200" dirty="0">
                <a:latin typeface="Arial" panose="020B0604020202020204" pitchFamily="34" charset="0"/>
              </a:rPr>
              <a:t>Schleifen: </a:t>
            </a:r>
            <a:r>
              <a:rPr lang="de-DE" altLang="de-DE" sz="1200" dirty="0" err="1">
                <a:latin typeface="Arial Unicode MS"/>
              </a:rPr>
              <a:t>for</a:t>
            </a:r>
            <a:r>
              <a:rPr lang="de-DE" altLang="de-DE" sz="1200" dirty="0">
                <a:latin typeface="Arial Unicode MS"/>
              </a:rPr>
              <a:t> (…) {…}</a:t>
            </a:r>
            <a:r>
              <a:rPr lang="de-DE" altLang="de-DE" sz="1200" dirty="0"/>
              <a:t>, </a:t>
            </a:r>
            <a:r>
              <a:rPr lang="de-DE" altLang="de-DE" sz="1200" dirty="0" err="1">
                <a:latin typeface="Arial Unicode MS"/>
              </a:rPr>
              <a:t>while</a:t>
            </a:r>
            <a:r>
              <a:rPr lang="de-DE" altLang="de-DE" sz="1200" dirty="0">
                <a:latin typeface="Arial Unicode MS"/>
              </a:rPr>
              <a:t> (…) {…}</a:t>
            </a:r>
            <a:r>
              <a:rPr lang="de-DE" altLang="de-DE" sz="1200" dirty="0"/>
              <a:t> </a:t>
            </a:r>
            <a:endParaRPr lang="de-DE" altLang="de-DE" sz="1200" dirty="0">
              <a:latin typeface="Arial" panose="020B0604020202020204" pitchFamily="34" charset="0"/>
            </a:endParaRPr>
          </a:p>
          <a:p>
            <a:pPr defTabSz="914400" eaLnBrk="0" fontAlgn="base" hangingPunct="0">
              <a:lnSpc>
                <a:spcPct val="100000"/>
              </a:lnSpc>
              <a:spcBef>
                <a:spcPct val="0"/>
              </a:spcBef>
              <a:spcAft>
                <a:spcPct val="0"/>
              </a:spcAft>
            </a:pPr>
            <a:r>
              <a:rPr lang="de-DE" altLang="de-DE" sz="1200" dirty="0">
                <a:latin typeface="Arial" panose="020B0604020202020204" pitchFamily="34" charset="0"/>
              </a:rPr>
              <a:t>Nackte Blöcke mit Anweisungen: </a:t>
            </a:r>
            <a:r>
              <a:rPr lang="de-DE" altLang="de-DE" sz="1200" dirty="0">
                <a:latin typeface="Arial Unicode MS"/>
              </a:rPr>
              <a:t>{…}</a:t>
            </a:r>
            <a:r>
              <a:rPr lang="de-DE" altLang="de-DE" sz="1200" dirty="0"/>
              <a:t> </a:t>
            </a:r>
          </a:p>
          <a:p>
            <a:pPr marL="0" lvl="0" indent="0" defTabSz="914400" eaLnBrk="0" fontAlgn="base" hangingPunct="0">
              <a:lnSpc>
                <a:spcPct val="100000"/>
              </a:lnSpc>
              <a:spcBef>
                <a:spcPct val="0"/>
              </a:spcBef>
              <a:spcAft>
                <a:spcPct val="0"/>
              </a:spcAft>
              <a:buNone/>
            </a:pPr>
            <a:r>
              <a:rPr lang="de-DE" altLang="de-DE" sz="1200" dirty="0">
                <a:latin typeface="Arial" panose="020B0604020202020204" pitchFamily="34" charset="0"/>
              </a:rPr>
              <a:t>Eine mit </a:t>
            </a:r>
            <a:r>
              <a:rPr lang="de-DE" altLang="de-DE" sz="1200" dirty="0" err="1">
                <a:latin typeface="Arial Unicode MS"/>
              </a:rPr>
              <a:t>let</a:t>
            </a:r>
            <a:r>
              <a:rPr lang="de-DE" altLang="de-DE" sz="1200" dirty="0"/>
              <a:t> deklarierte Variable gilt nur innerhalb eines solchen </a:t>
            </a:r>
            <a:r>
              <a:rPr lang="de-DE" altLang="de-DE" sz="1200" dirty="0">
                <a:latin typeface="Arial Unicode MS"/>
              </a:rPr>
              <a:t>{…}</a:t>
            </a:r>
            <a:r>
              <a:rPr lang="de-DE" altLang="de-DE" sz="1200" dirty="0"/>
              <a:t>-Blocks, in dem sie definiert ist. Außerhalb des Blocks ist sie nicht verfügbar.</a:t>
            </a:r>
            <a:endParaRPr lang="de-DE" altLang="de-DE" sz="1200" dirty="0">
              <a:latin typeface="Arial" panose="020B0604020202020204" pitchFamily="34" charset="0"/>
            </a:endParaRPr>
          </a:p>
          <a:p>
            <a:pPr marL="0" indent="0">
              <a:buNone/>
            </a:pPr>
            <a:endParaRPr lang="de-DE" sz="1200" dirty="0"/>
          </a:p>
          <a:p>
            <a:pPr marL="0" indent="0">
              <a:buNone/>
            </a:pPr>
            <a:endParaRPr lang="de-DE" sz="1200" dirty="0"/>
          </a:p>
        </p:txBody>
      </p:sp>
      <p:grpSp>
        <p:nvGrpSpPr>
          <p:cNvPr id="9" name="Gruppieren 8">
            <a:extLst>
              <a:ext uri="{FF2B5EF4-FFF2-40B4-BE49-F238E27FC236}">
                <a16:creationId xmlns:a16="http://schemas.microsoft.com/office/drawing/2014/main" id="{6A227662-12FD-440D-922F-8C72756923A5}"/>
              </a:ext>
            </a:extLst>
          </p:cNvPr>
          <p:cNvGrpSpPr/>
          <p:nvPr/>
        </p:nvGrpSpPr>
        <p:grpSpPr>
          <a:xfrm>
            <a:off x="6782349" y="5737760"/>
            <a:ext cx="5415871" cy="715256"/>
            <a:chOff x="-1657644" y="5903009"/>
            <a:chExt cx="5415871" cy="715256"/>
          </a:xfrm>
        </p:grpSpPr>
        <p:sp>
          <p:nvSpPr>
            <p:cNvPr id="10" name="object 37">
              <a:extLst>
                <a:ext uri="{FF2B5EF4-FFF2-40B4-BE49-F238E27FC236}">
                  <a16:creationId xmlns:a16="http://schemas.microsoft.com/office/drawing/2014/main" id="{5AD354C8-A398-4E40-ACD8-C2F425A754D8}"/>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https://molily.de/js/variablen.html#scope</a:t>
              </a:r>
              <a:endParaRPr lang="de-AT" b="0" dirty="0">
                <a:solidFill>
                  <a:schemeClr val="tx1">
                    <a:lumMod val="85000"/>
                    <a:lumOff val="15000"/>
                  </a:schemeClr>
                </a:solidFill>
                <a:latin typeface="+mj-lt"/>
              </a:endParaRPr>
            </a:p>
          </p:txBody>
        </p:sp>
        <p:sp>
          <p:nvSpPr>
            <p:cNvPr id="11" name="Rechteck 10">
              <a:extLst>
                <a:ext uri="{FF2B5EF4-FFF2-40B4-BE49-F238E27FC236}">
                  <a16:creationId xmlns:a16="http://schemas.microsoft.com/office/drawing/2014/main" id="{8CB7701C-F9E3-4915-8A55-0B2508B4806A}"/>
                </a:ext>
              </a:extLst>
            </p:cNvPr>
            <p:cNvSpPr/>
            <p:nvPr/>
          </p:nvSpPr>
          <p:spPr>
            <a:xfrm>
              <a:off x="3329905" y="5903009"/>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644769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40E84B-9499-446A-ADD7-DAA118AC8589}"/>
              </a:ext>
            </a:extLst>
          </p:cNvPr>
          <p:cNvSpPr>
            <a:spLocks noGrp="1"/>
          </p:cNvSpPr>
          <p:nvPr>
            <p:ph type="title"/>
          </p:nvPr>
        </p:nvSpPr>
        <p:spPr/>
        <p:txBody>
          <a:bodyPr/>
          <a:lstStyle/>
          <a:p>
            <a:r>
              <a:rPr lang="de-AT" dirty="0" err="1"/>
              <a:t>Flexboxen</a:t>
            </a:r>
            <a:endParaRPr lang="de-AT" dirty="0"/>
          </a:p>
        </p:txBody>
      </p:sp>
      <p:sp>
        <p:nvSpPr>
          <p:cNvPr id="3" name="Textplatzhalter 2">
            <a:extLst>
              <a:ext uri="{FF2B5EF4-FFF2-40B4-BE49-F238E27FC236}">
                <a16:creationId xmlns:a16="http://schemas.microsoft.com/office/drawing/2014/main" id="{BFBEBE54-E19C-43EB-B500-745843066A43}"/>
              </a:ext>
            </a:extLst>
          </p:cNvPr>
          <p:cNvSpPr>
            <a:spLocks noGrp="1"/>
          </p:cNvSpPr>
          <p:nvPr>
            <p:ph type="body" sz="quarter" idx="13"/>
          </p:nvPr>
        </p:nvSpPr>
        <p:spPr>
          <a:xfrm>
            <a:off x="2541907" y="2113579"/>
            <a:ext cx="7108185" cy="1061829"/>
          </a:xfrm>
        </p:spPr>
        <p:txBody>
          <a:bodyPr/>
          <a:lstStyle/>
          <a:p>
            <a:r>
              <a:rPr lang="de-DE" dirty="0"/>
              <a:t>Das sog. »CSS Flexible Box Layout Module« – kurz </a:t>
            </a:r>
            <a:r>
              <a:rPr lang="de-DE" dirty="0" err="1"/>
              <a:t>Flexbox</a:t>
            </a:r>
            <a:r>
              <a:rPr lang="de-DE" dirty="0"/>
              <a:t> – stellt neben CSS Grid eine der beiden wesentlichen Techniken zur Gestaltung von Layouts mit CSS dar. Im Gegensatz zu älteren Techniken wie z.B. Floats wurde </a:t>
            </a:r>
            <a:r>
              <a:rPr lang="de-DE" dirty="0" err="1"/>
              <a:t>Flexbox</a:t>
            </a:r>
            <a:r>
              <a:rPr lang="de-DE" dirty="0"/>
              <a:t> für die Konstruktion von flexiblen und responsiven Layouts erfunden. Es stehen daher sehr mächtige und komfortable Möglichkeiten zur Verfügung. </a:t>
            </a:r>
            <a:endParaRPr lang="de-AT" dirty="0"/>
          </a:p>
        </p:txBody>
      </p:sp>
      <p:grpSp>
        <p:nvGrpSpPr>
          <p:cNvPr id="4" name="Gruppieren 3">
            <a:extLst>
              <a:ext uri="{FF2B5EF4-FFF2-40B4-BE49-F238E27FC236}">
                <a16:creationId xmlns:a16="http://schemas.microsoft.com/office/drawing/2014/main" id="{6E84DE39-4999-491F-9BF8-51862147A41C}"/>
              </a:ext>
            </a:extLst>
          </p:cNvPr>
          <p:cNvGrpSpPr/>
          <p:nvPr/>
        </p:nvGrpSpPr>
        <p:grpSpPr>
          <a:xfrm>
            <a:off x="6782349" y="5737762"/>
            <a:ext cx="5415871" cy="708677"/>
            <a:chOff x="-1657644" y="5909588"/>
            <a:chExt cx="5415871" cy="708677"/>
          </a:xfrm>
        </p:grpSpPr>
        <p:sp>
          <p:nvSpPr>
            <p:cNvPr id="5" name="object 37">
              <a:extLst>
                <a:ext uri="{FF2B5EF4-FFF2-40B4-BE49-F238E27FC236}">
                  <a16:creationId xmlns:a16="http://schemas.microsoft.com/office/drawing/2014/main" id="{333CE488-76D0-4A08-98EB-1A9C61E76749}"/>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https://blog.kulturbanause.de/2013/07/einfuhrung-in-das-flexbox-modell-von-css/</a:t>
              </a:r>
              <a:endParaRPr lang="de-AT" b="0" dirty="0">
                <a:solidFill>
                  <a:schemeClr val="tx1">
                    <a:lumMod val="85000"/>
                    <a:lumOff val="15000"/>
                  </a:schemeClr>
                </a:solidFill>
                <a:latin typeface="+mj-lt"/>
              </a:endParaRPr>
            </a:p>
          </p:txBody>
        </p:sp>
        <p:sp>
          <p:nvSpPr>
            <p:cNvPr id="6" name="Rechteck 5">
              <a:extLst>
                <a:ext uri="{FF2B5EF4-FFF2-40B4-BE49-F238E27FC236}">
                  <a16:creationId xmlns:a16="http://schemas.microsoft.com/office/drawing/2014/main" id="{EDF8F294-F067-44A4-9ADF-DD8A3913732C}"/>
                </a:ext>
              </a:extLst>
            </p:cNvPr>
            <p:cNvSpPr/>
            <p:nvPr/>
          </p:nvSpPr>
          <p:spPr>
            <a:xfrm>
              <a:off x="3329905" y="5909588"/>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2820903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8DDC21-B147-4F8D-BC83-9BF990DD0933}"/>
              </a:ext>
            </a:extLst>
          </p:cNvPr>
          <p:cNvSpPr>
            <a:spLocks noGrp="1"/>
          </p:cNvSpPr>
          <p:nvPr>
            <p:ph type="title"/>
          </p:nvPr>
        </p:nvSpPr>
        <p:spPr/>
        <p:txBody>
          <a:bodyPr/>
          <a:lstStyle/>
          <a:p>
            <a:r>
              <a:rPr lang="de-DE" dirty="0"/>
              <a:t>Übersicht der relativen Längenmaße in CSS </a:t>
            </a:r>
          </a:p>
        </p:txBody>
      </p:sp>
      <p:grpSp>
        <p:nvGrpSpPr>
          <p:cNvPr id="4" name="Gruppieren 3">
            <a:extLst>
              <a:ext uri="{FF2B5EF4-FFF2-40B4-BE49-F238E27FC236}">
                <a16:creationId xmlns:a16="http://schemas.microsoft.com/office/drawing/2014/main" id="{30C33101-4203-4718-9AA0-D2D1367ACF96}"/>
              </a:ext>
            </a:extLst>
          </p:cNvPr>
          <p:cNvGrpSpPr/>
          <p:nvPr/>
        </p:nvGrpSpPr>
        <p:grpSpPr>
          <a:xfrm>
            <a:off x="6348173" y="5748818"/>
            <a:ext cx="5850047" cy="698997"/>
            <a:chOff x="-2091820" y="5919267"/>
            <a:chExt cx="5850047" cy="698997"/>
          </a:xfrm>
        </p:grpSpPr>
        <p:sp>
          <p:nvSpPr>
            <p:cNvPr id="5" name="object 37">
              <a:extLst>
                <a:ext uri="{FF2B5EF4-FFF2-40B4-BE49-F238E27FC236}">
                  <a16:creationId xmlns:a16="http://schemas.microsoft.com/office/drawing/2014/main" id="{2BAD4E54-4494-45C6-8C53-520D965FE95F}"/>
                </a:ext>
              </a:extLst>
            </p:cNvPr>
            <p:cNvSpPr txBox="1"/>
            <p:nvPr/>
          </p:nvSpPr>
          <p:spPr>
            <a:xfrm>
              <a:off x="-2091820" y="6061600"/>
              <a:ext cx="5841024"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https://wiki.selfhtml.org/wiki/CSS/Wertetypen/Zahlen,_Ma%C3%9Fe_und_Ma%C3%9Feinheiten</a:t>
              </a:r>
              <a:endParaRPr lang="de-AT" b="0" dirty="0">
                <a:solidFill>
                  <a:schemeClr val="tx1">
                    <a:lumMod val="85000"/>
                    <a:lumOff val="15000"/>
                  </a:schemeClr>
                </a:solidFill>
                <a:latin typeface="+mj-lt"/>
              </a:endParaRPr>
            </a:p>
          </p:txBody>
        </p:sp>
        <p:sp>
          <p:nvSpPr>
            <p:cNvPr id="6" name="Rechteck 5">
              <a:extLst>
                <a:ext uri="{FF2B5EF4-FFF2-40B4-BE49-F238E27FC236}">
                  <a16:creationId xmlns:a16="http://schemas.microsoft.com/office/drawing/2014/main" id="{C4118668-0BB2-4F0C-928C-C19F88845373}"/>
                </a:ext>
              </a:extLst>
            </p:cNvPr>
            <p:cNvSpPr/>
            <p:nvPr/>
          </p:nvSpPr>
          <p:spPr>
            <a:xfrm>
              <a:off x="3329905" y="5919267"/>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graphicFrame>
        <p:nvGraphicFramePr>
          <p:cNvPr id="9" name="Tabelle 8">
            <a:extLst>
              <a:ext uri="{FF2B5EF4-FFF2-40B4-BE49-F238E27FC236}">
                <a16:creationId xmlns:a16="http://schemas.microsoft.com/office/drawing/2014/main" id="{9AA0DB8B-AD52-4E9A-960A-653D863A802E}"/>
              </a:ext>
            </a:extLst>
          </p:cNvPr>
          <p:cNvGraphicFramePr>
            <a:graphicFrameLocks noGrp="1"/>
          </p:cNvGraphicFramePr>
          <p:nvPr>
            <p:extLst>
              <p:ext uri="{D42A27DB-BD31-4B8C-83A1-F6EECF244321}">
                <p14:modId xmlns:p14="http://schemas.microsoft.com/office/powerpoint/2010/main" val="2541297949"/>
              </p:ext>
            </p:extLst>
          </p:nvPr>
        </p:nvGraphicFramePr>
        <p:xfrm>
          <a:off x="373873" y="1070716"/>
          <a:ext cx="11658052" cy="4678102"/>
        </p:xfrm>
        <a:graphic>
          <a:graphicData uri="http://schemas.openxmlformats.org/drawingml/2006/table">
            <a:tbl>
              <a:tblPr>
                <a:tableStyleId>{073A0DAA-6AF3-43AB-8588-CEC1D06C72B9}</a:tableStyleId>
              </a:tblPr>
              <a:tblGrid>
                <a:gridCol w="1567147">
                  <a:extLst>
                    <a:ext uri="{9D8B030D-6E8A-4147-A177-3AD203B41FA5}">
                      <a16:colId xmlns:a16="http://schemas.microsoft.com/office/drawing/2014/main" val="3622661829"/>
                    </a:ext>
                  </a:extLst>
                </a:gridCol>
                <a:gridCol w="1071895">
                  <a:extLst>
                    <a:ext uri="{9D8B030D-6E8A-4147-A177-3AD203B41FA5}">
                      <a16:colId xmlns:a16="http://schemas.microsoft.com/office/drawing/2014/main" val="2587848564"/>
                    </a:ext>
                  </a:extLst>
                </a:gridCol>
                <a:gridCol w="6762613">
                  <a:extLst>
                    <a:ext uri="{9D8B030D-6E8A-4147-A177-3AD203B41FA5}">
                      <a16:colId xmlns:a16="http://schemas.microsoft.com/office/drawing/2014/main" val="1614677144"/>
                    </a:ext>
                  </a:extLst>
                </a:gridCol>
                <a:gridCol w="2256397">
                  <a:extLst>
                    <a:ext uri="{9D8B030D-6E8A-4147-A177-3AD203B41FA5}">
                      <a16:colId xmlns:a16="http://schemas.microsoft.com/office/drawing/2014/main" val="3804780225"/>
                    </a:ext>
                  </a:extLst>
                </a:gridCol>
              </a:tblGrid>
              <a:tr h="54562">
                <a:tc>
                  <a:txBody>
                    <a:bodyPr/>
                    <a:lstStyle/>
                    <a:p>
                      <a:r>
                        <a:rPr lang="de-AT" sz="1100" b="1"/>
                        <a:t>Einheit </a:t>
                      </a:r>
                    </a:p>
                  </a:txBody>
                  <a:tcPr marL="13641" marR="13641" marT="6820" marB="6820" anchor="ctr"/>
                </a:tc>
                <a:tc>
                  <a:txBody>
                    <a:bodyPr/>
                    <a:lstStyle/>
                    <a:p>
                      <a:r>
                        <a:rPr lang="de-AT" sz="1100" b="1" dirty="0"/>
                        <a:t>Name in CSS </a:t>
                      </a:r>
                    </a:p>
                  </a:txBody>
                  <a:tcPr marL="13641" marR="13641" marT="6820" marB="6820" anchor="ctr"/>
                </a:tc>
                <a:tc>
                  <a:txBody>
                    <a:bodyPr/>
                    <a:lstStyle/>
                    <a:p>
                      <a:r>
                        <a:rPr lang="de-AT" sz="1100" b="1"/>
                        <a:t>Beschreibung </a:t>
                      </a:r>
                    </a:p>
                  </a:txBody>
                  <a:tcPr marL="13641" marR="13641" marT="6820" marB="6820" anchor="ctr"/>
                </a:tc>
                <a:tc>
                  <a:txBody>
                    <a:bodyPr/>
                    <a:lstStyle/>
                    <a:p>
                      <a:r>
                        <a:rPr lang="de-AT" sz="1100" b="1" dirty="0"/>
                        <a:t>Beispiel </a:t>
                      </a:r>
                    </a:p>
                  </a:txBody>
                  <a:tcPr marL="13641" marR="13641" marT="6820" marB="6820" anchor="ctr"/>
                </a:tc>
                <a:extLst>
                  <a:ext uri="{0D108BD9-81ED-4DB2-BD59-A6C34878D82A}">
                    <a16:rowId xmlns:a16="http://schemas.microsoft.com/office/drawing/2014/main" val="3660185351"/>
                  </a:ext>
                </a:extLst>
              </a:tr>
              <a:tr h="913917">
                <a:tc>
                  <a:txBody>
                    <a:bodyPr/>
                    <a:lstStyle/>
                    <a:p>
                      <a:r>
                        <a:rPr lang="de-AT" sz="1100" dirty="0" err="1">
                          <a:hlinkClick r:id="rId2" tooltip="CSS/Wertetypen/Zahlen, Maße und Maßeinheiten/em"/>
                        </a:rPr>
                        <a:t>em</a:t>
                      </a:r>
                      <a:r>
                        <a:rPr lang="de-AT" sz="1100" dirty="0"/>
                        <a:t> </a:t>
                      </a:r>
                    </a:p>
                  </a:txBody>
                  <a:tcPr marL="13641" marR="13641" marT="6820" marB="6820" anchor="ctr"/>
                </a:tc>
                <a:tc>
                  <a:txBody>
                    <a:bodyPr/>
                    <a:lstStyle/>
                    <a:p>
                      <a:r>
                        <a:rPr lang="de-AT" sz="1100" dirty="0" err="1"/>
                        <a:t>em</a:t>
                      </a:r>
                      <a:r>
                        <a:rPr lang="de-AT" sz="1100" dirty="0"/>
                        <a:t> </a:t>
                      </a:r>
                    </a:p>
                  </a:txBody>
                  <a:tcPr marL="13641" marR="13641" marT="6820" marB="6820" anchor="ctr"/>
                </a:tc>
                <a:tc>
                  <a:txBody>
                    <a:bodyPr/>
                    <a:lstStyle/>
                    <a:p>
                      <a:r>
                        <a:rPr lang="de-DE" sz="1100" dirty="0"/>
                        <a:t>Ein </a:t>
                      </a:r>
                      <a:r>
                        <a:rPr lang="de-DE" sz="1100" dirty="0" err="1"/>
                        <a:t>em</a:t>
                      </a:r>
                      <a:r>
                        <a:rPr lang="de-DE" sz="1100" dirty="0"/>
                        <a:t> repräsentiert die vom Browser berechnete </a:t>
                      </a:r>
                      <a:r>
                        <a:rPr lang="de-DE" sz="1100" dirty="0">
                          <a:hlinkClick r:id="rId3" tooltip="Schriftgröße"/>
                        </a:rPr>
                        <a:t>Schriftgröße</a:t>
                      </a:r>
                      <a:r>
                        <a:rPr lang="de-DE" sz="1100" dirty="0"/>
                        <a:t> des Elements; dabei wird die Seitenlänge des </a:t>
                      </a:r>
                      <a:r>
                        <a:rPr lang="de-DE" sz="1100" dirty="0">
                          <a:hlinkClick r:id="rId4"/>
                        </a:rPr>
                        <a:t>Gevierts</a:t>
                      </a:r>
                      <a:r>
                        <a:rPr lang="de-DE" sz="1100" dirty="0"/>
                        <a:t> als Referenz verwendet. Das Geviert ist ein Quadrat, dessen Seitenlänge dem Mindestzeilenabstand der verwendeten Schrift entspricht, grob sind dies auch die Abmessungen des Großbuchstabens "M".</a:t>
                      </a:r>
                      <a:br>
                        <a:rPr lang="de-DE" sz="1100" dirty="0"/>
                      </a:br>
                      <a:r>
                        <a:rPr lang="de-DE" sz="1100" dirty="0"/>
                        <a:t>Wird die Schriftgröße selbst (</a:t>
                      </a:r>
                      <a:r>
                        <a:rPr lang="de-DE" sz="1100" dirty="0" err="1"/>
                        <a:t>font</a:t>
                      </a:r>
                      <a:r>
                        <a:rPr lang="de-DE" sz="1100" dirty="0"/>
                        <a:t>-size) in </a:t>
                      </a:r>
                      <a:r>
                        <a:rPr lang="de-DE" sz="1100" dirty="0" err="1"/>
                        <a:t>em</a:t>
                      </a:r>
                      <a:r>
                        <a:rPr lang="de-DE" sz="1100" dirty="0"/>
                        <a:t> festgelegt, bezieht sich die Einheit auf die Schriftgröße des Elternelements. </a:t>
                      </a:r>
                    </a:p>
                  </a:txBody>
                  <a:tcPr marL="13641" marR="13641" marT="6820" marB="6820" anchor="ctr"/>
                </a:tc>
                <a:tc>
                  <a:txBody>
                    <a:bodyPr/>
                    <a:lstStyle/>
                    <a:p>
                      <a:r>
                        <a:rPr lang="de-AT" sz="1100" dirty="0" err="1"/>
                        <a:t>margin</a:t>
                      </a:r>
                      <a:r>
                        <a:rPr lang="de-AT" sz="1100" dirty="0"/>
                        <a:t>: 1em; </a:t>
                      </a:r>
                      <a:r>
                        <a:rPr lang="de-AT" sz="1100" dirty="0" err="1"/>
                        <a:t>font</a:t>
                      </a:r>
                      <a:r>
                        <a:rPr lang="de-AT" sz="1100" dirty="0"/>
                        <a:t>-size: 1.5em; </a:t>
                      </a:r>
                    </a:p>
                  </a:txBody>
                  <a:tcPr marL="13641" marR="13641" marT="6820" marB="6820" anchor="ctr"/>
                </a:tc>
                <a:extLst>
                  <a:ext uri="{0D108BD9-81ED-4DB2-BD59-A6C34878D82A}">
                    <a16:rowId xmlns:a16="http://schemas.microsoft.com/office/drawing/2014/main" val="2698640765"/>
                  </a:ext>
                </a:extLst>
              </a:tr>
              <a:tr h="504701">
                <a:tc>
                  <a:txBody>
                    <a:bodyPr/>
                    <a:lstStyle/>
                    <a:p>
                      <a:r>
                        <a:rPr lang="de-AT" sz="1100">
                          <a:hlinkClick r:id="rId5" tooltip="CSS/Wertetypen/Zahlen, Maße und Maßeinheiten/Wurzel-em"/>
                        </a:rPr>
                        <a:t>Wurzel-Em</a:t>
                      </a:r>
                      <a:r>
                        <a:rPr lang="de-AT" sz="1100"/>
                        <a:t> </a:t>
                      </a:r>
                    </a:p>
                  </a:txBody>
                  <a:tcPr marL="13641" marR="13641" marT="6820" marB="6820" anchor="ctr"/>
                </a:tc>
                <a:tc>
                  <a:txBody>
                    <a:bodyPr/>
                    <a:lstStyle/>
                    <a:p>
                      <a:r>
                        <a:rPr lang="de-AT" sz="1100"/>
                        <a:t>rem </a:t>
                      </a:r>
                    </a:p>
                  </a:txBody>
                  <a:tcPr marL="13641" marR="13641" marT="6820" marB="6820" anchor="ctr"/>
                </a:tc>
                <a:tc>
                  <a:txBody>
                    <a:bodyPr/>
                    <a:lstStyle/>
                    <a:p>
                      <a:r>
                        <a:rPr lang="de-DE" sz="1100"/>
                        <a:t>Ein rem (root-em) entspricht der Schriftgröße, die für das Wurzelelement (in HTML das </a:t>
                      </a:r>
                      <a:r>
                        <a:rPr lang="de-DE" sz="1100">
                          <a:hlinkClick r:id="rId6" tooltip="HTML/Dokumentstruktur und Aufbau/html"/>
                        </a:rPr>
                        <a:t>html</a:t>
                      </a:r>
                      <a:r>
                        <a:rPr lang="de-DE" sz="1100"/>
                        <a:t>-Element) festgelegt wurde.</a:t>
                      </a:r>
                      <a:br>
                        <a:rPr lang="de-DE" sz="1100"/>
                      </a:br>
                      <a:r>
                        <a:rPr lang="de-DE" sz="1100"/>
                        <a:t>(Evtl. Änderungen der Schriftgröße in Elternelementen können so übersprungen werden.) </a:t>
                      </a:r>
                    </a:p>
                  </a:txBody>
                  <a:tcPr marL="13641" marR="13641" marT="6820" marB="6820" anchor="ctr"/>
                </a:tc>
                <a:tc>
                  <a:txBody>
                    <a:bodyPr/>
                    <a:lstStyle/>
                    <a:p>
                      <a:r>
                        <a:rPr lang="de-AT" sz="1100"/>
                        <a:t>font-size: 1.5rem; </a:t>
                      </a:r>
                    </a:p>
                  </a:txBody>
                  <a:tcPr marL="13641" marR="13641" marT="6820" marB="6820" anchor="ctr"/>
                </a:tc>
                <a:extLst>
                  <a:ext uri="{0D108BD9-81ED-4DB2-BD59-A6C34878D82A}">
                    <a16:rowId xmlns:a16="http://schemas.microsoft.com/office/drawing/2014/main" val="3086502227"/>
                  </a:ext>
                </a:extLst>
              </a:tr>
              <a:tr h="545622">
                <a:tc>
                  <a:txBody>
                    <a:bodyPr/>
                    <a:lstStyle/>
                    <a:p>
                      <a:r>
                        <a:rPr lang="de-AT" sz="1100">
                          <a:hlinkClick r:id="rId7" tooltip="CSS/Wertetypen/Zahlen, Maße und Maßeinheiten/ex"/>
                        </a:rPr>
                        <a:t>ex</a:t>
                      </a:r>
                      <a:r>
                        <a:rPr lang="de-AT" sz="1100"/>
                        <a:t> </a:t>
                      </a:r>
                    </a:p>
                  </a:txBody>
                  <a:tcPr marL="13641" marR="13641" marT="6820" marB="6820" anchor="ctr"/>
                </a:tc>
                <a:tc>
                  <a:txBody>
                    <a:bodyPr/>
                    <a:lstStyle/>
                    <a:p>
                      <a:r>
                        <a:rPr lang="de-AT" sz="1100"/>
                        <a:t>ex </a:t>
                      </a:r>
                    </a:p>
                  </a:txBody>
                  <a:tcPr marL="13641" marR="13641" marT="6820" marB="6820" anchor="ctr"/>
                </a:tc>
                <a:tc>
                  <a:txBody>
                    <a:bodyPr/>
                    <a:lstStyle/>
                    <a:p>
                      <a:r>
                        <a:rPr lang="de-DE" sz="1100"/>
                        <a:t>Die Einheit ex wird ähnlich der Einheit em verarbeitet. Ein ex entspricht jedoch der Größe des Kleinbuchstabens "x". Sofern die verwendete Schriftart eine x-Höhe definiert, wird dieser Wert verwendet. Andernfalls entspricht ein ex genau einem halben em (0.5em). </a:t>
                      </a:r>
                    </a:p>
                  </a:txBody>
                  <a:tcPr marL="13641" marR="13641" marT="6820" marB="6820" anchor="ctr"/>
                </a:tc>
                <a:tc>
                  <a:txBody>
                    <a:bodyPr/>
                    <a:lstStyle/>
                    <a:p>
                      <a:r>
                        <a:rPr lang="de-AT" sz="1100" dirty="0" err="1"/>
                        <a:t>font</a:t>
                      </a:r>
                      <a:r>
                        <a:rPr lang="de-AT" sz="1100" dirty="0"/>
                        <a:t>-size-</a:t>
                      </a:r>
                      <a:r>
                        <a:rPr lang="de-AT" sz="1100" dirty="0" err="1"/>
                        <a:t>adjust</a:t>
                      </a:r>
                      <a:r>
                        <a:rPr lang="de-AT" sz="1100" dirty="0"/>
                        <a:t>: .5ex; </a:t>
                      </a:r>
                    </a:p>
                  </a:txBody>
                  <a:tcPr marL="13641" marR="13641" marT="6820" marB="6820" anchor="ctr"/>
                </a:tc>
                <a:extLst>
                  <a:ext uri="{0D108BD9-81ED-4DB2-BD59-A6C34878D82A}">
                    <a16:rowId xmlns:a16="http://schemas.microsoft.com/office/drawing/2014/main" val="1242281996"/>
                  </a:ext>
                </a:extLst>
              </a:tr>
              <a:tr h="668387">
                <a:tc>
                  <a:txBody>
                    <a:bodyPr/>
                    <a:lstStyle/>
                    <a:p>
                      <a:r>
                        <a:rPr lang="de-AT" sz="1100">
                          <a:hlinkClick r:id="rId8" tooltip="CSS/Wertetypen/Zahlen, Maße und Maßeinheiten/ch"/>
                        </a:rPr>
                        <a:t>Null-Breite</a:t>
                      </a:r>
                      <a:r>
                        <a:rPr lang="de-AT" sz="1100"/>
                        <a:t> </a:t>
                      </a:r>
                    </a:p>
                  </a:txBody>
                  <a:tcPr marL="13641" marR="13641" marT="6820" marB="6820" anchor="ctr"/>
                </a:tc>
                <a:tc>
                  <a:txBody>
                    <a:bodyPr/>
                    <a:lstStyle/>
                    <a:p>
                      <a:r>
                        <a:rPr lang="de-AT" sz="1100"/>
                        <a:t>ch </a:t>
                      </a:r>
                    </a:p>
                  </a:txBody>
                  <a:tcPr marL="13641" marR="13641" marT="6820" marB="6820" anchor="ctr"/>
                </a:tc>
                <a:tc>
                  <a:txBody>
                    <a:bodyPr/>
                    <a:lstStyle/>
                    <a:p>
                      <a:r>
                        <a:rPr lang="de-DE" sz="1100" dirty="0"/>
                        <a:t>Die Einheit </a:t>
                      </a:r>
                      <a:r>
                        <a:rPr lang="de-DE" sz="1100" dirty="0" err="1"/>
                        <a:t>ch</a:t>
                      </a:r>
                      <a:r>
                        <a:rPr lang="de-DE" sz="1100" dirty="0"/>
                        <a:t> wird ähnlich der Einheit </a:t>
                      </a:r>
                      <a:r>
                        <a:rPr lang="de-DE" sz="1100" dirty="0" err="1"/>
                        <a:t>em</a:t>
                      </a:r>
                      <a:r>
                        <a:rPr lang="de-DE" sz="1100" dirty="0"/>
                        <a:t> verarbeitet. Ein </a:t>
                      </a:r>
                      <a:r>
                        <a:rPr lang="de-DE" sz="1100" dirty="0" err="1"/>
                        <a:t>ch</a:t>
                      </a:r>
                      <a:r>
                        <a:rPr lang="de-DE" sz="1100" dirty="0"/>
                        <a:t> entspricht jedoch der Breite der Ziffer "0". Sofern die verwendete Schriftart eine Null-Breite definiert, wird dieser Wert verwendet. Andernfalls wird versucht die durchschnittliche Breite aller Zeichen zu berechnen, so dass dieser Wert verwendet werden kann. </a:t>
                      </a:r>
                    </a:p>
                  </a:txBody>
                  <a:tcPr marL="13641" marR="13641" marT="6820" marB="6820" anchor="ctr"/>
                </a:tc>
                <a:tc>
                  <a:txBody>
                    <a:bodyPr/>
                    <a:lstStyle/>
                    <a:p>
                      <a:r>
                        <a:rPr lang="de-AT" sz="1100"/>
                        <a:t>font-size-adjust: .5ch; </a:t>
                      </a:r>
                    </a:p>
                  </a:txBody>
                  <a:tcPr marL="13641" marR="13641" marT="6820" marB="6820" anchor="ctr"/>
                </a:tc>
                <a:extLst>
                  <a:ext uri="{0D108BD9-81ED-4DB2-BD59-A6C34878D82A}">
                    <a16:rowId xmlns:a16="http://schemas.microsoft.com/office/drawing/2014/main" val="2174654520"/>
                  </a:ext>
                </a:extLst>
              </a:tr>
              <a:tr h="300092">
                <a:tc>
                  <a:txBody>
                    <a:bodyPr/>
                    <a:lstStyle/>
                    <a:p>
                      <a:r>
                        <a:rPr lang="de-AT" sz="1100">
                          <a:hlinkClick r:id="rId9" tooltip="CSS/Wertetypen/Zahlen, Maße und Maßeinheiten/Viewportabmessungen"/>
                        </a:rPr>
                        <a:t>Viewport-Breite</a:t>
                      </a:r>
                      <a:r>
                        <a:rPr lang="de-AT" sz="1100"/>
                        <a:t> </a:t>
                      </a:r>
                    </a:p>
                  </a:txBody>
                  <a:tcPr marL="13641" marR="13641" marT="6820" marB="6820" anchor="ctr"/>
                </a:tc>
                <a:tc>
                  <a:txBody>
                    <a:bodyPr/>
                    <a:lstStyle/>
                    <a:p>
                      <a:r>
                        <a:rPr lang="de-AT" sz="1100"/>
                        <a:t>vw </a:t>
                      </a:r>
                    </a:p>
                  </a:txBody>
                  <a:tcPr marL="13641" marR="13641" marT="6820" marB="6820" anchor="ctr"/>
                </a:tc>
                <a:tc>
                  <a:txBody>
                    <a:bodyPr/>
                    <a:lstStyle/>
                    <a:p>
                      <a:r>
                        <a:rPr lang="de-DE" sz="1100"/>
                        <a:t>Die Einheit vw entspricht dem 100. Teil der Breite des Anzeigebereichs (Viewport). Es gilt also: 100vw = Breite des Viewports. </a:t>
                      </a:r>
                    </a:p>
                  </a:txBody>
                  <a:tcPr marL="13641" marR="13641" marT="6820" marB="6820" anchor="ctr"/>
                </a:tc>
                <a:tc>
                  <a:txBody>
                    <a:bodyPr/>
                    <a:lstStyle/>
                    <a:p>
                      <a:r>
                        <a:rPr lang="de-AT" sz="1100"/>
                        <a:t>width: 25vw; </a:t>
                      </a:r>
                    </a:p>
                  </a:txBody>
                  <a:tcPr marL="13641" marR="13641" marT="6820" marB="6820" anchor="ctr"/>
                </a:tc>
                <a:extLst>
                  <a:ext uri="{0D108BD9-81ED-4DB2-BD59-A6C34878D82A}">
                    <a16:rowId xmlns:a16="http://schemas.microsoft.com/office/drawing/2014/main" val="2280741433"/>
                  </a:ext>
                </a:extLst>
              </a:tr>
              <a:tr h="300092">
                <a:tc>
                  <a:txBody>
                    <a:bodyPr/>
                    <a:lstStyle/>
                    <a:p>
                      <a:r>
                        <a:rPr lang="de-AT" sz="1100">
                          <a:hlinkClick r:id="rId9" tooltip="CSS/Wertetypen/Zahlen, Maße und Maßeinheiten/Viewportabmessungen"/>
                        </a:rPr>
                        <a:t>Viewport-Höhe</a:t>
                      </a:r>
                      <a:r>
                        <a:rPr lang="de-AT" sz="1100"/>
                        <a:t> </a:t>
                      </a:r>
                    </a:p>
                  </a:txBody>
                  <a:tcPr marL="13641" marR="13641" marT="6820" marB="6820" anchor="ctr"/>
                </a:tc>
                <a:tc>
                  <a:txBody>
                    <a:bodyPr/>
                    <a:lstStyle/>
                    <a:p>
                      <a:r>
                        <a:rPr lang="de-AT" sz="1100"/>
                        <a:t>vh </a:t>
                      </a:r>
                    </a:p>
                  </a:txBody>
                  <a:tcPr marL="13641" marR="13641" marT="6820" marB="6820" anchor="ctr"/>
                </a:tc>
                <a:tc>
                  <a:txBody>
                    <a:bodyPr/>
                    <a:lstStyle/>
                    <a:p>
                      <a:r>
                        <a:rPr lang="de-DE" sz="1100"/>
                        <a:t>Die Einheit vh entspricht dem 100. Teil der Höhe des Anzeigebereichs (Viewport). Es gilt also: 100vh = Höhe des Viewports. </a:t>
                      </a:r>
                    </a:p>
                  </a:txBody>
                  <a:tcPr marL="13641" marR="13641" marT="6820" marB="6820" anchor="ctr"/>
                </a:tc>
                <a:tc>
                  <a:txBody>
                    <a:bodyPr/>
                    <a:lstStyle/>
                    <a:p>
                      <a:r>
                        <a:rPr lang="de-AT" sz="1100"/>
                        <a:t>height: 50vh; </a:t>
                      </a:r>
                    </a:p>
                  </a:txBody>
                  <a:tcPr marL="13641" marR="13641" marT="6820" marB="6820" anchor="ctr"/>
                </a:tc>
                <a:extLst>
                  <a:ext uri="{0D108BD9-81ED-4DB2-BD59-A6C34878D82A}">
                    <a16:rowId xmlns:a16="http://schemas.microsoft.com/office/drawing/2014/main" val="308359590"/>
                  </a:ext>
                </a:extLst>
              </a:tr>
              <a:tr h="504701">
                <a:tc>
                  <a:txBody>
                    <a:bodyPr/>
                    <a:lstStyle/>
                    <a:p>
                      <a:r>
                        <a:rPr lang="de-AT" sz="1100">
                          <a:hlinkClick r:id="rId9" tooltip="CSS/Wertetypen/Zahlen, Maße und Maßeinheiten/Viewportabmessungen"/>
                        </a:rPr>
                        <a:t>Viewport-Minimalabmessung</a:t>
                      </a:r>
                      <a:r>
                        <a:rPr lang="de-AT" sz="1100"/>
                        <a:t> </a:t>
                      </a:r>
                    </a:p>
                  </a:txBody>
                  <a:tcPr marL="13641" marR="13641" marT="6820" marB="6820" anchor="ctr"/>
                </a:tc>
                <a:tc>
                  <a:txBody>
                    <a:bodyPr/>
                    <a:lstStyle/>
                    <a:p>
                      <a:r>
                        <a:rPr lang="de-AT" sz="1100"/>
                        <a:t>vmin </a:t>
                      </a:r>
                    </a:p>
                  </a:txBody>
                  <a:tcPr marL="13641" marR="13641" marT="6820" marB="6820" anchor="ctr"/>
                </a:tc>
                <a:tc>
                  <a:txBody>
                    <a:bodyPr/>
                    <a:lstStyle/>
                    <a:p>
                      <a:r>
                        <a:rPr lang="de-DE" sz="1100"/>
                        <a:t>Die Einheit vmin entspricht dem 100. Teil der Breite oder der Höhe des Anzeigebereichs (Viewport), je nachdem, welcher Wert der kleinere ist. Bei einem Viewport mit den Maßen 621px×500px entspräche 1vmin also genau 5px. </a:t>
                      </a:r>
                    </a:p>
                  </a:txBody>
                  <a:tcPr marL="13641" marR="13641" marT="6820" marB="6820" anchor="ctr"/>
                </a:tc>
                <a:tc>
                  <a:txBody>
                    <a:bodyPr/>
                    <a:lstStyle/>
                    <a:p>
                      <a:r>
                        <a:rPr lang="de-AT" sz="1100"/>
                        <a:t>max-width: 100vmin; </a:t>
                      </a:r>
                    </a:p>
                  </a:txBody>
                  <a:tcPr marL="13641" marR="13641" marT="6820" marB="6820" anchor="ctr"/>
                </a:tc>
                <a:extLst>
                  <a:ext uri="{0D108BD9-81ED-4DB2-BD59-A6C34878D82A}">
                    <a16:rowId xmlns:a16="http://schemas.microsoft.com/office/drawing/2014/main" val="169016092"/>
                  </a:ext>
                </a:extLst>
              </a:tr>
              <a:tr h="504701">
                <a:tc>
                  <a:txBody>
                    <a:bodyPr/>
                    <a:lstStyle/>
                    <a:p>
                      <a:r>
                        <a:rPr lang="de-AT" sz="1100">
                          <a:hlinkClick r:id="rId9" tooltip="CSS/Wertetypen/Zahlen, Maße und Maßeinheiten/Viewportabmessungen"/>
                        </a:rPr>
                        <a:t>Viewport-Maximalabmessung</a:t>
                      </a:r>
                      <a:r>
                        <a:rPr lang="de-AT" sz="1100"/>
                        <a:t> </a:t>
                      </a:r>
                    </a:p>
                  </a:txBody>
                  <a:tcPr marL="13641" marR="13641" marT="6820" marB="6820" anchor="ctr"/>
                </a:tc>
                <a:tc>
                  <a:txBody>
                    <a:bodyPr/>
                    <a:lstStyle/>
                    <a:p>
                      <a:r>
                        <a:rPr lang="de-AT" sz="1100"/>
                        <a:t>vmax </a:t>
                      </a:r>
                    </a:p>
                  </a:txBody>
                  <a:tcPr marL="13641" marR="13641" marT="6820" marB="6820" anchor="ctr"/>
                </a:tc>
                <a:tc>
                  <a:txBody>
                    <a:bodyPr/>
                    <a:lstStyle/>
                    <a:p>
                      <a:r>
                        <a:rPr lang="de-DE" sz="1100"/>
                        <a:t>Die Einheit vmax entspricht dem 100. Teil der Breite oder der Höhe des Anzeigebereichs (Viewport), je nachdem, welcher Wert der größere ist. Bei einem Viewport mit den Maßen 800px×431px entspräche 1vmax also genau 8px. </a:t>
                      </a:r>
                    </a:p>
                  </a:txBody>
                  <a:tcPr marL="13641" marR="13641" marT="6820" marB="6820" anchor="ctr"/>
                </a:tc>
                <a:tc>
                  <a:txBody>
                    <a:bodyPr/>
                    <a:lstStyle/>
                    <a:p>
                      <a:r>
                        <a:rPr lang="de-AT" sz="1100" dirty="0" err="1"/>
                        <a:t>height</a:t>
                      </a:r>
                      <a:r>
                        <a:rPr lang="de-AT" sz="1100" dirty="0"/>
                        <a:t>: 50vmax;</a:t>
                      </a:r>
                    </a:p>
                  </a:txBody>
                  <a:tcPr marL="13641" marR="13641" marT="6820" marB="6820" anchor="ctr"/>
                </a:tc>
                <a:extLst>
                  <a:ext uri="{0D108BD9-81ED-4DB2-BD59-A6C34878D82A}">
                    <a16:rowId xmlns:a16="http://schemas.microsoft.com/office/drawing/2014/main" val="14531182"/>
                  </a:ext>
                </a:extLst>
              </a:tr>
            </a:tbl>
          </a:graphicData>
        </a:graphic>
      </p:graphicFrame>
    </p:spTree>
    <p:extLst>
      <p:ext uri="{BB962C8B-B14F-4D97-AF65-F5344CB8AC3E}">
        <p14:creationId xmlns:p14="http://schemas.microsoft.com/office/powerpoint/2010/main" val="3367803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D2FC82-1EB8-41A2-9319-992E9C6287C0}"/>
              </a:ext>
            </a:extLst>
          </p:cNvPr>
          <p:cNvSpPr>
            <a:spLocks noGrp="1"/>
          </p:cNvSpPr>
          <p:nvPr>
            <p:ph type="title"/>
          </p:nvPr>
        </p:nvSpPr>
        <p:spPr/>
        <p:txBody>
          <a:bodyPr/>
          <a:lstStyle/>
          <a:p>
            <a:r>
              <a:rPr lang="de-AT" dirty="0"/>
              <a:t>Silbentrennung</a:t>
            </a:r>
          </a:p>
        </p:txBody>
      </p:sp>
      <p:sp>
        <p:nvSpPr>
          <p:cNvPr id="3" name="Textplatzhalter 2">
            <a:extLst>
              <a:ext uri="{FF2B5EF4-FFF2-40B4-BE49-F238E27FC236}">
                <a16:creationId xmlns:a16="http://schemas.microsoft.com/office/drawing/2014/main" id="{E2A644D8-F798-44BE-AB90-756915434785}"/>
              </a:ext>
            </a:extLst>
          </p:cNvPr>
          <p:cNvSpPr>
            <a:spLocks noGrp="1"/>
          </p:cNvSpPr>
          <p:nvPr>
            <p:ph type="body" sz="quarter" idx="13"/>
          </p:nvPr>
        </p:nvSpPr>
        <p:spPr>
          <a:xfrm>
            <a:off x="2864249" y="2666168"/>
            <a:ext cx="6463501" cy="480131"/>
          </a:xfrm>
        </p:spPr>
        <p:txBody>
          <a:bodyPr/>
          <a:lstStyle/>
          <a:p>
            <a:r>
              <a:rPr lang="de-DE" dirty="0"/>
              <a:t>Mit der Eigenschaft </a:t>
            </a:r>
            <a:r>
              <a:rPr lang="de-DE" b="1" dirty="0" err="1"/>
              <a:t>hyphens</a:t>
            </a:r>
            <a:r>
              <a:rPr lang="de-DE" dirty="0"/>
              <a:t> (engl. </a:t>
            </a:r>
            <a:r>
              <a:rPr lang="de-DE" i="1" dirty="0" err="1"/>
              <a:t>hyphen</a:t>
            </a:r>
            <a:r>
              <a:rPr lang="de-DE" dirty="0"/>
              <a:t> - Bindestrich) können Sie eine  automatische Worttrennung einrichten. </a:t>
            </a:r>
          </a:p>
        </p:txBody>
      </p:sp>
      <p:grpSp>
        <p:nvGrpSpPr>
          <p:cNvPr id="4" name="Gruppieren 3">
            <a:extLst>
              <a:ext uri="{FF2B5EF4-FFF2-40B4-BE49-F238E27FC236}">
                <a16:creationId xmlns:a16="http://schemas.microsoft.com/office/drawing/2014/main" id="{91EBC4AF-1918-4EB4-9788-778AEE2E2B38}"/>
              </a:ext>
            </a:extLst>
          </p:cNvPr>
          <p:cNvGrpSpPr/>
          <p:nvPr/>
        </p:nvGrpSpPr>
        <p:grpSpPr>
          <a:xfrm>
            <a:off x="6782349" y="5750918"/>
            <a:ext cx="5415871" cy="702099"/>
            <a:chOff x="-1657644" y="5916166"/>
            <a:chExt cx="5415871" cy="702099"/>
          </a:xfrm>
        </p:grpSpPr>
        <p:sp>
          <p:nvSpPr>
            <p:cNvPr id="5" name="object 37">
              <a:extLst>
                <a:ext uri="{FF2B5EF4-FFF2-40B4-BE49-F238E27FC236}">
                  <a16:creationId xmlns:a16="http://schemas.microsoft.com/office/drawing/2014/main" id="{869E1EA0-E2AC-4D65-81DA-5FDB0E30990E}"/>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https://wiki.selfhtml.org/wiki/CSS/Eigenschaften/Textausrichtung/hyphens</a:t>
              </a:r>
              <a:endParaRPr lang="de-AT" b="0" dirty="0">
                <a:solidFill>
                  <a:schemeClr val="tx1">
                    <a:lumMod val="85000"/>
                    <a:lumOff val="15000"/>
                  </a:schemeClr>
                </a:solidFill>
                <a:latin typeface="+mj-lt"/>
              </a:endParaRPr>
            </a:p>
          </p:txBody>
        </p:sp>
        <p:sp>
          <p:nvSpPr>
            <p:cNvPr id="6" name="Rechteck 5">
              <a:extLst>
                <a:ext uri="{FF2B5EF4-FFF2-40B4-BE49-F238E27FC236}">
                  <a16:creationId xmlns:a16="http://schemas.microsoft.com/office/drawing/2014/main" id="{12706B7A-FD4E-47D1-BEB1-0769FECFD283}"/>
                </a:ext>
              </a:extLst>
            </p:cNvPr>
            <p:cNvSpPr/>
            <p:nvPr/>
          </p:nvSpPr>
          <p:spPr>
            <a:xfrm>
              <a:off x="3329905" y="5916166"/>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2637271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184185-EF21-45FD-8A1B-8D8F25E0F102}"/>
              </a:ext>
            </a:extLst>
          </p:cNvPr>
          <p:cNvSpPr>
            <a:spLocks noGrp="1"/>
          </p:cNvSpPr>
          <p:nvPr>
            <p:ph type="title"/>
          </p:nvPr>
        </p:nvSpPr>
        <p:spPr/>
        <p:txBody>
          <a:bodyPr/>
          <a:lstStyle/>
          <a:p>
            <a:r>
              <a:rPr lang="de-AT" dirty="0"/>
              <a:t>Werte für background-Anweisung</a:t>
            </a:r>
          </a:p>
        </p:txBody>
      </p:sp>
      <p:sp>
        <p:nvSpPr>
          <p:cNvPr id="3" name="Textplatzhalter 2">
            <a:extLst>
              <a:ext uri="{FF2B5EF4-FFF2-40B4-BE49-F238E27FC236}">
                <a16:creationId xmlns:a16="http://schemas.microsoft.com/office/drawing/2014/main" id="{06D82B7E-90A3-4BD7-8704-4F00F0B1944B}"/>
              </a:ext>
            </a:extLst>
          </p:cNvPr>
          <p:cNvSpPr>
            <a:spLocks noGrp="1"/>
          </p:cNvSpPr>
          <p:nvPr>
            <p:ph type="body" sz="quarter" idx="13"/>
          </p:nvPr>
        </p:nvSpPr>
        <p:spPr>
          <a:xfrm>
            <a:off x="1062037" y="1455738"/>
            <a:ext cx="10067925" cy="3416320"/>
          </a:xfrm>
        </p:spPr>
        <p:txBody>
          <a:bodyPr/>
          <a:lstStyle/>
          <a:p>
            <a:pPr marL="0" lvl="0" indent="0" defTabSz="914400" eaLnBrk="0" fontAlgn="base" hangingPunct="0">
              <a:lnSpc>
                <a:spcPct val="100000"/>
              </a:lnSpc>
              <a:spcBef>
                <a:spcPct val="0"/>
              </a:spcBef>
              <a:spcAft>
                <a:spcPct val="0"/>
              </a:spcAft>
              <a:buNone/>
            </a:pPr>
            <a:r>
              <a:rPr lang="de-DE" altLang="de-DE" sz="1200" dirty="0">
                <a:latin typeface="+mj-lt"/>
              </a:rPr>
              <a:t>&lt;length&gt;</a:t>
            </a:r>
          </a:p>
          <a:p>
            <a:pPr marL="457200" lvl="1" indent="0" defTabSz="914400" eaLnBrk="0" fontAlgn="base" hangingPunct="0">
              <a:lnSpc>
                <a:spcPct val="100000"/>
              </a:lnSpc>
              <a:spcBef>
                <a:spcPct val="0"/>
              </a:spcBef>
              <a:spcAft>
                <a:spcPct val="0"/>
              </a:spcAft>
              <a:buNone/>
            </a:pPr>
            <a:r>
              <a:rPr lang="de-DE" altLang="de-DE" sz="1200" dirty="0">
                <a:latin typeface="+mj-lt"/>
              </a:rPr>
              <a:t>Ein &lt;length&gt; Wert, der das Hintergrundbild auf die angegebene Länge in der entsprechenden Maßeinheit skaliert. Negative Werte sind nicht erlaubt.</a:t>
            </a:r>
          </a:p>
          <a:p>
            <a:pPr marL="0" lvl="0" indent="0" defTabSz="914400" eaLnBrk="0" fontAlgn="base" hangingPunct="0">
              <a:lnSpc>
                <a:spcPct val="100000"/>
              </a:lnSpc>
              <a:spcBef>
                <a:spcPct val="0"/>
              </a:spcBef>
              <a:spcAft>
                <a:spcPct val="0"/>
              </a:spcAft>
              <a:buNone/>
            </a:pPr>
            <a:r>
              <a:rPr lang="de-DE" altLang="de-DE" sz="1200" dirty="0">
                <a:latin typeface="+mj-lt"/>
              </a:rPr>
              <a:t>&lt;percentage&gt;</a:t>
            </a:r>
          </a:p>
          <a:p>
            <a:pPr marL="457200" lvl="1" indent="0" defTabSz="914400" eaLnBrk="0" fontAlgn="base" hangingPunct="0">
              <a:lnSpc>
                <a:spcPct val="100000"/>
              </a:lnSpc>
              <a:spcBef>
                <a:spcPct val="0"/>
              </a:spcBef>
              <a:spcAft>
                <a:spcPct val="0"/>
              </a:spcAft>
              <a:buNone/>
            </a:pPr>
            <a:r>
              <a:rPr lang="de-DE" altLang="de-DE" sz="1200" dirty="0">
                <a:latin typeface="+mj-lt"/>
              </a:rPr>
              <a:t>Ein &lt;percentage&gt; Wert,  der das Hintergrundbild auf den angegebenen Prozentwert des Hintergrund-Positionierungsbereich skaliert (angegeben durch background-</a:t>
            </a:r>
            <a:r>
              <a:rPr lang="de-DE" altLang="de-DE" sz="1200" dirty="0" err="1">
                <a:latin typeface="+mj-lt"/>
              </a:rPr>
              <a:t>origin</a:t>
            </a:r>
            <a:r>
              <a:rPr lang="de-DE" altLang="de-DE" sz="1200" dirty="0">
                <a:latin typeface="+mj-lt"/>
              </a:rPr>
              <a:t>). Standardmäßig umfasst der Positionierungsbereich den Inhalt des Elements und dessen Innenabstand (Padding), kann aber auch so abgeändert werden, dass er nur den Inhalt umfasst oder Inhalt, Innenabstand und Rahmen. Ist die attachment Eigenschaft auf </a:t>
            </a:r>
            <a:r>
              <a:rPr lang="de-DE" altLang="de-DE" sz="1200" dirty="0" err="1">
                <a:latin typeface="+mj-lt"/>
              </a:rPr>
              <a:t>fixed</a:t>
            </a:r>
            <a:r>
              <a:rPr lang="de-DE" altLang="de-DE" sz="1200" dirty="0">
                <a:latin typeface="+mj-lt"/>
              </a:rPr>
              <a:t> gesetzt, entspricht der Positionierungsbereich dem Browser-Fenster abzüglich des von eventuellen Scroll-Leisten genutzten Bereichs. Negative Prozentwerte sind nicht erlaubt.</a:t>
            </a:r>
          </a:p>
          <a:p>
            <a:pPr marL="0" lvl="0" indent="0" defTabSz="914400" eaLnBrk="0" fontAlgn="base" hangingPunct="0">
              <a:lnSpc>
                <a:spcPct val="100000"/>
              </a:lnSpc>
              <a:spcBef>
                <a:spcPct val="0"/>
              </a:spcBef>
              <a:spcAft>
                <a:spcPct val="0"/>
              </a:spcAft>
              <a:buNone/>
            </a:pPr>
            <a:r>
              <a:rPr lang="de-DE" altLang="de-DE" sz="1200" dirty="0" err="1">
                <a:latin typeface="+mj-lt"/>
              </a:rPr>
              <a:t>auto</a:t>
            </a:r>
            <a:endParaRPr lang="de-DE" altLang="de-DE" sz="1200" dirty="0">
              <a:latin typeface="+mj-lt"/>
            </a:endParaRPr>
          </a:p>
          <a:p>
            <a:pPr marL="457200" lvl="1" indent="0" defTabSz="914400" eaLnBrk="0" fontAlgn="base" hangingPunct="0">
              <a:lnSpc>
                <a:spcPct val="100000"/>
              </a:lnSpc>
              <a:spcBef>
                <a:spcPct val="0"/>
              </a:spcBef>
              <a:spcAft>
                <a:spcPct val="0"/>
              </a:spcAft>
              <a:buNone/>
            </a:pPr>
            <a:r>
              <a:rPr lang="de-DE" altLang="de-DE" sz="1200" dirty="0">
                <a:latin typeface="+mj-lt"/>
              </a:rPr>
              <a:t>Das </a:t>
            </a:r>
            <a:r>
              <a:rPr lang="de-DE" altLang="de-DE" sz="1200" dirty="0" err="1">
                <a:latin typeface="+mj-lt"/>
              </a:rPr>
              <a:t>auto</a:t>
            </a:r>
            <a:r>
              <a:rPr lang="de-DE" altLang="de-DE" sz="1200" dirty="0">
                <a:latin typeface="+mj-lt"/>
              </a:rPr>
              <a:t> Schlüsselwort skaliert das Hintergrundbild so in die entsprechende Richtung, dass das ursprüngliche Seitenverhältnis beibehalten wird.</a:t>
            </a:r>
          </a:p>
          <a:p>
            <a:pPr marL="0" lvl="0" indent="0" defTabSz="914400" eaLnBrk="0" fontAlgn="base" hangingPunct="0">
              <a:lnSpc>
                <a:spcPct val="100000"/>
              </a:lnSpc>
              <a:spcBef>
                <a:spcPct val="0"/>
              </a:spcBef>
              <a:spcAft>
                <a:spcPct val="0"/>
              </a:spcAft>
              <a:buNone/>
            </a:pPr>
            <a:r>
              <a:rPr lang="de-DE" altLang="de-DE" sz="1200" dirty="0" err="1">
                <a:latin typeface="+mj-lt"/>
              </a:rPr>
              <a:t>cover</a:t>
            </a:r>
            <a:endParaRPr lang="de-DE" altLang="de-DE" sz="1200" dirty="0">
              <a:latin typeface="+mj-lt"/>
            </a:endParaRPr>
          </a:p>
          <a:p>
            <a:pPr marL="457200" lvl="1" indent="0" defTabSz="914400" eaLnBrk="0" fontAlgn="base" hangingPunct="0">
              <a:lnSpc>
                <a:spcPct val="100000"/>
              </a:lnSpc>
              <a:spcBef>
                <a:spcPct val="0"/>
              </a:spcBef>
              <a:spcAft>
                <a:spcPct val="0"/>
              </a:spcAft>
              <a:buNone/>
            </a:pPr>
            <a:r>
              <a:rPr lang="de-DE" altLang="de-DE" sz="1200" dirty="0">
                <a:latin typeface="+mj-lt"/>
              </a:rPr>
              <a:t>Das </a:t>
            </a:r>
            <a:r>
              <a:rPr lang="de-DE" altLang="de-DE" sz="1200" dirty="0" err="1">
                <a:latin typeface="+mj-lt"/>
              </a:rPr>
              <a:t>cover</a:t>
            </a:r>
            <a:r>
              <a:rPr lang="de-DE" altLang="de-DE" sz="1200" dirty="0">
                <a:latin typeface="+mj-lt"/>
              </a:rPr>
              <a:t> Schlüsselwort behält das Seitenverhältnis des Hintergrundbildes bei und skaliert es so, dass es so klein wie möglich ist, aber den Hintergrund-Positionierungsbereichs vollständig abdeckt.</a:t>
            </a:r>
          </a:p>
          <a:p>
            <a:pPr marL="0" lvl="0" indent="0" defTabSz="914400" eaLnBrk="0" fontAlgn="base" hangingPunct="0">
              <a:lnSpc>
                <a:spcPct val="100000"/>
              </a:lnSpc>
              <a:spcBef>
                <a:spcPct val="0"/>
              </a:spcBef>
              <a:spcAft>
                <a:spcPct val="0"/>
              </a:spcAft>
              <a:buNone/>
            </a:pPr>
            <a:r>
              <a:rPr lang="de-DE" altLang="de-DE" sz="1200" dirty="0" err="1">
                <a:latin typeface="+mj-lt"/>
              </a:rPr>
              <a:t>contain</a:t>
            </a:r>
            <a:endParaRPr lang="de-DE" altLang="de-DE" sz="1200" dirty="0">
              <a:latin typeface="+mj-lt"/>
            </a:endParaRPr>
          </a:p>
          <a:p>
            <a:pPr marL="457200" lvl="1" indent="0" defTabSz="914400" eaLnBrk="0" fontAlgn="base" hangingPunct="0">
              <a:lnSpc>
                <a:spcPct val="100000"/>
              </a:lnSpc>
              <a:spcBef>
                <a:spcPct val="0"/>
              </a:spcBef>
              <a:spcAft>
                <a:spcPct val="0"/>
              </a:spcAft>
              <a:buNone/>
            </a:pPr>
            <a:r>
              <a:rPr lang="de-DE" altLang="de-DE" sz="1200" dirty="0">
                <a:latin typeface="+mj-lt"/>
              </a:rPr>
              <a:t>Das </a:t>
            </a:r>
            <a:r>
              <a:rPr lang="de-DE" altLang="de-DE" sz="1200" dirty="0" err="1">
                <a:latin typeface="+mj-lt"/>
              </a:rPr>
              <a:t>contain</a:t>
            </a:r>
            <a:r>
              <a:rPr lang="de-DE" altLang="de-DE" sz="1200" dirty="0">
                <a:latin typeface="+mj-lt"/>
              </a:rPr>
              <a:t> Schlüsselwort behält das Seitenverhältnis des Hintergrundbildes bei und skaliert es so, dass es so groß wie möglich ist, aber vollständig im Hintergrund-Positionierungsbereichs enthalten ist.</a:t>
            </a:r>
          </a:p>
        </p:txBody>
      </p:sp>
      <p:grpSp>
        <p:nvGrpSpPr>
          <p:cNvPr id="4" name="Gruppieren 3">
            <a:extLst>
              <a:ext uri="{FF2B5EF4-FFF2-40B4-BE49-F238E27FC236}">
                <a16:creationId xmlns:a16="http://schemas.microsoft.com/office/drawing/2014/main" id="{7A8AE665-49B8-4640-BDF4-C6B00EA5C7B5}"/>
              </a:ext>
            </a:extLst>
          </p:cNvPr>
          <p:cNvGrpSpPr/>
          <p:nvPr/>
        </p:nvGrpSpPr>
        <p:grpSpPr>
          <a:xfrm>
            <a:off x="6782349" y="5737760"/>
            <a:ext cx="5415871" cy="715256"/>
            <a:chOff x="-1657644" y="5903009"/>
            <a:chExt cx="5415871" cy="715256"/>
          </a:xfrm>
        </p:grpSpPr>
        <p:sp>
          <p:nvSpPr>
            <p:cNvPr id="5" name="object 37">
              <a:extLst>
                <a:ext uri="{FF2B5EF4-FFF2-40B4-BE49-F238E27FC236}">
                  <a16:creationId xmlns:a16="http://schemas.microsoft.com/office/drawing/2014/main" id="{2B9EEA09-CDC0-4921-BF06-768EBFA444F4}"/>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https://developer.mozilla.org/de/docs/Web/CSS/background-size</a:t>
              </a:r>
              <a:endParaRPr lang="de-AT" b="0" dirty="0">
                <a:solidFill>
                  <a:schemeClr val="tx1">
                    <a:lumMod val="85000"/>
                    <a:lumOff val="15000"/>
                  </a:schemeClr>
                </a:solidFill>
                <a:latin typeface="+mj-lt"/>
              </a:endParaRPr>
            </a:p>
          </p:txBody>
        </p:sp>
        <p:sp>
          <p:nvSpPr>
            <p:cNvPr id="6" name="Rechteck 5">
              <a:extLst>
                <a:ext uri="{FF2B5EF4-FFF2-40B4-BE49-F238E27FC236}">
                  <a16:creationId xmlns:a16="http://schemas.microsoft.com/office/drawing/2014/main" id="{D4E379EC-1A2C-4CF6-BB93-FF1532FD4868}"/>
                </a:ext>
              </a:extLst>
            </p:cNvPr>
            <p:cNvSpPr/>
            <p:nvPr/>
          </p:nvSpPr>
          <p:spPr>
            <a:xfrm>
              <a:off x="3329905" y="5903009"/>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3785994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EC1ABF-A484-4833-AA76-A61450044C5A}"/>
              </a:ext>
            </a:extLst>
          </p:cNvPr>
          <p:cNvSpPr>
            <a:spLocks noGrp="1"/>
          </p:cNvSpPr>
          <p:nvPr>
            <p:ph type="title"/>
          </p:nvPr>
        </p:nvSpPr>
        <p:spPr/>
        <p:txBody>
          <a:bodyPr/>
          <a:lstStyle/>
          <a:p>
            <a:r>
              <a:rPr lang="de-AT" dirty="0"/>
              <a:t>Framework vs. Bibliothek</a:t>
            </a:r>
          </a:p>
        </p:txBody>
      </p:sp>
      <p:grpSp>
        <p:nvGrpSpPr>
          <p:cNvPr id="4" name="Gruppieren 3">
            <a:extLst>
              <a:ext uri="{FF2B5EF4-FFF2-40B4-BE49-F238E27FC236}">
                <a16:creationId xmlns:a16="http://schemas.microsoft.com/office/drawing/2014/main" id="{6ADA0019-08A4-4DF6-AE2F-69D1DA96E156}"/>
              </a:ext>
            </a:extLst>
          </p:cNvPr>
          <p:cNvGrpSpPr/>
          <p:nvPr/>
        </p:nvGrpSpPr>
        <p:grpSpPr>
          <a:xfrm>
            <a:off x="8150659" y="5566728"/>
            <a:ext cx="4047561" cy="865673"/>
            <a:chOff x="-289334" y="5837230"/>
            <a:chExt cx="4047561" cy="865673"/>
          </a:xfrm>
        </p:grpSpPr>
        <p:sp>
          <p:nvSpPr>
            <p:cNvPr id="5" name="object 37">
              <a:extLst>
                <a:ext uri="{FF2B5EF4-FFF2-40B4-BE49-F238E27FC236}">
                  <a16:creationId xmlns:a16="http://schemas.microsoft.com/office/drawing/2014/main" id="{07106B95-C174-45FF-B270-DF4C27367D0E}"/>
                </a:ext>
              </a:extLst>
            </p:cNvPr>
            <p:cNvSpPr txBox="1"/>
            <p:nvPr/>
          </p:nvSpPr>
          <p:spPr>
            <a:xfrm>
              <a:off x="-289334" y="5976962"/>
              <a:ext cx="4038538" cy="725941"/>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https://www.ionos.at/digitalguide/websites/web-entwicklung/beliebte-javascript-frameworks-und-bibliotheken/</a:t>
              </a:r>
              <a:endParaRPr lang="de-AT" b="0" dirty="0">
                <a:solidFill>
                  <a:schemeClr val="tx1">
                    <a:lumMod val="85000"/>
                    <a:lumOff val="15000"/>
                  </a:schemeClr>
                </a:solidFill>
                <a:latin typeface="+mj-lt"/>
              </a:endParaRPr>
            </a:p>
          </p:txBody>
        </p:sp>
        <p:sp>
          <p:nvSpPr>
            <p:cNvPr id="6" name="Rechteck 5">
              <a:extLst>
                <a:ext uri="{FF2B5EF4-FFF2-40B4-BE49-F238E27FC236}">
                  <a16:creationId xmlns:a16="http://schemas.microsoft.com/office/drawing/2014/main" id="{BACD7954-D6CE-48A6-BDF0-C953114CB1D2}"/>
                </a:ext>
              </a:extLst>
            </p:cNvPr>
            <p:cNvSpPr/>
            <p:nvPr/>
          </p:nvSpPr>
          <p:spPr>
            <a:xfrm>
              <a:off x="3329905" y="5837230"/>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
        <p:nvSpPr>
          <p:cNvPr id="7" name="Textplatzhalter 2">
            <a:extLst>
              <a:ext uri="{FF2B5EF4-FFF2-40B4-BE49-F238E27FC236}">
                <a16:creationId xmlns:a16="http://schemas.microsoft.com/office/drawing/2014/main" id="{8430FCB1-9E98-420C-9A35-220B7CDF06A8}"/>
              </a:ext>
            </a:extLst>
          </p:cNvPr>
          <p:cNvSpPr>
            <a:spLocks noGrp="1"/>
          </p:cNvSpPr>
          <p:nvPr>
            <p:ph type="body" sz="quarter" idx="13"/>
          </p:nvPr>
        </p:nvSpPr>
        <p:spPr>
          <a:xfrm>
            <a:off x="1062037" y="1183022"/>
            <a:ext cx="10067925" cy="670028"/>
          </a:xfrm>
          <a:solidFill>
            <a:srgbClr val="BDD7EE"/>
          </a:solidFill>
          <a:effectLst>
            <a:outerShdw blurRad="50800" dist="38100" dir="2700000" algn="tl" rotWithShape="0">
              <a:prstClr val="black">
                <a:alpha val="40000"/>
              </a:prstClr>
            </a:outerShdw>
          </a:effectLst>
        </p:spPr>
        <p:txBody>
          <a:bodyPr wrap="square" lIns="108000" tIns="108000" rIns="108000" bIns="108000">
            <a:spAutoFit/>
          </a:bodyPr>
          <a:lstStyle/>
          <a:p>
            <a:pPr marL="0" indent="0" defTabSz="914377">
              <a:buNone/>
            </a:pPr>
            <a:r>
              <a:rPr lang="de-AT" sz="1400" dirty="0">
                <a:latin typeface="Calibri (Textkörper)"/>
                <a:cs typeface="Courier New" panose="02070309020205020404" pitchFamily="49" charset="0"/>
              </a:rPr>
              <a:t>Grundlegend:</a:t>
            </a:r>
          </a:p>
          <a:p>
            <a:pPr marL="457189" lvl="1" indent="0" defTabSz="914377">
              <a:buNone/>
            </a:pPr>
            <a:r>
              <a:rPr lang="de-AT" sz="1400" dirty="0">
                <a:latin typeface="Calibri (Textkörper)"/>
              </a:rPr>
              <a:t>Bibliotheken werden vom Programm aufgerufen, wohingegen ein Framework dem Programm Vorgaben macht</a:t>
            </a:r>
          </a:p>
        </p:txBody>
      </p:sp>
      <p:sp>
        <p:nvSpPr>
          <p:cNvPr id="8" name="Textplatzhalter 2">
            <a:extLst>
              <a:ext uri="{FF2B5EF4-FFF2-40B4-BE49-F238E27FC236}">
                <a16:creationId xmlns:a16="http://schemas.microsoft.com/office/drawing/2014/main" id="{8A54D7B4-F2DD-4A6A-B1E4-0ABE44B7D1CF}"/>
              </a:ext>
            </a:extLst>
          </p:cNvPr>
          <p:cNvSpPr txBox="1">
            <a:spLocks/>
          </p:cNvSpPr>
          <p:nvPr/>
        </p:nvSpPr>
        <p:spPr>
          <a:xfrm>
            <a:off x="486032" y="2445920"/>
            <a:ext cx="5419725" cy="2932085"/>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vert="horz" wrap="square" lIns="108000" tIns="108000" rIns="108000" bIns="108000" rtlCol="0">
            <a:spAutoFit/>
          </a:bodyPr>
          <a:lstStyle>
            <a:lvl1pPr indent="0" defTabSz="914377">
              <a:lnSpc>
                <a:spcPct val="90000"/>
              </a:lnSpc>
              <a:spcBef>
                <a:spcPts val="1000"/>
              </a:spcBef>
              <a:buFont typeface="Arial" panose="020B0604020202020204" pitchFamily="34" charset="0"/>
              <a:buNone/>
              <a:defRPr sz="1400">
                <a:effectLst>
                  <a:outerShdw blurRad="38100" dist="38100" dir="2700000" algn="tl">
                    <a:srgbClr val="000000">
                      <a:alpha val="43137"/>
                    </a:srgbClr>
                  </a:outerShdw>
                </a:effectLst>
                <a:latin typeface="+mj-lt"/>
                <a:cs typeface="Courier New" panose="02070309020205020404" pitchFamily="49" charset="0"/>
              </a:defRPr>
            </a:lvl1pPr>
            <a:lvl2pPr marL="685783" lvl="1" indent="-228594" defTabSz="914377">
              <a:lnSpc>
                <a:spcPct val="90000"/>
              </a:lnSpc>
              <a:spcBef>
                <a:spcPts val="500"/>
              </a:spcBef>
              <a:buFont typeface="FontAwesome" pitchFamily="50" charset="0"/>
              <a:buChar char=""/>
              <a:defRPr sz="1400">
                <a:effectLst>
                  <a:outerShdw blurRad="38100" dist="38100" dir="2700000" algn="tl">
                    <a:srgbClr val="000000">
                      <a:alpha val="43137"/>
                    </a:srgbClr>
                  </a:outerShdw>
                </a:effectLst>
                <a:latin typeface="+mj-lt"/>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de-AT" b="1" dirty="0">
                <a:effectLst/>
                <a:latin typeface="Calibri (Textkörper)"/>
              </a:rPr>
              <a:t>Bibliothek</a:t>
            </a:r>
          </a:p>
          <a:p>
            <a:pPr lvl="1"/>
            <a:r>
              <a:rPr lang="de-AT" dirty="0">
                <a:effectLst/>
                <a:latin typeface="Calibri (Textkörper)"/>
              </a:rPr>
              <a:t>Programmbibliothek</a:t>
            </a:r>
          </a:p>
          <a:p>
            <a:pPr lvl="1"/>
            <a:r>
              <a:rPr lang="de-AT" dirty="0">
                <a:effectLst/>
                <a:latin typeface="Calibri (Textkörper)"/>
              </a:rPr>
              <a:t>beherbergen immer Unterprogramme, die mit Hilfsfunktionen die Programmierung erleichtern</a:t>
            </a:r>
          </a:p>
          <a:p>
            <a:pPr lvl="1"/>
            <a:r>
              <a:rPr lang="de-AT" dirty="0">
                <a:effectLst/>
                <a:latin typeface="Calibri (Textkörper)"/>
              </a:rPr>
              <a:t>wird stärker auf eine bestimmte Verwendung hin entwickelt</a:t>
            </a:r>
          </a:p>
          <a:p>
            <a:pPr lvl="1"/>
            <a:r>
              <a:rPr lang="de-AT" dirty="0">
                <a:effectLst/>
                <a:latin typeface="Calibri (Textkörper)"/>
              </a:rPr>
              <a:t>besitzt aufeinander abgestimmte Funktionen</a:t>
            </a:r>
          </a:p>
          <a:p>
            <a:pPr lvl="1"/>
            <a:r>
              <a:rPr lang="de-AT" dirty="0">
                <a:effectLst/>
                <a:latin typeface="Calibri (Textkörper)"/>
              </a:rPr>
              <a:t>werden stets von einer Software eingebunden</a:t>
            </a:r>
          </a:p>
          <a:p>
            <a:pPr lvl="1"/>
            <a:r>
              <a:rPr lang="de-AT" dirty="0">
                <a:effectLst/>
                <a:latin typeface="Calibri (Textkörper)"/>
              </a:rPr>
              <a:t>können nur innerhalb eines Programms arbeiten</a:t>
            </a:r>
          </a:p>
          <a:p>
            <a:pPr lvl="1"/>
            <a:r>
              <a:rPr lang="de-AT" dirty="0">
                <a:effectLst/>
                <a:latin typeface="Calibri (Textkörper)"/>
              </a:rPr>
              <a:t>können nicht selbstständig ausgeführt werden</a:t>
            </a:r>
          </a:p>
          <a:p>
            <a:pPr lvl="1"/>
            <a:r>
              <a:rPr lang="de-AT" dirty="0">
                <a:effectLst/>
                <a:latin typeface="Calibri (Textkörper)"/>
              </a:rPr>
              <a:t>Code wird von Programmierern über Programmierschnittstelle einer Software aufgerufen</a:t>
            </a:r>
          </a:p>
        </p:txBody>
      </p:sp>
      <p:sp>
        <p:nvSpPr>
          <p:cNvPr id="9" name="Textplatzhalter 2">
            <a:extLst>
              <a:ext uri="{FF2B5EF4-FFF2-40B4-BE49-F238E27FC236}">
                <a16:creationId xmlns:a16="http://schemas.microsoft.com/office/drawing/2014/main" id="{D657D733-1278-4B45-8B12-C444F9DC42A8}"/>
              </a:ext>
            </a:extLst>
          </p:cNvPr>
          <p:cNvSpPr txBox="1">
            <a:spLocks/>
          </p:cNvSpPr>
          <p:nvPr/>
        </p:nvSpPr>
        <p:spPr>
          <a:xfrm>
            <a:off x="6286243" y="2445920"/>
            <a:ext cx="5419725" cy="2799842"/>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vert="horz" wrap="square" lIns="108000" tIns="108000" rIns="108000" bIns="108000" rtlCol="0">
            <a:spAutoFit/>
          </a:bodyPr>
          <a:lstStyle>
            <a:defPPr>
              <a:defRPr lang="de-DE"/>
            </a:defPPr>
            <a:lvl1pPr indent="0" defTabSz="914377">
              <a:lnSpc>
                <a:spcPct val="90000"/>
              </a:lnSpc>
              <a:spcBef>
                <a:spcPts val="1000"/>
              </a:spcBef>
              <a:buFont typeface="Arial" panose="020B0604020202020204" pitchFamily="34" charset="0"/>
              <a:buNone/>
              <a:defRPr sz="1400">
                <a:effectLst>
                  <a:outerShdw blurRad="38100" dist="38100" dir="2700000" algn="tl">
                    <a:srgbClr val="000000">
                      <a:alpha val="43137"/>
                    </a:srgbClr>
                  </a:outerShdw>
                </a:effectLst>
                <a:latin typeface="+mj-lt"/>
                <a:cs typeface="Courier New" panose="02070309020205020404" pitchFamily="49" charset="0"/>
              </a:defRPr>
            </a:lvl1pPr>
            <a:lvl2pPr marL="685783" lvl="1" indent="-228594" defTabSz="914377">
              <a:lnSpc>
                <a:spcPct val="90000"/>
              </a:lnSpc>
              <a:spcBef>
                <a:spcPts val="500"/>
              </a:spcBef>
              <a:buFont typeface="FontAwesome" pitchFamily="50" charset="0"/>
              <a:buChar char=""/>
              <a:defRPr sz="1400">
                <a:effectLst>
                  <a:outerShdw blurRad="38100" dist="38100" dir="2700000" algn="tl">
                    <a:srgbClr val="000000">
                      <a:alpha val="43137"/>
                    </a:srgbClr>
                  </a:outerShdw>
                </a:effectLst>
                <a:latin typeface="+mj-lt"/>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de-AT" b="1" dirty="0">
                <a:effectLst/>
                <a:latin typeface="Calibri (Textkörper)"/>
              </a:rPr>
              <a:t>Framework</a:t>
            </a:r>
          </a:p>
          <a:p>
            <a:pPr lvl="1"/>
            <a:r>
              <a:rPr lang="de-AT" dirty="0">
                <a:effectLst/>
                <a:latin typeface="Calibri (Textkörper)"/>
              </a:rPr>
              <a:t>Rahmenstruktur, Ordnungsrahmen</a:t>
            </a:r>
          </a:p>
          <a:p>
            <a:pPr lvl="1"/>
            <a:r>
              <a:rPr lang="de-AT" dirty="0">
                <a:effectLst/>
                <a:latin typeface="Calibri (Textkörper)"/>
              </a:rPr>
              <a:t>kein autonomes Programm</a:t>
            </a:r>
          </a:p>
          <a:p>
            <a:pPr lvl="1"/>
            <a:r>
              <a:rPr lang="de-AT" dirty="0">
                <a:effectLst/>
                <a:latin typeface="Calibri (Textkörper)"/>
              </a:rPr>
              <a:t>spezielle Form einer Klassenbibliothek</a:t>
            </a:r>
          </a:p>
          <a:p>
            <a:pPr lvl="1"/>
            <a:r>
              <a:rPr lang="de-AT" dirty="0">
                <a:effectLst/>
                <a:latin typeface="Calibri (Textkörper)"/>
              </a:rPr>
              <a:t>stellt die Software-Architektur (Grundgerüst) einer Anwendung dar</a:t>
            </a:r>
          </a:p>
          <a:p>
            <a:pPr lvl="1"/>
            <a:r>
              <a:rPr lang="de-AT" dirty="0">
                <a:effectLst/>
                <a:latin typeface="Calibri (Textkörper)"/>
              </a:rPr>
              <a:t>bestimmt wesentlich den Entwicklungsprozess</a:t>
            </a:r>
          </a:p>
          <a:p>
            <a:pPr lvl="1"/>
            <a:r>
              <a:rPr lang="de-AT" dirty="0">
                <a:effectLst/>
                <a:latin typeface="Calibri (Textkörper)"/>
              </a:rPr>
              <a:t>besitzen Entwurfsmuster mit verschiedenen Funktionen (häufig in Form mehrere Bibliotheken)</a:t>
            </a:r>
          </a:p>
          <a:p>
            <a:pPr lvl="1"/>
            <a:r>
              <a:rPr lang="de-AT" dirty="0">
                <a:effectLst/>
                <a:latin typeface="Calibri (Textkörper)"/>
              </a:rPr>
              <a:t>Code wird in festgelegte Strukturen des Frameworks eingebettet und aufgerufen sobald er benötigt wird.</a:t>
            </a:r>
          </a:p>
        </p:txBody>
      </p:sp>
    </p:spTree>
    <p:extLst>
      <p:ext uri="{BB962C8B-B14F-4D97-AF65-F5344CB8AC3E}">
        <p14:creationId xmlns:p14="http://schemas.microsoft.com/office/powerpoint/2010/main" val="4213022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D2BDF-8844-4FC1-90D7-7E745A3D4C75}"/>
              </a:ext>
            </a:extLst>
          </p:cNvPr>
          <p:cNvSpPr>
            <a:spLocks noGrp="1"/>
          </p:cNvSpPr>
          <p:nvPr>
            <p:ph type="title"/>
          </p:nvPr>
        </p:nvSpPr>
        <p:spPr/>
        <p:txBody>
          <a:bodyPr/>
          <a:lstStyle/>
          <a:p>
            <a:r>
              <a:rPr lang="de-AT" dirty="0"/>
              <a:t>Pseudoklassen</a:t>
            </a:r>
          </a:p>
        </p:txBody>
      </p:sp>
      <p:sp>
        <p:nvSpPr>
          <p:cNvPr id="3" name="Textplatzhalter 2">
            <a:extLst>
              <a:ext uri="{FF2B5EF4-FFF2-40B4-BE49-F238E27FC236}">
                <a16:creationId xmlns:a16="http://schemas.microsoft.com/office/drawing/2014/main" id="{DB178C18-2B03-4224-A4C4-635EB2101C0E}"/>
              </a:ext>
            </a:extLst>
          </p:cNvPr>
          <p:cNvSpPr>
            <a:spLocks noGrp="1"/>
          </p:cNvSpPr>
          <p:nvPr>
            <p:ph type="body" sz="quarter" idx="13"/>
          </p:nvPr>
        </p:nvSpPr>
        <p:spPr>
          <a:xfrm>
            <a:off x="1062037" y="2060952"/>
            <a:ext cx="10067925" cy="1964127"/>
          </a:xfrm>
        </p:spPr>
        <p:txBody>
          <a:bodyPr/>
          <a:lstStyle/>
          <a:p>
            <a:r>
              <a:rPr lang="de-DE" dirty="0"/>
              <a:t>Bei </a:t>
            </a:r>
            <a:r>
              <a:rPr lang="de-DE" b="1" dirty="0"/>
              <a:t>Pseudoklasse</a:t>
            </a:r>
            <a:r>
              <a:rPr lang="de-DE" dirty="0"/>
              <a:t>n handelt es sich um einfache Selektoren, die ein Element dann ansprechen, wenn es eine bestimmte Eigenschaft besitzt. So lassen sich zum Beispiel Elemente auswählen, über denen sich gerade der Mauszeiger befindet oder Elemente, die das erste </a:t>
            </a:r>
            <a:r>
              <a:rPr lang="de-DE" dirty="0" err="1"/>
              <a:t>Kindelement</a:t>
            </a:r>
            <a:r>
              <a:rPr lang="de-DE" dirty="0"/>
              <a:t> eines anderen Elementes sind. CSS unterscheidet:</a:t>
            </a:r>
          </a:p>
          <a:p>
            <a:pPr lvl="1"/>
            <a:r>
              <a:rPr lang="de-AT" dirty="0">
                <a:hlinkClick r:id="rId2" tooltip="CSS/Selektoren/Pseudoklasse/strukturelle Pseudoklasse"/>
              </a:rPr>
              <a:t>strukturelle Pseudoklassen</a:t>
            </a:r>
            <a:endParaRPr lang="de-AT" dirty="0"/>
          </a:p>
          <a:p>
            <a:pPr lvl="1"/>
            <a:r>
              <a:rPr lang="de-AT" dirty="0">
                <a:hlinkClick r:id="rId3" tooltip="CSS/Selektoren/Pseudoklasse/dynamische Pseudoklasse"/>
              </a:rPr>
              <a:t>dynamische Pseudoklassen</a:t>
            </a:r>
            <a:endParaRPr lang="de-AT" dirty="0"/>
          </a:p>
          <a:p>
            <a:pPr lvl="1"/>
            <a:r>
              <a:rPr lang="de-DE" dirty="0">
                <a:hlinkClick r:id="rId4" tooltip="CSS/Selektoren/Pseudoklasse/lang"/>
              </a:rPr>
              <a:t>:lang()</a:t>
            </a:r>
            <a:r>
              <a:rPr lang="de-DE" dirty="0"/>
              <a:t>, für Sprachangaben</a:t>
            </a:r>
          </a:p>
          <a:p>
            <a:pPr lvl="1"/>
            <a:r>
              <a:rPr lang="de-DE" dirty="0">
                <a:hlinkClick r:id="rId5" tooltip="CSS/Selektoren/Pseudoklasse/not"/>
              </a:rPr>
              <a:t>:not()</a:t>
            </a:r>
            <a:r>
              <a:rPr lang="de-DE" dirty="0"/>
              <a:t>, für Negationen</a:t>
            </a:r>
          </a:p>
          <a:p>
            <a:pPr lvl="1"/>
            <a:r>
              <a:rPr lang="de-DE" dirty="0">
                <a:hlinkClick r:id="rId6" tooltip="CSS/Selektoren/Pseudoklasse/matches"/>
              </a:rPr>
              <a:t>:</a:t>
            </a:r>
            <a:r>
              <a:rPr lang="de-DE" dirty="0" err="1">
                <a:hlinkClick r:id="rId6" tooltip="CSS/Selektoren/Pseudoklasse/matches"/>
              </a:rPr>
              <a:t>matches</a:t>
            </a:r>
            <a:r>
              <a:rPr lang="de-DE" dirty="0">
                <a:hlinkClick r:id="rId6" tooltip="CSS/Selektoren/Pseudoklasse/matches"/>
              </a:rPr>
              <a:t>()</a:t>
            </a:r>
            <a:r>
              <a:rPr lang="de-DE" dirty="0"/>
              <a:t>, als Struktur für eine Liste von Selektoren</a:t>
            </a:r>
          </a:p>
        </p:txBody>
      </p:sp>
      <p:grpSp>
        <p:nvGrpSpPr>
          <p:cNvPr id="7" name="Gruppieren 6">
            <a:extLst>
              <a:ext uri="{FF2B5EF4-FFF2-40B4-BE49-F238E27FC236}">
                <a16:creationId xmlns:a16="http://schemas.microsoft.com/office/drawing/2014/main" id="{C99B910B-3C3B-44D0-8D05-F7F883EAF04F}"/>
              </a:ext>
            </a:extLst>
          </p:cNvPr>
          <p:cNvGrpSpPr/>
          <p:nvPr/>
        </p:nvGrpSpPr>
        <p:grpSpPr>
          <a:xfrm>
            <a:off x="6782349" y="5737760"/>
            <a:ext cx="5415871" cy="715256"/>
            <a:chOff x="-1657644" y="5903009"/>
            <a:chExt cx="5415871" cy="715256"/>
          </a:xfrm>
        </p:grpSpPr>
        <p:sp>
          <p:nvSpPr>
            <p:cNvPr id="8" name="object 37">
              <a:extLst>
                <a:ext uri="{FF2B5EF4-FFF2-40B4-BE49-F238E27FC236}">
                  <a16:creationId xmlns:a16="http://schemas.microsoft.com/office/drawing/2014/main" id="{FB91074C-3270-4B3A-A7A1-8DCCE07D909E}"/>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https://wiki.selfhtml.org/wiki/CSS/Selektoren/Pseudoklasse</a:t>
              </a:r>
              <a:endParaRPr lang="de-AT" b="0" dirty="0">
                <a:solidFill>
                  <a:schemeClr val="tx1">
                    <a:lumMod val="85000"/>
                    <a:lumOff val="15000"/>
                  </a:schemeClr>
                </a:solidFill>
                <a:latin typeface="+mj-lt"/>
              </a:endParaRPr>
            </a:p>
          </p:txBody>
        </p:sp>
        <p:sp>
          <p:nvSpPr>
            <p:cNvPr id="9" name="Rechteck 8">
              <a:extLst>
                <a:ext uri="{FF2B5EF4-FFF2-40B4-BE49-F238E27FC236}">
                  <a16:creationId xmlns:a16="http://schemas.microsoft.com/office/drawing/2014/main" id="{080B7AAF-49C0-4822-BA63-DB7A45EEA320}"/>
                </a:ext>
              </a:extLst>
            </p:cNvPr>
            <p:cNvSpPr/>
            <p:nvPr/>
          </p:nvSpPr>
          <p:spPr>
            <a:xfrm>
              <a:off x="3329905" y="5903009"/>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2128603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889DC-6C70-4D02-9904-C953303B3C78}"/>
              </a:ext>
            </a:extLst>
          </p:cNvPr>
          <p:cNvSpPr>
            <a:spLocks noGrp="1"/>
          </p:cNvSpPr>
          <p:nvPr>
            <p:ph type="title"/>
          </p:nvPr>
        </p:nvSpPr>
        <p:spPr/>
        <p:txBody>
          <a:bodyPr/>
          <a:lstStyle/>
          <a:p>
            <a:r>
              <a:rPr lang="de-AT" dirty="0"/>
              <a:t>box-</a:t>
            </a:r>
            <a:r>
              <a:rPr lang="de-AT" dirty="0" err="1"/>
              <a:t>sizing</a:t>
            </a:r>
            <a:endParaRPr lang="de-AT" dirty="0"/>
          </a:p>
        </p:txBody>
      </p:sp>
      <p:sp>
        <p:nvSpPr>
          <p:cNvPr id="7" name="Rectangle 1">
            <a:extLst>
              <a:ext uri="{FF2B5EF4-FFF2-40B4-BE49-F238E27FC236}">
                <a16:creationId xmlns:a16="http://schemas.microsoft.com/office/drawing/2014/main" id="{80A79704-41EF-440E-A2D7-48ED515460C8}"/>
              </a:ext>
            </a:extLst>
          </p:cNvPr>
          <p:cNvSpPr>
            <a:spLocks noGrp="1" noChangeArrowheads="1"/>
          </p:cNvSpPr>
          <p:nvPr>
            <p:ph type="body" sz="quarter" idx="13"/>
          </p:nvPr>
        </p:nvSpPr>
        <p:spPr bwMode="auto">
          <a:xfrm>
            <a:off x="371476" y="2295682"/>
            <a:ext cx="1077894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de-DE" altLang="de-DE" dirty="0"/>
              <a:t>Die box-</a:t>
            </a:r>
            <a:r>
              <a:rPr lang="de-DE" altLang="de-DE" dirty="0" err="1"/>
              <a:t>sizing</a:t>
            </a:r>
            <a:r>
              <a:rPr lang="de-DE" altLang="de-DE" dirty="0"/>
              <a:t> </a:t>
            </a:r>
            <a:r>
              <a:rPr lang="de-DE" altLang="de-DE" dirty="0">
                <a:hlinkClick r:id="rId2" tooltip="CSS/Common_CSS_Questions">
                  <a:extLst>
                    <a:ext uri="{A12FA001-AC4F-418D-AE19-62706E023703}">
                      <ahyp:hlinkClr xmlns:ahyp="http://schemas.microsoft.com/office/drawing/2018/hyperlinkcolor" val="tx"/>
                    </a:ext>
                  </a:extLst>
                </a:hlinkClick>
              </a:rPr>
              <a:t>CSS</a:t>
            </a:r>
            <a:r>
              <a:rPr lang="de-DE" altLang="de-DE" dirty="0"/>
              <a:t>-Eigenschaft wird verwendet, um das Standard </a:t>
            </a:r>
            <a:r>
              <a:rPr lang="de-DE" altLang="de-DE" dirty="0">
                <a:hlinkClick r:id="rId3" tooltip="CSS/Box_model">
                  <a:extLst>
                    <a:ext uri="{A12FA001-AC4F-418D-AE19-62706E023703}">
                      <ahyp:hlinkClr xmlns:ahyp="http://schemas.microsoft.com/office/drawing/2018/hyperlinkcolor" val="tx"/>
                    </a:ext>
                  </a:extLst>
                </a:hlinkClick>
              </a:rPr>
              <a:t>CSS Boxmodell</a:t>
            </a:r>
            <a:r>
              <a:rPr lang="de-DE" altLang="de-DE" dirty="0"/>
              <a:t> zu verändern. Das Boxmodell wird dazu verwendet, Breiten und Höhen von Elementen zu berechnen.</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dirty="0"/>
              <a:t>Man kann diese Eigenschaft dazu verwenden, das Verhalten bestimmter Browser nachzuahmen, die die CSS Boxmodell Spezifikation nicht erwartungsgemäß unterstützen.</a:t>
            </a:r>
          </a:p>
        </p:txBody>
      </p:sp>
      <p:grpSp>
        <p:nvGrpSpPr>
          <p:cNvPr id="8" name="Gruppieren 7">
            <a:extLst>
              <a:ext uri="{FF2B5EF4-FFF2-40B4-BE49-F238E27FC236}">
                <a16:creationId xmlns:a16="http://schemas.microsoft.com/office/drawing/2014/main" id="{FB480E9C-9B4C-4B24-8D00-983803FB7683}"/>
              </a:ext>
            </a:extLst>
          </p:cNvPr>
          <p:cNvGrpSpPr/>
          <p:nvPr/>
        </p:nvGrpSpPr>
        <p:grpSpPr>
          <a:xfrm>
            <a:off x="6782349" y="5737760"/>
            <a:ext cx="5415871" cy="715256"/>
            <a:chOff x="-1657644" y="5903009"/>
            <a:chExt cx="5415871" cy="715256"/>
          </a:xfrm>
        </p:grpSpPr>
        <p:sp>
          <p:nvSpPr>
            <p:cNvPr id="9" name="object 37">
              <a:extLst>
                <a:ext uri="{FF2B5EF4-FFF2-40B4-BE49-F238E27FC236}">
                  <a16:creationId xmlns:a16="http://schemas.microsoft.com/office/drawing/2014/main" id="{70D0AB73-D95D-4C5B-8EB4-501B91744EB1}"/>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https://developer.mozilla.org/de/docs/Web/CSS/box-sizing</a:t>
              </a:r>
              <a:endParaRPr lang="de-AT" b="0" dirty="0">
                <a:solidFill>
                  <a:schemeClr val="tx1">
                    <a:lumMod val="85000"/>
                    <a:lumOff val="15000"/>
                  </a:schemeClr>
                </a:solidFill>
                <a:latin typeface="+mj-lt"/>
              </a:endParaRPr>
            </a:p>
          </p:txBody>
        </p:sp>
        <p:sp>
          <p:nvSpPr>
            <p:cNvPr id="10" name="Rechteck 9">
              <a:extLst>
                <a:ext uri="{FF2B5EF4-FFF2-40B4-BE49-F238E27FC236}">
                  <a16:creationId xmlns:a16="http://schemas.microsoft.com/office/drawing/2014/main" id="{11372D35-0EFA-46AE-BDFF-C8D7FA0E6517}"/>
                </a:ext>
              </a:extLst>
            </p:cNvPr>
            <p:cNvSpPr/>
            <p:nvPr/>
          </p:nvSpPr>
          <p:spPr>
            <a:xfrm>
              <a:off x="3329905" y="5903009"/>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125422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DA3F3616-A3F6-4B70-8096-32EE41FD6F7E}"/>
              </a:ext>
            </a:extLst>
          </p:cNvPr>
          <p:cNvSpPr>
            <a:spLocks noGrp="1"/>
          </p:cNvSpPr>
          <p:nvPr>
            <p:ph type="title"/>
          </p:nvPr>
        </p:nvSpPr>
        <p:spPr/>
        <p:txBody>
          <a:bodyPr/>
          <a:lstStyle/>
          <a:p>
            <a:r>
              <a:rPr lang="de-AT" dirty="0"/>
              <a:t>CSS GRID</a:t>
            </a:r>
          </a:p>
        </p:txBody>
      </p:sp>
      <p:sp>
        <p:nvSpPr>
          <p:cNvPr id="8" name="Textplatzhalter 7">
            <a:extLst>
              <a:ext uri="{FF2B5EF4-FFF2-40B4-BE49-F238E27FC236}">
                <a16:creationId xmlns:a16="http://schemas.microsoft.com/office/drawing/2014/main" id="{81880416-D27E-4FD9-9992-109F09B18F77}"/>
              </a:ext>
            </a:extLst>
          </p:cNvPr>
          <p:cNvSpPr>
            <a:spLocks noGrp="1"/>
          </p:cNvSpPr>
          <p:nvPr>
            <p:ph type="body" sz="quarter" idx="13"/>
          </p:nvPr>
        </p:nvSpPr>
        <p:spPr>
          <a:xfrm>
            <a:off x="1893142" y="1389718"/>
            <a:ext cx="7024590" cy="1061829"/>
          </a:xfrm>
        </p:spPr>
        <p:txBody>
          <a:bodyPr/>
          <a:lstStyle/>
          <a:p>
            <a:pPr marL="0" indent="0">
              <a:buNone/>
            </a:pPr>
            <a:r>
              <a:rPr lang="de-DE" dirty="0"/>
              <a:t>CSS Grid bietet eine neue Möglichkeit, zweidimensionale Layouts im Web zu erstellen. Mit wenigen Zeilen im CSS wird ein Raster erstellt, was ohne JavaScript bisher fast unmöglich war. Kein Plugin oder komplizierte Installationen, keine zusätzlichen Files, die unnötig „schwer” sind, keine Grenzen in der Gestaltung durch den 12-er Grid.  Einfach kurz und knapp ins CSS einarbeiten und alles nativ im Browser!</a:t>
            </a:r>
            <a:endParaRPr lang="de-AT" dirty="0"/>
          </a:p>
        </p:txBody>
      </p:sp>
      <p:grpSp>
        <p:nvGrpSpPr>
          <p:cNvPr id="4" name="Gruppieren 3">
            <a:extLst>
              <a:ext uri="{FF2B5EF4-FFF2-40B4-BE49-F238E27FC236}">
                <a16:creationId xmlns:a16="http://schemas.microsoft.com/office/drawing/2014/main" id="{18E44F7E-0DCF-40C4-B5A4-763AF8284A2E}"/>
              </a:ext>
            </a:extLst>
          </p:cNvPr>
          <p:cNvGrpSpPr/>
          <p:nvPr/>
        </p:nvGrpSpPr>
        <p:grpSpPr>
          <a:xfrm>
            <a:off x="4198777" y="5379855"/>
            <a:ext cx="7999443" cy="1068501"/>
            <a:chOff x="-4241216" y="5719043"/>
            <a:chExt cx="7999443" cy="1068501"/>
          </a:xfrm>
        </p:grpSpPr>
        <p:sp>
          <p:nvSpPr>
            <p:cNvPr id="5" name="object 37">
              <a:extLst>
                <a:ext uri="{FF2B5EF4-FFF2-40B4-BE49-F238E27FC236}">
                  <a16:creationId xmlns:a16="http://schemas.microsoft.com/office/drawing/2014/main" id="{CF2913EC-3CF9-4822-B565-09413957CE1B}"/>
                </a:ext>
              </a:extLst>
            </p:cNvPr>
            <p:cNvSpPr txBox="1"/>
            <p:nvPr/>
          </p:nvSpPr>
          <p:spPr>
            <a:xfrm>
              <a:off x="-4241216" y="5892326"/>
              <a:ext cx="7990420" cy="895218"/>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Üben!!</a:t>
              </a:r>
            </a:p>
            <a:p>
              <a:pPr marL="171450" indent="-171450">
                <a:buFont typeface="FontAwesome" pitchFamily="50" charset="0"/>
                <a:buChar char=""/>
              </a:pPr>
              <a:r>
                <a:rPr lang="de-AT" b="0" dirty="0">
                  <a:solidFill>
                    <a:schemeClr val="tx1">
                      <a:lumMod val="85000"/>
                      <a:lumOff val="15000"/>
                    </a:schemeClr>
                  </a:solidFill>
                  <a:latin typeface="+mj-lt"/>
                  <a:hlinkClick r:id="rId2">
                    <a:extLst>
                      <a:ext uri="{A12FA001-AC4F-418D-AE19-62706E023703}">
                        <ahyp:hlinkClr xmlns:ahyp="http://schemas.microsoft.com/office/drawing/2018/hyperlinkcolor" val="tx"/>
                      </a:ext>
                    </a:extLst>
                  </a:hlinkClick>
                </a:rPr>
                <a:t>https://medium.com/sketch-app-sources/css-grid-einf%C3%BChrung-in-5-minuten-verstehen-und-in-sketch-umsetzen-9e9e8a16b07e</a:t>
              </a:r>
              <a:endParaRPr lang="de-AT" b="0" dirty="0">
                <a:solidFill>
                  <a:schemeClr val="tx1">
                    <a:lumMod val="85000"/>
                    <a:lumOff val="15000"/>
                  </a:schemeClr>
                </a:solidFill>
                <a:latin typeface="+mj-lt"/>
              </a:endParaRPr>
            </a:p>
            <a:p>
              <a:pPr marL="171450" indent="-171450">
                <a:buFont typeface="FontAwesome" pitchFamily="50" charset="0"/>
                <a:buChar char=""/>
              </a:pPr>
              <a:r>
                <a:rPr lang="de-AT" b="0" dirty="0">
                  <a:solidFill>
                    <a:schemeClr val="tx1">
                      <a:lumMod val="85000"/>
                      <a:lumOff val="15000"/>
                    </a:schemeClr>
                  </a:solidFill>
                  <a:latin typeface="+mj-lt"/>
                  <a:hlinkClick r:id="rId3">
                    <a:extLst>
                      <a:ext uri="{A12FA001-AC4F-418D-AE19-62706E023703}">
                        <ahyp:hlinkClr xmlns:ahyp="http://schemas.microsoft.com/office/drawing/2018/hyperlinkcolor" val="tx"/>
                      </a:ext>
                    </a:extLst>
                  </a:hlinkClick>
                </a:rPr>
                <a:t>https://blog.kulturbanause.de/2013/12/css-grid-layout-module/</a:t>
              </a:r>
              <a:endParaRPr lang="de-AT" b="0" dirty="0">
                <a:solidFill>
                  <a:schemeClr val="tx1">
                    <a:lumMod val="85000"/>
                    <a:lumOff val="15000"/>
                  </a:schemeClr>
                </a:solidFill>
                <a:latin typeface="+mj-lt"/>
              </a:endParaRPr>
            </a:p>
            <a:p>
              <a:pPr marL="171450" indent="-171450">
                <a:buFont typeface="FontAwesome" pitchFamily="50" charset="0"/>
                <a:buChar char=""/>
              </a:pPr>
              <a:r>
                <a:rPr lang="de-AT" b="0" dirty="0">
                  <a:solidFill>
                    <a:schemeClr val="tx1">
                      <a:lumMod val="85000"/>
                      <a:lumOff val="15000"/>
                    </a:schemeClr>
                  </a:solidFill>
                  <a:latin typeface="+mj-lt"/>
                  <a:hlinkClick r:id="rId4">
                    <a:extLst>
                      <a:ext uri="{A12FA001-AC4F-418D-AE19-62706E023703}">
                        <ahyp:hlinkClr xmlns:ahyp="http://schemas.microsoft.com/office/drawing/2018/hyperlinkcolor" val="tx"/>
                      </a:ext>
                    </a:extLst>
                  </a:hlinkClick>
                </a:rPr>
                <a:t>https://www.w3schools.com/css/css_grid.asp</a:t>
              </a:r>
              <a:endParaRPr lang="de-AT" b="0" dirty="0">
                <a:solidFill>
                  <a:schemeClr val="tx1">
                    <a:lumMod val="85000"/>
                    <a:lumOff val="15000"/>
                  </a:schemeClr>
                </a:solidFill>
                <a:latin typeface="+mj-lt"/>
              </a:endParaRPr>
            </a:p>
          </p:txBody>
        </p:sp>
        <p:sp>
          <p:nvSpPr>
            <p:cNvPr id="7" name="Rechteck 6">
              <a:extLst>
                <a:ext uri="{FF2B5EF4-FFF2-40B4-BE49-F238E27FC236}">
                  <a16:creationId xmlns:a16="http://schemas.microsoft.com/office/drawing/2014/main" id="{8BFDC6F1-0118-4833-9A87-15260AB858EA}"/>
                </a:ext>
              </a:extLst>
            </p:cNvPr>
            <p:cNvSpPr/>
            <p:nvPr/>
          </p:nvSpPr>
          <p:spPr>
            <a:xfrm>
              <a:off x="3329905" y="5719043"/>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pic>
        <p:nvPicPr>
          <p:cNvPr id="3" name="Grafik 2" descr="Ein Bild, das Gebäude, Fenster enthält.&#10;&#10;Automatisch generierte Beschreibung">
            <a:extLst>
              <a:ext uri="{FF2B5EF4-FFF2-40B4-BE49-F238E27FC236}">
                <a16:creationId xmlns:a16="http://schemas.microsoft.com/office/drawing/2014/main" id="{26A0B946-EEA6-4001-B210-3EAEACDAF9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453" y="2579426"/>
            <a:ext cx="5019968" cy="2717954"/>
          </a:xfrm>
          <a:prstGeom prst="rect">
            <a:avLst/>
          </a:prstGeom>
        </p:spPr>
      </p:pic>
    </p:spTree>
    <p:extLst>
      <p:ext uri="{BB962C8B-B14F-4D97-AF65-F5344CB8AC3E}">
        <p14:creationId xmlns:p14="http://schemas.microsoft.com/office/powerpoint/2010/main" val="270802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F789AE-98C8-4B55-88ED-832F45356305}"/>
              </a:ext>
            </a:extLst>
          </p:cNvPr>
          <p:cNvSpPr>
            <a:spLocks noGrp="1"/>
          </p:cNvSpPr>
          <p:nvPr>
            <p:ph type="title"/>
          </p:nvPr>
        </p:nvSpPr>
        <p:spPr/>
        <p:txBody>
          <a:bodyPr/>
          <a:lstStyle/>
          <a:p>
            <a:r>
              <a:rPr lang="de-AT" dirty="0"/>
              <a:t>Box-Model</a:t>
            </a:r>
          </a:p>
        </p:txBody>
      </p:sp>
      <p:sp>
        <p:nvSpPr>
          <p:cNvPr id="3" name="Textplatzhalter 2">
            <a:extLst>
              <a:ext uri="{FF2B5EF4-FFF2-40B4-BE49-F238E27FC236}">
                <a16:creationId xmlns:a16="http://schemas.microsoft.com/office/drawing/2014/main" id="{943B1B14-9C87-4E6C-8C58-A56BE773FB20}"/>
              </a:ext>
            </a:extLst>
          </p:cNvPr>
          <p:cNvSpPr>
            <a:spLocks noGrp="1"/>
          </p:cNvSpPr>
          <p:nvPr>
            <p:ph type="body" sz="quarter" idx="13"/>
          </p:nvPr>
        </p:nvSpPr>
        <p:spPr>
          <a:xfrm>
            <a:off x="1062037" y="2488550"/>
            <a:ext cx="10067925" cy="674031"/>
          </a:xfrm>
        </p:spPr>
        <p:txBody>
          <a:bodyPr/>
          <a:lstStyle/>
          <a:p>
            <a:r>
              <a:rPr lang="de-DE" dirty="0"/>
              <a:t>Mit CSS können Sie Elementen (feste) Breiten, Höhen und Abstände geben und diese nebeneinander positionieren. Die rechteckigen Blöcke, die im Elementbaum erzeugt und auf dem Bildschirm dargestellt werden, folgen einem Schema, dem „</a:t>
            </a:r>
            <a:r>
              <a:rPr lang="de-DE" b="1" dirty="0">
                <a:hlinkClick r:id="rId2" tooltip="Box-Modell"/>
              </a:rPr>
              <a:t>Box-Modell</a:t>
            </a:r>
            <a:r>
              <a:rPr lang="de-DE" dirty="0"/>
              <a:t>“. Es ist somit Grundlage jeden Layouts. </a:t>
            </a:r>
            <a:endParaRPr lang="de-AT" dirty="0"/>
          </a:p>
        </p:txBody>
      </p:sp>
      <p:grpSp>
        <p:nvGrpSpPr>
          <p:cNvPr id="4" name="Gruppieren 3">
            <a:extLst>
              <a:ext uri="{FF2B5EF4-FFF2-40B4-BE49-F238E27FC236}">
                <a16:creationId xmlns:a16="http://schemas.microsoft.com/office/drawing/2014/main" id="{1E9994F6-68F3-4F5F-906A-90DEE67C5F2B}"/>
              </a:ext>
            </a:extLst>
          </p:cNvPr>
          <p:cNvGrpSpPr/>
          <p:nvPr/>
        </p:nvGrpSpPr>
        <p:grpSpPr>
          <a:xfrm>
            <a:off x="6782349" y="5678562"/>
            <a:ext cx="5415871" cy="781034"/>
            <a:chOff x="-1657644" y="5837231"/>
            <a:chExt cx="5415871" cy="781034"/>
          </a:xfrm>
        </p:grpSpPr>
        <p:sp>
          <p:nvSpPr>
            <p:cNvPr id="5" name="object 37">
              <a:extLst>
                <a:ext uri="{FF2B5EF4-FFF2-40B4-BE49-F238E27FC236}">
                  <a16:creationId xmlns:a16="http://schemas.microsoft.com/office/drawing/2014/main" id="{D0A31619-7504-457E-910B-1C59238D4159}"/>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https://wiki.selfhtml.org/wiki/CSS/Tutorials/Einstieg/Box-Modell</a:t>
              </a:r>
              <a:endParaRPr lang="de-AT" b="0" dirty="0">
                <a:solidFill>
                  <a:schemeClr val="tx1">
                    <a:lumMod val="85000"/>
                    <a:lumOff val="15000"/>
                  </a:schemeClr>
                </a:solidFill>
                <a:latin typeface="+mj-lt"/>
              </a:endParaRPr>
            </a:p>
          </p:txBody>
        </p:sp>
        <p:sp>
          <p:nvSpPr>
            <p:cNvPr id="6" name="Rechteck 5">
              <a:extLst>
                <a:ext uri="{FF2B5EF4-FFF2-40B4-BE49-F238E27FC236}">
                  <a16:creationId xmlns:a16="http://schemas.microsoft.com/office/drawing/2014/main" id="{FC35CD30-460D-44A8-92F3-A6FEB0F51AE7}"/>
                </a:ext>
              </a:extLst>
            </p:cNvPr>
            <p:cNvSpPr/>
            <p:nvPr/>
          </p:nvSpPr>
          <p:spPr>
            <a:xfrm>
              <a:off x="3329905" y="5837231"/>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1917938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6372D8-B151-4BE5-AE18-6FE057CF9401}"/>
              </a:ext>
            </a:extLst>
          </p:cNvPr>
          <p:cNvSpPr>
            <a:spLocks noGrp="1"/>
          </p:cNvSpPr>
          <p:nvPr>
            <p:ph type="title"/>
          </p:nvPr>
        </p:nvSpPr>
        <p:spPr/>
        <p:txBody>
          <a:bodyPr/>
          <a:lstStyle/>
          <a:p>
            <a:r>
              <a:rPr lang="de-AT" dirty="0"/>
              <a:t>CSS-Spezifität</a:t>
            </a:r>
          </a:p>
        </p:txBody>
      </p:sp>
      <p:sp>
        <p:nvSpPr>
          <p:cNvPr id="3" name="Textplatzhalter 2">
            <a:extLst>
              <a:ext uri="{FF2B5EF4-FFF2-40B4-BE49-F238E27FC236}">
                <a16:creationId xmlns:a16="http://schemas.microsoft.com/office/drawing/2014/main" id="{BD75E1C8-BAAD-4911-8F35-829BC94B3924}"/>
              </a:ext>
            </a:extLst>
          </p:cNvPr>
          <p:cNvSpPr>
            <a:spLocks noGrp="1"/>
          </p:cNvSpPr>
          <p:nvPr>
            <p:ph type="body" sz="quarter" idx="13"/>
          </p:nvPr>
        </p:nvSpPr>
        <p:spPr>
          <a:xfrm>
            <a:off x="2064972" y="2330667"/>
            <a:ext cx="8062056" cy="867930"/>
          </a:xfrm>
        </p:spPr>
        <p:txBody>
          <a:bodyPr/>
          <a:lstStyle/>
          <a:p>
            <a:pPr marL="0" indent="0">
              <a:buNone/>
            </a:pPr>
            <a:r>
              <a:rPr lang="de-DE" dirty="0"/>
              <a:t>In CSS werden Regelsätze nach ihrer Spezifität gewichtet. Allgemeine Regelsätze besitzen dabei eine geringere Gewichtung als spezifische Regelsätze. Die Spezifität wird durch die Betrachtung der Bestandteile eines Selektors ermittelt. Für jeden Selektor werden drei Zähler (A, B und C) mit dem Startwert Null festgelegt. Jeder Bestandteil eines Selektors wirkt sich auf diese Zähler aus</a:t>
            </a:r>
            <a:endParaRPr lang="de-AT" dirty="0"/>
          </a:p>
        </p:txBody>
      </p:sp>
      <p:grpSp>
        <p:nvGrpSpPr>
          <p:cNvPr id="5" name="Gruppieren 4">
            <a:extLst>
              <a:ext uri="{FF2B5EF4-FFF2-40B4-BE49-F238E27FC236}">
                <a16:creationId xmlns:a16="http://schemas.microsoft.com/office/drawing/2014/main" id="{BEC1D05D-CFE3-4133-9E17-5DC4F7457DB7}"/>
              </a:ext>
            </a:extLst>
          </p:cNvPr>
          <p:cNvGrpSpPr/>
          <p:nvPr/>
        </p:nvGrpSpPr>
        <p:grpSpPr>
          <a:xfrm>
            <a:off x="7505974" y="5566728"/>
            <a:ext cx="4692246" cy="865673"/>
            <a:chOff x="-934019" y="5837230"/>
            <a:chExt cx="4692246" cy="865673"/>
          </a:xfrm>
        </p:grpSpPr>
        <p:sp>
          <p:nvSpPr>
            <p:cNvPr id="6" name="object 37">
              <a:extLst>
                <a:ext uri="{FF2B5EF4-FFF2-40B4-BE49-F238E27FC236}">
                  <a16:creationId xmlns:a16="http://schemas.microsoft.com/office/drawing/2014/main" id="{0DA56F0D-5C3E-45BD-86EE-949837EFF286}"/>
                </a:ext>
              </a:extLst>
            </p:cNvPr>
            <p:cNvSpPr txBox="1"/>
            <p:nvPr/>
          </p:nvSpPr>
          <p:spPr>
            <a:xfrm>
              <a:off x="-934019" y="5976962"/>
              <a:ext cx="4683223" cy="725941"/>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https://wiki.selfhtml.org/wiki/CSS/Tutorials/Einstieg/Kaskade#Spezifit.C3.A4t</a:t>
              </a:r>
            </a:p>
            <a:p>
              <a:pPr marL="171450" indent="-171450">
                <a:buFont typeface="FontAwesome" pitchFamily="50" charset="0"/>
                <a:buChar char=""/>
              </a:pPr>
              <a:r>
                <a:rPr lang="de-AT" b="0" dirty="0">
                  <a:solidFill>
                    <a:schemeClr val="tx1">
                      <a:lumMod val="85000"/>
                      <a:lumOff val="15000"/>
                    </a:schemeClr>
                  </a:solidFill>
                  <a:latin typeface="+mj-lt"/>
                </a:rPr>
                <a:t>https://blog.kulturbanause.de/2013/06/css-spezifitat/</a:t>
              </a:r>
            </a:p>
          </p:txBody>
        </p:sp>
        <p:sp>
          <p:nvSpPr>
            <p:cNvPr id="7" name="Rechteck 6">
              <a:extLst>
                <a:ext uri="{FF2B5EF4-FFF2-40B4-BE49-F238E27FC236}">
                  <a16:creationId xmlns:a16="http://schemas.microsoft.com/office/drawing/2014/main" id="{42A28046-A190-4A33-ABFE-915DA94B9095}"/>
                </a:ext>
              </a:extLst>
            </p:cNvPr>
            <p:cNvSpPr/>
            <p:nvPr/>
          </p:nvSpPr>
          <p:spPr>
            <a:xfrm>
              <a:off x="3329905" y="5837230"/>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4193767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30E4EB-A9DD-46A4-A3CE-5855F7EA73B3}"/>
              </a:ext>
            </a:extLst>
          </p:cNvPr>
          <p:cNvSpPr>
            <a:spLocks noGrp="1"/>
          </p:cNvSpPr>
          <p:nvPr>
            <p:ph type="title"/>
          </p:nvPr>
        </p:nvSpPr>
        <p:spPr/>
        <p:txBody>
          <a:bodyPr/>
          <a:lstStyle/>
          <a:p>
            <a:r>
              <a:rPr lang="de-AT" dirty="0"/>
              <a:t>Multi </a:t>
            </a:r>
            <a:r>
              <a:rPr lang="de-AT" dirty="0" err="1"/>
              <a:t>Column</a:t>
            </a:r>
            <a:r>
              <a:rPr lang="de-AT" dirty="0"/>
              <a:t> Layout</a:t>
            </a:r>
          </a:p>
        </p:txBody>
      </p:sp>
      <p:sp>
        <p:nvSpPr>
          <p:cNvPr id="3" name="Textplatzhalter 2">
            <a:extLst>
              <a:ext uri="{FF2B5EF4-FFF2-40B4-BE49-F238E27FC236}">
                <a16:creationId xmlns:a16="http://schemas.microsoft.com/office/drawing/2014/main" id="{B82A859D-2DB4-430F-A2F1-25B6C6E03E80}"/>
              </a:ext>
            </a:extLst>
          </p:cNvPr>
          <p:cNvSpPr>
            <a:spLocks noGrp="1"/>
          </p:cNvSpPr>
          <p:nvPr>
            <p:ph type="body" sz="quarter" idx="13"/>
          </p:nvPr>
        </p:nvSpPr>
        <p:spPr>
          <a:xfrm>
            <a:off x="2616377" y="2679323"/>
            <a:ext cx="6959245" cy="480131"/>
          </a:xfrm>
        </p:spPr>
        <p:txBody>
          <a:bodyPr/>
          <a:lstStyle/>
          <a:p>
            <a:pPr marL="0" indent="0">
              <a:buNone/>
            </a:pPr>
            <a:r>
              <a:rPr lang="de-DE" dirty="0"/>
              <a:t>Das mehrspaltige Layout ist eine spannende Neuerung des CSS3-Standards. Mit nur wenigen CSS-Anweisungen können </a:t>
            </a:r>
            <a:r>
              <a:rPr lang="de-DE" dirty="0" err="1"/>
              <a:t>Webworker</a:t>
            </a:r>
            <a:r>
              <a:rPr lang="de-DE" dirty="0"/>
              <a:t> Texte ansprechend gestalten. </a:t>
            </a:r>
            <a:endParaRPr lang="de-AT" dirty="0"/>
          </a:p>
        </p:txBody>
      </p:sp>
      <p:grpSp>
        <p:nvGrpSpPr>
          <p:cNvPr id="4" name="Gruppieren 3">
            <a:extLst>
              <a:ext uri="{FF2B5EF4-FFF2-40B4-BE49-F238E27FC236}">
                <a16:creationId xmlns:a16="http://schemas.microsoft.com/office/drawing/2014/main" id="{0F212E09-AFE9-4931-A666-9281815FD07D}"/>
              </a:ext>
            </a:extLst>
          </p:cNvPr>
          <p:cNvGrpSpPr/>
          <p:nvPr/>
        </p:nvGrpSpPr>
        <p:grpSpPr>
          <a:xfrm>
            <a:off x="6782349" y="5731182"/>
            <a:ext cx="5415871" cy="715256"/>
            <a:chOff x="-1657644" y="5903009"/>
            <a:chExt cx="5415871" cy="715256"/>
          </a:xfrm>
        </p:grpSpPr>
        <p:sp>
          <p:nvSpPr>
            <p:cNvPr id="5" name="object 37">
              <a:extLst>
                <a:ext uri="{FF2B5EF4-FFF2-40B4-BE49-F238E27FC236}">
                  <a16:creationId xmlns:a16="http://schemas.microsoft.com/office/drawing/2014/main" id="{D6AF8EB5-610F-45E7-87D4-F5925C78B604}"/>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http://webkrauts.de/artikel/2011/css3-im-praxistest-multi-column-layout</a:t>
              </a:r>
              <a:endParaRPr lang="de-AT" b="0" dirty="0">
                <a:solidFill>
                  <a:schemeClr val="tx1">
                    <a:lumMod val="85000"/>
                    <a:lumOff val="15000"/>
                  </a:schemeClr>
                </a:solidFill>
                <a:latin typeface="+mj-lt"/>
              </a:endParaRPr>
            </a:p>
          </p:txBody>
        </p:sp>
        <p:sp>
          <p:nvSpPr>
            <p:cNvPr id="6" name="Rechteck 5">
              <a:extLst>
                <a:ext uri="{FF2B5EF4-FFF2-40B4-BE49-F238E27FC236}">
                  <a16:creationId xmlns:a16="http://schemas.microsoft.com/office/drawing/2014/main" id="{2FC6ED7E-E59B-4BC3-B1C4-5F7A9BCD5ABE}"/>
                </a:ext>
              </a:extLst>
            </p:cNvPr>
            <p:cNvSpPr/>
            <p:nvPr/>
          </p:nvSpPr>
          <p:spPr>
            <a:xfrm>
              <a:off x="3329905" y="5903009"/>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3518906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50A9C0-51C7-4047-82B4-520DBB6CF1E2}"/>
              </a:ext>
            </a:extLst>
          </p:cNvPr>
          <p:cNvSpPr>
            <a:spLocks noGrp="1"/>
          </p:cNvSpPr>
          <p:nvPr>
            <p:ph type="title"/>
          </p:nvPr>
        </p:nvSpPr>
        <p:spPr/>
        <p:txBody>
          <a:bodyPr/>
          <a:lstStyle/>
          <a:p>
            <a:r>
              <a:rPr lang="de-AT" dirty="0"/>
              <a:t>Layouttypen</a:t>
            </a:r>
          </a:p>
        </p:txBody>
      </p:sp>
      <p:sp>
        <p:nvSpPr>
          <p:cNvPr id="3" name="Textplatzhalter 2">
            <a:extLst>
              <a:ext uri="{FF2B5EF4-FFF2-40B4-BE49-F238E27FC236}">
                <a16:creationId xmlns:a16="http://schemas.microsoft.com/office/drawing/2014/main" id="{041F0043-C332-4A58-9F03-3852F090AF8C}"/>
              </a:ext>
            </a:extLst>
          </p:cNvPr>
          <p:cNvSpPr>
            <a:spLocks noGrp="1"/>
          </p:cNvSpPr>
          <p:nvPr>
            <p:ph type="body" sz="quarter" idx="13"/>
          </p:nvPr>
        </p:nvSpPr>
        <p:spPr>
          <a:xfrm>
            <a:off x="371474" y="1008406"/>
            <a:ext cx="11232854" cy="5070052"/>
          </a:xfrm>
        </p:spPr>
        <p:txBody>
          <a:bodyPr numCol="2" spcCol="360000">
            <a:noAutofit/>
          </a:bodyPr>
          <a:lstStyle/>
          <a:p>
            <a:r>
              <a:rPr lang="de-AT" b="1" dirty="0"/>
              <a:t>Fixed Layout (starres Layout)</a:t>
            </a:r>
          </a:p>
          <a:p>
            <a:pPr lvl="1"/>
            <a:r>
              <a:rPr lang="de-DE" b="1" dirty="0"/>
              <a:t>Vorteile eines starren Layouts</a:t>
            </a:r>
          </a:p>
          <a:p>
            <a:pPr lvl="2"/>
            <a:r>
              <a:rPr lang="de-DE" dirty="0"/>
              <a:t>Unkomplizierte Planung des Gestaltungsrasters</a:t>
            </a:r>
          </a:p>
          <a:p>
            <a:pPr lvl="2"/>
            <a:r>
              <a:rPr lang="de-DE" dirty="0"/>
              <a:t>Viel gestalterische Freiheit</a:t>
            </a:r>
          </a:p>
          <a:p>
            <a:pPr lvl="2"/>
            <a:r>
              <a:rPr lang="de-DE" dirty="0"/>
              <a:t>Unkomplizierte technische Umsetzung</a:t>
            </a:r>
          </a:p>
          <a:p>
            <a:pPr lvl="2"/>
            <a:r>
              <a:rPr lang="de-DE" dirty="0"/>
              <a:t>Für den Kunden leicht verständlich</a:t>
            </a:r>
          </a:p>
          <a:p>
            <a:pPr lvl="1"/>
            <a:r>
              <a:rPr lang="de-DE" b="1" dirty="0"/>
              <a:t>Nachteile eines starren Layouts</a:t>
            </a:r>
          </a:p>
          <a:p>
            <a:pPr lvl="2"/>
            <a:r>
              <a:rPr lang="de-DE" dirty="0"/>
              <a:t>Es wird nur für einen bestimmten Viewport gestaltet. Ist der Viewport größer, wird Platz verschenkt, ist der Viewport zu klein, wird die Seite abgeschnitten. </a:t>
            </a:r>
          </a:p>
          <a:p>
            <a:pPr lvl="2"/>
            <a:r>
              <a:rPr lang="de-DE" dirty="0"/>
              <a:t>Auf Basis eines starren Rasters kann kein „echtes“ responsive Design erstellt werden, sondern nur ein sog. adaptive Layout (die Begrifflichkeiten sind kontrovers diskutiert).</a:t>
            </a:r>
          </a:p>
          <a:p>
            <a:r>
              <a:rPr lang="de-AT" b="1" dirty="0"/>
              <a:t>Fluid Layout (flüssiges Layout)</a:t>
            </a:r>
          </a:p>
          <a:p>
            <a:pPr lvl="1"/>
            <a:r>
              <a:rPr lang="de-DE" b="1" dirty="0"/>
              <a:t>Vorteile eines fluid Layouts</a:t>
            </a:r>
          </a:p>
          <a:p>
            <a:pPr lvl="2"/>
            <a:r>
              <a:rPr lang="de-DE" dirty="0"/>
              <a:t>Optimale Platznutzung</a:t>
            </a:r>
          </a:p>
          <a:p>
            <a:pPr lvl="2"/>
            <a:r>
              <a:rPr lang="de-DE" dirty="0"/>
              <a:t>Es können häufig mehr Inhalte dargestellt werden</a:t>
            </a:r>
          </a:p>
          <a:p>
            <a:pPr lvl="2"/>
            <a:r>
              <a:rPr lang="de-DE" dirty="0"/>
              <a:t>Mit einem flüssigen Raster ist ein „echtes“ responsive Design realisierbar, so wie Ethan </a:t>
            </a:r>
            <a:r>
              <a:rPr lang="de-DE" dirty="0" err="1"/>
              <a:t>Marcotte</a:t>
            </a:r>
            <a:r>
              <a:rPr lang="de-DE" dirty="0"/>
              <a:t> den Begriff „responsive“ einst definiert hat.</a:t>
            </a:r>
          </a:p>
          <a:p>
            <a:pPr lvl="2"/>
            <a:endParaRPr lang="de-DE" dirty="0"/>
          </a:p>
          <a:p>
            <a:pPr lvl="1"/>
            <a:r>
              <a:rPr lang="de-DE" b="1" dirty="0"/>
              <a:t>Nachteile eines fluid Layouts</a:t>
            </a:r>
          </a:p>
          <a:p>
            <a:pPr lvl="2"/>
            <a:r>
              <a:rPr lang="de-DE" dirty="0"/>
              <a:t>Komplexere Planung des Gestaltungsrasters</a:t>
            </a:r>
          </a:p>
          <a:p>
            <a:pPr lvl="2"/>
            <a:r>
              <a:rPr lang="de-DE" dirty="0"/>
              <a:t>Der Designer wird gestalterisch eingeschränkt, da Bereiche flexibel gestaltet werden müssen</a:t>
            </a:r>
          </a:p>
          <a:p>
            <a:pPr lvl="2"/>
            <a:r>
              <a:rPr lang="de-DE" dirty="0"/>
              <a:t>Die technische Umsetzung ist etwas komplexer als bei einem starren Layout</a:t>
            </a:r>
          </a:p>
          <a:p>
            <a:pPr lvl="2"/>
            <a:r>
              <a:rPr lang="de-DE" dirty="0"/>
              <a:t>Aufwändige Anpassung der Seiteninhalte</a:t>
            </a:r>
          </a:p>
          <a:p>
            <a:r>
              <a:rPr lang="de-AT" b="1" dirty="0" err="1"/>
              <a:t>Elastic</a:t>
            </a:r>
            <a:r>
              <a:rPr lang="de-AT" b="1" dirty="0"/>
              <a:t> Layout (elastisches Layout)</a:t>
            </a:r>
          </a:p>
          <a:p>
            <a:pPr lvl="1"/>
            <a:r>
              <a:rPr lang="de-DE" b="1" dirty="0"/>
              <a:t>Vorteile eines </a:t>
            </a:r>
            <a:r>
              <a:rPr lang="de-DE" b="1" dirty="0" err="1"/>
              <a:t>elastic</a:t>
            </a:r>
            <a:r>
              <a:rPr lang="de-DE" b="1" dirty="0"/>
              <a:t> Layouts</a:t>
            </a:r>
          </a:p>
          <a:p>
            <a:pPr lvl="2"/>
            <a:r>
              <a:rPr lang="de-DE" dirty="0"/>
              <a:t>Perfekte Platznutzung</a:t>
            </a:r>
          </a:p>
          <a:p>
            <a:pPr lvl="2"/>
            <a:r>
              <a:rPr lang="de-DE" dirty="0"/>
              <a:t>Inhalte werden proportional und so groß wie möglich abgebildet</a:t>
            </a:r>
          </a:p>
          <a:p>
            <a:pPr lvl="2"/>
            <a:r>
              <a:rPr lang="de-DE" dirty="0"/>
              <a:t>Auf Basis eines </a:t>
            </a:r>
            <a:r>
              <a:rPr lang="de-DE" dirty="0" err="1"/>
              <a:t>elastic</a:t>
            </a:r>
            <a:r>
              <a:rPr lang="de-DE" dirty="0"/>
              <a:t> Layouts lässt sich ein „echtes“ responsive Design entwickeln.</a:t>
            </a:r>
          </a:p>
          <a:p>
            <a:pPr lvl="1"/>
            <a:r>
              <a:rPr lang="de-DE" b="1" dirty="0"/>
              <a:t>Nachteile eines </a:t>
            </a:r>
            <a:r>
              <a:rPr lang="de-DE" b="1" dirty="0" err="1"/>
              <a:t>elastic</a:t>
            </a:r>
            <a:r>
              <a:rPr lang="de-DE" b="1" dirty="0"/>
              <a:t> Layouts</a:t>
            </a:r>
          </a:p>
          <a:p>
            <a:pPr lvl="2"/>
            <a:r>
              <a:rPr lang="de-DE" dirty="0"/>
              <a:t>Komplex in der Planung des Rasters</a:t>
            </a:r>
          </a:p>
          <a:p>
            <a:pPr lvl="2"/>
            <a:r>
              <a:rPr lang="de-DE" dirty="0"/>
              <a:t>Komplex in der Gestaltung des Layouts</a:t>
            </a:r>
          </a:p>
          <a:p>
            <a:pPr lvl="2"/>
            <a:r>
              <a:rPr lang="de-DE" dirty="0"/>
              <a:t>Komplex in der technischen Umsetzung</a:t>
            </a:r>
          </a:p>
          <a:p>
            <a:pPr lvl="2"/>
            <a:r>
              <a:rPr lang="de-DE" dirty="0"/>
              <a:t>Komplex in der Anpassung der Seiteninhalte. Diese sind häufig nicht flexibel genug.</a:t>
            </a:r>
          </a:p>
          <a:p>
            <a:endParaRPr lang="de-AT" dirty="0"/>
          </a:p>
        </p:txBody>
      </p:sp>
      <p:grpSp>
        <p:nvGrpSpPr>
          <p:cNvPr id="4" name="Gruppieren 3">
            <a:extLst>
              <a:ext uri="{FF2B5EF4-FFF2-40B4-BE49-F238E27FC236}">
                <a16:creationId xmlns:a16="http://schemas.microsoft.com/office/drawing/2014/main" id="{93F6A716-8EFD-4FE5-8C38-078B928E9C72}"/>
              </a:ext>
            </a:extLst>
          </p:cNvPr>
          <p:cNvGrpSpPr/>
          <p:nvPr/>
        </p:nvGrpSpPr>
        <p:grpSpPr>
          <a:xfrm>
            <a:off x="6782349" y="5665405"/>
            <a:ext cx="5415871" cy="781034"/>
            <a:chOff x="-1657644" y="5837231"/>
            <a:chExt cx="5415871" cy="781034"/>
          </a:xfrm>
        </p:grpSpPr>
        <p:sp>
          <p:nvSpPr>
            <p:cNvPr id="5" name="object 37">
              <a:extLst>
                <a:ext uri="{FF2B5EF4-FFF2-40B4-BE49-F238E27FC236}">
                  <a16:creationId xmlns:a16="http://schemas.microsoft.com/office/drawing/2014/main" id="{CDF8210D-5663-49C7-8221-433704C17CE9}"/>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https://blog.kulturbanause.de/2012/10/die-layout-typen-einer-website-fixed-fluid-elastic/</a:t>
              </a:r>
              <a:endParaRPr lang="de-AT" b="0" dirty="0">
                <a:solidFill>
                  <a:schemeClr val="tx1">
                    <a:lumMod val="85000"/>
                    <a:lumOff val="15000"/>
                  </a:schemeClr>
                </a:solidFill>
                <a:latin typeface="+mj-lt"/>
              </a:endParaRPr>
            </a:p>
          </p:txBody>
        </p:sp>
        <p:sp>
          <p:nvSpPr>
            <p:cNvPr id="6" name="Rechteck 5">
              <a:extLst>
                <a:ext uri="{FF2B5EF4-FFF2-40B4-BE49-F238E27FC236}">
                  <a16:creationId xmlns:a16="http://schemas.microsoft.com/office/drawing/2014/main" id="{8CC98645-E13E-4D55-BA8C-B91ED5ED4017}"/>
                </a:ext>
              </a:extLst>
            </p:cNvPr>
            <p:cNvSpPr/>
            <p:nvPr/>
          </p:nvSpPr>
          <p:spPr>
            <a:xfrm>
              <a:off x="3329905" y="5837231"/>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2919494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0BECCE-5961-4B9B-98B4-8DDE45511C78}"/>
              </a:ext>
            </a:extLst>
          </p:cNvPr>
          <p:cNvSpPr>
            <a:spLocks noGrp="1"/>
          </p:cNvSpPr>
          <p:nvPr>
            <p:ph type="title"/>
          </p:nvPr>
        </p:nvSpPr>
        <p:spPr/>
        <p:txBody>
          <a:bodyPr/>
          <a:lstStyle/>
          <a:p>
            <a:r>
              <a:rPr lang="de-AT" dirty="0"/>
              <a:t>responsive </a:t>
            </a:r>
            <a:r>
              <a:rPr lang="de-AT" dirty="0" err="1"/>
              <a:t>vs</a:t>
            </a:r>
            <a:r>
              <a:rPr lang="de-AT" dirty="0"/>
              <a:t> adaptives Layout</a:t>
            </a:r>
          </a:p>
        </p:txBody>
      </p:sp>
      <p:sp>
        <p:nvSpPr>
          <p:cNvPr id="3" name="Textplatzhalter 2">
            <a:extLst>
              <a:ext uri="{FF2B5EF4-FFF2-40B4-BE49-F238E27FC236}">
                <a16:creationId xmlns:a16="http://schemas.microsoft.com/office/drawing/2014/main" id="{76079C63-9D50-4F1E-9520-AE3AC18A32FB}"/>
              </a:ext>
            </a:extLst>
          </p:cNvPr>
          <p:cNvSpPr>
            <a:spLocks noGrp="1"/>
          </p:cNvSpPr>
          <p:nvPr>
            <p:ph type="body" sz="quarter" idx="13"/>
          </p:nvPr>
        </p:nvSpPr>
        <p:spPr>
          <a:xfrm>
            <a:off x="410946" y="929465"/>
            <a:ext cx="11699920" cy="5516974"/>
          </a:xfrm>
        </p:spPr>
        <p:txBody>
          <a:bodyPr numCol="2" spcCol="360000">
            <a:noAutofit/>
          </a:bodyPr>
          <a:lstStyle/>
          <a:p>
            <a:r>
              <a:rPr lang="de-AT" dirty="0"/>
              <a:t>responsive = reaktionsfähig</a:t>
            </a:r>
          </a:p>
          <a:p>
            <a:r>
              <a:rPr lang="de-AT" dirty="0"/>
              <a:t>adaptive = anpassungsfähig</a:t>
            </a:r>
          </a:p>
          <a:p>
            <a:r>
              <a:rPr lang="de-DE" altLang="de-DE" dirty="0"/>
              <a:t>Responsive &amp; </a:t>
            </a:r>
            <a:r>
              <a:rPr lang="de-AT" altLang="de-DE" dirty="0"/>
              <a:t>Adaptive</a:t>
            </a:r>
            <a:r>
              <a:rPr lang="de-DE" altLang="de-DE" dirty="0"/>
              <a:t> Layout</a:t>
            </a:r>
          </a:p>
          <a:p>
            <a:pPr lvl="1"/>
            <a:r>
              <a:rPr lang="de-DE" altLang="de-DE" dirty="0"/>
              <a:t>Dieser Begriff beschreibt ausschließlich, wie das Layout einer Website aufgebaut ist.</a:t>
            </a:r>
          </a:p>
          <a:p>
            <a:endParaRPr lang="de-DE" altLang="de-DE" dirty="0"/>
          </a:p>
          <a:p>
            <a:r>
              <a:rPr lang="de-AT" altLang="de-DE" b="1" dirty="0"/>
              <a:t>Adaptive</a:t>
            </a:r>
            <a:r>
              <a:rPr lang="de-DE" altLang="de-DE" b="1" dirty="0"/>
              <a:t> Layout</a:t>
            </a:r>
            <a:endParaRPr lang="de-AT" b="1" dirty="0"/>
          </a:p>
          <a:p>
            <a:pPr lvl="1"/>
            <a:r>
              <a:rPr lang="de-DE" b="1" dirty="0"/>
              <a:t>Vorteile des Adaptive Layouts</a:t>
            </a:r>
          </a:p>
          <a:p>
            <a:pPr lvl="2"/>
            <a:r>
              <a:rPr lang="de-DE" dirty="0"/>
              <a:t>Es kann gut mit klassischen Mockups, Wireframe und Skizzen gearbeitet werden, da feste Abmessungen existieren</a:t>
            </a:r>
          </a:p>
          <a:p>
            <a:pPr lvl="2"/>
            <a:r>
              <a:rPr lang="de-DE" dirty="0"/>
              <a:t>Viel gestalterischer Freiraum, da mit einem starren Raster gearbeitet wird</a:t>
            </a:r>
          </a:p>
          <a:p>
            <a:pPr lvl="2"/>
            <a:r>
              <a:rPr lang="de-DE" dirty="0"/>
              <a:t>Technisch recht unkompliziert umzusetzen</a:t>
            </a:r>
          </a:p>
          <a:p>
            <a:pPr lvl="2"/>
            <a:r>
              <a:rPr lang="de-DE" dirty="0"/>
              <a:t>Inhalte müssen nur für klar definierte Abmessungen  optimiert werden, aber nicht vollkommen flexibel sein</a:t>
            </a:r>
          </a:p>
          <a:p>
            <a:pPr lvl="2"/>
            <a:r>
              <a:rPr lang="de-DE" dirty="0"/>
              <a:t>Zeitsparendere Umsetzung</a:t>
            </a:r>
          </a:p>
          <a:p>
            <a:pPr lvl="1"/>
            <a:r>
              <a:rPr lang="de-DE" b="1" dirty="0"/>
              <a:t>Nachteile des Adaptive Layouts</a:t>
            </a:r>
          </a:p>
          <a:p>
            <a:pPr lvl="2"/>
            <a:r>
              <a:rPr lang="de-DE" dirty="0"/>
              <a:t>Es wird nur für bestimmte Viewports / bestimmte Geräte optimiert</a:t>
            </a:r>
          </a:p>
          <a:p>
            <a:pPr lvl="2"/>
            <a:r>
              <a:rPr lang="de-DE" dirty="0"/>
              <a:t>Häufige Fehldarstellungen auf abweichenden Endgeräten</a:t>
            </a:r>
          </a:p>
          <a:p>
            <a:pPr lvl="2"/>
            <a:r>
              <a:rPr lang="de-DE" dirty="0"/>
              <a:t>Aufwändige Zielgruppenanalyse um die relevanten Viewports zu bestimmen</a:t>
            </a:r>
          </a:p>
          <a:p>
            <a:pPr lvl="2"/>
            <a:r>
              <a:rPr lang="de-DE" dirty="0"/>
              <a:t>Häufig mehr CSS-Code als notwendig</a:t>
            </a:r>
          </a:p>
          <a:p>
            <a:r>
              <a:rPr lang="de-AT" b="1" dirty="0"/>
              <a:t>Responsive Layout</a:t>
            </a:r>
          </a:p>
          <a:p>
            <a:pPr lvl="1"/>
            <a:r>
              <a:rPr lang="de-DE" b="1" dirty="0"/>
              <a:t>Vorteile Responsive Layout</a:t>
            </a:r>
          </a:p>
          <a:p>
            <a:pPr lvl="2"/>
            <a:r>
              <a:rPr lang="de-DE" dirty="0"/>
              <a:t>Jede Displaygröße wird optimal berücksichtigt</a:t>
            </a:r>
          </a:p>
          <a:p>
            <a:pPr lvl="2"/>
            <a:r>
              <a:rPr lang="de-DE" dirty="0"/>
              <a:t>Es wird kein Platz verschenkt</a:t>
            </a:r>
          </a:p>
          <a:p>
            <a:pPr lvl="2"/>
            <a:r>
              <a:rPr lang="de-DE" dirty="0"/>
              <a:t>Die Information steht im Vordergrund</a:t>
            </a:r>
          </a:p>
          <a:p>
            <a:pPr lvl="2"/>
            <a:r>
              <a:rPr lang="de-DE" dirty="0"/>
              <a:t>Zukünftige mobile Endgeräte werden automatisch mit abgedeckt</a:t>
            </a:r>
          </a:p>
          <a:p>
            <a:pPr lvl="1"/>
            <a:r>
              <a:rPr lang="de-DE" b="1" dirty="0"/>
              <a:t>Nachteile Responsive Layout</a:t>
            </a:r>
          </a:p>
          <a:p>
            <a:pPr lvl="2"/>
            <a:r>
              <a:rPr lang="de-DE" dirty="0"/>
              <a:t>Mockups, Wireframes und Skizzen stoßen an ihre Grenzen. Häufig muss mit Prototypen gearbeitet werden um Kunden das Verhalten der Website zu zeigen</a:t>
            </a:r>
          </a:p>
          <a:p>
            <a:pPr lvl="2"/>
            <a:r>
              <a:rPr lang="de-DE" dirty="0"/>
              <a:t>Komplexer in der Gestaltung</a:t>
            </a:r>
          </a:p>
          <a:p>
            <a:pPr lvl="2"/>
            <a:r>
              <a:rPr lang="de-DE" dirty="0"/>
              <a:t>Komplexer in der technischen Umsetzung</a:t>
            </a:r>
          </a:p>
          <a:p>
            <a:pPr lvl="2"/>
            <a:r>
              <a:rPr lang="de-DE" dirty="0"/>
              <a:t>Komplexer in der Anpassung der Seiteninhalte</a:t>
            </a:r>
          </a:p>
          <a:p>
            <a:pPr lvl="2"/>
            <a:r>
              <a:rPr lang="de-DE" dirty="0"/>
              <a:t>Zeitintensivere Umsetzung</a:t>
            </a:r>
          </a:p>
          <a:p>
            <a:endParaRPr lang="de-AT" dirty="0"/>
          </a:p>
        </p:txBody>
      </p:sp>
      <p:grpSp>
        <p:nvGrpSpPr>
          <p:cNvPr id="7" name="Gruppieren 6">
            <a:extLst>
              <a:ext uri="{FF2B5EF4-FFF2-40B4-BE49-F238E27FC236}">
                <a16:creationId xmlns:a16="http://schemas.microsoft.com/office/drawing/2014/main" id="{C98C93C8-2F16-49C2-8154-EC9EB9D6F3F1}"/>
              </a:ext>
            </a:extLst>
          </p:cNvPr>
          <p:cNvGrpSpPr/>
          <p:nvPr/>
        </p:nvGrpSpPr>
        <p:grpSpPr>
          <a:xfrm>
            <a:off x="6782349" y="5665405"/>
            <a:ext cx="5415871" cy="781034"/>
            <a:chOff x="-1657644" y="5837231"/>
            <a:chExt cx="5415871" cy="781034"/>
          </a:xfrm>
        </p:grpSpPr>
        <p:sp>
          <p:nvSpPr>
            <p:cNvPr id="8" name="object 37">
              <a:extLst>
                <a:ext uri="{FF2B5EF4-FFF2-40B4-BE49-F238E27FC236}">
                  <a16:creationId xmlns:a16="http://schemas.microsoft.com/office/drawing/2014/main" id="{F233AAA0-BF03-4E08-9CDB-B603E91993D3}"/>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https://blog.kulturbanause.de/2012/11/adaptive-website-vs-responsive-website/</a:t>
              </a:r>
              <a:endParaRPr lang="de-AT" b="0" dirty="0">
                <a:solidFill>
                  <a:schemeClr val="tx1">
                    <a:lumMod val="85000"/>
                    <a:lumOff val="15000"/>
                  </a:schemeClr>
                </a:solidFill>
                <a:latin typeface="+mj-lt"/>
              </a:endParaRPr>
            </a:p>
          </p:txBody>
        </p:sp>
        <p:sp>
          <p:nvSpPr>
            <p:cNvPr id="9" name="Rechteck 8">
              <a:extLst>
                <a:ext uri="{FF2B5EF4-FFF2-40B4-BE49-F238E27FC236}">
                  <a16:creationId xmlns:a16="http://schemas.microsoft.com/office/drawing/2014/main" id="{D8749D9E-267C-4732-98CA-B91894A56CE5}"/>
                </a:ext>
              </a:extLst>
            </p:cNvPr>
            <p:cNvSpPr/>
            <p:nvPr/>
          </p:nvSpPr>
          <p:spPr>
            <a:xfrm>
              <a:off x="3329905" y="5837231"/>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4060619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01878-D949-4C26-A643-CB060E4C9CBA}"/>
              </a:ext>
            </a:extLst>
          </p:cNvPr>
          <p:cNvSpPr>
            <a:spLocks noGrp="1"/>
          </p:cNvSpPr>
          <p:nvPr>
            <p:ph type="title"/>
          </p:nvPr>
        </p:nvSpPr>
        <p:spPr/>
        <p:txBody>
          <a:bodyPr/>
          <a:lstStyle/>
          <a:p>
            <a:r>
              <a:rPr lang="de-AT" dirty="0"/>
              <a:t>versetzter Kachel Optik</a:t>
            </a:r>
          </a:p>
        </p:txBody>
      </p:sp>
      <p:sp>
        <p:nvSpPr>
          <p:cNvPr id="3" name="Textplatzhalter 2">
            <a:extLst>
              <a:ext uri="{FF2B5EF4-FFF2-40B4-BE49-F238E27FC236}">
                <a16:creationId xmlns:a16="http://schemas.microsoft.com/office/drawing/2014/main" id="{04880CC1-5EA5-485D-ABCB-4ED716026B9A}"/>
              </a:ext>
            </a:extLst>
          </p:cNvPr>
          <p:cNvSpPr>
            <a:spLocks noGrp="1"/>
          </p:cNvSpPr>
          <p:nvPr>
            <p:ph type="body" sz="quarter" idx="13"/>
          </p:nvPr>
        </p:nvSpPr>
        <p:spPr>
          <a:xfrm>
            <a:off x="3024153" y="1717370"/>
            <a:ext cx="6143694" cy="480131"/>
          </a:xfrm>
        </p:spPr>
        <p:txBody>
          <a:bodyPr/>
          <a:lstStyle/>
          <a:p>
            <a:pPr marL="0" indent="0">
              <a:buNone/>
            </a:pPr>
            <a:r>
              <a:rPr lang="de-DE" dirty="0"/>
              <a:t>Layouts in versetzter Kachel-Optik (</a:t>
            </a:r>
            <a:r>
              <a:rPr lang="de-DE" dirty="0" err="1"/>
              <a:t>Masonry</a:t>
            </a:r>
            <a:r>
              <a:rPr lang="de-DE" dirty="0"/>
              <a:t>) sind aktuell sehr beliebt. Insbesondere für die Bilddarstellung eignet sich dieser Layouttyp sehr gut.</a:t>
            </a:r>
            <a:endParaRPr lang="de-AT" dirty="0"/>
          </a:p>
        </p:txBody>
      </p:sp>
      <p:grpSp>
        <p:nvGrpSpPr>
          <p:cNvPr id="4" name="Gruppieren 3">
            <a:extLst>
              <a:ext uri="{FF2B5EF4-FFF2-40B4-BE49-F238E27FC236}">
                <a16:creationId xmlns:a16="http://schemas.microsoft.com/office/drawing/2014/main" id="{31F406A7-F9BB-432E-89FA-86143CFFFA12}"/>
              </a:ext>
            </a:extLst>
          </p:cNvPr>
          <p:cNvGrpSpPr/>
          <p:nvPr/>
        </p:nvGrpSpPr>
        <p:grpSpPr>
          <a:xfrm>
            <a:off x="6782349" y="5731184"/>
            <a:ext cx="5415871" cy="715255"/>
            <a:chOff x="-1657644" y="5903010"/>
            <a:chExt cx="5415871" cy="715255"/>
          </a:xfrm>
        </p:grpSpPr>
        <p:sp>
          <p:nvSpPr>
            <p:cNvPr id="5" name="object 37">
              <a:extLst>
                <a:ext uri="{FF2B5EF4-FFF2-40B4-BE49-F238E27FC236}">
                  <a16:creationId xmlns:a16="http://schemas.microsoft.com/office/drawing/2014/main" id="{F729C518-900B-44DD-A180-F85F409387B3}"/>
                </a:ext>
              </a:extLst>
            </p:cNvPr>
            <p:cNvSpPr txBox="1"/>
            <p:nvPr/>
          </p:nvSpPr>
          <p:spPr>
            <a:xfrm>
              <a:off x="-1657644" y="6061601"/>
              <a:ext cx="5406848"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https://blog.kulturbanause.de/2014/03/responsive-masonry-layout-mit-css/</a:t>
              </a:r>
              <a:endParaRPr lang="de-AT" b="0" dirty="0">
                <a:solidFill>
                  <a:schemeClr val="tx1">
                    <a:lumMod val="85000"/>
                    <a:lumOff val="15000"/>
                  </a:schemeClr>
                </a:solidFill>
                <a:latin typeface="+mj-lt"/>
              </a:endParaRPr>
            </a:p>
          </p:txBody>
        </p:sp>
        <p:sp>
          <p:nvSpPr>
            <p:cNvPr id="6" name="Rechteck 5">
              <a:extLst>
                <a:ext uri="{FF2B5EF4-FFF2-40B4-BE49-F238E27FC236}">
                  <a16:creationId xmlns:a16="http://schemas.microsoft.com/office/drawing/2014/main" id="{165EC80E-D8A7-4507-912A-D0CE668F44C5}"/>
                </a:ext>
              </a:extLst>
            </p:cNvPr>
            <p:cNvSpPr/>
            <p:nvPr/>
          </p:nvSpPr>
          <p:spPr>
            <a:xfrm>
              <a:off x="3329905" y="5903010"/>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pic>
        <p:nvPicPr>
          <p:cNvPr id="8" name="Grafik 7">
            <a:extLst>
              <a:ext uri="{FF2B5EF4-FFF2-40B4-BE49-F238E27FC236}">
                <a16:creationId xmlns:a16="http://schemas.microsoft.com/office/drawing/2014/main" id="{C4394799-340B-4FCB-9A31-3AD73307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2476500"/>
            <a:ext cx="1905000" cy="1905000"/>
          </a:xfrm>
          <a:prstGeom prst="rect">
            <a:avLst/>
          </a:prstGeom>
        </p:spPr>
      </p:pic>
    </p:spTree>
    <p:extLst>
      <p:ext uri="{BB962C8B-B14F-4D97-AF65-F5344CB8AC3E}">
        <p14:creationId xmlns:p14="http://schemas.microsoft.com/office/powerpoint/2010/main" val="3713217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01242F-7E4A-4C6A-93EA-849998A1C0A8}"/>
              </a:ext>
            </a:extLst>
          </p:cNvPr>
          <p:cNvSpPr>
            <a:spLocks noGrp="1"/>
          </p:cNvSpPr>
          <p:nvPr>
            <p:ph type="title"/>
          </p:nvPr>
        </p:nvSpPr>
        <p:spPr/>
        <p:txBody>
          <a:bodyPr/>
          <a:lstStyle/>
          <a:p>
            <a:r>
              <a:rPr lang="de-AT" dirty="0"/>
              <a:t>Ende</a:t>
            </a:r>
          </a:p>
        </p:txBody>
      </p:sp>
    </p:spTree>
    <p:extLst>
      <p:ext uri="{BB962C8B-B14F-4D97-AF65-F5344CB8AC3E}">
        <p14:creationId xmlns:p14="http://schemas.microsoft.com/office/powerpoint/2010/main" val="3242614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5984EB-B03F-44A9-BCDE-EE4FD8FEA57B}"/>
              </a:ext>
            </a:extLst>
          </p:cNvPr>
          <p:cNvSpPr>
            <a:spLocks noGrp="1"/>
          </p:cNvSpPr>
          <p:nvPr>
            <p:ph type="title"/>
          </p:nvPr>
        </p:nvSpPr>
        <p:spPr/>
        <p:txBody>
          <a:bodyPr/>
          <a:lstStyle/>
          <a:p>
            <a:r>
              <a:rPr lang="de-AT" dirty="0"/>
              <a:t>Bootstrap</a:t>
            </a:r>
          </a:p>
        </p:txBody>
      </p:sp>
      <p:sp>
        <p:nvSpPr>
          <p:cNvPr id="3" name="Textplatzhalter 2">
            <a:extLst>
              <a:ext uri="{FF2B5EF4-FFF2-40B4-BE49-F238E27FC236}">
                <a16:creationId xmlns:a16="http://schemas.microsoft.com/office/drawing/2014/main" id="{D972F9CC-AE96-4E59-949E-901FE52696B8}"/>
              </a:ext>
            </a:extLst>
          </p:cNvPr>
          <p:cNvSpPr>
            <a:spLocks noGrp="1"/>
          </p:cNvSpPr>
          <p:nvPr>
            <p:ph type="body" sz="quarter" idx="13"/>
          </p:nvPr>
        </p:nvSpPr>
        <p:spPr>
          <a:xfrm>
            <a:off x="1062037" y="2183526"/>
            <a:ext cx="10067925" cy="1965666"/>
          </a:xfrm>
        </p:spPr>
        <p:txBody>
          <a:bodyPr/>
          <a:lstStyle/>
          <a:p>
            <a:pPr marL="0" indent="0">
              <a:buNone/>
            </a:pPr>
            <a:r>
              <a:rPr lang="de-DE" b="1" dirty="0"/>
              <a:t>Bootstrap</a:t>
            </a:r>
            <a:r>
              <a:rPr lang="de-DE" dirty="0"/>
              <a:t> ist ein freies Frontend-CSS-Framework. Es enthält auf HTML und CSS basierende Gestaltungsvorlagen für Typografie, Formulare, Buttons, Tabellen, Grid-Systeme, Navigations- und andere Oberflächengestaltungselemente sowie zusätzliche, optionale JavaScript-Erweiterungen. Es wird unter anderem von der NASA und dem US-amerikanischen Nachrichtensender MSNBC eingesetzt.</a:t>
            </a:r>
          </a:p>
          <a:p>
            <a:pPr marL="0" indent="0">
              <a:buNone/>
            </a:pPr>
            <a:r>
              <a:rPr lang="de-DE" dirty="0"/>
              <a:t>Bootstrap ist ein Frontend-Framework, mit dem du Websites gestalten kannst. Es werden HTML- und CSS-Vorlagen bereitgestellt um unterschiedlichste Website-Elemente darzustellen. Dazu gehören Formulare, Buttons, Tabellen, Navigation sowie ein Grid-System für Layouts. Darüber hinaus ist es durch JavaScript-Module möglich, Interaktionen (z. B. eine Bilder-Slideshow, Tabs und Dialogboxen) in die Website einzubinden. Zudem bietet Bootstrap alle Voraussetzungen um responsive Webdesigns zu gestalten, die dann auch auf Smartphones oder Tablets optimal dargestellt werden.</a:t>
            </a:r>
          </a:p>
        </p:txBody>
      </p:sp>
      <p:grpSp>
        <p:nvGrpSpPr>
          <p:cNvPr id="5" name="Gruppieren 4">
            <a:extLst>
              <a:ext uri="{FF2B5EF4-FFF2-40B4-BE49-F238E27FC236}">
                <a16:creationId xmlns:a16="http://schemas.microsoft.com/office/drawing/2014/main" id="{89B4B90E-04FE-4ACE-8DB2-8E49B1849E47}"/>
              </a:ext>
            </a:extLst>
          </p:cNvPr>
          <p:cNvGrpSpPr/>
          <p:nvPr/>
        </p:nvGrpSpPr>
        <p:grpSpPr>
          <a:xfrm>
            <a:off x="8808097" y="5746859"/>
            <a:ext cx="3390123" cy="706391"/>
            <a:chOff x="368104" y="5719043"/>
            <a:chExt cx="3390123" cy="706391"/>
          </a:xfrm>
        </p:grpSpPr>
        <p:sp>
          <p:nvSpPr>
            <p:cNvPr id="6" name="object 37">
              <a:extLst>
                <a:ext uri="{FF2B5EF4-FFF2-40B4-BE49-F238E27FC236}">
                  <a16:creationId xmlns:a16="http://schemas.microsoft.com/office/drawing/2014/main" id="{53AE3CF8-3B95-428C-8C3B-A7CCB2D64881}"/>
                </a:ext>
              </a:extLst>
            </p:cNvPr>
            <p:cNvSpPr txBox="1"/>
            <p:nvPr/>
          </p:nvSpPr>
          <p:spPr>
            <a:xfrm>
              <a:off x="368104" y="5868770"/>
              <a:ext cx="3381099"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Üben!!</a:t>
              </a:r>
            </a:p>
            <a:p>
              <a:pPr marL="171450" indent="-171450">
                <a:buFont typeface="FontAwesome" pitchFamily="50" charset="0"/>
                <a:buChar char=""/>
              </a:pPr>
              <a:r>
                <a:rPr lang="de-AT" b="0" dirty="0">
                  <a:solidFill>
                    <a:schemeClr val="tx1">
                      <a:lumMod val="85000"/>
                      <a:lumOff val="15000"/>
                    </a:schemeClr>
                  </a:solidFill>
                  <a:latin typeface="+mj-lt"/>
                  <a:hlinkClick r:id="rId2">
                    <a:extLst>
                      <a:ext uri="{A12FA001-AC4F-418D-AE19-62706E023703}">
                        <ahyp:hlinkClr xmlns:ahyp="http://schemas.microsoft.com/office/drawing/2018/hyperlinkcolor" val="tx"/>
                      </a:ext>
                    </a:extLst>
                  </a:hlinkClick>
                </a:rPr>
                <a:t>https://www.bootstrapworld.de/was-ist-bootstrap.html</a:t>
              </a:r>
              <a:endParaRPr lang="de-AT" b="0" dirty="0">
                <a:solidFill>
                  <a:schemeClr val="tx1">
                    <a:lumMod val="85000"/>
                    <a:lumOff val="15000"/>
                  </a:schemeClr>
                </a:solidFill>
                <a:latin typeface="+mj-lt"/>
              </a:endParaRPr>
            </a:p>
          </p:txBody>
        </p:sp>
        <p:sp>
          <p:nvSpPr>
            <p:cNvPr id="7" name="Rechteck 6">
              <a:extLst>
                <a:ext uri="{FF2B5EF4-FFF2-40B4-BE49-F238E27FC236}">
                  <a16:creationId xmlns:a16="http://schemas.microsoft.com/office/drawing/2014/main" id="{AC9B2961-21C0-46D8-81C7-3DD198CBFF8E}"/>
                </a:ext>
              </a:extLst>
            </p:cNvPr>
            <p:cNvSpPr/>
            <p:nvPr/>
          </p:nvSpPr>
          <p:spPr>
            <a:xfrm>
              <a:off x="3329905" y="5719043"/>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379377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0715EF-0206-433B-AED8-637C6FEE7D0A}"/>
              </a:ext>
            </a:extLst>
          </p:cNvPr>
          <p:cNvSpPr>
            <a:spLocks noGrp="1"/>
          </p:cNvSpPr>
          <p:nvPr>
            <p:ph type="title"/>
          </p:nvPr>
        </p:nvSpPr>
        <p:spPr/>
        <p:txBody>
          <a:bodyPr/>
          <a:lstStyle/>
          <a:p>
            <a:r>
              <a:rPr lang="de-AT" dirty="0"/>
              <a:t>CSS3</a:t>
            </a:r>
          </a:p>
        </p:txBody>
      </p:sp>
      <p:sp>
        <p:nvSpPr>
          <p:cNvPr id="3" name="Textplatzhalter 2">
            <a:extLst>
              <a:ext uri="{FF2B5EF4-FFF2-40B4-BE49-F238E27FC236}">
                <a16:creationId xmlns:a16="http://schemas.microsoft.com/office/drawing/2014/main" id="{BD8E9348-9220-424C-A53F-D0C8FE4D4A83}"/>
              </a:ext>
            </a:extLst>
          </p:cNvPr>
          <p:cNvSpPr>
            <a:spLocks noGrp="1"/>
          </p:cNvSpPr>
          <p:nvPr>
            <p:ph type="body" sz="quarter" idx="13"/>
          </p:nvPr>
        </p:nvSpPr>
        <p:spPr>
          <a:xfrm>
            <a:off x="2198039" y="2046677"/>
            <a:ext cx="7795921" cy="2093907"/>
          </a:xfrm>
        </p:spPr>
        <p:txBody>
          <a:bodyPr/>
          <a:lstStyle/>
          <a:p>
            <a:r>
              <a:rPr lang="de-DE" dirty="0"/>
              <a:t>Über CSS3 kann ein modernes Webdesign erstellt werden. Es spart dem Entwickler viel Arbeit, da bisher erstellte Grafiken, in vielen Fällen nicht mehr notwendig sind. Auch Schatten von Schriften und Bereichen, sind im Handumdrehen erstellt. Animationen sind nun über CSS3 möglich und Design kann einfach auf verschiedene Auflösungen und auch für mobile Geräte wie Handys erstellt werden.</a:t>
            </a:r>
          </a:p>
          <a:p>
            <a:r>
              <a:rPr lang="de-DE" dirty="0"/>
              <a:t>CSS3 unterstützt den Entwickler nicht nur bei Design, sondern auch bei der Entwicklung für verschiedene Geräte und Auflösungen. Web-Apps profitieren von den Möglichkeiten von CSS3 und die Entwicklung für die unterschiedlichen Auflösungen wird möglich. Auch über die neuen Selektoren, ergeben sich neue Möglichkeiten. CSS3 steht für mehr als nur Design (wenn auch Design besonders Spaß macht). </a:t>
            </a:r>
          </a:p>
          <a:p>
            <a:pPr marL="0" indent="0">
              <a:buNone/>
            </a:pPr>
            <a:endParaRPr lang="de-AT" dirty="0"/>
          </a:p>
        </p:txBody>
      </p:sp>
      <p:grpSp>
        <p:nvGrpSpPr>
          <p:cNvPr id="5" name="Gruppieren 4">
            <a:extLst>
              <a:ext uri="{FF2B5EF4-FFF2-40B4-BE49-F238E27FC236}">
                <a16:creationId xmlns:a16="http://schemas.microsoft.com/office/drawing/2014/main" id="{9A67DFF4-A286-4172-99F1-40761FDFD1FE}"/>
              </a:ext>
            </a:extLst>
          </p:cNvPr>
          <p:cNvGrpSpPr/>
          <p:nvPr/>
        </p:nvGrpSpPr>
        <p:grpSpPr>
          <a:xfrm>
            <a:off x="8403771" y="5578910"/>
            <a:ext cx="3794449" cy="878113"/>
            <a:chOff x="-36222" y="5824792"/>
            <a:chExt cx="3794449" cy="878113"/>
          </a:xfrm>
        </p:grpSpPr>
        <p:sp>
          <p:nvSpPr>
            <p:cNvPr id="6" name="object 37">
              <a:extLst>
                <a:ext uri="{FF2B5EF4-FFF2-40B4-BE49-F238E27FC236}">
                  <a16:creationId xmlns:a16="http://schemas.microsoft.com/office/drawing/2014/main" id="{B1B41F72-15D6-473E-ACE2-71656CDC416D}"/>
                </a:ext>
              </a:extLst>
            </p:cNvPr>
            <p:cNvSpPr txBox="1"/>
            <p:nvPr/>
          </p:nvSpPr>
          <p:spPr>
            <a:xfrm>
              <a:off x="-36222" y="5976964"/>
              <a:ext cx="3785426" cy="725941"/>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Üben!!</a:t>
              </a:r>
            </a:p>
            <a:p>
              <a:pPr marL="171450" indent="-171450">
                <a:buFont typeface="FontAwesome" pitchFamily="50" charset="0"/>
                <a:buChar char=""/>
              </a:pPr>
              <a:r>
                <a:rPr lang="de-AT" b="0" dirty="0">
                  <a:solidFill>
                    <a:schemeClr val="tx1">
                      <a:lumMod val="85000"/>
                      <a:lumOff val="15000"/>
                    </a:schemeClr>
                  </a:solidFill>
                  <a:latin typeface="+mj-lt"/>
                  <a:hlinkClick r:id="rId2">
                    <a:extLst>
                      <a:ext uri="{A12FA001-AC4F-418D-AE19-62706E023703}">
                        <ahyp:hlinkClr xmlns:ahyp="http://schemas.microsoft.com/office/drawing/2018/hyperlinkcolor" val="tx"/>
                      </a:ext>
                    </a:extLst>
                  </a:hlinkClick>
                </a:rPr>
                <a:t>https://www.html-seminar.de/css-definitionen-uebersicht.htm</a:t>
              </a:r>
              <a:endParaRPr lang="de-AT" b="0" dirty="0">
                <a:solidFill>
                  <a:schemeClr val="tx1">
                    <a:lumMod val="85000"/>
                    <a:lumOff val="15000"/>
                  </a:schemeClr>
                </a:solidFill>
                <a:latin typeface="+mj-lt"/>
              </a:endParaRPr>
            </a:p>
            <a:p>
              <a:pPr marL="171450" indent="-171450">
                <a:buFont typeface="FontAwesome" pitchFamily="50" charset="0"/>
                <a:buChar char=""/>
              </a:pPr>
              <a:r>
                <a:rPr lang="de-AT" b="0" dirty="0">
                  <a:solidFill>
                    <a:schemeClr val="tx1">
                      <a:lumMod val="85000"/>
                      <a:lumOff val="15000"/>
                    </a:schemeClr>
                  </a:solidFill>
                  <a:latin typeface="+mj-lt"/>
                  <a:hlinkClick r:id="rId3">
                    <a:extLst>
                      <a:ext uri="{A12FA001-AC4F-418D-AE19-62706E023703}">
                        <ahyp:hlinkClr xmlns:ahyp="http://schemas.microsoft.com/office/drawing/2018/hyperlinkcolor" val="tx"/>
                      </a:ext>
                    </a:extLst>
                  </a:hlinkClick>
                </a:rPr>
                <a:t>https://www.html-seminar.de/css3.htm</a:t>
              </a:r>
              <a:endParaRPr lang="de-AT" b="0" dirty="0">
                <a:solidFill>
                  <a:schemeClr val="tx1">
                    <a:lumMod val="85000"/>
                    <a:lumOff val="15000"/>
                  </a:schemeClr>
                </a:solidFill>
                <a:latin typeface="+mj-lt"/>
              </a:endParaRPr>
            </a:p>
          </p:txBody>
        </p:sp>
        <p:sp>
          <p:nvSpPr>
            <p:cNvPr id="7" name="Rechteck 6">
              <a:extLst>
                <a:ext uri="{FF2B5EF4-FFF2-40B4-BE49-F238E27FC236}">
                  <a16:creationId xmlns:a16="http://schemas.microsoft.com/office/drawing/2014/main" id="{9A03E11F-490E-4BFA-BE8F-164BA128382A}"/>
                </a:ext>
              </a:extLst>
            </p:cNvPr>
            <p:cNvSpPr/>
            <p:nvPr/>
          </p:nvSpPr>
          <p:spPr>
            <a:xfrm>
              <a:off x="3329905" y="5824792"/>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23909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0F1720-CDA7-4094-8E19-ED6F98B4018A}"/>
              </a:ext>
            </a:extLst>
          </p:cNvPr>
          <p:cNvSpPr>
            <a:spLocks noGrp="1"/>
          </p:cNvSpPr>
          <p:nvPr>
            <p:ph type="title"/>
          </p:nvPr>
        </p:nvSpPr>
        <p:spPr/>
        <p:txBody>
          <a:bodyPr/>
          <a:lstStyle/>
          <a:p>
            <a:r>
              <a:rPr lang="de-AT" dirty="0"/>
              <a:t>Media </a:t>
            </a:r>
            <a:r>
              <a:rPr lang="de-AT" dirty="0" err="1"/>
              <a:t>Queries</a:t>
            </a:r>
            <a:r>
              <a:rPr lang="de-AT" dirty="0"/>
              <a:t>, Container </a:t>
            </a:r>
            <a:r>
              <a:rPr lang="de-AT" dirty="0" err="1"/>
              <a:t>Queries</a:t>
            </a:r>
            <a:r>
              <a:rPr lang="de-AT" dirty="0"/>
              <a:t> &amp; Element </a:t>
            </a:r>
            <a:r>
              <a:rPr lang="de-AT" dirty="0" err="1"/>
              <a:t>Queries</a:t>
            </a:r>
            <a:endParaRPr lang="de-AT" dirty="0"/>
          </a:p>
        </p:txBody>
      </p:sp>
      <p:sp>
        <p:nvSpPr>
          <p:cNvPr id="3" name="Textplatzhalter 2">
            <a:extLst>
              <a:ext uri="{FF2B5EF4-FFF2-40B4-BE49-F238E27FC236}">
                <a16:creationId xmlns:a16="http://schemas.microsoft.com/office/drawing/2014/main" id="{952970CF-E49C-46BE-85D3-551CF3C830F5}"/>
              </a:ext>
            </a:extLst>
          </p:cNvPr>
          <p:cNvSpPr>
            <a:spLocks noGrp="1"/>
          </p:cNvSpPr>
          <p:nvPr>
            <p:ph type="body" sz="quarter" idx="13"/>
          </p:nvPr>
        </p:nvSpPr>
        <p:spPr>
          <a:xfrm>
            <a:off x="259196" y="914563"/>
            <a:ext cx="11673607" cy="5516895"/>
          </a:xfrm>
        </p:spPr>
        <p:txBody>
          <a:bodyPr numCol="2" spcCol="360000"/>
          <a:lstStyle/>
          <a:p>
            <a:r>
              <a:rPr lang="de-DE" b="1" dirty="0"/>
              <a:t>Media </a:t>
            </a:r>
            <a:r>
              <a:rPr lang="de-DE" b="1" dirty="0" err="1"/>
              <a:t>Queries</a:t>
            </a:r>
            <a:endParaRPr lang="de-DE" b="1" dirty="0"/>
          </a:p>
          <a:p>
            <a:pPr lvl="1"/>
            <a:r>
              <a:rPr lang="de-DE" dirty="0"/>
              <a:t>Mit Media </a:t>
            </a:r>
            <a:r>
              <a:rPr lang="de-DE" dirty="0" err="1"/>
              <a:t>Queries</a:t>
            </a:r>
            <a:r>
              <a:rPr lang="de-DE" dirty="0"/>
              <a:t> kann man das Layout einer Website anhand von Geräteeigenschaften verändern. Beispielsweise, wenn der Viewport eine bestimmte Größe über- oder unterschreitet. Mit einem Media Query kann man abfragen, ob ein bestimmtes Gerät (z. B. der Bildschirm) eine bestimmte Eigenschaft (z. B. die Viewport-Breite) besitzt und anschließend darauf reagieren. Doch die Viewport-Breite ist oft nicht relevant für eine Komponente die nur in einem Teilbereich des Layouts platziert wird. Wenn man sich mit responsiven Layouts beschäftigt, merkt man schnell, dass Media </a:t>
            </a:r>
            <a:r>
              <a:rPr lang="de-DE" dirty="0" err="1"/>
              <a:t>Queries</a:t>
            </a:r>
            <a:r>
              <a:rPr lang="de-DE" dirty="0"/>
              <a:t> an ihre Grenzen stoßen.</a:t>
            </a:r>
          </a:p>
          <a:p>
            <a:r>
              <a:rPr lang="de-DE" b="1" dirty="0"/>
              <a:t>Element </a:t>
            </a:r>
            <a:r>
              <a:rPr lang="de-DE" b="1" dirty="0" err="1"/>
              <a:t>Queries</a:t>
            </a:r>
            <a:endParaRPr lang="de-DE" b="1" dirty="0"/>
          </a:p>
          <a:p>
            <a:pPr lvl="1"/>
            <a:r>
              <a:rPr lang="de-DE" dirty="0"/>
              <a:t>Ein sog. »</a:t>
            </a:r>
            <a:r>
              <a:rPr lang="de-DE" dirty="0" err="1"/>
              <a:t>Scoped</a:t>
            </a:r>
            <a:r>
              <a:rPr lang="de-DE" dirty="0"/>
              <a:t> Style« begrenzt die Stile auf einen bestimmten Wirkungsbereich.</a:t>
            </a:r>
          </a:p>
          <a:p>
            <a:pPr lvl="1"/>
            <a:r>
              <a:rPr lang="de-DE" dirty="0"/>
              <a:t>»Responsive </a:t>
            </a:r>
            <a:r>
              <a:rPr lang="de-DE" dirty="0" err="1"/>
              <a:t>Conditions</a:t>
            </a:r>
            <a:r>
              <a:rPr lang="de-DE" dirty="0"/>
              <a:t>« erweitern einen </a:t>
            </a:r>
            <a:r>
              <a:rPr lang="de-DE" dirty="0" err="1"/>
              <a:t>Scoped</a:t>
            </a:r>
            <a:r>
              <a:rPr lang="de-DE" dirty="0"/>
              <a:t> Style um eine Bedingung.</a:t>
            </a:r>
          </a:p>
          <a:p>
            <a:pPr lvl="1"/>
            <a:r>
              <a:rPr lang="de-DE" altLang="de-DE" dirty="0"/>
              <a:t>Die Kombination von </a:t>
            </a:r>
            <a:r>
              <a:rPr lang="de-DE" altLang="de-DE" dirty="0" err="1"/>
              <a:t>Scoped</a:t>
            </a:r>
            <a:r>
              <a:rPr lang="de-DE" altLang="de-DE" dirty="0"/>
              <a:t> Style und Responsive </a:t>
            </a:r>
            <a:r>
              <a:rPr lang="de-DE" altLang="de-DE" dirty="0" err="1"/>
              <a:t>Condition</a:t>
            </a:r>
            <a:r>
              <a:rPr lang="de-DE" altLang="de-DE" dirty="0"/>
              <a:t> nennt man »Element Query«. Man kann einen Element Query verwenden um andere Elemente zu stylen oder das gleiche Element. Im letzten Code-Beispiel haben wir beispielsweise die Breite der .</a:t>
            </a:r>
            <a:r>
              <a:rPr lang="de-DE" altLang="de-DE" dirty="0" err="1"/>
              <a:t>card</a:t>
            </a:r>
            <a:r>
              <a:rPr lang="de-DE" altLang="de-DE" dirty="0"/>
              <a:t> abgefragt und anschließend die enthaltenen Elemente verändert, wenn die .</a:t>
            </a:r>
            <a:r>
              <a:rPr lang="de-DE" altLang="de-DE" dirty="0" err="1"/>
              <a:t>card</a:t>
            </a:r>
            <a:r>
              <a:rPr lang="de-DE" altLang="de-DE" dirty="0"/>
              <a:t> mehr als 500 Pixel Platz hat. Wir haben also eine Abfrage für das Container-Element (die .</a:t>
            </a:r>
            <a:r>
              <a:rPr lang="de-DE" altLang="de-DE" dirty="0" err="1"/>
              <a:t>card</a:t>
            </a:r>
            <a:r>
              <a:rPr lang="de-DE" altLang="de-DE" dirty="0"/>
              <a:t>) verwendet, um die Kind-Elemente (.</a:t>
            </a:r>
            <a:r>
              <a:rPr lang="de-DE" altLang="de-DE" dirty="0" err="1"/>
              <a:t>card</a:t>
            </a:r>
            <a:r>
              <a:rPr lang="de-DE" altLang="de-DE" dirty="0"/>
              <a:t>-header und .</a:t>
            </a:r>
            <a:r>
              <a:rPr lang="de-DE" altLang="de-DE" dirty="0" err="1"/>
              <a:t>card</a:t>
            </a:r>
            <a:r>
              <a:rPr lang="de-DE" altLang="de-DE" dirty="0"/>
              <a:t>-content) zu stylen. </a:t>
            </a:r>
          </a:p>
          <a:p>
            <a:r>
              <a:rPr lang="de-DE" b="1" dirty="0"/>
              <a:t>Container </a:t>
            </a:r>
            <a:r>
              <a:rPr lang="de-DE" b="1" dirty="0" err="1"/>
              <a:t>Queries</a:t>
            </a:r>
            <a:endParaRPr lang="de-DE" b="1" dirty="0"/>
          </a:p>
          <a:p>
            <a:pPr lvl="1"/>
            <a:r>
              <a:rPr lang="de-DE" altLang="de-DE" dirty="0"/>
              <a:t>Aus technischer Sicht ist ein Container Query ein Element Query, der dazu benutzt wird enthaltene Elemente zu stylen. Die Abfrage einer Bedingung erfolgt über einen Container – daher der Name. Container </a:t>
            </a:r>
            <a:r>
              <a:rPr lang="de-DE" altLang="de-DE" dirty="0" err="1"/>
              <a:t>Queries</a:t>
            </a:r>
            <a:r>
              <a:rPr lang="de-DE" altLang="de-DE" dirty="0"/>
              <a:t> passen gut zusammen mit Namenskonventionen wie BEM. Streng betrachtet sind die klassischen Media </a:t>
            </a:r>
            <a:r>
              <a:rPr lang="de-DE" altLang="de-DE" dirty="0" err="1"/>
              <a:t>Queries</a:t>
            </a:r>
            <a:r>
              <a:rPr lang="de-DE" altLang="de-DE" dirty="0"/>
              <a:t> auch Container </a:t>
            </a:r>
            <a:r>
              <a:rPr lang="de-DE" altLang="de-DE" dirty="0" err="1"/>
              <a:t>Queries</a:t>
            </a:r>
            <a:r>
              <a:rPr lang="de-DE" altLang="de-DE" dirty="0"/>
              <a:t>, da man das Styling der Website über die Abfrage einer Container-Eigenschaft verändert. Vom Konzept her sind Container </a:t>
            </a:r>
            <a:r>
              <a:rPr lang="de-DE" altLang="de-DE" dirty="0" err="1"/>
              <a:t>Queries</a:t>
            </a:r>
            <a:r>
              <a:rPr lang="de-DE" altLang="de-DE" dirty="0"/>
              <a:t> gegenüber Element </a:t>
            </a:r>
            <a:r>
              <a:rPr lang="de-DE" altLang="de-DE" dirty="0" err="1"/>
              <a:t>Queries</a:t>
            </a:r>
            <a:r>
              <a:rPr lang="de-DE" altLang="de-DE" dirty="0"/>
              <a:t> eingeschränkt, da ein Element Query immer auch ein Container Query sein kann – aber nicht umgekehrt. Es ist mit einem Container Query beispielsweise nicht möglich ein Element anzusprechen, dass keine </a:t>
            </a:r>
            <a:r>
              <a:rPr lang="de-DE" altLang="de-DE" dirty="0" err="1"/>
              <a:t>Kindelemente</a:t>
            </a:r>
            <a:r>
              <a:rPr lang="de-DE" altLang="de-DE" dirty="0"/>
              <a:t> besitzt oder besitzen kann. Ein &lt;</a:t>
            </a:r>
            <a:r>
              <a:rPr lang="de-DE" altLang="de-DE" dirty="0" err="1"/>
              <a:t>input</a:t>
            </a:r>
            <a:r>
              <a:rPr lang="de-DE" altLang="de-DE" dirty="0"/>
              <a:t>&gt;-Feld grün umzufärben, wenn es mindestens 20 Zeichen enthält, gestaltet sich mit einem Container Query daher schwierig.</a:t>
            </a:r>
            <a:endParaRPr lang="de-AT" dirty="0"/>
          </a:p>
        </p:txBody>
      </p:sp>
      <p:grpSp>
        <p:nvGrpSpPr>
          <p:cNvPr id="4" name="Gruppieren 3">
            <a:extLst>
              <a:ext uri="{FF2B5EF4-FFF2-40B4-BE49-F238E27FC236}">
                <a16:creationId xmlns:a16="http://schemas.microsoft.com/office/drawing/2014/main" id="{B3B4A57F-D696-4068-839E-5BB0B6B987EF}"/>
              </a:ext>
            </a:extLst>
          </p:cNvPr>
          <p:cNvGrpSpPr/>
          <p:nvPr/>
        </p:nvGrpSpPr>
        <p:grpSpPr>
          <a:xfrm>
            <a:off x="6033796" y="5597570"/>
            <a:ext cx="6164424" cy="865673"/>
            <a:chOff x="-2406197" y="5837233"/>
            <a:chExt cx="6164424" cy="865673"/>
          </a:xfrm>
        </p:grpSpPr>
        <p:sp>
          <p:nvSpPr>
            <p:cNvPr id="5" name="object 37">
              <a:extLst>
                <a:ext uri="{FF2B5EF4-FFF2-40B4-BE49-F238E27FC236}">
                  <a16:creationId xmlns:a16="http://schemas.microsoft.com/office/drawing/2014/main" id="{CED0C63A-3B1C-42B3-9359-FB7446DB93CB}"/>
                </a:ext>
              </a:extLst>
            </p:cNvPr>
            <p:cNvSpPr txBox="1"/>
            <p:nvPr/>
          </p:nvSpPr>
          <p:spPr>
            <a:xfrm>
              <a:off x="-2406197" y="5976965"/>
              <a:ext cx="6155401" cy="725941"/>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Üben!!</a:t>
              </a:r>
            </a:p>
            <a:p>
              <a:pPr marL="171450" indent="-171450">
                <a:buFont typeface="FontAwesome" pitchFamily="50" charset="0"/>
                <a:buChar char=""/>
              </a:pPr>
              <a:r>
                <a:rPr lang="de-AT" b="0" dirty="0">
                  <a:solidFill>
                    <a:schemeClr val="tx1">
                      <a:lumMod val="85000"/>
                      <a:lumOff val="15000"/>
                    </a:schemeClr>
                  </a:solidFill>
                  <a:latin typeface="+mj-lt"/>
                </a:rPr>
                <a:t>https://blog.kulturbanause.de/2014/07/responsive-webdesign-breakpoints-und-media-queries/</a:t>
              </a:r>
            </a:p>
            <a:p>
              <a:pPr marL="171450" indent="-171450">
                <a:buFont typeface="FontAwesome" pitchFamily="50" charset="0"/>
                <a:buChar char=""/>
              </a:pPr>
              <a:r>
                <a:rPr lang="de-AT" b="0" dirty="0">
                  <a:solidFill>
                    <a:schemeClr val="tx1">
                      <a:lumMod val="85000"/>
                      <a:lumOff val="15000"/>
                    </a:schemeClr>
                  </a:solidFill>
                  <a:latin typeface="+mj-lt"/>
                </a:rPr>
                <a:t>https://blog.kulturbanause.de/2017/06/container-queries-element-queries-im-responsive-web-design/</a:t>
              </a:r>
            </a:p>
          </p:txBody>
        </p:sp>
        <p:sp>
          <p:nvSpPr>
            <p:cNvPr id="6" name="Rechteck 5">
              <a:extLst>
                <a:ext uri="{FF2B5EF4-FFF2-40B4-BE49-F238E27FC236}">
                  <a16:creationId xmlns:a16="http://schemas.microsoft.com/office/drawing/2014/main" id="{682F4276-A53B-48DE-83E3-F0D9EE2AF216}"/>
                </a:ext>
              </a:extLst>
            </p:cNvPr>
            <p:cNvSpPr/>
            <p:nvPr/>
          </p:nvSpPr>
          <p:spPr>
            <a:xfrm>
              <a:off x="3329905" y="5837233"/>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4176193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0BA5CB-2B05-45B0-A9A6-5974E3006FC9}"/>
              </a:ext>
            </a:extLst>
          </p:cNvPr>
          <p:cNvSpPr>
            <a:spLocks noGrp="1"/>
          </p:cNvSpPr>
          <p:nvPr>
            <p:ph type="title"/>
          </p:nvPr>
        </p:nvSpPr>
        <p:spPr/>
        <p:txBody>
          <a:bodyPr/>
          <a:lstStyle/>
          <a:p>
            <a:r>
              <a:rPr lang="de-AT" dirty="0"/>
              <a:t>mobile First</a:t>
            </a:r>
          </a:p>
        </p:txBody>
      </p:sp>
      <p:sp>
        <p:nvSpPr>
          <p:cNvPr id="3" name="Textplatzhalter 2">
            <a:extLst>
              <a:ext uri="{FF2B5EF4-FFF2-40B4-BE49-F238E27FC236}">
                <a16:creationId xmlns:a16="http://schemas.microsoft.com/office/drawing/2014/main" id="{42C6B6C8-D01E-4CFF-BC39-D8E41A477E6D}"/>
              </a:ext>
            </a:extLst>
          </p:cNvPr>
          <p:cNvSpPr>
            <a:spLocks noGrp="1"/>
          </p:cNvSpPr>
          <p:nvPr>
            <p:ph type="body" sz="quarter" idx="13"/>
          </p:nvPr>
        </p:nvSpPr>
        <p:spPr>
          <a:xfrm>
            <a:off x="1660399" y="2561070"/>
            <a:ext cx="8871201" cy="867930"/>
          </a:xfrm>
        </p:spPr>
        <p:txBody>
          <a:bodyPr/>
          <a:lstStyle/>
          <a:p>
            <a:pPr marL="0" indent="0">
              <a:buNone/>
            </a:pPr>
            <a:r>
              <a:rPr lang="de-DE" dirty="0"/>
              <a:t>Normalerweise werden responsive Websites zuerst für den Desktop entworfen und anschließend mithilfe von Media </a:t>
            </a:r>
            <a:r>
              <a:rPr lang="de-DE" dirty="0" err="1"/>
              <a:t>Queries</a:t>
            </a:r>
            <a:r>
              <a:rPr lang="de-DE" dirty="0"/>
              <a:t> an die kleineren Displays mobiler Endgeräte angepasst. Beim »Mobile-First«-Ansatz wird diese Vorgehensweise umgedreht und im ersten Schritt die Inhalte und das Layout für mobile Endgeräte entwickelt. Das führt zu schlankerem CSS-Code und zu einer auf die wesentlichen Inhalte fokussierten Website. </a:t>
            </a:r>
            <a:endParaRPr lang="de-AT" dirty="0"/>
          </a:p>
        </p:txBody>
      </p:sp>
      <p:grpSp>
        <p:nvGrpSpPr>
          <p:cNvPr id="5" name="Gruppieren 4">
            <a:extLst>
              <a:ext uri="{FF2B5EF4-FFF2-40B4-BE49-F238E27FC236}">
                <a16:creationId xmlns:a16="http://schemas.microsoft.com/office/drawing/2014/main" id="{AE83676F-1F75-48E0-8FCA-A22F135CD5A0}"/>
              </a:ext>
            </a:extLst>
          </p:cNvPr>
          <p:cNvGrpSpPr/>
          <p:nvPr/>
        </p:nvGrpSpPr>
        <p:grpSpPr>
          <a:xfrm>
            <a:off x="6920495" y="5408840"/>
            <a:ext cx="5277725" cy="1042410"/>
            <a:chOff x="-1519498" y="5745135"/>
            <a:chExt cx="5277725" cy="1042410"/>
          </a:xfrm>
        </p:grpSpPr>
        <p:sp>
          <p:nvSpPr>
            <p:cNvPr id="6" name="object 37">
              <a:extLst>
                <a:ext uri="{FF2B5EF4-FFF2-40B4-BE49-F238E27FC236}">
                  <a16:creationId xmlns:a16="http://schemas.microsoft.com/office/drawing/2014/main" id="{1A691A50-C0D4-4DED-9ABF-C82134CCAC0A}"/>
                </a:ext>
              </a:extLst>
            </p:cNvPr>
            <p:cNvSpPr txBox="1"/>
            <p:nvPr/>
          </p:nvSpPr>
          <p:spPr>
            <a:xfrm>
              <a:off x="-1519498" y="5892327"/>
              <a:ext cx="5268702" cy="895218"/>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Üben!!</a:t>
              </a:r>
            </a:p>
            <a:p>
              <a:pPr marL="171450" indent="-171450">
                <a:buFont typeface="FontAwesome" pitchFamily="50" charset="0"/>
                <a:buChar char=""/>
              </a:pPr>
              <a:r>
                <a:rPr lang="de-AT" b="0" dirty="0">
                  <a:solidFill>
                    <a:schemeClr val="tx1">
                      <a:lumMod val="85000"/>
                      <a:lumOff val="15000"/>
                    </a:schemeClr>
                  </a:solidFill>
                  <a:latin typeface="+mj-lt"/>
                </a:rPr>
                <a:t>https://www.meltwater.com/de/blog/mobile-first/</a:t>
              </a:r>
            </a:p>
            <a:p>
              <a:pPr marL="171450" indent="-171450">
                <a:buFont typeface="FontAwesome" pitchFamily="50" charset="0"/>
                <a:buChar char=""/>
              </a:pPr>
              <a:r>
                <a:rPr lang="de-AT" b="0" dirty="0"/>
                <a:t>https://www.trafficdesign.de/knowhow/online-marketing/ist-mobile-first-der-heilige-gral</a:t>
              </a:r>
            </a:p>
            <a:p>
              <a:pPr marL="171450" indent="-171450">
                <a:buFont typeface="FontAwesome" pitchFamily="50" charset="0"/>
                <a:buChar char=""/>
              </a:pPr>
              <a:r>
                <a:rPr lang="de-AT" b="0" dirty="0">
                  <a:solidFill>
                    <a:schemeClr val="tx1">
                      <a:lumMod val="85000"/>
                      <a:lumOff val="15000"/>
                    </a:schemeClr>
                  </a:solidFill>
                  <a:latin typeface="+mj-lt"/>
                </a:rPr>
                <a:t>https://blog.kulturbanause.de/2014/08/responsive-webdesign-und-mobile-first/</a:t>
              </a:r>
            </a:p>
          </p:txBody>
        </p:sp>
        <p:sp>
          <p:nvSpPr>
            <p:cNvPr id="7" name="Rechteck 6">
              <a:extLst>
                <a:ext uri="{FF2B5EF4-FFF2-40B4-BE49-F238E27FC236}">
                  <a16:creationId xmlns:a16="http://schemas.microsoft.com/office/drawing/2014/main" id="{612C1FB4-3045-4F81-961A-5115716ECA18}"/>
                </a:ext>
              </a:extLst>
            </p:cNvPr>
            <p:cNvSpPr/>
            <p:nvPr/>
          </p:nvSpPr>
          <p:spPr>
            <a:xfrm>
              <a:off x="3329905" y="5745135"/>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64904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2A1CC1-21E0-4E73-BD5E-616F3541ED25}"/>
              </a:ext>
            </a:extLst>
          </p:cNvPr>
          <p:cNvSpPr>
            <a:spLocks noGrp="1"/>
          </p:cNvSpPr>
          <p:nvPr>
            <p:ph type="title"/>
          </p:nvPr>
        </p:nvSpPr>
        <p:spPr/>
        <p:txBody>
          <a:bodyPr/>
          <a:lstStyle/>
          <a:p>
            <a:r>
              <a:rPr lang="de-AT" dirty="0"/>
              <a:t>Content First</a:t>
            </a:r>
          </a:p>
        </p:txBody>
      </p:sp>
      <p:sp>
        <p:nvSpPr>
          <p:cNvPr id="3" name="Textplatzhalter 2">
            <a:extLst>
              <a:ext uri="{FF2B5EF4-FFF2-40B4-BE49-F238E27FC236}">
                <a16:creationId xmlns:a16="http://schemas.microsoft.com/office/drawing/2014/main" id="{E5731DD5-D2C5-4FA7-8052-97D697C6E5FD}"/>
              </a:ext>
            </a:extLst>
          </p:cNvPr>
          <p:cNvSpPr>
            <a:spLocks noGrp="1"/>
          </p:cNvSpPr>
          <p:nvPr>
            <p:ph type="body" sz="quarter" idx="13"/>
          </p:nvPr>
        </p:nvSpPr>
        <p:spPr>
          <a:xfrm>
            <a:off x="1062037" y="2646431"/>
            <a:ext cx="10067925" cy="867930"/>
          </a:xfrm>
        </p:spPr>
        <p:txBody>
          <a:bodyPr/>
          <a:lstStyle/>
          <a:p>
            <a:pPr marL="0" indent="0">
              <a:buNone/>
            </a:pPr>
            <a:r>
              <a:rPr lang="de-DE" dirty="0"/>
              <a:t>Im Responsive Webdesign wird viel Wert auf die Inhalte einer Website gelegt. Die Website soll in jeder Ansicht die wichtigen Informationen enthalten, die dann je nach Platz und Relevanz so angeordnet werden, dass die Webseite immer übersichtlich bleibt. Inhalte mit geringer Relevanz, wie etwa Werbebanner können auf kleinen Smartphone-Ansichten weggelassen werden.</a:t>
            </a:r>
            <a:endParaRPr lang="de-AT" dirty="0"/>
          </a:p>
        </p:txBody>
      </p:sp>
      <p:grpSp>
        <p:nvGrpSpPr>
          <p:cNvPr id="4" name="Gruppieren 3">
            <a:extLst>
              <a:ext uri="{FF2B5EF4-FFF2-40B4-BE49-F238E27FC236}">
                <a16:creationId xmlns:a16="http://schemas.microsoft.com/office/drawing/2014/main" id="{DCD49121-A1F5-4CAE-9150-4896F9CFF79C}"/>
              </a:ext>
            </a:extLst>
          </p:cNvPr>
          <p:cNvGrpSpPr/>
          <p:nvPr/>
        </p:nvGrpSpPr>
        <p:grpSpPr>
          <a:xfrm>
            <a:off x="8439993" y="5756167"/>
            <a:ext cx="3758227" cy="688942"/>
            <a:chOff x="0" y="5929323"/>
            <a:chExt cx="3758227" cy="688942"/>
          </a:xfrm>
        </p:grpSpPr>
        <p:sp>
          <p:nvSpPr>
            <p:cNvPr id="5" name="object 37">
              <a:extLst>
                <a:ext uri="{FF2B5EF4-FFF2-40B4-BE49-F238E27FC236}">
                  <a16:creationId xmlns:a16="http://schemas.microsoft.com/office/drawing/2014/main" id="{A4158D4E-1AF5-42D5-BEE9-0F2E1E524826}"/>
                </a:ext>
              </a:extLst>
            </p:cNvPr>
            <p:cNvSpPr txBox="1"/>
            <p:nvPr/>
          </p:nvSpPr>
          <p:spPr>
            <a:xfrm>
              <a:off x="0" y="6061601"/>
              <a:ext cx="3749203" cy="556664"/>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a:t>
              </a:r>
            </a:p>
            <a:p>
              <a:pPr marL="171450" indent="-171450">
                <a:buFont typeface="FontAwesome" pitchFamily="50" charset="0"/>
                <a:buChar char=""/>
              </a:pPr>
              <a:r>
                <a:rPr lang="de-AT" b="0" dirty="0">
                  <a:solidFill>
                    <a:schemeClr val="tx1">
                      <a:lumMod val="85000"/>
                      <a:lumOff val="15000"/>
                    </a:schemeClr>
                  </a:solidFill>
                  <a:latin typeface="+mj-lt"/>
                </a:rPr>
                <a:t>https://www.onlinemarketing-praxis.de/glossar/content-first</a:t>
              </a:r>
            </a:p>
          </p:txBody>
        </p:sp>
        <p:sp>
          <p:nvSpPr>
            <p:cNvPr id="6" name="Rechteck 5">
              <a:extLst>
                <a:ext uri="{FF2B5EF4-FFF2-40B4-BE49-F238E27FC236}">
                  <a16:creationId xmlns:a16="http://schemas.microsoft.com/office/drawing/2014/main" id="{CBA1DFAC-FE4B-469C-B372-24F0EC944802}"/>
                </a:ext>
              </a:extLst>
            </p:cNvPr>
            <p:cNvSpPr/>
            <p:nvPr/>
          </p:nvSpPr>
          <p:spPr>
            <a:xfrm>
              <a:off x="3329905" y="5929323"/>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239362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B7D63C-81F4-4FD9-B391-E0BF3F331963}"/>
              </a:ext>
            </a:extLst>
          </p:cNvPr>
          <p:cNvSpPr>
            <a:spLocks noGrp="1"/>
          </p:cNvSpPr>
          <p:nvPr>
            <p:ph type="title"/>
          </p:nvPr>
        </p:nvSpPr>
        <p:spPr/>
        <p:txBody>
          <a:bodyPr/>
          <a:lstStyle/>
          <a:p>
            <a:r>
              <a:rPr lang="de-DE" dirty="0"/>
              <a:t>3 Säulen für Responsive Webdesign</a:t>
            </a:r>
          </a:p>
        </p:txBody>
      </p:sp>
      <p:pic>
        <p:nvPicPr>
          <p:cNvPr id="5" name="Grafik 4">
            <a:extLst>
              <a:ext uri="{FF2B5EF4-FFF2-40B4-BE49-F238E27FC236}">
                <a16:creationId xmlns:a16="http://schemas.microsoft.com/office/drawing/2014/main" id="{CA79C725-7CF2-44B7-A650-CD05FF466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6723" y="1388436"/>
            <a:ext cx="6138554" cy="4081127"/>
          </a:xfrm>
          <a:prstGeom prst="rect">
            <a:avLst/>
          </a:prstGeom>
        </p:spPr>
      </p:pic>
      <p:grpSp>
        <p:nvGrpSpPr>
          <p:cNvPr id="6" name="Gruppieren 5">
            <a:extLst>
              <a:ext uri="{FF2B5EF4-FFF2-40B4-BE49-F238E27FC236}">
                <a16:creationId xmlns:a16="http://schemas.microsoft.com/office/drawing/2014/main" id="{3ADFC200-00A1-4242-A453-6B1712D33BB3}"/>
              </a:ext>
            </a:extLst>
          </p:cNvPr>
          <p:cNvGrpSpPr/>
          <p:nvPr/>
        </p:nvGrpSpPr>
        <p:grpSpPr>
          <a:xfrm>
            <a:off x="6782349" y="5402262"/>
            <a:ext cx="5415871" cy="1062150"/>
            <a:chOff x="-1657644" y="5725392"/>
            <a:chExt cx="5415871" cy="1062150"/>
          </a:xfrm>
        </p:grpSpPr>
        <p:sp>
          <p:nvSpPr>
            <p:cNvPr id="7" name="object 37">
              <a:extLst>
                <a:ext uri="{FF2B5EF4-FFF2-40B4-BE49-F238E27FC236}">
                  <a16:creationId xmlns:a16="http://schemas.microsoft.com/office/drawing/2014/main" id="{AFDFE847-906A-4CF4-B150-481452FA9D3C}"/>
                </a:ext>
              </a:extLst>
            </p:cNvPr>
            <p:cNvSpPr txBox="1"/>
            <p:nvPr/>
          </p:nvSpPr>
          <p:spPr>
            <a:xfrm>
              <a:off x="-1657644" y="5892324"/>
              <a:ext cx="5406848" cy="895218"/>
            </a:xfrm>
            <a:prstGeom prst="rect">
              <a:avLst/>
            </a:prstGeom>
            <a:solidFill>
              <a:schemeClr val="accent4">
                <a:lumMod val="60000"/>
                <a:lumOff val="40000"/>
              </a:schemeClr>
            </a:solidFill>
          </p:spPr>
          <p:txBody>
            <a:bodyPr vert="horz" wrap="square" lIns="108000" tIns="108000" rIns="108000" bIns="108000" rtlCol="0" anchor="ctr">
              <a:spAutoFit/>
            </a:bodyPr>
            <a:lstStyle>
              <a:defPPr>
                <a:defRPr lang="de-DE"/>
              </a:defPPr>
              <a:lvl1pPr>
                <a:defRPr sz="1100" b="1" spc="-51">
                  <a:cs typeface="Arial"/>
                </a:defRPr>
              </a:lvl1pPr>
            </a:lstStyle>
            <a:p>
              <a:r>
                <a:rPr lang="de-AT" dirty="0">
                  <a:solidFill>
                    <a:schemeClr val="tx1">
                      <a:lumMod val="85000"/>
                      <a:lumOff val="15000"/>
                    </a:schemeClr>
                  </a:solidFill>
                  <a:latin typeface="+mj-lt"/>
                </a:rPr>
                <a:t>Quellen &amp; Nachlese</a:t>
              </a:r>
            </a:p>
            <a:p>
              <a:pPr marL="171450" indent="-171450">
                <a:buFont typeface="FontAwesome" pitchFamily="50" charset="0"/>
                <a:buChar char=""/>
              </a:pPr>
              <a:r>
                <a:rPr lang="de-AT" b="0" dirty="0"/>
                <a:t>https://www.konversionskraft.de/trends/die-3-saeulen-des-responsive-webdesign.html</a:t>
              </a:r>
            </a:p>
            <a:p>
              <a:pPr marL="171450" indent="-171450">
                <a:buFont typeface="FontAwesome" pitchFamily="50" charset="0"/>
                <a:buChar char=""/>
              </a:pPr>
              <a:r>
                <a:rPr lang="de-AT" b="0" dirty="0"/>
                <a:t>https://www.responsive-webdesign.mobi/was-ist-responsive-webdesign/</a:t>
              </a:r>
            </a:p>
            <a:p>
              <a:pPr marL="171450" indent="-171450">
                <a:buFont typeface="FontAwesome" pitchFamily="50" charset="0"/>
                <a:buChar char=""/>
              </a:pPr>
              <a:r>
                <a:rPr lang="de-AT" b="0" dirty="0"/>
                <a:t>https://blog.kulturbanause.de/2014/08/responsive-webdesign-und-mobile-first/</a:t>
              </a:r>
              <a:endParaRPr lang="de-AT" b="0" dirty="0">
                <a:solidFill>
                  <a:schemeClr val="tx1">
                    <a:lumMod val="85000"/>
                    <a:lumOff val="15000"/>
                  </a:schemeClr>
                </a:solidFill>
                <a:latin typeface="+mj-lt"/>
              </a:endParaRPr>
            </a:p>
          </p:txBody>
        </p:sp>
        <p:sp>
          <p:nvSpPr>
            <p:cNvPr id="8" name="Rechteck 7">
              <a:extLst>
                <a:ext uri="{FF2B5EF4-FFF2-40B4-BE49-F238E27FC236}">
                  <a16:creationId xmlns:a16="http://schemas.microsoft.com/office/drawing/2014/main" id="{43A9A41B-EA35-4FC3-B753-2A6D26FF90A9}"/>
                </a:ext>
              </a:extLst>
            </p:cNvPr>
            <p:cNvSpPr/>
            <p:nvPr/>
          </p:nvSpPr>
          <p:spPr>
            <a:xfrm>
              <a:off x="3329905" y="5725392"/>
              <a:ext cx="428322" cy="502702"/>
            </a:xfrm>
            <a:prstGeom prst="rect">
              <a:avLst/>
            </a:prstGeom>
          </p:spPr>
          <p:txBody>
            <a:bodyPr wrap="none">
              <a:noAutofit/>
            </a:bodyPr>
            <a:lstStyle/>
            <a:p>
              <a:r>
                <a:rPr lang="de-AT" sz="2800" dirty="0">
                  <a:solidFill>
                    <a:srgbClr val="D6A951"/>
                  </a:solidFill>
                  <a:effectLst>
                    <a:outerShdw blurRad="38100" dist="38100" dir="2700000" algn="tl">
                      <a:srgbClr val="000000">
                        <a:alpha val="43137"/>
                      </a:srgbClr>
                    </a:outerShdw>
                  </a:effectLst>
                  <a:latin typeface="FontAwesome" pitchFamily="50" charset="0"/>
                </a:rPr>
                <a:t></a:t>
              </a:r>
              <a:endParaRPr lang="de-AT" sz="2800" baseline="30000" dirty="0">
                <a:solidFill>
                  <a:srgbClr val="D6A951"/>
                </a:solidFill>
                <a:effectLst>
                  <a:outerShdw blurRad="38100" dist="38100" dir="2700000" algn="tl">
                    <a:srgbClr val="000000">
                      <a:alpha val="43137"/>
                    </a:srgbClr>
                  </a:outerShdw>
                </a:effectLst>
                <a:latin typeface="FontAwesome" pitchFamily="50" charset="0"/>
              </a:endParaRPr>
            </a:p>
          </p:txBody>
        </p:sp>
      </p:grpSp>
    </p:spTree>
    <p:extLst>
      <p:ext uri="{BB962C8B-B14F-4D97-AF65-F5344CB8AC3E}">
        <p14:creationId xmlns:p14="http://schemas.microsoft.com/office/powerpoint/2010/main" val="628080806"/>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5101</Words>
  <Application>Microsoft Office PowerPoint</Application>
  <PresentationFormat>Breitbild</PresentationFormat>
  <Paragraphs>408</Paragraphs>
  <Slides>36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36</vt:i4>
      </vt:variant>
    </vt:vector>
  </HeadingPairs>
  <TitlesOfParts>
    <vt:vector size="43" baseType="lpstr">
      <vt:lpstr>Arial</vt:lpstr>
      <vt:lpstr>Arial Unicode MS</vt:lpstr>
      <vt:lpstr>Calibri</vt:lpstr>
      <vt:lpstr>Calibri (Textkörper)</vt:lpstr>
      <vt:lpstr>FontAwesome</vt:lpstr>
      <vt:lpstr>Raleway</vt:lpstr>
      <vt:lpstr>1_pm</vt:lpstr>
      <vt:lpstr>div Grundlagen &amp; Wiederholung</vt:lpstr>
      <vt:lpstr>vendor-prefix</vt:lpstr>
      <vt:lpstr>CSS GRID</vt:lpstr>
      <vt:lpstr>Bootstrap</vt:lpstr>
      <vt:lpstr>CSS3</vt:lpstr>
      <vt:lpstr>Media Queries, Container Queries &amp; Element Queries</vt:lpstr>
      <vt:lpstr>mobile First</vt:lpstr>
      <vt:lpstr>Content First</vt:lpstr>
      <vt:lpstr>3 Säulen für Responsive Webdesign</vt:lpstr>
      <vt:lpstr>Material Design – Die Designsprache von Google </vt:lpstr>
      <vt:lpstr>20 web design trends for 2019</vt:lpstr>
      <vt:lpstr>Barrierefreiheit</vt:lpstr>
      <vt:lpstr>WCAG 2.0: Ebenen der Anleitung</vt:lpstr>
      <vt:lpstr>Kriterien für Barrierefreiheit:</vt:lpstr>
      <vt:lpstr>Wie ist barrierefreies Webdesign erreichbar?</vt:lpstr>
      <vt:lpstr>Wiederholung</vt:lpstr>
      <vt:lpstr>Geolocation JS</vt:lpstr>
      <vt:lpstr>Namenskonventionen</vt:lpstr>
      <vt:lpstr>JavaScript Wiederholung</vt:lpstr>
      <vt:lpstr>JS Kurzwiederholung</vt:lpstr>
      <vt:lpstr>JS Kurzwiederholung</vt:lpstr>
      <vt:lpstr>Geltungsbereich von  Variablen in JavaScript</vt:lpstr>
      <vt:lpstr>Flexboxen</vt:lpstr>
      <vt:lpstr>Übersicht der relativen Längenmaße in CSS </vt:lpstr>
      <vt:lpstr>Silbentrennung</vt:lpstr>
      <vt:lpstr>Werte für background-Anweisung</vt:lpstr>
      <vt:lpstr>Framework vs. Bibliothek</vt:lpstr>
      <vt:lpstr>Pseudoklassen</vt:lpstr>
      <vt:lpstr>box-sizing</vt:lpstr>
      <vt:lpstr>Box-Model</vt:lpstr>
      <vt:lpstr>CSS-Spezifität</vt:lpstr>
      <vt:lpstr>Multi Column Layout</vt:lpstr>
      <vt:lpstr>Layouttypen</vt:lpstr>
      <vt:lpstr>responsive vs adaptives Layout</vt:lpstr>
      <vt:lpstr>versetzter Kachel Optik</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43</cp:revision>
  <dcterms:created xsi:type="dcterms:W3CDTF">2019-08-06T11:54:56Z</dcterms:created>
  <dcterms:modified xsi:type="dcterms:W3CDTF">2020-03-09T10:10:12Z</dcterms:modified>
</cp:coreProperties>
</file>