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0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20" d="100"/>
          <a:sy n="120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465F1D8-E0F2-4798-B48F-39E94F21E0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A1C0F4-C1FB-48D2-8561-2727297BF9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97159-9670-4E52-81EB-2148E83C028C}" type="datetimeFigureOut">
              <a:rPr lang="de-AT" smtClean="0">
                <a:latin typeface="Arial" panose="020B0604020202020204" pitchFamily="34" charset="0"/>
              </a:rPr>
              <a:t>12.02.2020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93422-D9EA-4274-A970-6671731551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C4CF47-BB4C-44D9-8AAB-674E9C609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A6A84-9A92-4766-80D7-5368C0FCACD6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>
                <a:latin typeface="Arial" panose="020B0604020202020204" pitchFamily="34" charset="0"/>
              </a:rPr>
              <a:t>&lt; </a:t>
            </a:r>
            <a:fld id="{B4E5A919-9C23-4E91-B8F0-F882270E1387}" type="slidenum">
              <a:rPr lang="de-AT" sz="1200" smtClean="0">
                <a:latin typeface="Arial" panose="020B0604020202020204" pitchFamily="34" charset="0"/>
              </a:rPr>
              <a:pPr algn="ctr"/>
              <a:t>‹Nr.›</a:t>
            </a:fld>
            <a:r>
              <a:rPr lang="de-AT" sz="1200" dirty="0">
                <a:latin typeface="Arial" panose="020B0604020202020204" pitchFamily="34" charset="0"/>
              </a:rPr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455738"/>
            <a:ext cx="10067925" cy="1844608"/>
          </a:xfrm>
          <a:prstGeom prst="rect">
            <a:avLst/>
          </a:prstGeom>
        </p:spPr>
        <p:txBody>
          <a:bodyPr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Font Awesome 5 Free Solid" panose="02000503000000000000" pitchFamily="50" charset="2"/>
              <a:buChar char="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Font Awesome 5 Free Solid" panose="02000503000000000000" pitchFamily="50" charset="2"/>
              <a:buChar char="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860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4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>
                <a:latin typeface="Arial" panose="020B0604020202020204" pitchFamily="34" charset="0"/>
              </a:rPr>
              <a:t>&lt; </a:t>
            </a:r>
            <a:fld id="{B4E5A919-9C23-4E91-B8F0-F882270E1387}" type="slidenum">
              <a:rPr lang="de-AT" sz="1200" smtClean="0">
                <a:latin typeface="Arial" panose="020B0604020202020204" pitchFamily="34" charset="0"/>
              </a:rPr>
              <a:pPr algn="ctr"/>
              <a:t>‹Nr.›</a:t>
            </a:fld>
            <a:r>
              <a:rPr lang="de-AT" sz="1200" dirty="0">
                <a:latin typeface="Arial" panose="020B060402020202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5496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22E2A8-9DFD-4784-8E5C-4E9997FD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52A49-D505-4C35-816A-6F1D12D0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8B61F-CD0D-4491-A4AC-B3C7BAE0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FA1AD05-D882-4093-9467-F6375F6DB568}" type="datetimeFigureOut">
              <a:rPr lang="de-AT" smtClean="0"/>
              <a:pPr/>
              <a:t>12.02.2020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8AD60-98DC-4690-AAB4-702AB3276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0FDA93-D788-4C68-B052-41EA3D63D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E4A915E9-98B4-4C46-B02A-FB7B9126B18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74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Kapitel 13: DOM</a:t>
            </a:r>
          </a:p>
        </p:txBody>
      </p:sp>
    </p:spTree>
    <p:extLst>
      <p:ext uri="{BB962C8B-B14F-4D97-AF65-F5344CB8AC3E}">
        <p14:creationId xmlns:p14="http://schemas.microsoft.com/office/powerpoint/2010/main" val="196147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HTML-Element nach Tag Name finden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A6DE80E-1A09-4534-A88A-5584F7F168A9}"/>
              </a:ext>
            </a:extLst>
          </p:cNvPr>
          <p:cNvSpPr/>
          <p:nvPr/>
        </p:nvSpPr>
        <p:spPr>
          <a:xfrm>
            <a:off x="689728" y="1970253"/>
            <a:ext cx="10812544" cy="2677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&lt;p&gt;Hello World!&lt;/p&gt;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&lt;p&gt;This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example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demonstrates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the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&lt;b&gt;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getElementsByTagName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&lt;/b&gt;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method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.&lt;/p&gt;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"&gt;&lt;/p&gt;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var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x =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document.getElementsByTagName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("p");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innerHTML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= 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'The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text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in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first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paragraph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(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index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0)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: ' + x[0].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innerHTML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195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HTML-Element nach Klassenname suchen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9ACF2B-1116-4DFE-B188-38928134B631}"/>
              </a:ext>
            </a:extLst>
          </p:cNvPr>
          <p:cNvSpPr/>
          <p:nvPr/>
        </p:nvSpPr>
        <p:spPr>
          <a:xfrm>
            <a:off x="270235" y="2044046"/>
            <a:ext cx="11651529" cy="2923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&lt;p&gt;Hello World!&lt;/p&gt;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class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intro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"&gt;The DOM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very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useful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.&lt;/p&gt;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class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intro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"&gt;This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example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demonstrates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the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&lt;b&gt;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getElementsByClassName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&lt;/b&gt;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method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.&lt;/p&gt;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"&gt;&lt;/p&gt;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var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x =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document.getElementsByClassName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intro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");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innerHTML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= 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'The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first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paragraph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(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index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0)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with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class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intro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": ' + x[0].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innerHTML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256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HTML Style ändern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EB039B4-68FB-4E05-83AF-4BA5259EBBB1}"/>
              </a:ext>
            </a:extLst>
          </p:cNvPr>
          <p:cNvSpPr/>
          <p:nvPr/>
        </p:nvSpPr>
        <p:spPr>
          <a:xfrm>
            <a:off x="723900" y="1568623"/>
            <a:ext cx="908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de-AT" i="1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id</a:t>
            </a:r>
            <a:r>
              <a:rPr lang="de-AT" dirty="0">
                <a:solidFill>
                  <a:srgbClr val="000000"/>
                </a:solidFill>
                <a:latin typeface="Source Code Pro" panose="020B0509030403020204" pitchFamily="49" charset="0"/>
              </a:rPr>
              <a:t>).</a:t>
            </a:r>
            <a:r>
              <a:rPr lang="de-AT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style.</a:t>
            </a:r>
            <a:r>
              <a:rPr lang="de-AT" i="1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property</a:t>
            </a:r>
            <a:r>
              <a:rPr lang="de-AT" i="1" dirty="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de-AT" dirty="0">
                <a:solidFill>
                  <a:srgbClr val="000000"/>
                </a:solidFill>
                <a:latin typeface="Source Code Pro" panose="020B0509030403020204" pitchFamily="49" charset="0"/>
              </a:rPr>
              <a:t>=</a:t>
            </a:r>
            <a:r>
              <a:rPr lang="de-AT" i="1" dirty="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de-AT" i="1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new</a:t>
            </a:r>
            <a:r>
              <a:rPr lang="de-AT" i="1" dirty="0">
                <a:solidFill>
                  <a:srgbClr val="000000"/>
                </a:solidFill>
                <a:latin typeface="Source Code Pro" panose="020B0509030403020204" pitchFamily="49" charset="0"/>
              </a:rPr>
              <a:t> style</a:t>
            </a:r>
            <a:endParaRPr lang="de-AT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B2CF5F0-5EEC-49DB-AD8B-AFDB78AD5193}"/>
              </a:ext>
            </a:extLst>
          </p:cNvPr>
          <p:cNvSpPr/>
          <p:nvPr/>
        </p:nvSpPr>
        <p:spPr>
          <a:xfrm>
            <a:off x="1862383" y="2553956"/>
            <a:ext cx="8467234" cy="20928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="p2"&gt;Hello World!&lt;/p&gt;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("p2").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style.color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= 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blue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&lt;p&gt;The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paragraph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above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was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changed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a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.&lt;/p&gt;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76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HTML Style ändern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EB039B4-68FB-4E05-83AF-4BA5259EBBB1}"/>
              </a:ext>
            </a:extLst>
          </p:cNvPr>
          <p:cNvSpPr/>
          <p:nvPr/>
        </p:nvSpPr>
        <p:spPr>
          <a:xfrm>
            <a:off x="723900" y="1568623"/>
            <a:ext cx="908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de-AT" i="1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id</a:t>
            </a:r>
            <a:r>
              <a:rPr lang="de-AT" dirty="0">
                <a:solidFill>
                  <a:srgbClr val="000000"/>
                </a:solidFill>
                <a:latin typeface="Source Code Pro" panose="020B0509030403020204" pitchFamily="49" charset="0"/>
              </a:rPr>
              <a:t>).</a:t>
            </a:r>
            <a:r>
              <a:rPr lang="de-AT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style.</a:t>
            </a:r>
            <a:r>
              <a:rPr lang="de-AT" i="1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property</a:t>
            </a:r>
            <a:r>
              <a:rPr lang="de-AT" i="1" dirty="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de-AT" dirty="0">
                <a:solidFill>
                  <a:srgbClr val="000000"/>
                </a:solidFill>
                <a:latin typeface="Source Code Pro" panose="020B0509030403020204" pitchFamily="49" charset="0"/>
              </a:rPr>
              <a:t>=</a:t>
            </a:r>
            <a:r>
              <a:rPr lang="de-AT" i="1" dirty="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de-AT" i="1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new</a:t>
            </a:r>
            <a:r>
              <a:rPr lang="de-AT" i="1" dirty="0">
                <a:solidFill>
                  <a:srgbClr val="000000"/>
                </a:solidFill>
                <a:latin typeface="Source Code Pro" panose="020B0509030403020204" pitchFamily="49" charset="0"/>
              </a:rPr>
              <a:t> style</a:t>
            </a:r>
            <a:endParaRPr lang="de-AT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61063B-18DB-4A56-9C5B-CFB15EA84F14}"/>
              </a:ext>
            </a:extLst>
          </p:cNvPr>
          <p:cNvSpPr/>
          <p:nvPr/>
        </p:nvSpPr>
        <p:spPr>
          <a:xfrm>
            <a:off x="310100" y="2736836"/>
            <a:ext cx="11396403" cy="14927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&lt;!DOCTYPE 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&lt;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&lt;h1 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="id1"&gt;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My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Heading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1&lt;/h1&gt;</a:t>
            </a:r>
          </a:p>
          <a:p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button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type="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button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" 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onclick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('id1').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style.color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= '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red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'"&gt;Click Me!&lt;/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button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&lt;/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&lt;/</a:t>
            </a:r>
            <a:r>
              <a:rPr lang="de-AT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6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onclick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2E75D4-E4EF-4502-A6C2-755ECF985F18}"/>
              </a:ext>
            </a:extLst>
          </p:cNvPr>
          <p:cNvSpPr/>
          <p:nvPr/>
        </p:nvSpPr>
        <p:spPr>
          <a:xfrm>
            <a:off x="3321527" y="2614394"/>
            <a:ext cx="4855816" cy="2923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&lt;button onclick="</a:t>
            </a:r>
            <a:r>
              <a:rPr lang="en-US" sz="13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displayDate</a:t>
            </a:r>
            <a:r>
              <a:rPr lang="en-US" sz="1300" dirty="0">
                <a:solidFill>
                  <a:schemeClr val="bg1"/>
                </a:solidFill>
                <a:latin typeface="Source Code Pro" panose="020B0509030403020204" pitchFamily="49" charset="0"/>
              </a:rPr>
              <a:t>()"&gt;Try it&lt;/button&gt;</a:t>
            </a:r>
            <a:endParaRPr lang="de-AT" sz="13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2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Ende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600C-910E-4D30-8E16-733125E7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</a:t>
            </a:r>
            <a:r>
              <a:rPr lang="de-AT" b="0" dirty="0" err="1"/>
              <a:t>ocument</a:t>
            </a:r>
            <a:r>
              <a:rPr lang="de-AT" b="0" dirty="0"/>
              <a:t> </a:t>
            </a:r>
            <a:r>
              <a:rPr lang="de-AT" dirty="0" err="1"/>
              <a:t>O</a:t>
            </a:r>
            <a:r>
              <a:rPr lang="de-AT" b="0" dirty="0" err="1"/>
              <a:t>bject</a:t>
            </a:r>
            <a:r>
              <a:rPr lang="de-AT" b="0" dirty="0"/>
              <a:t> </a:t>
            </a:r>
            <a:r>
              <a:rPr lang="de-AT" dirty="0"/>
              <a:t>M</a:t>
            </a:r>
            <a:r>
              <a:rPr lang="de-AT" b="0" dirty="0"/>
              <a:t>odel</a:t>
            </a:r>
          </a:p>
        </p:txBody>
      </p:sp>
      <p:pic>
        <p:nvPicPr>
          <p:cNvPr id="1026" name="Picture 2" descr="DOM - Baumstruktur einer Webseite">
            <a:extLst>
              <a:ext uri="{FF2B5EF4-FFF2-40B4-BE49-F238E27FC236}">
                <a16:creationId xmlns:a16="http://schemas.microsoft.com/office/drawing/2014/main" id="{D2CA023F-96E0-4183-AD65-752431C1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40" y="700391"/>
            <a:ext cx="7304261" cy="52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BC2B95D-8151-475B-905F-E5EC8D87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6" y="4817029"/>
            <a:ext cx="2293471" cy="13127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93F683A-9856-4370-88AE-01B0F07950CC}"/>
              </a:ext>
            </a:extLst>
          </p:cNvPr>
          <p:cNvSpPr/>
          <p:nvPr/>
        </p:nvSpPr>
        <p:spPr>
          <a:xfrm>
            <a:off x="392349" y="1084869"/>
            <a:ext cx="4850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33333"/>
                </a:solidFill>
                <a:latin typeface="Arial" panose="020B0604020202020204" pitchFamily="34" charset="0"/>
              </a:rPr>
              <a:t>Das </a:t>
            </a:r>
            <a:r>
              <a:rPr lang="de-DE" sz="1400" b="1" dirty="0">
                <a:solidFill>
                  <a:srgbClr val="333333"/>
                </a:solidFill>
                <a:latin typeface="Arial" panose="020B0604020202020204" pitchFamily="34" charset="0"/>
              </a:rPr>
              <a:t>DOM</a:t>
            </a:r>
            <a:r>
              <a:rPr lang="de-DE" sz="1400" dirty="0">
                <a:solidFill>
                  <a:srgbClr val="333333"/>
                </a:solidFill>
                <a:latin typeface="Arial" panose="020B0604020202020204" pitchFamily="34" charset="0"/>
              </a:rPr>
              <a:t> (</a:t>
            </a:r>
            <a:r>
              <a:rPr lang="de-DE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Document</a:t>
            </a:r>
            <a:r>
              <a:rPr lang="de-DE" sz="1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Object</a:t>
            </a:r>
            <a:r>
              <a:rPr lang="de-DE" sz="1400" dirty="0">
                <a:solidFill>
                  <a:srgbClr val="333333"/>
                </a:solidFill>
                <a:latin typeface="Arial" panose="020B0604020202020204" pitchFamily="34" charset="0"/>
              </a:rPr>
              <a:t> Model) ist die Schnittstelle zwischen HTML und dynamischem JavaScript. Alle Elemente werden zu Objekten, die dynamisch aufgerufen, verändert, hinzugefügt und gelöscht werden können.</a:t>
            </a:r>
          </a:p>
          <a:p>
            <a:endParaRPr lang="de-DE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</a:rPr>
              <a:t>Wenn eine Webseite geladen wird, erstellt der Browser eine </a:t>
            </a:r>
            <a:r>
              <a:rPr lang="de-DE" sz="1400" b="1" dirty="0" err="1">
                <a:latin typeface="Arial" panose="020B0604020202020204" pitchFamily="34" charset="0"/>
              </a:rPr>
              <a:t>D</a:t>
            </a:r>
            <a:r>
              <a:rPr lang="de-DE" sz="1400" dirty="0" err="1">
                <a:latin typeface="Arial" panose="020B0604020202020204" pitchFamily="34" charset="0"/>
              </a:rPr>
              <a:t>ocument</a:t>
            </a:r>
            <a:r>
              <a:rPr lang="de-DE" sz="1400" dirty="0">
                <a:latin typeface="Arial" panose="020B0604020202020204" pitchFamily="34" charset="0"/>
              </a:rPr>
              <a:t> </a:t>
            </a:r>
            <a:r>
              <a:rPr lang="de-DE" sz="1400" b="1" dirty="0" err="1">
                <a:latin typeface="Arial" panose="020B0604020202020204" pitchFamily="34" charset="0"/>
              </a:rPr>
              <a:t>O</a:t>
            </a:r>
            <a:r>
              <a:rPr lang="de-DE" sz="1400" dirty="0" err="1">
                <a:latin typeface="Arial" panose="020B0604020202020204" pitchFamily="34" charset="0"/>
              </a:rPr>
              <a:t>bject</a:t>
            </a:r>
            <a:r>
              <a:rPr lang="de-DE" sz="1400" dirty="0">
                <a:latin typeface="Arial" panose="020B0604020202020204" pitchFamily="34" charset="0"/>
              </a:rPr>
              <a:t> </a:t>
            </a:r>
            <a:r>
              <a:rPr lang="de-DE" sz="1400" b="1" dirty="0">
                <a:latin typeface="Arial" panose="020B0604020202020204" pitchFamily="34" charset="0"/>
              </a:rPr>
              <a:t>M</a:t>
            </a:r>
            <a:r>
              <a:rPr lang="de-DE" sz="1400" dirty="0">
                <a:latin typeface="Arial" panose="020B0604020202020204" pitchFamily="34" charset="0"/>
              </a:rPr>
              <a:t>odel der Seite.</a:t>
            </a:r>
          </a:p>
          <a:p>
            <a:br>
              <a:rPr lang="de-DE" sz="1400" dirty="0">
                <a:latin typeface="Arial" panose="020B0604020202020204" pitchFamily="34" charset="0"/>
              </a:rPr>
            </a:br>
            <a:endParaRPr lang="de-AT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6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1E7C92-EC36-4DD9-BA68-8B35EC99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JavaScript können ...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A1B20D-BD65-4875-88AC-91611AC95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181" y="1710262"/>
            <a:ext cx="7405637" cy="2541208"/>
          </a:xfrm>
        </p:spPr>
        <p:txBody>
          <a:bodyPr/>
          <a:lstStyle/>
          <a:p>
            <a:r>
              <a:rPr lang="de-AT" sz="1400" dirty="0"/>
              <a:t>... alle HTML-Elemente auf der Seite ändern</a:t>
            </a:r>
          </a:p>
          <a:p>
            <a:r>
              <a:rPr lang="de-AT" sz="1400" dirty="0"/>
              <a:t>...  alle HTML-Attribute in der Seite ändern</a:t>
            </a:r>
          </a:p>
          <a:p>
            <a:r>
              <a:rPr lang="de-AT" sz="1400" dirty="0"/>
              <a:t>...  alle CSS-Stile in der Seite ändern</a:t>
            </a:r>
          </a:p>
          <a:p>
            <a:r>
              <a:rPr lang="de-AT" sz="1400" dirty="0"/>
              <a:t>...  vorhandene HTML-Elemente und Attribute entfernen</a:t>
            </a:r>
          </a:p>
          <a:p>
            <a:r>
              <a:rPr lang="de-AT" sz="1400" dirty="0"/>
              <a:t>...  neue HTML-Elemente und Attribute hinzufügen</a:t>
            </a:r>
          </a:p>
          <a:p>
            <a:r>
              <a:rPr lang="de-AT" sz="1400" dirty="0"/>
              <a:t>JavaScript kann auf der Seite auf alle bestehenden HTML-Ereignisse reagieren</a:t>
            </a:r>
          </a:p>
          <a:p>
            <a:r>
              <a:rPr lang="de-AT" sz="1400" dirty="0"/>
              <a:t>...  neue HTML-Ereignisse in der Seite erstellt werden</a:t>
            </a:r>
          </a:p>
          <a:p>
            <a:pPr marL="0" indent="0">
              <a:buNone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82440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D447EE-155C-418B-B33A-3E0747385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455738"/>
            <a:ext cx="10067925" cy="1640449"/>
          </a:xfrm>
        </p:spPr>
        <p:txBody>
          <a:bodyPr/>
          <a:lstStyle/>
          <a:p>
            <a:r>
              <a:rPr lang="de-DE" sz="1400" dirty="0"/>
              <a:t>Es definiert:</a:t>
            </a:r>
          </a:p>
          <a:p>
            <a:pPr lvl="1"/>
            <a:r>
              <a:rPr lang="de-DE" sz="1400" dirty="0"/>
              <a:t>Die HTML - Elemente als </a:t>
            </a:r>
            <a:r>
              <a:rPr lang="de-DE" sz="1400" b="1" dirty="0"/>
              <a:t>Objekte</a:t>
            </a:r>
            <a:endParaRPr lang="de-DE" sz="1400" dirty="0"/>
          </a:p>
          <a:p>
            <a:pPr lvl="1"/>
            <a:r>
              <a:rPr lang="de-DE" sz="1400" dirty="0"/>
              <a:t>Die </a:t>
            </a:r>
            <a:r>
              <a:rPr lang="de-DE" sz="1400" b="1" dirty="0"/>
              <a:t>Eigenschaften</a:t>
            </a:r>
            <a:r>
              <a:rPr lang="de-DE" sz="1400" dirty="0"/>
              <a:t> aller HTML - Elemente</a:t>
            </a:r>
          </a:p>
          <a:p>
            <a:pPr lvl="1"/>
            <a:r>
              <a:rPr lang="de-DE" sz="1400" dirty="0"/>
              <a:t>Die </a:t>
            </a:r>
            <a:r>
              <a:rPr lang="de-DE" sz="1400" b="1" dirty="0"/>
              <a:t>Methoden</a:t>
            </a:r>
            <a:r>
              <a:rPr lang="de-DE" sz="1400" dirty="0"/>
              <a:t> für den Zugriff auf alle HTML - Elemente</a:t>
            </a:r>
          </a:p>
          <a:p>
            <a:pPr lvl="1"/>
            <a:r>
              <a:rPr lang="de-DE" sz="1400" dirty="0"/>
              <a:t>Die </a:t>
            </a:r>
            <a:r>
              <a:rPr lang="de-DE" sz="1400" b="1" dirty="0"/>
              <a:t>Ereignisse</a:t>
            </a:r>
            <a:r>
              <a:rPr lang="de-DE" sz="1400" dirty="0"/>
              <a:t> für alle HTML - Elemente</a:t>
            </a:r>
          </a:p>
          <a:p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516B7F-7D85-4BA8-964B-37EA482B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der HTML-DOM</a:t>
            </a:r>
          </a:p>
        </p:txBody>
      </p:sp>
    </p:spTree>
    <p:extLst>
      <p:ext uri="{BB962C8B-B14F-4D97-AF65-F5344CB8AC3E}">
        <p14:creationId xmlns:p14="http://schemas.microsoft.com/office/powerpoint/2010/main" val="64173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</a:t>
            </a:r>
            <a:r>
              <a:rPr lang="de-AT" dirty="0" err="1"/>
              <a:t>innerHTML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EBD776-48EE-43F4-8E3B-9D0229D3E727}"/>
              </a:ext>
            </a:extLst>
          </p:cNvPr>
          <p:cNvSpPr/>
          <p:nvPr/>
        </p:nvSpPr>
        <p:spPr>
          <a:xfrm>
            <a:off x="3119777" y="18816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Im obigen Beispiel handelt es bei </a:t>
            </a:r>
            <a:r>
              <a:rPr lang="de-DE" sz="1400" dirty="0" err="1">
                <a:solidFill>
                  <a:srgbClr val="22222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getElementById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 sich um eine Methode, während es sich bei </a:t>
            </a:r>
            <a:r>
              <a:rPr lang="de-DE" sz="1400" dirty="0" err="1">
                <a:solidFill>
                  <a:srgbClr val="22222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innerHTML</a:t>
            </a:r>
            <a:r>
              <a:rPr lang="de-DE" sz="1400" dirty="0">
                <a:solidFill>
                  <a:srgbClr val="222222"/>
                </a:solidFill>
                <a:latin typeface="Arial" panose="020B0604020202020204" pitchFamily="34" charset="0"/>
              </a:rPr>
              <a:t> um eine Eigenschaft handelt.</a:t>
            </a:r>
            <a:endParaRPr lang="de-AT" sz="1400" dirty="0">
              <a:latin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B220C7-D503-403E-8EEC-8D69358FEB72}"/>
              </a:ext>
            </a:extLst>
          </p:cNvPr>
          <p:cNvSpPr/>
          <p:nvPr/>
        </p:nvSpPr>
        <p:spPr>
          <a:xfrm>
            <a:off x="1911179" y="3075398"/>
            <a:ext cx="9078012" cy="18158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"&gt;&lt;/p&gt;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innerHTML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= "Hello World!";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006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</p:spPr>
        <p:txBody>
          <a:bodyPr/>
          <a:lstStyle/>
          <a:p>
            <a:r>
              <a:rPr lang="de-AT" dirty="0"/>
              <a:t>Manipulation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9E24B1-8A1B-4AD2-A8F3-1A7B23B63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8" t="22407" r="22780" b="36852"/>
          <a:stretch/>
        </p:blipFill>
        <p:spPr>
          <a:xfrm>
            <a:off x="2908300" y="1005325"/>
            <a:ext cx="7759700" cy="52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Hinzufügen und Löschen von Elementen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A3D932C-E90D-4E6F-B668-E1380699195E}"/>
              </a:ext>
            </a:extLst>
          </p:cNvPr>
          <p:cNvGraphicFramePr>
            <a:graphicFrameLocks noGrp="1"/>
          </p:cNvGraphicFramePr>
          <p:nvPr/>
        </p:nvGraphicFramePr>
        <p:xfrm>
          <a:off x="1035704" y="2437411"/>
          <a:ext cx="10120592" cy="2377440"/>
        </p:xfrm>
        <a:graphic>
          <a:graphicData uri="http://schemas.openxmlformats.org/drawingml/2006/table">
            <a:tbl>
              <a:tblPr/>
              <a:tblGrid>
                <a:gridCol w="5054654">
                  <a:extLst>
                    <a:ext uri="{9D8B030D-6E8A-4147-A177-3AD203B41FA5}">
                      <a16:colId xmlns:a16="http://schemas.microsoft.com/office/drawing/2014/main" val="4078824401"/>
                    </a:ext>
                  </a:extLst>
                </a:gridCol>
                <a:gridCol w="5065938">
                  <a:extLst>
                    <a:ext uri="{9D8B030D-6E8A-4147-A177-3AD203B41FA5}">
                      <a16:colId xmlns:a16="http://schemas.microsoft.com/office/drawing/2014/main" val="230608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5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document.createElement</a:t>
                      </a:r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AT" i="1" dirty="0" err="1"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r>
                        <a:rPr lang="de-AT" dirty="0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Create an HTML </a:t>
                      </a:r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endParaRPr lang="de-AT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document.removeChild</a:t>
                      </a:r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AT" i="1" dirty="0" err="1"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r>
                        <a:rPr lang="de-AT" dirty="0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Remove an HTML </a:t>
                      </a:r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endParaRPr lang="de-AT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6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document.appendChild</a:t>
                      </a:r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AT" i="1" dirty="0" err="1"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r>
                        <a:rPr lang="de-AT" dirty="0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Add an HTML </a:t>
                      </a:r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endParaRPr lang="de-AT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5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document.replaceChild</a:t>
                      </a:r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AT" i="1" dirty="0" err="1">
                          <a:effectLst/>
                          <a:latin typeface="Arial" panose="020B0604020202020204" pitchFamily="34" charset="0"/>
                        </a:rPr>
                        <a:t>new</a:t>
                      </a:r>
                      <a:r>
                        <a:rPr lang="de-AT" i="1" dirty="0">
                          <a:effectLst/>
                        </a:rPr>
                        <a:t>, </a:t>
                      </a:r>
                      <a:r>
                        <a:rPr lang="de-AT" i="1" dirty="0" err="1">
                          <a:effectLst/>
                        </a:rPr>
                        <a:t>old</a:t>
                      </a:r>
                      <a:r>
                        <a:rPr lang="de-AT" dirty="0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Replace</a:t>
                      </a:r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 an HTML </a:t>
                      </a:r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element</a:t>
                      </a:r>
                      <a:endParaRPr lang="de-AT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2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document.write</a:t>
                      </a:r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AT" i="1" dirty="0" err="1"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r>
                        <a:rPr lang="de-AT" dirty="0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Write into the HTML output stream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84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Hinzufügen von Event Handlers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A3D932C-E90D-4E6F-B668-E1380699195E}"/>
              </a:ext>
            </a:extLst>
          </p:cNvPr>
          <p:cNvGraphicFramePr>
            <a:graphicFrameLocks noGrp="1"/>
          </p:cNvGraphicFramePr>
          <p:nvPr/>
        </p:nvGraphicFramePr>
        <p:xfrm>
          <a:off x="1035704" y="2437411"/>
          <a:ext cx="10120592" cy="1066800"/>
        </p:xfrm>
        <a:graphic>
          <a:graphicData uri="http://schemas.openxmlformats.org/drawingml/2006/table">
            <a:tbl>
              <a:tblPr/>
              <a:tblGrid>
                <a:gridCol w="5054654">
                  <a:extLst>
                    <a:ext uri="{9D8B030D-6E8A-4147-A177-3AD203B41FA5}">
                      <a16:colId xmlns:a16="http://schemas.microsoft.com/office/drawing/2014/main" val="4078824401"/>
                    </a:ext>
                  </a:extLst>
                </a:gridCol>
                <a:gridCol w="5065938">
                  <a:extLst>
                    <a:ext uri="{9D8B030D-6E8A-4147-A177-3AD203B41FA5}">
                      <a16:colId xmlns:a16="http://schemas.microsoft.com/office/drawing/2014/main" val="230608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5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dirty="0" err="1">
                          <a:effectLst/>
                          <a:latin typeface="Arial" panose="020B0604020202020204" pitchFamily="34" charset="0"/>
                        </a:rPr>
                        <a:t>document.getElementById</a:t>
                      </a:r>
                      <a:r>
                        <a:rPr lang="de-AT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AT" i="1" dirty="0" err="1">
                          <a:effectLst/>
                        </a:rPr>
                        <a:t>id</a:t>
                      </a:r>
                      <a:r>
                        <a:rPr lang="de-AT" dirty="0">
                          <a:effectLst/>
                        </a:rPr>
                        <a:t>).</a:t>
                      </a:r>
                      <a:r>
                        <a:rPr lang="de-AT" dirty="0" err="1">
                          <a:effectLst/>
                        </a:rPr>
                        <a:t>onclick</a:t>
                      </a:r>
                      <a:r>
                        <a:rPr lang="de-AT" dirty="0">
                          <a:effectLst/>
                        </a:rPr>
                        <a:t> = </a:t>
                      </a:r>
                      <a:r>
                        <a:rPr lang="de-AT" dirty="0" err="1">
                          <a:effectLst/>
                        </a:rPr>
                        <a:t>function</a:t>
                      </a:r>
                      <a:r>
                        <a:rPr lang="de-AT" dirty="0">
                          <a:effectLst/>
                        </a:rPr>
                        <a:t>(){</a:t>
                      </a:r>
                      <a:r>
                        <a:rPr lang="de-AT" i="1" dirty="0">
                          <a:effectLst/>
                        </a:rPr>
                        <a:t>code</a:t>
                      </a:r>
                      <a:r>
                        <a:rPr lang="de-AT" dirty="0">
                          <a:effectLst/>
                        </a:rPr>
                        <a:t>}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Adding event handler code to an onclick event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3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56E566A-563D-4C50-A74F-79FFAD8F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HTML-Element nach ID suche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2FD3406-52EB-4095-9DF5-68D38BC10852}"/>
              </a:ext>
            </a:extLst>
          </p:cNvPr>
          <p:cNvSpPr/>
          <p:nvPr/>
        </p:nvSpPr>
        <p:spPr>
          <a:xfrm>
            <a:off x="454058" y="1543196"/>
            <a:ext cx="11283884" cy="33239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intro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"&gt;Hello World!&lt;/p&gt;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&lt;p&gt;This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example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demonstrates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the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&lt;b&gt;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getElementsById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&lt;/b&gt;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method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.&lt;/p&gt;</a:t>
            </a:r>
          </a:p>
          <a:p>
            <a:b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</a:b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&lt;p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="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"&gt;&lt;/p&gt;</a:t>
            </a:r>
          </a:p>
          <a:p>
            <a:b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</a:b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var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myElement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=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intro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");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document.getElementById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("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demo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").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innerHTML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= 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    "The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text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from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the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intro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paragraph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is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" + 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myElement.innerHTML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script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b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</a:b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    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body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&lt;/</a:t>
            </a:r>
            <a:r>
              <a:rPr lang="de-AT" sz="14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html</a:t>
            </a:r>
            <a:r>
              <a:rPr lang="de-AT" sz="1400" dirty="0">
                <a:solidFill>
                  <a:schemeClr val="bg1"/>
                </a:solidFill>
                <a:latin typeface="Source Code Pro" panose="020B0509030403020204" pitchFamily="49" charset="0"/>
              </a:rPr>
              <a:t>&gt;</a:t>
            </a:r>
            <a:endParaRPr lang="de-AT" sz="1400" b="0" dirty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4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Office PowerPoint</Application>
  <PresentationFormat>Breitbild</PresentationFormat>
  <Paragraphs>112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Font Awesome 5 Free Solid</vt:lpstr>
      <vt:lpstr>Source Code Pro</vt:lpstr>
      <vt:lpstr>Office</vt:lpstr>
      <vt:lpstr>Kapitel 13: DOM</vt:lpstr>
      <vt:lpstr>Document Object Model</vt:lpstr>
      <vt:lpstr>Mit JavaScript können ... </vt:lpstr>
      <vt:lpstr>Was ist der HTML-DOM</vt:lpstr>
      <vt:lpstr>Beispiel innerHTML</vt:lpstr>
      <vt:lpstr>Manipulation</vt:lpstr>
      <vt:lpstr>Hinzufügen und Löschen von Elementen</vt:lpstr>
      <vt:lpstr>Hinzufügen von Event Handlers</vt:lpstr>
      <vt:lpstr>HTML-Element nach ID suche</vt:lpstr>
      <vt:lpstr>HTML-Element nach Tag Name finden</vt:lpstr>
      <vt:lpstr>HTML-Element nach Klassenname suchen</vt:lpstr>
      <vt:lpstr>HTML Style ändern</vt:lpstr>
      <vt:lpstr>HTML Style ändern</vt:lpstr>
      <vt:lpstr>onclick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13: DOM</dc:title>
  <dc:creator>Rebecca Rottensteiner</dc:creator>
  <cp:lastModifiedBy>Rebecca Rottensteiner</cp:lastModifiedBy>
  <cp:revision>11</cp:revision>
  <dcterms:created xsi:type="dcterms:W3CDTF">2019-08-06T11:48:24Z</dcterms:created>
  <dcterms:modified xsi:type="dcterms:W3CDTF">2020-02-12T17:00:35Z</dcterms:modified>
</cp:coreProperties>
</file>