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Lst>
  <p:handoutMasterIdLst>
    <p:handoutMasterId r:id="rId23"/>
  </p:handoutMasterIdLst>
  <p:sldIdLst>
    <p:sldId id="256" r:id="rId3"/>
    <p:sldId id="261" r:id="rId4"/>
    <p:sldId id="259" r:id="rId5"/>
    <p:sldId id="277" r:id="rId6"/>
    <p:sldId id="262" r:id="rId7"/>
    <p:sldId id="263" r:id="rId8"/>
    <p:sldId id="264" r:id="rId9"/>
    <p:sldId id="265" r:id="rId10"/>
    <p:sldId id="266" r:id="rId11"/>
    <p:sldId id="267" r:id="rId12"/>
    <p:sldId id="269" r:id="rId13"/>
    <p:sldId id="270" r:id="rId14"/>
    <p:sldId id="271" r:id="rId15"/>
    <p:sldId id="272" r:id="rId16"/>
    <p:sldId id="273" r:id="rId17"/>
    <p:sldId id="268" r:id="rId18"/>
    <p:sldId id="275" r:id="rId19"/>
    <p:sldId id="274" r:id="rId20"/>
    <p:sldId id="276" r:id="rId21"/>
    <p:sldId id="258" r:id="rId2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02926A-6552-4955-A0A9-D89EDE049E47}" v="21" dt="2019-08-06T12:09:59.1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7"/>
  </p:normalViewPr>
  <p:slideViewPr>
    <p:cSldViewPr snapToGrid="0">
      <p:cViewPr varScale="1">
        <p:scale>
          <a:sx n="120" d="100"/>
          <a:sy n="120" d="100"/>
        </p:scale>
        <p:origin x="114" y="90"/>
      </p:cViewPr>
      <p:guideLst/>
    </p:cSldViewPr>
  </p:slideViewPr>
  <p:notesTextViewPr>
    <p:cViewPr>
      <p:scale>
        <a:sx n="1" d="1"/>
        <a:sy n="1" d="1"/>
      </p:scale>
      <p:origin x="0" y="0"/>
    </p:cViewPr>
  </p:notesTextViewPr>
  <p:notesViewPr>
    <p:cSldViewPr snapToGrid="0">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E096D71-4702-46D9-8CE1-710B946A183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ED7482EA-1340-4EEF-8764-7B7FF5B12C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682E03-7EAA-4FDC-8F55-8C0697B8A1CF}" type="datetimeFigureOut">
              <a:rPr lang="de-AT" smtClean="0">
                <a:latin typeface="Arial" panose="020B0604020202020204" pitchFamily="34" charset="0"/>
              </a:rPr>
              <a:t>12.02.2020</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7D5C1CBD-5210-4FAE-860B-51B11BAF51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0A340012-0221-4358-BFE0-571FFEF14BA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9B8D55-4C82-485F-9062-CCEE7141FC28}"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308115956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3B8D3D-ADAF-4CC1-9BA4-39D38DC15FE2}"/>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de-DE"/>
              <a:t>Mastertitelformat bearbeiten</a:t>
            </a:r>
            <a:endParaRPr lang="de-AT"/>
          </a:p>
        </p:txBody>
      </p:sp>
      <p:sp>
        <p:nvSpPr>
          <p:cNvPr id="3" name="Untertitel 2">
            <a:extLst>
              <a:ext uri="{FF2B5EF4-FFF2-40B4-BE49-F238E27FC236}">
                <a16:creationId xmlns:a16="http://schemas.microsoft.com/office/drawing/2014/main" id="{492B99C9-1BED-45D4-B043-719CD77DE38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AT"/>
          </a:p>
        </p:txBody>
      </p:sp>
    </p:spTree>
    <p:extLst>
      <p:ext uri="{BB962C8B-B14F-4D97-AF65-F5344CB8AC3E}">
        <p14:creationId xmlns:p14="http://schemas.microsoft.com/office/powerpoint/2010/main" val="39602087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elfolie">
    <p:bg>
      <p:bgPr>
        <a:solidFill>
          <a:schemeClr val="bg1"/>
        </a:solidFill>
        <a:effectLst/>
      </p:bgPr>
    </p:bg>
    <p:spTree>
      <p:nvGrpSpPr>
        <p:cNvPr id="1" name=""/>
        <p:cNvGrpSpPr/>
        <p:nvPr/>
      </p:nvGrpSpPr>
      <p:grpSpPr>
        <a:xfrm>
          <a:off x="0" y="0"/>
          <a:ext cx="0" cy="0"/>
          <a:chOff x="0" y="0"/>
          <a:chExt cx="0" cy="0"/>
        </a:xfrm>
      </p:grpSpPr>
      <p:sp>
        <p:nvSpPr>
          <p:cNvPr id="4" name="Titel 4">
            <a:extLst>
              <a:ext uri="{FF2B5EF4-FFF2-40B4-BE49-F238E27FC236}">
                <a16:creationId xmlns:a16="http://schemas.microsoft.com/office/drawing/2014/main" id="{D028618F-437B-4585-B9F8-3372462362A0}"/>
              </a:ext>
            </a:extLst>
          </p:cNvPr>
          <p:cNvSpPr>
            <a:spLocks noGrp="1"/>
          </p:cNvSpPr>
          <p:nvPr>
            <p:ph type="title" idx="4294967295" hasCustomPrompt="1"/>
          </p:nvPr>
        </p:nvSpPr>
        <p:spPr>
          <a:xfrm>
            <a:off x="3368825" y="2659384"/>
            <a:ext cx="5445125" cy="701731"/>
          </a:xfrm>
          <a:prstGeom prst="rect">
            <a:avLst/>
          </a:prstGeom>
        </p:spPr>
        <p:txBody>
          <a:bodyPr>
            <a:spAutoFit/>
          </a:bodyPr>
          <a:lstStyle>
            <a:lvl1pPr>
              <a:defRPr/>
            </a:lvl1pPr>
          </a:lstStyle>
          <a:p>
            <a:r>
              <a:rPr lang="de-AT" dirty="0"/>
              <a:t>Titel</a:t>
            </a:r>
          </a:p>
        </p:txBody>
      </p:sp>
      <p:sp>
        <p:nvSpPr>
          <p:cNvPr id="6" name="Freeform 6" title="Crop Mark">
            <a:extLst>
              <a:ext uri="{FF2B5EF4-FFF2-40B4-BE49-F238E27FC236}">
                <a16:creationId xmlns:a16="http://schemas.microsoft.com/office/drawing/2014/main" id="{CF517447-E20D-42FC-A986-A2985833E007}"/>
              </a:ext>
            </a:extLst>
          </p:cNvPr>
          <p:cNvSpPr/>
          <p:nvPr/>
        </p:nvSpPr>
        <p:spPr bwMode="auto">
          <a:xfrm rot="10800000">
            <a:off x="2914113" y="22692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62DBCF73-844D-4273-A0BD-B3E42DF69B58}"/>
              </a:ext>
            </a:extLst>
          </p:cNvPr>
          <p:cNvSpPr/>
          <p:nvPr/>
        </p:nvSpPr>
        <p:spPr bwMode="auto">
          <a:xfrm>
            <a:off x="7198858" y="24216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3" name="Textplatzhalter 2">
            <a:extLst>
              <a:ext uri="{FF2B5EF4-FFF2-40B4-BE49-F238E27FC236}">
                <a16:creationId xmlns:a16="http://schemas.microsoft.com/office/drawing/2014/main" id="{E7FB3E56-997B-446E-9F05-6EC68B4C3FDA}"/>
              </a:ext>
            </a:extLst>
          </p:cNvPr>
          <p:cNvSpPr>
            <a:spLocks noGrp="1"/>
          </p:cNvSpPr>
          <p:nvPr>
            <p:ph type="body" sz="quarter" idx="10" hasCustomPrompt="1"/>
          </p:nvPr>
        </p:nvSpPr>
        <p:spPr>
          <a:xfrm>
            <a:off x="3368208" y="3607122"/>
            <a:ext cx="5445125" cy="823912"/>
          </a:xfrm>
          <a:prstGeom prst="rect">
            <a:avLst/>
          </a:prstGeom>
        </p:spPr>
        <p:txBody>
          <a:bodyPr anchor="b"/>
          <a:lstStyle>
            <a:lvl1pPr marL="0" indent="0">
              <a:buNone/>
              <a:defRPr sz="2000"/>
            </a:lvl1pPr>
          </a:lstStyle>
          <a:p>
            <a:pPr lvl="0"/>
            <a:r>
              <a:rPr lang="de-AT" dirty="0" err="1"/>
              <a:t>Subtitle</a:t>
            </a:r>
            <a:endParaRPr lang="de-AT" dirty="0"/>
          </a:p>
        </p:txBody>
      </p:sp>
      <p:sp>
        <p:nvSpPr>
          <p:cNvPr id="10" name="CustomShape 2">
            <a:extLst>
              <a:ext uri="{FF2B5EF4-FFF2-40B4-BE49-F238E27FC236}">
                <a16:creationId xmlns:a16="http://schemas.microsoft.com/office/drawing/2014/main" id="{D9561333-8B66-424D-9F12-BC5C386A5548}"/>
              </a:ext>
            </a:extLst>
          </p:cNvPr>
          <p:cNvSpPr/>
          <p:nvPr/>
        </p:nvSpPr>
        <p:spPr>
          <a:xfrm>
            <a:off x="831960" y="5748568"/>
            <a:ext cx="1051344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a:solidFill>
                  <a:schemeClr val="tx2"/>
                </a:solidFill>
                <a:latin typeface="Arial"/>
                <a:ea typeface="DejaVu Sans"/>
              </a:rPr>
              <a:t>CODERS.BAY / 02.09.2019/ Rebecca Rottensteiner</a:t>
            </a:r>
            <a:endParaRPr lang="de-AT" sz="1800" b="0" strike="noStrike" spc="-1" dirty="0">
              <a:solidFill>
                <a:schemeClr val="tx2"/>
              </a:solidFill>
              <a:latin typeface="Arial"/>
            </a:endParaRPr>
          </a:p>
        </p:txBody>
      </p:sp>
      <p:pic>
        <p:nvPicPr>
          <p:cNvPr id="11" name="Grafik 6">
            <a:extLst>
              <a:ext uri="{FF2B5EF4-FFF2-40B4-BE49-F238E27FC236}">
                <a16:creationId xmlns:a16="http://schemas.microsoft.com/office/drawing/2014/main" id="{CF5AA6C6-A922-4638-AE15-4A90585865AA}"/>
              </a:ext>
            </a:extLst>
          </p:cNvPr>
          <p:cNvPicPr/>
          <p:nvPr/>
        </p:nvPicPr>
        <p:blipFill>
          <a:blip r:embed="rId2"/>
          <a:stretch/>
        </p:blipFill>
        <p:spPr>
          <a:xfrm>
            <a:off x="5287079" y="704877"/>
            <a:ext cx="1617840" cy="1296000"/>
          </a:xfrm>
          <a:prstGeom prst="rect">
            <a:avLst/>
          </a:prstGeom>
          <a:ln>
            <a:noFill/>
          </a:ln>
        </p:spPr>
      </p:pic>
    </p:spTree>
    <p:extLst>
      <p:ext uri="{BB962C8B-B14F-4D97-AF65-F5344CB8AC3E}">
        <p14:creationId xmlns:p14="http://schemas.microsoft.com/office/powerpoint/2010/main" val="33601681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Kapitelseite">
    <p:bg>
      <p:bgPr>
        <a:solidFill>
          <a:schemeClr val="tx1"/>
        </a:solidFill>
        <a:effectLst/>
      </p:bgPr>
    </p:bg>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a:solidFill>
                  <a:schemeClr val="tx1"/>
                </a:solidFill>
              </a:rPr>
              <a:t>Mastertitelformat bearbeiten</a:t>
            </a:r>
            <a:endParaRPr lang="de-AT" sz="3400" dirty="0">
              <a:solidFill>
                <a:schemeClr val="tx1"/>
              </a:solidFill>
            </a:endParaRPr>
          </a:p>
        </p:txBody>
      </p:sp>
      <p:pic>
        <p:nvPicPr>
          <p:cNvPr id="12" name="Grafik 6">
            <a:extLst>
              <a:ext uri="{FF2B5EF4-FFF2-40B4-BE49-F238E27FC236}">
                <a16:creationId xmlns:a16="http://schemas.microsoft.com/office/drawing/2014/main" id="{DC04B53F-97D4-4C96-8630-1F9CE939F525}"/>
              </a:ext>
            </a:extLst>
          </p:cNvPr>
          <p:cNvPicPr/>
          <p:nvPr/>
        </p:nvPicPr>
        <p:blipFill>
          <a:blip r:embed="rId2"/>
          <a:stretch/>
        </p:blipFill>
        <p:spPr>
          <a:xfrm>
            <a:off x="5287079" y="704877"/>
            <a:ext cx="1617840" cy="1296000"/>
          </a:xfrm>
          <a:prstGeom prst="rect">
            <a:avLst/>
          </a:prstGeom>
          <a:ln>
            <a:noFill/>
          </a:ln>
        </p:spPr>
      </p:pic>
    </p:spTree>
    <p:extLst>
      <p:ext uri="{BB962C8B-B14F-4D97-AF65-F5344CB8AC3E}">
        <p14:creationId xmlns:p14="http://schemas.microsoft.com/office/powerpoint/2010/main" val="4030258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Übungsfolie">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B900E5AE-4B36-4EB8-8625-AC819A6F193E}"/>
              </a:ext>
            </a:extLst>
          </p:cNvPr>
          <p:cNvSpPr>
            <a:spLocks noGrp="1"/>
          </p:cNvSpPr>
          <p:nvPr>
            <p:ph type="body" sz="quarter" idx="13"/>
          </p:nvPr>
        </p:nvSpPr>
        <p:spPr>
          <a:xfrm>
            <a:off x="2043112" y="2966830"/>
            <a:ext cx="8105775" cy="1318310"/>
          </a:xfrm>
          <a:prstGeom prst="rect">
            <a:avLst/>
          </a:prstGeom>
        </p:spPr>
        <p:txBody>
          <a:bodyPr>
            <a:sp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dirty="0"/>
          </a:p>
        </p:txBody>
      </p:sp>
      <p:sp>
        <p:nvSpPr>
          <p:cNvPr id="15" name="Titel 1">
            <a:extLst>
              <a:ext uri="{FF2B5EF4-FFF2-40B4-BE49-F238E27FC236}">
                <a16:creationId xmlns:a16="http://schemas.microsoft.com/office/drawing/2014/main" id="{B48159F6-F13C-4064-8CA4-6567E9F360C3}"/>
              </a:ext>
            </a:extLst>
          </p:cNvPr>
          <p:cNvSpPr txBox="1">
            <a:spLocks/>
          </p:cNvSpPr>
          <p:nvPr/>
        </p:nvSpPr>
        <p:spPr>
          <a:xfrm>
            <a:off x="472939" y="192746"/>
            <a:ext cx="4473147" cy="547319"/>
          </a:xfrm>
          <a:prstGeom prst="rect">
            <a:avLst/>
          </a:prstGeom>
        </p:spPr>
        <p:txBody>
          <a:bodyPr anchor="ctr"/>
          <a:lstStyle>
            <a:lvl1pPr algn="ctr" defTabSz="914377" rtl="0" eaLnBrk="1" latinLnBrk="0" hangingPunct="1">
              <a:lnSpc>
                <a:spcPct val="90000"/>
              </a:lnSpc>
              <a:spcBef>
                <a:spcPct val="0"/>
              </a:spcBef>
              <a:buNone/>
              <a:defRPr sz="3600" b="1" kern="1200" cap="small" baseline="0">
                <a:solidFill>
                  <a:schemeClr val="bg1"/>
                </a:solidFill>
                <a:effectLst>
                  <a:outerShdw blurRad="38100" dist="38100" dir="2700000" algn="tl">
                    <a:srgbClr val="000000">
                      <a:alpha val="43137"/>
                    </a:srgbClr>
                  </a:outerShdw>
                </a:effectLst>
                <a:latin typeface="+mj-lt"/>
                <a:ea typeface="+mj-ea"/>
                <a:cs typeface="+mj-cs"/>
              </a:defRPr>
            </a:lvl1pPr>
          </a:lstStyle>
          <a:p>
            <a:r>
              <a:rPr lang="de-DE" sz="2800" dirty="0">
                <a:solidFill>
                  <a:schemeClr val="tx1"/>
                </a:solidFill>
              </a:rPr>
              <a:t>Übung…</a:t>
            </a:r>
            <a:endParaRPr lang="de-AT" sz="2800" dirty="0">
              <a:solidFill>
                <a:schemeClr val="tx1"/>
              </a:solidFill>
            </a:endParaRPr>
          </a:p>
        </p:txBody>
      </p:sp>
      <p:sp>
        <p:nvSpPr>
          <p:cNvPr id="12" name="Freeform 6" title="Crop Mark">
            <a:extLst>
              <a:ext uri="{FF2B5EF4-FFF2-40B4-BE49-F238E27FC236}">
                <a16:creationId xmlns:a16="http://schemas.microsoft.com/office/drawing/2014/main" id="{92E52915-1418-45C3-9813-90B1CC742FA9}"/>
              </a:ext>
            </a:extLst>
          </p:cNvPr>
          <p:cNvSpPr/>
          <p:nvPr/>
        </p:nvSpPr>
        <p:spPr bwMode="auto">
          <a:xfrm rot="10800000">
            <a:off x="371115"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3" name="Freeform 6" title="Crop Mark">
            <a:extLst>
              <a:ext uri="{FF2B5EF4-FFF2-40B4-BE49-F238E27FC236}">
                <a16:creationId xmlns:a16="http://schemas.microsoft.com/office/drawing/2014/main" id="{5851F420-6255-4284-9297-E9296DF0D53D}"/>
              </a:ext>
            </a:extLst>
          </p:cNvPr>
          <p:cNvSpPr/>
          <p:nvPr/>
        </p:nvSpPr>
        <p:spPr bwMode="auto">
          <a:xfrm>
            <a:off x="4548290" y="10291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16" name="Grafik 15">
            <a:extLst>
              <a:ext uri="{FF2B5EF4-FFF2-40B4-BE49-F238E27FC236}">
                <a16:creationId xmlns:a16="http://schemas.microsoft.com/office/drawing/2014/main" id="{4D6FD8CB-1DDA-4FF9-8139-884E541962D0}"/>
              </a:ext>
            </a:extLst>
          </p:cNvPr>
          <p:cNvPicPr/>
          <p:nvPr/>
        </p:nvPicPr>
        <p:blipFill>
          <a:blip r:embed="rId2"/>
          <a:stretch/>
        </p:blipFill>
        <p:spPr>
          <a:xfrm>
            <a:off x="11097785" y="88176"/>
            <a:ext cx="949085" cy="760282"/>
          </a:xfrm>
          <a:prstGeom prst="rect">
            <a:avLst/>
          </a:prstGeom>
          <a:ln>
            <a:noFill/>
          </a:ln>
        </p:spPr>
      </p:pic>
      <p:sp>
        <p:nvSpPr>
          <p:cNvPr id="17" name="Rechteck 16">
            <a:extLst>
              <a:ext uri="{FF2B5EF4-FFF2-40B4-BE49-F238E27FC236}">
                <a16:creationId xmlns:a16="http://schemas.microsoft.com/office/drawing/2014/main" id="{20FD4E7F-C04F-4CE7-8F73-C8B399D1ABFE}"/>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a:t>&lt; </a:t>
            </a:r>
            <a:fld id="{B4E5A919-9C23-4E91-B8F0-F882270E1387}" type="slidenum">
              <a:rPr lang="de-AT" sz="1200" smtClean="0"/>
              <a:pPr algn="ctr"/>
              <a:t>‹Nr.›</a:t>
            </a:fld>
            <a:r>
              <a:rPr lang="de-AT" sz="1200"/>
              <a:t> /&gt;</a:t>
            </a:r>
            <a:endParaRPr lang="de-AT" sz="1200" dirty="0"/>
          </a:p>
        </p:txBody>
      </p:sp>
    </p:spTree>
    <p:extLst>
      <p:ext uri="{BB962C8B-B14F-4D97-AF65-F5344CB8AC3E}">
        <p14:creationId xmlns:p14="http://schemas.microsoft.com/office/powerpoint/2010/main" val="2409201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486032" y="222423"/>
            <a:ext cx="4473147"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371115"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4548290" y="10291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371475" y="1455738"/>
            <a:ext cx="10067925" cy="1318310"/>
          </a:xfrm>
          <a:prstGeom prst="rect">
            <a:avLst/>
          </a:prstGeom>
        </p:spPr>
        <p:txBody>
          <a:bodyPr>
            <a:sp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dirty="0"/>
          </a:p>
        </p:txBody>
      </p:sp>
      <p:pic>
        <p:nvPicPr>
          <p:cNvPr id="11" name="Grafik 10">
            <a:extLst>
              <a:ext uri="{FF2B5EF4-FFF2-40B4-BE49-F238E27FC236}">
                <a16:creationId xmlns:a16="http://schemas.microsoft.com/office/drawing/2014/main" id="{279CA1DA-3281-43F8-B162-8C2059ED5A02}"/>
              </a:ext>
            </a:extLst>
          </p:cNvPr>
          <p:cNvPicPr/>
          <p:nvPr/>
        </p:nvPicPr>
        <p:blipFill>
          <a:blip r:embed="rId2"/>
          <a:stretch/>
        </p:blipFill>
        <p:spPr>
          <a:xfrm>
            <a:off x="11097785" y="88176"/>
            <a:ext cx="949085" cy="760282"/>
          </a:xfrm>
          <a:prstGeom prst="rect">
            <a:avLst/>
          </a:prstGeom>
          <a:ln>
            <a:noFill/>
          </a:ln>
        </p:spPr>
      </p:pic>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a:t>&lt; </a:t>
            </a:r>
            <a:fld id="{B4E5A919-9C23-4E91-B8F0-F882270E1387}" type="slidenum">
              <a:rPr lang="de-AT" sz="1200" smtClean="0"/>
              <a:pPr algn="ctr"/>
              <a:t>‹Nr.›</a:t>
            </a:fld>
            <a:r>
              <a:rPr lang="de-AT" sz="1200"/>
              <a:t> /&gt;</a:t>
            </a:r>
            <a:endParaRPr lang="de-AT" sz="1200" dirty="0"/>
          </a:p>
        </p:txBody>
      </p:sp>
    </p:spTree>
    <p:extLst>
      <p:ext uri="{BB962C8B-B14F-4D97-AF65-F5344CB8AC3E}">
        <p14:creationId xmlns:p14="http://schemas.microsoft.com/office/powerpoint/2010/main" val="258474849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5283831"/>
      </p:ext>
    </p:extLst>
  </p:cSld>
  <p:clrMap bg1="lt1" tx1="dk1" bg2="lt2" tx2="dk2" accent1="accent1" accent2="accent2" accent3="accent3" accent4="accent4" accent5="accent5" accent6="accent6" hlink="hlink" folHlink="folHlink"/>
  <p:sldLayoutIdLst>
    <p:sldLayoutId id="2147483655"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646272"/>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FA750EE-F23F-42E7-A32B-0210BCD8F094}"/>
              </a:ext>
            </a:extLst>
          </p:cNvPr>
          <p:cNvSpPr>
            <a:spLocks noGrp="1"/>
          </p:cNvSpPr>
          <p:nvPr>
            <p:ph type="title" idx="4294967295"/>
          </p:nvPr>
        </p:nvSpPr>
        <p:spPr>
          <a:xfrm>
            <a:off x="3368825" y="2659384"/>
            <a:ext cx="5445125" cy="1733507"/>
          </a:xfrm>
          <a:prstGeom prst="rect">
            <a:avLst/>
          </a:prstGeom>
        </p:spPr>
        <p:txBody>
          <a:bodyPr vert="horz" lIns="91440" tIns="45720" rIns="91440" bIns="45720" rtlCol="0" anchor="ctr">
            <a:normAutofit/>
          </a:bodyPr>
          <a:lstStyle/>
          <a:p>
            <a:pPr algn="ctr" defTabSz="914400"/>
            <a:r>
              <a:rPr lang="de-AT" sz="3600" b="1" cap="small"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Objekte, JSON, Methoden</a:t>
            </a:r>
          </a:p>
        </p:txBody>
      </p:sp>
    </p:spTree>
    <p:extLst>
      <p:ext uri="{BB962C8B-B14F-4D97-AF65-F5344CB8AC3E}">
        <p14:creationId xmlns:p14="http://schemas.microsoft.com/office/powerpoint/2010/main" val="11291419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F32162-0623-40D9-9FAD-27178B37504D}"/>
              </a:ext>
            </a:extLst>
          </p:cNvPr>
          <p:cNvSpPr>
            <a:spLocks noGrp="1"/>
          </p:cNvSpPr>
          <p:nvPr>
            <p:ph type="title"/>
          </p:nvPr>
        </p:nvSpPr>
        <p:spPr/>
        <p:txBody>
          <a:bodyPr/>
          <a:lstStyle/>
          <a:p>
            <a:r>
              <a:rPr lang="de-AT" dirty="0" err="1"/>
              <a:t>for</a:t>
            </a:r>
            <a:r>
              <a:rPr lang="de-AT" dirty="0"/>
              <a:t> ( … in … )</a:t>
            </a:r>
          </a:p>
        </p:txBody>
      </p:sp>
      <p:sp>
        <p:nvSpPr>
          <p:cNvPr id="3" name="Textplatzhalter 2">
            <a:extLst>
              <a:ext uri="{FF2B5EF4-FFF2-40B4-BE49-F238E27FC236}">
                <a16:creationId xmlns:a16="http://schemas.microsoft.com/office/drawing/2014/main" id="{686B2237-1F5B-4A4A-BEAC-7A1DF9919485}"/>
              </a:ext>
            </a:extLst>
          </p:cNvPr>
          <p:cNvSpPr>
            <a:spLocks noGrp="1"/>
          </p:cNvSpPr>
          <p:nvPr>
            <p:ph type="body" sz="quarter" idx="13"/>
          </p:nvPr>
        </p:nvSpPr>
        <p:spPr>
          <a:xfrm>
            <a:off x="371475" y="1455738"/>
            <a:ext cx="10067925" cy="480131"/>
          </a:xfrm>
        </p:spPr>
        <p:txBody>
          <a:bodyPr/>
          <a:lstStyle/>
          <a:p>
            <a:r>
              <a:rPr lang="de-AT" dirty="0"/>
              <a:t>Diese Variable nimmt nacheinander alle Eigenschaftsnamen </a:t>
            </a:r>
            <a:r>
              <a:rPr lang="de-DE" dirty="0"/>
              <a:t>des Objekts an. Auf den </a:t>
            </a:r>
            <a:r>
              <a:rPr lang="de-AT" dirty="0"/>
              <a:t>dazugehörigen Wert kannst du dann mit </a:t>
            </a:r>
            <a:r>
              <a:rPr lang="de-AT" b="1" dirty="0"/>
              <a:t>[ ] </a:t>
            </a:r>
            <a:r>
              <a:rPr lang="de-AT" dirty="0"/>
              <a:t>zugreifen.</a:t>
            </a:r>
          </a:p>
        </p:txBody>
      </p:sp>
      <p:sp>
        <p:nvSpPr>
          <p:cNvPr id="4" name="Rechteck 3">
            <a:extLst>
              <a:ext uri="{FF2B5EF4-FFF2-40B4-BE49-F238E27FC236}">
                <a16:creationId xmlns:a16="http://schemas.microsoft.com/office/drawing/2014/main" id="{EDFA9557-1A6F-4AE5-95BF-B5B7C5C12114}"/>
              </a:ext>
            </a:extLst>
          </p:cNvPr>
          <p:cNvSpPr/>
          <p:nvPr/>
        </p:nvSpPr>
        <p:spPr>
          <a:xfrm>
            <a:off x="3048000" y="2967335"/>
            <a:ext cx="6096000" cy="738664"/>
          </a:xfrm>
          <a:prstGeom prst="rect">
            <a:avLst/>
          </a:prstGeom>
          <a:solidFill>
            <a:schemeClr val="tx1">
              <a:lumMod val="95000"/>
              <a:lumOff val="5000"/>
            </a:schemeClr>
          </a:solidFill>
        </p:spPr>
        <p:txBody>
          <a:bodyPr>
            <a:spAutoFit/>
          </a:bodyPr>
          <a:lstStyle/>
          <a:p>
            <a:r>
              <a:rPr lang="de-AT" sz="1400" dirty="0" err="1">
                <a:solidFill>
                  <a:schemeClr val="bg1"/>
                </a:solidFill>
                <a:latin typeface="Source Code Pro" panose="020B0509030403020204" pitchFamily="49" charset="0"/>
              </a:rPr>
              <a:t>for</a:t>
            </a:r>
            <a:r>
              <a:rPr lang="de-AT" sz="1400" dirty="0">
                <a:solidFill>
                  <a:schemeClr val="bg1"/>
                </a:solidFill>
                <a:latin typeface="Source Code Pro" panose="020B0509030403020204" pitchFamily="49" charset="0"/>
              </a:rPr>
              <a:t> (</a:t>
            </a:r>
            <a:r>
              <a:rPr lang="de-AT" sz="1400" dirty="0" err="1">
                <a:solidFill>
                  <a:schemeClr val="bg1"/>
                </a:solidFill>
                <a:latin typeface="Source Code Pro" panose="020B0509030403020204" pitchFamily="49" charset="0"/>
              </a:rPr>
              <a:t>var</a:t>
            </a:r>
            <a:r>
              <a:rPr lang="de-AT" sz="1400" dirty="0">
                <a:solidFill>
                  <a:schemeClr val="bg1"/>
                </a:solidFill>
                <a:latin typeface="Source Code Pro" panose="020B0509030403020204" pitchFamily="49" charset="0"/>
              </a:rPr>
              <a:t> </a:t>
            </a:r>
            <a:r>
              <a:rPr lang="de-AT" sz="1400" dirty="0" err="1">
                <a:solidFill>
                  <a:schemeClr val="bg1"/>
                </a:solidFill>
                <a:latin typeface="Source Code Pro" panose="020B0509030403020204" pitchFamily="49" charset="0"/>
              </a:rPr>
              <a:t>eintrag</a:t>
            </a:r>
            <a:r>
              <a:rPr lang="de-AT" sz="1400" dirty="0">
                <a:solidFill>
                  <a:schemeClr val="bg1"/>
                </a:solidFill>
                <a:latin typeface="Source Code Pro" panose="020B0509030403020204" pitchFamily="49" charset="0"/>
              </a:rPr>
              <a:t> in geburtstagsliste){</a:t>
            </a:r>
          </a:p>
          <a:p>
            <a:r>
              <a:rPr lang="de-AT" sz="1400" dirty="0">
                <a:solidFill>
                  <a:schemeClr val="bg1"/>
                </a:solidFill>
                <a:latin typeface="Source Code Pro" panose="020B0509030403020204" pitchFamily="49" charset="0"/>
              </a:rPr>
              <a:t>…</a:t>
            </a:r>
          </a:p>
          <a:p>
            <a:r>
              <a:rPr lang="de-AT" sz="1400" dirty="0">
                <a:solidFill>
                  <a:schemeClr val="bg1"/>
                </a:solidFill>
                <a:latin typeface="Source Code Pro" panose="020B0509030403020204" pitchFamily="49" charset="0"/>
              </a:rPr>
              <a:t>}</a:t>
            </a:r>
          </a:p>
        </p:txBody>
      </p:sp>
    </p:spTree>
    <p:extLst>
      <p:ext uri="{BB962C8B-B14F-4D97-AF65-F5344CB8AC3E}">
        <p14:creationId xmlns:p14="http://schemas.microsoft.com/office/powerpoint/2010/main" val="1907872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F32162-0623-40D9-9FAD-27178B37504D}"/>
              </a:ext>
            </a:extLst>
          </p:cNvPr>
          <p:cNvSpPr>
            <a:spLocks noGrp="1"/>
          </p:cNvSpPr>
          <p:nvPr>
            <p:ph type="title"/>
          </p:nvPr>
        </p:nvSpPr>
        <p:spPr/>
        <p:txBody>
          <a:bodyPr/>
          <a:lstStyle/>
          <a:p>
            <a:r>
              <a:rPr lang="de-AT" dirty="0"/>
              <a:t>Beispiel</a:t>
            </a:r>
          </a:p>
        </p:txBody>
      </p:sp>
      <p:pic>
        <p:nvPicPr>
          <p:cNvPr id="4" name="Grafik 3">
            <a:extLst>
              <a:ext uri="{FF2B5EF4-FFF2-40B4-BE49-F238E27FC236}">
                <a16:creationId xmlns:a16="http://schemas.microsoft.com/office/drawing/2014/main" id="{D6A90947-3959-43F4-ABC7-314D70BA63E0}"/>
              </a:ext>
            </a:extLst>
          </p:cNvPr>
          <p:cNvPicPr>
            <a:picLocks noChangeAspect="1"/>
          </p:cNvPicPr>
          <p:nvPr/>
        </p:nvPicPr>
        <p:blipFill rotWithShape="1">
          <a:blip r:embed="rId2"/>
          <a:srcRect l="9300" t="32581" r="18240" b="31555"/>
          <a:stretch/>
        </p:blipFill>
        <p:spPr>
          <a:xfrm>
            <a:off x="1106905" y="898357"/>
            <a:ext cx="9978189" cy="5298763"/>
          </a:xfrm>
          <a:prstGeom prst="rect">
            <a:avLst/>
          </a:prstGeom>
        </p:spPr>
      </p:pic>
    </p:spTree>
    <p:extLst>
      <p:ext uri="{BB962C8B-B14F-4D97-AF65-F5344CB8AC3E}">
        <p14:creationId xmlns:p14="http://schemas.microsoft.com/office/powerpoint/2010/main" val="3162235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F32162-0623-40D9-9FAD-27178B37504D}"/>
              </a:ext>
            </a:extLst>
          </p:cNvPr>
          <p:cNvSpPr>
            <a:spLocks noGrp="1"/>
          </p:cNvSpPr>
          <p:nvPr>
            <p:ph type="title"/>
          </p:nvPr>
        </p:nvSpPr>
        <p:spPr/>
        <p:txBody>
          <a:bodyPr/>
          <a:lstStyle/>
          <a:p>
            <a:r>
              <a:rPr lang="de-AT" dirty="0" err="1"/>
              <a:t>map</a:t>
            </a:r>
            <a:endParaRPr lang="de-AT" dirty="0"/>
          </a:p>
        </p:txBody>
      </p:sp>
      <p:sp>
        <p:nvSpPr>
          <p:cNvPr id="3" name="Textplatzhalter 2">
            <a:extLst>
              <a:ext uri="{FF2B5EF4-FFF2-40B4-BE49-F238E27FC236}">
                <a16:creationId xmlns:a16="http://schemas.microsoft.com/office/drawing/2014/main" id="{686B2237-1F5B-4A4A-BEAC-7A1DF9919485}"/>
              </a:ext>
            </a:extLst>
          </p:cNvPr>
          <p:cNvSpPr>
            <a:spLocks noGrp="1"/>
          </p:cNvSpPr>
          <p:nvPr>
            <p:ph type="body" sz="quarter" idx="13"/>
          </p:nvPr>
        </p:nvSpPr>
        <p:spPr>
          <a:xfrm>
            <a:off x="371475" y="1455738"/>
            <a:ext cx="10067925" cy="1255728"/>
          </a:xfrm>
        </p:spPr>
        <p:txBody>
          <a:bodyPr/>
          <a:lstStyle/>
          <a:p>
            <a:r>
              <a:rPr lang="de-AT" dirty="0"/>
              <a:t>Du benutzt ein Objekt, </a:t>
            </a:r>
            <a:r>
              <a:rPr lang="de-DE" dirty="0"/>
              <a:t>wenn du zusammengehörige Daten und Funktionen gruppieren willst, so wie die </a:t>
            </a:r>
            <a:r>
              <a:rPr lang="de-DE" b="1" dirty="0"/>
              <a:t>Katze</a:t>
            </a:r>
            <a:r>
              <a:rPr lang="de-DE" dirty="0"/>
              <a:t>. Eine </a:t>
            </a:r>
            <a:r>
              <a:rPr lang="de-DE" b="1" dirty="0" err="1"/>
              <a:t>Map</a:t>
            </a:r>
            <a:r>
              <a:rPr lang="de-DE" b="1" dirty="0"/>
              <a:t> </a:t>
            </a:r>
            <a:r>
              <a:rPr lang="de-DE" dirty="0"/>
              <a:t>benutzt du dann, wenn es dir um die Abbildung von Schlüssel zu </a:t>
            </a:r>
            <a:r>
              <a:rPr lang="de-DE" dirty="0" err="1"/>
              <a:t>Wertgeht</a:t>
            </a:r>
            <a:r>
              <a:rPr lang="de-DE" dirty="0"/>
              <a:t>, wie bei der Geburtstagsliste, wo du den  Geburtstag zu </a:t>
            </a:r>
            <a:r>
              <a:rPr lang="de-AT" dirty="0"/>
              <a:t>einem Namen finden willst. </a:t>
            </a:r>
            <a:r>
              <a:rPr lang="de-DE" dirty="0"/>
              <a:t>Für den Fall der Abbildung hat die </a:t>
            </a:r>
            <a:r>
              <a:rPr lang="de-DE" b="1" dirty="0" err="1"/>
              <a:t>Map</a:t>
            </a:r>
            <a:r>
              <a:rPr lang="de-DE" b="1" dirty="0"/>
              <a:t> </a:t>
            </a:r>
            <a:r>
              <a:rPr lang="de-DE" dirty="0"/>
              <a:t>zwei große Vorteile gegenüber einem Objekt. In einer </a:t>
            </a:r>
            <a:r>
              <a:rPr lang="de-DE" b="1" dirty="0" err="1"/>
              <a:t>Map</a:t>
            </a:r>
            <a:r>
              <a:rPr lang="de-DE" b="1" dirty="0"/>
              <a:t> </a:t>
            </a:r>
            <a:r>
              <a:rPr lang="de-DE" dirty="0"/>
              <a:t>kann ein Schlüssel ein beliebiges Objekt sein, nicht nur ein String. Und in einer </a:t>
            </a:r>
            <a:r>
              <a:rPr lang="de-DE" b="1" dirty="0" err="1"/>
              <a:t>Map</a:t>
            </a:r>
            <a:r>
              <a:rPr lang="de-DE" b="1" dirty="0"/>
              <a:t> </a:t>
            </a:r>
            <a:r>
              <a:rPr lang="de-DE" dirty="0"/>
              <a:t>hast du nur die Schlüssel, die du selbst hineinlegst, nichts, was du vom Prototyp erbst. So musst du diese geerbten Einträge nicht aussortieren. Und wenn alles auch im Internet Explorer funktionieren soll, nimmst du halt </a:t>
            </a:r>
            <a:r>
              <a:rPr lang="de-AT" dirty="0"/>
              <a:t>immer ein Objekt.</a:t>
            </a:r>
          </a:p>
        </p:txBody>
      </p:sp>
      <p:pic>
        <p:nvPicPr>
          <p:cNvPr id="5" name="Grafik 4">
            <a:extLst>
              <a:ext uri="{FF2B5EF4-FFF2-40B4-BE49-F238E27FC236}">
                <a16:creationId xmlns:a16="http://schemas.microsoft.com/office/drawing/2014/main" id="{9864F776-BD8A-45DE-BCD1-0954D5EC03D6}"/>
              </a:ext>
            </a:extLst>
          </p:cNvPr>
          <p:cNvPicPr>
            <a:picLocks noChangeAspect="1"/>
          </p:cNvPicPr>
          <p:nvPr/>
        </p:nvPicPr>
        <p:blipFill rotWithShape="1">
          <a:blip r:embed="rId2"/>
          <a:srcRect l="23899" t="32515" r="16621" b="49999"/>
          <a:stretch/>
        </p:blipFill>
        <p:spPr>
          <a:xfrm>
            <a:off x="486032" y="2947386"/>
            <a:ext cx="8481505" cy="2675075"/>
          </a:xfrm>
          <a:prstGeom prst="rect">
            <a:avLst/>
          </a:prstGeom>
        </p:spPr>
      </p:pic>
    </p:spTree>
    <p:extLst>
      <p:ext uri="{BB962C8B-B14F-4D97-AF65-F5344CB8AC3E}">
        <p14:creationId xmlns:p14="http://schemas.microsoft.com/office/powerpoint/2010/main" val="1149186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F32162-0623-40D9-9FAD-27178B37504D}"/>
              </a:ext>
            </a:extLst>
          </p:cNvPr>
          <p:cNvSpPr>
            <a:spLocks noGrp="1"/>
          </p:cNvSpPr>
          <p:nvPr>
            <p:ph type="title"/>
          </p:nvPr>
        </p:nvSpPr>
        <p:spPr/>
        <p:txBody>
          <a:bodyPr/>
          <a:lstStyle/>
          <a:p>
            <a:r>
              <a:rPr lang="de-AT" dirty="0"/>
              <a:t>Konstruktoren</a:t>
            </a:r>
          </a:p>
        </p:txBody>
      </p:sp>
      <p:pic>
        <p:nvPicPr>
          <p:cNvPr id="4" name="Grafik 3">
            <a:extLst>
              <a:ext uri="{FF2B5EF4-FFF2-40B4-BE49-F238E27FC236}">
                <a16:creationId xmlns:a16="http://schemas.microsoft.com/office/drawing/2014/main" id="{A9BDEF5F-5420-4A9F-B4E4-B95A1944F92B}"/>
              </a:ext>
            </a:extLst>
          </p:cNvPr>
          <p:cNvPicPr>
            <a:picLocks noChangeAspect="1"/>
          </p:cNvPicPr>
          <p:nvPr/>
        </p:nvPicPr>
        <p:blipFill rotWithShape="1">
          <a:blip r:embed="rId2"/>
          <a:srcRect l="10638" t="56140" r="19381" b="5263"/>
          <a:stretch/>
        </p:blipFill>
        <p:spPr>
          <a:xfrm>
            <a:off x="32085" y="992857"/>
            <a:ext cx="9111915" cy="5391903"/>
          </a:xfrm>
          <a:prstGeom prst="rect">
            <a:avLst/>
          </a:prstGeom>
        </p:spPr>
      </p:pic>
      <p:sp>
        <p:nvSpPr>
          <p:cNvPr id="5" name="Rechteck 4">
            <a:extLst>
              <a:ext uri="{FF2B5EF4-FFF2-40B4-BE49-F238E27FC236}">
                <a16:creationId xmlns:a16="http://schemas.microsoft.com/office/drawing/2014/main" id="{83F8720A-0F2E-4800-9C9E-AF432607805F}"/>
              </a:ext>
            </a:extLst>
          </p:cNvPr>
          <p:cNvSpPr/>
          <p:nvPr/>
        </p:nvSpPr>
        <p:spPr>
          <a:xfrm>
            <a:off x="8550443" y="2813447"/>
            <a:ext cx="6096000" cy="954107"/>
          </a:xfrm>
          <a:prstGeom prst="rect">
            <a:avLst/>
          </a:prstGeom>
        </p:spPr>
        <p:txBody>
          <a:bodyPr>
            <a:spAutoFit/>
          </a:bodyPr>
          <a:lstStyle/>
          <a:p>
            <a:r>
              <a:rPr lang="de-AT" sz="1400" dirty="0">
                <a:latin typeface="+mj-lt"/>
              </a:rPr>
              <a:t>Der Konstruktor wird </a:t>
            </a:r>
            <a:r>
              <a:rPr lang="de-AT" sz="1400" b="1" dirty="0">
                <a:latin typeface="+mj-lt"/>
              </a:rPr>
              <a:t>nicht</a:t>
            </a:r>
          </a:p>
          <a:p>
            <a:r>
              <a:rPr lang="de-AT" sz="1400" dirty="0">
                <a:latin typeface="+mj-lt"/>
              </a:rPr>
              <a:t>innerhalb eines Objekts definiert,</a:t>
            </a:r>
          </a:p>
          <a:p>
            <a:r>
              <a:rPr lang="de-AT" sz="1400" dirty="0">
                <a:latin typeface="+mj-lt"/>
              </a:rPr>
              <a:t>sondern als komplett</a:t>
            </a:r>
          </a:p>
          <a:p>
            <a:r>
              <a:rPr lang="de-AT" sz="1400" dirty="0">
                <a:latin typeface="+mj-lt"/>
              </a:rPr>
              <a:t>eigenständige Funktion.</a:t>
            </a:r>
          </a:p>
        </p:txBody>
      </p:sp>
    </p:spTree>
    <p:extLst>
      <p:ext uri="{BB962C8B-B14F-4D97-AF65-F5344CB8AC3E}">
        <p14:creationId xmlns:p14="http://schemas.microsoft.com/office/powerpoint/2010/main" val="2243090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F32162-0623-40D9-9FAD-27178B37504D}"/>
              </a:ext>
            </a:extLst>
          </p:cNvPr>
          <p:cNvSpPr>
            <a:spLocks noGrp="1"/>
          </p:cNvSpPr>
          <p:nvPr>
            <p:ph type="title"/>
          </p:nvPr>
        </p:nvSpPr>
        <p:spPr/>
        <p:txBody>
          <a:bodyPr/>
          <a:lstStyle/>
          <a:p>
            <a:r>
              <a:rPr lang="de-AT" dirty="0"/>
              <a:t>Prototypen</a:t>
            </a:r>
          </a:p>
        </p:txBody>
      </p:sp>
      <p:sp>
        <p:nvSpPr>
          <p:cNvPr id="3" name="Textplatzhalter 2">
            <a:extLst>
              <a:ext uri="{FF2B5EF4-FFF2-40B4-BE49-F238E27FC236}">
                <a16:creationId xmlns:a16="http://schemas.microsoft.com/office/drawing/2014/main" id="{686B2237-1F5B-4A4A-BEAC-7A1DF9919485}"/>
              </a:ext>
            </a:extLst>
          </p:cNvPr>
          <p:cNvSpPr>
            <a:spLocks noGrp="1"/>
          </p:cNvSpPr>
          <p:nvPr>
            <p:ph type="body" sz="quarter" idx="13"/>
          </p:nvPr>
        </p:nvSpPr>
        <p:spPr>
          <a:xfrm>
            <a:off x="146886" y="1455738"/>
            <a:ext cx="3959894" cy="2779378"/>
          </a:xfrm>
        </p:spPr>
        <p:txBody>
          <a:bodyPr/>
          <a:lstStyle/>
          <a:p>
            <a:r>
              <a:rPr lang="de-AT" dirty="0"/>
              <a:t>Prototypen sind </a:t>
            </a:r>
            <a:r>
              <a:rPr lang="de-DE" dirty="0"/>
              <a:t>Vorlagen, nach denen dann das echte Produkt in Serie produziert werden kann. So hat der </a:t>
            </a:r>
            <a:r>
              <a:rPr lang="de-DE" b="1" dirty="0"/>
              <a:t>Katze</a:t>
            </a:r>
            <a:r>
              <a:rPr lang="de-DE" dirty="0"/>
              <a:t>-Prototyp zum Beispiel noch keinen Namen und keine Rasse, denn das sind Eigenschaften, die bei jeder Katze individuell anders sind. Aber wenn der </a:t>
            </a:r>
            <a:r>
              <a:rPr lang="de-DE" b="1" dirty="0"/>
              <a:t>Katze</a:t>
            </a:r>
            <a:r>
              <a:rPr lang="de-DE" dirty="0"/>
              <a:t>-Prototyp miauen kann, dann können dadurch sofort alle Katzen miauen. Und das Allerbeste: Prototypen sind Objekte wie jedes andere auch, und auch genauso leicht zu erzeugen.</a:t>
            </a:r>
            <a:endParaRPr lang="de-AT" dirty="0"/>
          </a:p>
        </p:txBody>
      </p:sp>
      <p:pic>
        <p:nvPicPr>
          <p:cNvPr id="4" name="Grafik 3">
            <a:extLst>
              <a:ext uri="{FF2B5EF4-FFF2-40B4-BE49-F238E27FC236}">
                <a16:creationId xmlns:a16="http://schemas.microsoft.com/office/drawing/2014/main" id="{ADFBDE9C-16C3-4744-8296-4EF6A0A1860E}"/>
              </a:ext>
            </a:extLst>
          </p:cNvPr>
          <p:cNvPicPr>
            <a:picLocks noChangeAspect="1"/>
          </p:cNvPicPr>
          <p:nvPr/>
        </p:nvPicPr>
        <p:blipFill rotWithShape="1">
          <a:blip r:embed="rId2"/>
          <a:srcRect l="12856" t="52398" r="16119" b="5263"/>
          <a:stretch/>
        </p:blipFill>
        <p:spPr>
          <a:xfrm>
            <a:off x="4267200" y="949464"/>
            <a:ext cx="7972927" cy="5099292"/>
          </a:xfrm>
          <a:prstGeom prst="rect">
            <a:avLst/>
          </a:prstGeom>
        </p:spPr>
      </p:pic>
    </p:spTree>
    <p:extLst>
      <p:ext uri="{BB962C8B-B14F-4D97-AF65-F5344CB8AC3E}">
        <p14:creationId xmlns:p14="http://schemas.microsoft.com/office/powerpoint/2010/main" val="2495116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F32162-0623-40D9-9FAD-27178B37504D}"/>
              </a:ext>
            </a:extLst>
          </p:cNvPr>
          <p:cNvSpPr>
            <a:spLocks noGrp="1"/>
          </p:cNvSpPr>
          <p:nvPr>
            <p:ph type="title"/>
          </p:nvPr>
        </p:nvSpPr>
        <p:spPr/>
        <p:txBody>
          <a:bodyPr/>
          <a:lstStyle/>
          <a:p>
            <a:r>
              <a:rPr lang="de-AT" dirty="0"/>
              <a:t>Vererbung</a:t>
            </a:r>
          </a:p>
        </p:txBody>
      </p:sp>
      <p:sp>
        <p:nvSpPr>
          <p:cNvPr id="3" name="Textplatzhalter 2">
            <a:extLst>
              <a:ext uri="{FF2B5EF4-FFF2-40B4-BE49-F238E27FC236}">
                <a16:creationId xmlns:a16="http://schemas.microsoft.com/office/drawing/2014/main" id="{686B2237-1F5B-4A4A-BEAC-7A1DF9919485}"/>
              </a:ext>
            </a:extLst>
          </p:cNvPr>
          <p:cNvSpPr>
            <a:spLocks noGrp="1"/>
          </p:cNvSpPr>
          <p:nvPr>
            <p:ph type="body" sz="quarter" idx="13"/>
          </p:nvPr>
        </p:nvSpPr>
        <p:spPr>
          <a:xfrm>
            <a:off x="1414212" y="2575946"/>
            <a:ext cx="10067925" cy="1706108"/>
          </a:xfrm>
        </p:spPr>
        <p:txBody>
          <a:bodyPr/>
          <a:lstStyle/>
          <a:p>
            <a:r>
              <a:rPr lang="de-DE" dirty="0"/>
              <a:t>Jede objektorientierte Sprache hat ein Vererbungskonzept, aber die prototypische Vererbung in JavaScript verhält sich anders als die klassenbasierte Vererbung der meisten anderen Sprachen.</a:t>
            </a:r>
          </a:p>
          <a:p>
            <a:r>
              <a:rPr lang="de-DE" dirty="0"/>
              <a:t>In JavaScript hat jedes Objekt einen Prototyp. Wenn du nicht explizit einen Prototyp setzt, dann ist der Prototyp vom Typ </a:t>
            </a:r>
            <a:r>
              <a:rPr lang="de-DE" b="1" dirty="0" err="1"/>
              <a:t>Object</a:t>
            </a:r>
            <a:r>
              <a:rPr lang="de-DE" dirty="0"/>
              <a:t>. Wir haben aber auch gesehen, dass Prototypen Objekte sind wie jedes andere. Das bedeutet aber, zusammengenommen, dass auch Prototypen </a:t>
            </a:r>
            <a:r>
              <a:rPr lang="de-DE" dirty="0" err="1"/>
              <a:t>Prototypen</a:t>
            </a:r>
            <a:r>
              <a:rPr lang="de-DE" dirty="0"/>
              <a:t> </a:t>
            </a:r>
            <a:r>
              <a:rPr lang="de-AT" dirty="0"/>
              <a:t>haben</a:t>
            </a:r>
            <a:endParaRPr lang="de-DE" dirty="0"/>
          </a:p>
          <a:p>
            <a:r>
              <a:rPr lang="de-DE" dirty="0"/>
              <a:t>Um ganz genau zu sein, hat nicht jedes </a:t>
            </a:r>
            <a:r>
              <a:rPr lang="de-AT" dirty="0"/>
              <a:t>Objekt einen Prototyp. </a:t>
            </a:r>
            <a:r>
              <a:rPr lang="de-AT" b="1" dirty="0" err="1"/>
              <a:t>Object</a:t>
            </a:r>
            <a:r>
              <a:rPr lang="de-AT" b="1" dirty="0"/>
              <a:t> </a:t>
            </a:r>
            <a:r>
              <a:rPr lang="de-DE" dirty="0"/>
              <a:t>selbst hat keinen Prototyp mehr, denn irgendwo muss die Kette ja enden.</a:t>
            </a:r>
            <a:endParaRPr lang="de-AT" dirty="0"/>
          </a:p>
        </p:txBody>
      </p:sp>
    </p:spTree>
    <p:extLst>
      <p:ext uri="{BB962C8B-B14F-4D97-AF65-F5344CB8AC3E}">
        <p14:creationId xmlns:p14="http://schemas.microsoft.com/office/powerpoint/2010/main" val="2314299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F32162-0623-40D9-9FAD-27178B37504D}"/>
              </a:ext>
            </a:extLst>
          </p:cNvPr>
          <p:cNvSpPr>
            <a:spLocks noGrp="1"/>
          </p:cNvSpPr>
          <p:nvPr>
            <p:ph type="title"/>
          </p:nvPr>
        </p:nvSpPr>
        <p:spPr/>
        <p:txBody>
          <a:bodyPr/>
          <a:lstStyle/>
          <a:p>
            <a:r>
              <a:rPr lang="de-AT" dirty="0"/>
              <a:t>Beispiel</a:t>
            </a:r>
          </a:p>
        </p:txBody>
      </p:sp>
      <p:sp>
        <p:nvSpPr>
          <p:cNvPr id="3" name="Textplatzhalter 2">
            <a:extLst>
              <a:ext uri="{FF2B5EF4-FFF2-40B4-BE49-F238E27FC236}">
                <a16:creationId xmlns:a16="http://schemas.microsoft.com/office/drawing/2014/main" id="{686B2237-1F5B-4A4A-BEAC-7A1DF9919485}"/>
              </a:ext>
            </a:extLst>
          </p:cNvPr>
          <p:cNvSpPr>
            <a:spLocks noGrp="1"/>
          </p:cNvSpPr>
          <p:nvPr>
            <p:ph type="body" sz="quarter" idx="13"/>
          </p:nvPr>
        </p:nvSpPr>
        <p:spPr>
          <a:xfrm>
            <a:off x="371476" y="1455738"/>
            <a:ext cx="5291388" cy="1061829"/>
          </a:xfrm>
        </p:spPr>
        <p:txBody>
          <a:bodyPr/>
          <a:lstStyle/>
          <a:p>
            <a:r>
              <a:rPr lang="de-DE" dirty="0"/>
              <a:t>Eine Methode mit dem gleichen Namen anzulegen wie eine geerbte Methode, heißt, </a:t>
            </a:r>
            <a:r>
              <a:rPr lang="de-DE" b="1" dirty="0"/>
              <a:t>eine Methode </a:t>
            </a:r>
            <a:r>
              <a:rPr lang="de-DE" dirty="0"/>
              <a:t>zu </a:t>
            </a:r>
            <a:r>
              <a:rPr lang="de-DE" b="1" dirty="0"/>
              <a:t>überschreiben</a:t>
            </a:r>
            <a:r>
              <a:rPr lang="de-DE" dirty="0"/>
              <a:t>. Der Effekt ist, als würdest du die alte Methode mit Tipp-Ex übermalen und neu schreiben: Nur noch die neue Methode ist sichtbar.</a:t>
            </a:r>
            <a:endParaRPr lang="de-AT" dirty="0"/>
          </a:p>
        </p:txBody>
      </p:sp>
      <p:pic>
        <p:nvPicPr>
          <p:cNvPr id="4" name="Grafik 3">
            <a:extLst>
              <a:ext uri="{FF2B5EF4-FFF2-40B4-BE49-F238E27FC236}">
                <a16:creationId xmlns:a16="http://schemas.microsoft.com/office/drawing/2014/main" id="{9B8050FD-16CB-490E-A0B0-EFA873061ED7}"/>
              </a:ext>
            </a:extLst>
          </p:cNvPr>
          <p:cNvPicPr>
            <a:picLocks noChangeAspect="1"/>
          </p:cNvPicPr>
          <p:nvPr/>
        </p:nvPicPr>
        <p:blipFill rotWithShape="1">
          <a:blip r:embed="rId2"/>
          <a:srcRect l="9594" t="17076" r="16368" b="5731"/>
          <a:stretch/>
        </p:blipFill>
        <p:spPr>
          <a:xfrm>
            <a:off x="6272463" y="0"/>
            <a:ext cx="5808568" cy="6497719"/>
          </a:xfrm>
          <a:prstGeom prst="rect">
            <a:avLst/>
          </a:prstGeom>
        </p:spPr>
      </p:pic>
    </p:spTree>
    <p:extLst>
      <p:ext uri="{BB962C8B-B14F-4D97-AF65-F5344CB8AC3E}">
        <p14:creationId xmlns:p14="http://schemas.microsoft.com/office/powerpoint/2010/main" val="2786032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F32162-0623-40D9-9FAD-27178B37504D}"/>
              </a:ext>
            </a:extLst>
          </p:cNvPr>
          <p:cNvSpPr>
            <a:spLocks noGrp="1"/>
          </p:cNvSpPr>
          <p:nvPr>
            <p:ph type="title"/>
          </p:nvPr>
        </p:nvSpPr>
        <p:spPr/>
        <p:txBody>
          <a:bodyPr/>
          <a:lstStyle/>
          <a:p>
            <a:r>
              <a:rPr lang="de-AT" dirty="0" err="1"/>
              <a:t>instanceof</a:t>
            </a:r>
            <a:endParaRPr lang="de-AT" dirty="0"/>
          </a:p>
        </p:txBody>
      </p:sp>
      <p:sp>
        <p:nvSpPr>
          <p:cNvPr id="3" name="Textplatzhalter 2">
            <a:extLst>
              <a:ext uri="{FF2B5EF4-FFF2-40B4-BE49-F238E27FC236}">
                <a16:creationId xmlns:a16="http://schemas.microsoft.com/office/drawing/2014/main" id="{686B2237-1F5B-4A4A-BEAC-7A1DF9919485}"/>
              </a:ext>
            </a:extLst>
          </p:cNvPr>
          <p:cNvSpPr>
            <a:spLocks noGrp="1"/>
          </p:cNvSpPr>
          <p:nvPr>
            <p:ph type="body" sz="quarter" idx="13"/>
          </p:nvPr>
        </p:nvSpPr>
        <p:spPr>
          <a:xfrm>
            <a:off x="371475" y="1455738"/>
            <a:ext cx="4152399" cy="1061829"/>
          </a:xfrm>
        </p:spPr>
        <p:txBody>
          <a:bodyPr/>
          <a:lstStyle/>
          <a:p>
            <a:r>
              <a:rPr lang="de-DE" dirty="0"/>
              <a:t>Wenn du mit </a:t>
            </a:r>
            <a:r>
              <a:rPr lang="de-DE" b="1" dirty="0" err="1"/>
              <a:t>if</a:t>
            </a:r>
            <a:r>
              <a:rPr lang="de-DE" b="1" dirty="0"/>
              <a:t> (</a:t>
            </a:r>
            <a:r>
              <a:rPr lang="de-DE" b="1" dirty="0" err="1"/>
              <a:t>objekt.methodenname</a:t>
            </a:r>
            <a:r>
              <a:rPr lang="de-DE" b="1" dirty="0"/>
              <a:t>){…} </a:t>
            </a:r>
            <a:r>
              <a:rPr lang="de-DE" dirty="0"/>
              <a:t>prüfst, ob ein Objekt eine Methode kennt, dann darfst du auf keinen Fall </a:t>
            </a:r>
            <a:r>
              <a:rPr lang="de-DE" b="1" dirty="0" err="1"/>
              <a:t>objekt.methodenname</a:t>
            </a:r>
            <a:r>
              <a:rPr lang="de-DE" b="1" dirty="0"/>
              <a:t>() </a:t>
            </a:r>
            <a:r>
              <a:rPr lang="de-DE" dirty="0"/>
              <a:t>schreiben. Dann würde die Methode aufgerufen. </a:t>
            </a:r>
            <a:endParaRPr lang="de-AT" dirty="0"/>
          </a:p>
        </p:txBody>
      </p:sp>
      <p:pic>
        <p:nvPicPr>
          <p:cNvPr id="4" name="Grafik 3">
            <a:extLst>
              <a:ext uri="{FF2B5EF4-FFF2-40B4-BE49-F238E27FC236}">
                <a16:creationId xmlns:a16="http://schemas.microsoft.com/office/drawing/2014/main" id="{294B61A6-2D92-4727-B1B2-C7C0B1D3E670}"/>
              </a:ext>
            </a:extLst>
          </p:cNvPr>
          <p:cNvPicPr>
            <a:picLocks noChangeAspect="1"/>
          </p:cNvPicPr>
          <p:nvPr/>
        </p:nvPicPr>
        <p:blipFill rotWithShape="1">
          <a:blip r:embed="rId2"/>
          <a:srcRect l="16118" t="48776" r="21891" b="5497"/>
          <a:stretch/>
        </p:blipFill>
        <p:spPr>
          <a:xfrm>
            <a:off x="5162354" y="737658"/>
            <a:ext cx="6981521" cy="5525290"/>
          </a:xfrm>
          <a:prstGeom prst="rect">
            <a:avLst/>
          </a:prstGeom>
        </p:spPr>
      </p:pic>
    </p:spTree>
    <p:extLst>
      <p:ext uri="{BB962C8B-B14F-4D97-AF65-F5344CB8AC3E}">
        <p14:creationId xmlns:p14="http://schemas.microsoft.com/office/powerpoint/2010/main" val="3386247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F32162-0623-40D9-9FAD-27178B37504D}"/>
              </a:ext>
            </a:extLst>
          </p:cNvPr>
          <p:cNvSpPr>
            <a:spLocks noGrp="1"/>
          </p:cNvSpPr>
          <p:nvPr>
            <p:ph type="title"/>
          </p:nvPr>
        </p:nvSpPr>
        <p:spPr/>
        <p:txBody>
          <a:bodyPr/>
          <a:lstStyle/>
          <a:p>
            <a:r>
              <a:rPr lang="de-AT" dirty="0"/>
              <a:t>Klassen in JavaScript</a:t>
            </a:r>
          </a:p>
        </p:txBody>
      </p:sp>
      <p:pic>
        <p:nvPicPr>
          <p:cNvPr id="4" name="Grafik 3">
            <a:extLst>
              <a:ext uri="{FF2B5EF4-FFF2-40B4-BE49-F238E27FC236}">
                <a16:creationId xmlns:a16="http://schemas.microsoft.com/office/drawing/2014/main" id="{726F6D28-A095-4CF3-B289-BCA267A076A6}"/>
              </a:ext>
            </a:extLst>
          </p:cNvPr>
          <p:cNvPicPr>
            <a:picLocks noChangeAspect="1"/>
          </p:cNvPicPr>
          <p:nvPr/>
        </p:nvPicPr>
        <p:blipFill rotWithShape="1">
          <a:blip r:embed="rId2"/>
          <a:srcRect l="24651" t="54035" r="16621" b="18363"/>
          <a:stretch/>
        </p:blipFill>
        <p:spPr>
          <a:xfrm>
            <a:off x="279907" y="912184"/>
            <a:ext cx="5816093" cy="2932902"/>
          </a:xfrm>
          <a:prstGeom prst="rect">
            <a:avLst/>
          </a:prstGeom>
        </p:spPr>
      </p:pic>
      <p:sp>
        <p:nvSpPr>
          <p:cNvPr id="5" name="Rechteck 4">
            <a:extLst>
              <a:ext uri="{FF2B5EF4-FFF2-40B4-BE49-F238E27FC236}">
                <a16:creationId xmlns:a16="http://schemas.microsoft.com/office/drawing/2014/main" id="{121D386D-0C4C-4D5C-A5A1-0D6AEC16213B}"/>
              </a:ext>
            </a:extLst>
          </p:cNvPr>
          <p:cNvSpPr/>
          <p:nvPr/>
        </p:nvSpPr>
        <p:spPr>
          <a:xfrm>
            <a:off x="6711917" y="1443789"/>
            <a:ext cx="5014862" cy="1384995"/>
          </a:xfrm>
          <a:prstGeom prst="rect">
            <a:avLst/>
          </a:prstGeom>
        </p:spPr>
        <p:txBody>
          <a:bodyPr wrap="square">
            <a:spAutoFit/>
          </a:bodyPr>
          <a:lstStyle/>
          <a:p>
            <a:r>
              <a:rPr lang="de-DE" sz="1400" dirty="0">
                <a:latin typeface="+mj-lt"/>
              </a:rPr>
              <a:t>Das </a:t>
            </a:r>
            <a:r>
              <a:rPr lang="de-DE" sz="1400" b="1" dirty="0" err="1">
                <a:latin typeface="+mj-lt"/>
              </a:rPr>
              <a:t>class</a:t>
            </a:r>
            <a:r>
              <a:rPr lang="de-DE" sz="1400" dirty="0">
                <a:latin typeface="+mj-lt"/>
              </a:rPr>
              <a:t>-Konstrukt und alle seine folgenden Features</a:t>
            </a:r>
          </a:p>
          <a:p>
            <a:r>
              <a:rPr lang="de-DE" sz="1400" dirty="0">
                <a:latin typeface="+mj-lt"/>
              </a:rPr>
              <a:t>funktionieren in Edge ab Version 13, in Firefox, Chrome und</a:t>
            </a:r>
          </a:p>
          <a:p>
            <a:r>
              <a:rPr lang="de-DE" sz="1400" dirty="0">
                <a:latin typeface="+mj-lt"/>
              </a:rPr>
              <a:t>Safari ab Version 9. Wer fehlt auf der Liste? Der IE natürlich.</a:t>
            </a:r>
          </a:p>
          <a:p>
            <a:r>
              <a:rPr lang="de-DE" sz="1400" dirty="0">
                <a:latin typeface="+mj-lt"/>
              </a:rPr>
              <a:t>Und deswegen hab ich dir noch alles im alten Stil beigebracht.</a:t>
            </a:r>
          </a:p>
          <a:p>
            <a:r>
              <a:rPr lang="de-DE" sz="1400" dirty="0">
                <a:latin typeface="+mj-lt"/>
              </a:rPr>
              <a:t>Der ewige Fluch des Webentwicklers.</a:t>
            </a:r>
            <a:endParaRPr lang="de-AT" sz="1400" dirty="0">
              <a:latin typeface="+mj-lt"/>
            </a:endParaRPr>
          </a:p>
        </p:txBody>
      </p:sp>
      <p:pic>
        <p:nvPicPr>
          <p:cNvPr id="6" name="Grafik 5">
            <a:extLst>
              <a:ext uri="{FF2B5EF4-FFF2-40B4-BE49-F238E27FC236}">
                <a16:creationId xmlns:a16="http://schemas.microsoft.com/office/drawing/2014/main" id="{C9FEA308-5058-4879-A01C-A837A94774AD}"/>
              </a:ext>
            </a:extLst>
          </p:cNvPr>
          <p:cNvPicPr>
            <a:picLocks noChangeAspect="1"/>
          </p:cNvPicPr>
          <p:nvPr/>
        </p:nvPicPr>
        <p:blipFill rotWithShape="1">
          <a:blip r:embed="rId3"/>
          <a:srcRect l="10135" t="18714" r="19883" b="56603"/>
          <a:stretch/>
        </p:blipFill>
        <p:spPr>
          <a:xfrm>
            <a:off x="0" y="3710064"/>
            <a:ext cx="6432010" cy="2434062"/>
          </a:xfrm>
          <a:prstGeom prst="rect">
            <a:avLst/>
          </a:prstGeom>
        </p:spPr>
      </p:pic>
    </p:spTree>
    <p:extLst>
      <p:ext uri="{BB962C8B-B14F-4D97-AF65-F5344CB8AC3E}">
        <p14:creationId xmlns:p14="http://schemas.microsoft.com/office/powerpoint/2010/main" val="2709616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F32162-0623-40D9-9FAD-27178B37504D}"/>
              </a:ext>
            </a:extLst>
          </p:cNvPr>
          <p:cNvSpPr>
            <a:spLocks noGrp="1"/>
          </p:cNvSpPr>
          <p:nvPr>
            <p:ph type="title"/>
          </p:nvPr>
        </p:nvSpPr>
        <p:spPr/>
        <p:txBody>
          <a:bodyPr/>
          <a:lstStyle/>
          <a:p>
            <a:r>
              <a:rPr lang="de-AT" dirty="0"/>
              <a:t>Statische Felder</a:t>
            </a:r>
          </a:p>
        </p:txBody>
      </p:sp>
      <p:pic>
        <p:nvPicPr>
          <p:cNvPr id="5" name="Grafik 4">
            <a:extLst>
              <a:ext uri="{FF2B5EF4-FFF2-40B4-BE49-F238E27FC236}">
                <a16:creationId xmlns:a16="http://schemas.microsoft.com/office/drawing/2014/main" id="{BDC0E774-6A1B-4F47-93DE-B9AD921BA877}"/>
              </a:ext>
            </a:extLst>
          </p:cNvPr>
          <p:cNvPicPr>
            <a:picLocks noChangeAspect="1"/>
          </p:cNvPicPr>
          <p:nvPr/>
        </p:nvPicPr>
        <p:blipFill rotWithShape="1">
          <a:blip r:embed="rId2"/>
          <a:srcRect l="9091" t="43360" r="18628" b="36842"/>
          <a:stretch/>
        </p:blipFill>
        <p:spPr>
          <a:xfrm>
            <a:off x="4959178" y="969311"/>
            <a:ext cx="7232821" cy="2125565"/>
          </a:xfrm>
          <a:prstGeom prst="rect">
            <a:avLst/>
          </a:prstGeom>
        </p:spPr>
      </p:pic>
      <p:sp>
        <p:nvSpPr>
          <p:cNvPr id="3" name="Textplatzhalter 2">
            <a:extLst>
              <a:ext uri="{FF2B5EF4-FFF2-40B4-BE49-F238E27FC236}">
                <a16:creationId xmlns:a16="http://schemas.microsoft.com/office/drawing/2014/main" id="{686B2237-1F5B-4A4A-BEAC-7A1DF9919485}"/>
              </a:ext>
            </a:extLst>
          </p:cNvPr>
          <p:cNvSpPr>
            <a:spLocks noGrp="1"/>
          </p:cNvSpPr>
          <p:nvPr>
            <p:ph type="body" sz="quarter" idx="13"/>
          </p:nvPr>
        </p:nvSpPr>
        <p:spPr>
          <a:xfrm>
            <a:off x="5536533" y="4066687"/>
            <a:ext cx="6158162" cy="2125565"/>
          </a:xfrm>
        </p:spPr>
        <p:txBody>
          <a:bodyPr/>
          <a:lstStyle/>
          <a:p>
            <a:r>
              <a:rPr lang="de-DE" dirty="0"/>
              <a:t>Methoden oder Felder, die so deklariert werden, nennt man statische Felder. Sie dienen dazu, einem Typ Daten und Verhalten hinzuzufügen, die zwar zu diesem Typ gehören, aber nicht zu einer bestimmten Instanz des Typs. Katzen nach Gewicht zu sortieren, hat mit Katzen zu tun, aber nicht mit einer bestimmten Katze. Deshalb gehört die Methode nicht zum Katzen-Prototyp.</a:t>
            </a:r>
          </a:p>
          <a:p>
            <a:r>
              <a:rPr lang="de-DE" dirty="0"/>
              <a:t>Die neue Syntax für Objekttypen soll alle Bestandteile der Typdeklaration im </a:t>
            </a:r>
            <a:r>
              <a:rPr lang="de-DE" b="1" dirty="0" err="1"/>
              <a:t>class</a:t>
            </a:r>
            <a:r>
              <a:rPr lang="de-DE" dirty="0"/>
              <a:t>-Block zusammenfassen, auch die statischen. Damit die Methode dann an der richtigen Stelle landet, also direkt am Typ und nicht an der Instanz, markierst du sie mit dem Schlüsselwort </a:t>
            </a:r>
            <a:r>
              <a:rPr lang="de-DE" b="1" dirty="0" err="1"/>
              <a:t>static</a:t>
            </a:r>
            <a:r>
              <a:rPr lang="de-DE" dirty="0"/>
              <a:t>.</a:t>
            </a:r>
            <a:endParaRPr lang="de-AT" dirty="0"/>
          </a:p>
        </p:txBody>
      </p:sp>
      <p:pic>
        <p:nvPicPr>
          <p:cNvPr id="4" name="Grafik 3">
            <a:extLst>
              <a:ext uri="{FF2B5EF4-FFF2-40B4-BE49-F238E27FC236}">
                <a16:creationId xmlns:a16="http://schemas.microsoft.com/office/drawing/2014/main" id="{F79F1C28-716E-43B0-9D26-B9176EE3E1C1}"/>
              </a:ext>
            </a:extLst>
          </p:cNvPr>
          <p:cNvPicPr>
            <a:picLocks noChangeAspect="1"/>
          </p:cNvPicPr>
          <p:nvPr/>
        </p:nvPicPr>
        <p:blipFill rotWithShape="1">
          <a:blip r:embed="rId3"/>
          <a:srcRect l="23396" t="32981" r="20887" b="14387"/>
          <a:stretch/>
        </p:blipFill>
        <p:spPr>
          <a:xfrm>
            <a:off x="80211" y="969311"/>
            <a:ext cx="5037221" cy="5105294"/>
          </a:xfrm>
          <a:prstGeom prst="rect">
            <a:avLst/>
          </a:prstGeom>
        </p:spPr>
      </p:pic>
    </p:spTree>
    <p:extLst>
      <p:ext uri="{BB962C8B-B14F-4D97-AF65-F5344CB8AC3E}">
        <p14:creationId xmlns:p14="http://schemas.microsoft.com/office/powerpoint/2010/main" val="3418780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E1E7C92-EC36-4DD9-BA68-8B35EC996F48}"/>
              </a:ext>
            </a:extLst>
          </p:cNvPr>
          <p:cNvSpPr>
            <a:spLocks noGrp="1"/>
          </p:cNvSpPr>
          <p:nvPr>
            <p:ph type="title"/>
          </p:nvPr>
        </p:nvSpPr>
        <p:spPr/>
        <p:txBody>
          <a:bodyPr/>
          <a:lstStyle/>
          <a:p>
            <a:r>
              <a:rPr lang="de-AT" dirty="0"/>
              <a:t>Objekte</a:t>
            </a:r>
          </a:p>
        </p:txBody>
      </p:sp>
      <p:sp>
        <p:nvSpPr>
          <p:cNvPr id="5" name="Textplatzhalter 4">
            <a:extLst>
              <a:ext uri="{FF2B5EF4-FFF2-40B4-BE49-F238E27FC236}">
                <a16:creationId xmlns:a16="http://schemas.microsoft.com/office/drawing/2014/main" id="{3FA1B20D-BD65-4875-88AC-91611AC95B70}"/>
              </a:ext>
            </a:extLst>
          </p:cNvPr>
          <p:cNvSpPr>
            <a:spLocks noGrp="1"/>
          </p:cNvSpPr>
          <p:nvPr>
            <p:ph type="body" sz="quarter" idx="13"/>
          </p:nvPr>
        </p:nvSpPr>
        <p:spPr>
          <a:xfrm>
            <a:off x="371475" y="1455738"/>
            <a:ext cx="11198225" cy="2544286"/>
          </a:xfrm>
        </p:spPr>
        <p:txBody>
          <a:bodyPr/>
          <a:lstStyle/>
          <a:p>
            <a:r>
              <a:rPr lang="de-DE" dirty="0"/>
              <a:t>Ein Objekt ist eine </a:t>
            </a:r>
            <a:r>
              <a:rPr lang="de-DE" b="1" dirty="0"/>
              <a:t>Datenstruktur</a:t>
            </a:r>
            <a:r>
              <a:rPr lang="de-DE" dirty="0"/>
              <a:t>, </a:t>
            </a:r>
            <a:r>
              <a:rPr lang="de-AT" dirty="0"/>
              <a:t>die zusammengehörige Informationen (</a:t>
            </a:r>
            <a:r>
              <a:rPr lang="de-AT" b="1" dirty="0"/>
              <a:t>Eigenschaften</a:t>
            </a:r>
            <a:r>
              <a:rPr lang="de-AT" dirty="0"/>
              <a:t>) enthält und Operationen (</a:t>
            </a:r>
            <a:r>
              <a:rPr lang="de-AT" b="1" dirty="0"/>
              <a:t>Methoden</a:t>
            </a:r>
            <a:r>
              <a:rPr lang="de-AT" dirty="0"/>
              <a:t>) anbietet, die mit diesen Informationen arbeiten.</a:t>
            </a:r>
          </a:p>
          <a:p>
            <a:r>
              <a:rPr lang="de-DE" b="1" dirty="0"/>
              <a:t>String</a:t>
            </a:r>
            <a:r>
              <a:rPr lang="de-DE" dirty="0"/>
              <a:t>-Objekte: Sie wissen, welchen Text sie enthalten und wie lang der ist. Und sie können was: Sie können einen Teil des Strings extrahieren, sie können einen anderen String suchen und noch so einiges mehr.</a:t>
            </a:r>
          </a:p>
          <a:p>
            <a:r>
              <a:rPr lang="de-DE" b="1" dirty="0"/>
              <a:t>Element</a:t>
            </a:r>
            <a:r>
              <a:rPr lang="de-DE" dirty="0"/>
              <a:t>-Objekte: Sie wissen alles über das HTML-Element, das sie repräsentieren, über die Attribute und die Kinder, und sie können bestimmte Dinge: Kinder suchen, Kinder hinzufügen oder entfernen, Attribute ändern und, und, und.</a:t>
            </a:r>
          </a:p>
          <a:p>
            <a:r>
              <a:rPr lang="de-DE" dirty="0"/>
              <a:t>Objektorientierte Programmierung (OOP) nennt man die Praxis, ein Programm mit Objekten zu strukturieren. Der Programmablauf beruht auf der Interaktion zwischen Objekten. In einem rein objektorientierten Programm gibt es keine Variablen oder Funktionen, die nicht zu einem Objekt gehören.</a:t>
            </a:r>
            <a:endParaRPr lang="de-AT" dirty="0"/>
          </a:p>
          <a:p>
            <a:endParaRPr lang="de-AT" dirty="0"/>
          </a:p>
        </p:txBody>
      </p:sp>
      <p:sp>
        <p:nvSpPr>
          <p:cNvPr id="2" name="Rechteck 1">
            <a:extLst>
              <a:ext uri="{FF2B5EF4-FFF2-40B4-BE49-F238E27FC236}">
                <a16:creationId xmlns:a16="http://schemas.microsoft.com/office/drawing/2014/main" id="{50E68566-858A-434B-A7F2-5241CD3FE357}"/>
              </a:ext>
            </a:extLst>
          </p:cNvPr>
          <p:cNvSpPr/>
          <p:nvPr/>
        </p:nvSpPr>
        <p:spPr>
          <a:xfrm>
            <a:off x="3048000" y="1597730"/>
            <a:ext cx="6096000" cy="307777"/>
          </a:xfrm>
          <a:prstGeom prst="rect">
            <a:avLst/>
          </a:prstGeom>
        </p:spPr>
        <p:txBody>
          <a:bodyPr>
            <a:spAutoFit/>
          </a:bodyPr>
          <a:lstStyle/>
          <a:p>
            <a:endParaRPr lang="de-AT" sz="1400" dirty="0">
              <a:latin typeface="+mj-lt"/>
            </a:endParaRPr>
          </a:p>
        </p:txBody>
      </p:sp>
    </p:spTree>
    <p:extLst>
      <p:ext uri="{BB962C8B-B14F-4D97-AF65-F5344CB8AC3E}">
        <p14:creationId xmlns:p14="http://schemas.microsoft.com/office/powerpoint/2010/main" val="2708025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01242F-7E4A-4C6A-93EA-849998A1C0A8}"/>
              </a:ext>
            </a:extLst>
          </p:cNvPr>
          <p:cNvSpPr>
            <a:spLocks noGrp="1"/>
          </p:cNvSpPr>
          <p:nvPr>
            <p:ph type="title"/>
          </p:nvPr>
        </p:nvSpPr>
        <p:spPr/>
        <p:txBody>
          <a:bodyPr/>
          <a:lstStyle/>
          <a:p>
            <a:r>
              <a:rPr lang="de-AT"/>
              <a:t>Ende</a:t>
            </a:r>
            <a:endParaRPr lang="de-AT" dirty="0"/>
          </a:p>
        </p:txBody>
      </p:sp>
    </p:spTree>
    <p:extLst>
      <p:ext uri="{BB962C8B-B14F-4D97-AF65-F5344CB8AC3E}">
        <p14:creationId xmlns:p14="http://schemas.microsoft.com/office/powerpoint/2010/main" val="32426148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F32162-0623-40D9-9FAD-27178B37504D}"/>
              </a:ext>
            </a:extLst>
          </p:cNvPr>
          <p:cNvSpPr>
            <a:spLocks noGrp="1"/>
          </p:cNvSpPr>
          <p:nvPr>
            <p:ph type="title"/>
          </p:nvPr>
        </p:nvSpPr>
        <p:spPr/>
        <p:txBody>
          <a:bodyPr/>
          <a:lstStyle/>
          <a:p>
            <a:r>
              <a:rPr lang="de-AT" dirty="0"/>
              <a:t>Objekte</a:t>
            </a:r>
          </a:p>
        </p:txBody>
      </p:sp>
      <p:sp>
        <p:nvSpPr>
          <p:cNvPr id="3" name="Textplatzhalter 2">
            <a:extLst>
              <a:ext uri="{FF2B5EF4-FFF2-40B4-BE49-F238E27FC236}">
                <a16:creationId xmlns:a16="http://schemas.microsoft.com/office/drawing/2014/main" id="{686B2237-1F5B-4A4A-BEAC-7A1DF9919485}"/>
              </a:ext>
            </a:extLst>
          </p:cNvPr>
          <p:cNvSpPr>
            <a:spLocks noGrp="1"/>
          </p:cNvSpPr>
          <p:nvPr>
            <p:ph type="body" sz="quarter" idx="13"/>
          </p:nvPr>
        </p:nvSpPr>
        <p:spPr>
          <a:xfrm>
            <a:off x="371476" y="1455738"/>
            <a:ext cx="8943974" cy="2544286"/>
          </a:xfrm>
        </p:spPr>
        <p:txBody>
          <a:bodyPr/>
          <a:lstStyle/>
          <a:p>
            <a:r>
              <a:rPr lang="de-DE" dirty="0"/>
              <a:t>Ein Objekt funktioniert als eine Zuordnungsliste, die unter bestimmten Namen weitere </a:t>
            </a:r>
            <a:r>
              <a:rPr lang="de-DE" b="1" dirty="0"/>
              <a:t>Unterobjekte</a:t>
            </a:r>
            <a:r>
              <a:rPr lang="de-DE" dirty="0"/>
              <a:t>, auch </a:t>
            </a:r>
            <a:r>
              <a:rPr lang="de-DE" i="1" dirty="0"/>
              <a:t>Member</a:t>
            </a:r>
            <a:r>
              <a:rPr lang="de-DE" dirty="0"/>
              <a:t> genannt, speichert. Diese Unterobjekte teilt man in Eigenschaften und Methoden. Methoden sind ausführbare Funktionen, die dem Objekt zugehören, Eigenschaften sind alle nicht ausführbaren Unterobjekte. Sie können als mit dem Objekt verbundene Variablen erklärt werden.</a:t>
            </a:r>
          </a:p>
          <a:p>
            <a:r>
              <a:rPr lang="de-DE" dirty="0"/>
              <a:t>Auf die Eigenschaften eines Objekts können Sie am einfachsten mit der </a:t>
            </a:r>
            <a:r>
              <a:rPr lang="de-DE" b="1" dirty="0"/>
              <a:t>Punkt-Notation</a:t>
            </a:r>
            <a:r>
              <a:rPr lang="de-DE" dirty="0"/>
              <a:t> (</a:t>
            </a:r>
            <a:r>
              <a:rPr lang="de-DE" i="1" dirty="0" err="1"/>
              <a:t>dot</a:t>
            </a:r>
            <a:r>
              <a:rPr lang="de-DE" i="1" dirty="0"/>
              <a:t>-syntax</a:t>
            </a:r>
            <a:r>
              <a:rPr lang="de-DE" dirty="0"/>
              <a:t>) zugreifen.  </a:t>
            </a:r>
          </a:p>
          <a:p>
            <a:endParaRPr lang="de-DE" dirty="0"/>
          </a:p>
          <a:p>
            <a:r>
              <a:rPr lang="de-DE" altLang="de-DE" dirty="0"/>
              <a:t>Ein neues Objekt wird mit dem Schlüsselwort </a:t>
            </a:r>
            <a:r>
              <a:rPr lang="de-DE" altLang="de-DE" dirty="0" err="1">
                <a:latin typeface="Source Code Pro" panose="020B0509030403020204" pitchFamily="49" charset="0"/>
                <a:ea typeface="Source Code Pro" panose="020B0509030403020204" pitchFamily="49" charset="0"/>
              </a:rPr>
              <a:t>new</a:t>
            </a:r>
            <a:r>
              <a:rPr lang="de-DE" altLang="de-DE" dirty="0"/>
              <a:t> eingeleitet. Sie können für dieses Objekt Eigenschaften deklarieren, indem Sie ihnen einen Wert zuweisen: </a:t>
            </a:r>
          </a:p>
          <a:p>
            <a:endParaRPr lang="de-AT" dirty="0"/>
          </a:p>
        </p:txBody>
      </p:sp>
      <p:sp>
        <p:nvSpPr>
          <p:cNvPr id="7" name="Rechteck 6">
            <a:extLst>
              <a:ext uri="{FF2B5EF4-FFF2-40B4-BE49-F238E27FC236}">
                <a16:creationId xmlns:a16="http://schemas.microsoft.com/office/drawing/2014/main" id="{6B1CA699-850E-48E4-A021-9A19666648A4}"/>
              </a:ext>
            </a:extLst>
          </p:cNvPr>
          <p:cNvSpPr/>
          <p:nvPr/>
        </p:nvSpPr>
        <p:spPr>
          <a:xfrm>
            <a:off x="1651564" y="2685818"/>
            <a:ext cx="3191899" cy="307777"/>
          </a:xfrm>
          <a:prstGeom prst="rect">
            <a:avLst/>
          </a:prstGeom>
          <a:solidFill>
            <a:schemeClr val="tx1">
              <a:lumMod val="95000"/>
              <a:lumOff val="5000"/>
            </a:schemeClr>
          </a:solidFill>
        </p:spPr>
        <p:txBody>
          <a:bodyPr wrap="none">
            <a:spAutoFit/>
          </a:bodyPr>
          <a:lstStyle/>
          <a:p>
            <a:pPr lvl="0" eaLnBrk="0" fontAlgn="base" hangingPunct="0">
              <a:spcBef>
                <a:spcPct val="0"/>
              </a:spcBef>
              <a:spcAft>
                <a:spcPct val="0"/>
              </a:spcAft>
            </a:pPr>
            <a:r>
              <a:rPr lang="de-DE" altLang="de-DE" sz="1400" dirty="0" err="1">
                <a:solidFill>
                  <a:schemeClr val="bg1"/>
                </a:solidFill>
                <a:latin typeface="Source Code Pro" panose="020B0509030403020204" pitchFamily="49" charset="0"/>
                <a:ea typeface="Source Code Pro" panose="020B0509030403020204" pitchFamily="49" charset="0"/>
              </a:rPr>
              <a:t>ObjektName.EigenschaftsName</a:t>
            </a:r>
            <a:r>
              <a:rPr lang="de-DE" altLang="de-DE" sz="1400" dirty="0">
                <a:solidFill>
                  <a:schemeClr val="bg1"/>
                </a:solidFill>
                <a:latin typeface="Source Code Pro" panose="020B0509030403020204" pitchFamily="49" charset="0"/>
                <a:ea typeface="Source Code Pro" panose="020B0509030403020204" pitchFamily="49" charset="0"/>
              </a:rPr>
              <a:t> </a:t>
            </a:r>
            <a:endParaRPr lang="de-DE" altLang="de-DE" sz="3200" dirty="0">
              <a:solidFill>
                <a:schemeClr val="bg1"/>
              </a:solidFill>
              <a:latin typeface="Source Code Pro" panose="020B0509030403020204" pitchFamily="49" charset="0"/>
              <a:ea typeface="Source Code Pro" panose="020B0509030403020204" pitchFamily="49" charset="0"/>
            </a:endParaRPr>
          </a:p>
        </p:txBody>
      </p:sp>
      <p:sp>
        <p:nvSpPr>
          <p:cNvPr id="11" name="Rectangle 5">
            <a:extLst>
              <a:ext uri="{FF2B5EF4-FFF2-40B4-BE49-F238E27FC236}">
                <a16:creationId xmlns:a16="http://schemas.microsoft.com/office/drawing/2014/main" id="{E56B31E7-D420-412E-9C24-0CC50F4DCA7A}"/>
              </a:ext>
            </a:extLst>
          </p:cNvPr>
          <p:cNvSpPr>
            <a:spLocks noChangeArrowheads="1"/>
          </p:cNvSpPr>
          <p:nvPr/>
        </p:nvSpPr>
        <p:spPr bwMode="auto">
          <a:xfrm>
            <a:off x="5039396" y="3516469"/>
            <a:ext cx="2440092" cy="1169551"/>
          </a:xfrm>
          <a:prstGeom prst="rect">
            <a:avLst/>
          </a:prstGeom>
          <a:solidFill>
            <a:schemeClr val="tx1">
              <a:lumMod val="95000"/>
              <a:lumOff val="5000"/>
            </a:schemeClr>
          </a:solidFill>
        </p:spPr>
        <p:txBody>
          <a:bodyPr wrap="none">
            <a:spAutoFit/>
          </a:bodyPr>
          <a:lstStyle/>
          <a:p>
            <a:pPr eaLnBrk="0" fontAlgn="base" hangingPunct="0">
              <a:spcBef>
                <a:spcPct val="0"/>
              </a:spcBef>
              <a:spcAft>
                <a:spcPct val="0"/>
              </a:spcAft>
            </a:pPr>
            <a:r>
              <a:rPr lang="de-DE" altLang="de-DE" sz="1400" dirty="0" err="1">
                <a:solidFill>
                  <a:schemeClr val="bg1"/>
                </a:solidFill>
                <a:latin typeface="Source Code Pro" panose="020B0509030403020204" pitchFamily="49" charset="0"/>
                <a:ea typeface="Source Code Pro" panose="020B0509030403020204" pitchFamily="49" charset="0"/>
              </a:rPr>
              <a:t>var</a:t>
            </a:r>
            <a:r>
              <a:rPr lang="de-DE" altLang="de-DE" sz="1400" dirty="0">
                <a:solidFill>
                  <a:schemeClr val="bg1"/>
                </a:solidFill>
                <a:latin typeface="Source Code Pro" panose="020B0509030403020204" pitchFamily="49" charset="0"/>
                <a:ea typeface="Source Code Pro" panose="020B0509030403020204" pitchFamily="49" charset="0"/>
              </a:rPr>
              <a:t> </a:t>
            </a:r>
            <a:r>
              <a:rPr lang="de-DE" altLang="de-DE" sz="1400" dirty="0" err="1">
                <a:solidFill>
                  <a:schemeClr val="bg1"/>
                </a:solidFill>
                <a:latin typeface="Source Code Pro" panose="020B0509030403020204" pitchFamily="49" charset="0"/>
                <a:ea typeface="Source Code Pro" panose="020B0509030403020204" pitchFamily="49" charset="0"/>
              </a:rPr>
              <a:t>auto</a:t>
            </a:r>
            <a:r>
              <a:rPr lang="de-DE" altLang="de-DE" sz="1400" dirty="0">
                <a:solidFill>
                  <a:schemeClr val="bg1"/>
                </a:solidFill>
                <a:latin typeface="Source Code Pro" panose="020B0509030403020204" pitchFamily="49" charset="0"/>
                <a:ea typeface="Source Code Pro" panose="020B0509030403020204" pitchFamily="49" charset="0"/>
              </a:rPr>
              <a:t> = </a:t>
            </a:r>
            <a:r>
              <a:rPr lang="de-DE" altLang="de-DE" sz="1400" dirty="0" err="1">
                <a:solidFill>
                  <a:schemeClr val="bg1"/>
                </a:solidFill>
                <a:latin typeface="Source Code Pro" panose="020B0509030403020204" pitchFamily="49" charset="0"/>
                <a:ea typeface="Source Code Pro" panose="020B0509030403020204" pitchFamily="49" charset="0"/>
              </a:rPr>
              <a:t>new</a:t>
            </a:r>
            <a:r>
              <a:rPr lang="de-DE" altLang="de-DE" sz="1400" dirty="0">
                <a:solidFill>
                  <a:schemeClr val="bg1"/>
                </a:solidFill>
                <a:latin typeface="Source Code Pro" panose="020B0509030403020204" pitchFamily="49" charset="0"/>
                <a:ea typeface="Source Code Pro" panose="020B0509030403020204" pitchFamily="49" charset="0"/>
              </a:rPr>
              <a:t> (); </a:t>
            </a:r>
          </a:p>
          <a:p>
            <a:pPr eaLnBrk="0" fontAlgn="base" hangingPunct="0">
              <a:spcBef>
                <a:spcPct val="0"/>
              </a:spcBef>
              <a:spcAft>
                <a:spcPct val="0"/>
              </a:spcAft>
            </a:pPr>
            <a:r>
              <a:rPr lang="de-DE" altLang="de-DE" sz="1400" dirty="0" err="1">
                <a:solidFill>
                  <a:schemeClr val="bg1"/>
                </a:solidFill>
                <a:latin typeface="Source Code Pro" panose="020B0509030403020204" pitchFamily="49" charset="0"/>
                <a:ea typeface="Source Code Pro" panose="020B0509030403020204" pitchFamily="49" charset="0"/>
              </a:rPr>
              <a:t>auto.marke</a:t>
            </a:r>
            <a:r>
              <a:rPr lang="de-DE" altLang="de-DE" sz="1400" dirty="0">
                <a:solidFill>
                  <a:schemeClr val="bg1"/>
                </a:solidFill>
                <a:latin typeface="Source Code Pro" panose="020B0509030403020204" pitchFamily="49" charset="0"/>
                <a:ea typeface="Source Code Pro" panose="020B0509030403020204" pitchFamily="49" charset="0"/>
              </a:rPr>
              <a:t> = 'Audi'; </a:t>
            </a:r>
          </a:p>
          <a:p>
            <a:pPr eaLnBrk="0" fontAlgn="base" hangingPunct="0">
              <a:spcBef>
                <a:spcPct val="0"/>
              </a:spcBef>
              <a:spcAft>
                <a:spcPct val="0"/>
              </a:spcAft>
            </a:pPr>
            <a:r>
              <a:rPr lang="de-DE" altLang="de-DE" sz="1400" dirty="0" err="1">
                <a:solidFill>
                  <a:schemeClr val="bg1"/>
                </a:solidFill>
                <a:latin typeface="Source Code Pro" panose="020B0509030403020204" pitchFamily="49" charset="0"/>
                <a:ea typeface="Source Code Pro" panose="020B0509030403020204" pitchFamily="49" charset="0"/>
              </a:rPr>
              <a:t>auto.farbe</a:t>
            </a:r>
            <a:r>
              <a:rPr lang="de-DE" altLang="de-DE" sz="1400" dirty="0">
                <a:solidFill>
                  <a:schemeClr val="bg1"/>
                </a:solidFill>
                <a:latin typeface="Source Code Pro" panose="020B0509030403020204" pitchFamily="49" charset="0"/>
                <a:ea typeface="Source Code Pro" panose="020B0509030403020204" pitchFamily="49" charset="0"/>
              </a:rPr>
              <a:t> = 'rot'; </a:t>
            </a:r>
          </a:p>
          <a:p>
            <a:pPr eaLnBrk="0" fontAlgn="base" hangingPunct="0">
              <a:spcBef>
                <a:spcPct val="0"/>
              </a:spcBef>
              <a:spcAft>
                <a:spcPct val="0"/>
              </a:spcAft>
            </a:pPr>
            <a:r>
              <a:rPr lang="de-DE" altLang="de-DE" sz="1400" dirty="0" err="1">
                <a:solidFill>
                  <a:schemeClr val="bg1"/>
                </a:solidFill>
                <a:latin typeface="Source Code Pro" panose="020B0509030403020204" pitchFamily="49" charset="0"/>
                <a:ea typeface="Source Code Pro" panose="020B0509030403020204" pitchFamily="49" charset="0"/>
              </a:rPr>
              <a:t>auto.baujahr</a:t>
            </a:r>
            <a:r>
              <a:rPr lang="de-DE" altLang="de-DE" sz="1400" dirty="0">
                <a:solidFill>
                  <a:schemeClr val="bg1"/>
                </a:solidFill>
                <a:latin typeface="Source Code Pro" panose="020B0509030403020204" pitchFamily="49" charset="0"/>
                <a:ea typeface="Source Code Pro" panose="020B0509030403020204" pitchFamily="49" charset="0"/>
              </a:rPr>
              <a:t> = 2007; </a:t>
            </a:r>
          </a:p>
          <a:p>
            <a:pPr eaLnBrk="0" fontAlgn="base" hangingPunct="0">
              <a:spcBef>
                <a:spcPct val="0"/>
              </a:spcBef>
              <a:spcAft>
                <a:spcPct val="0"/>
              </a:spcAft>
            </a:pPr>
            <a:r>
              <a:rPr lang="de-DE" altLang="de-DE" sz="1400" dirty="0" err="1">
                <a:solidFill>
                  <a:schemeClr val="bg1"/>
                </a:solidFill>
                <a:latin typeface="Source Code Pro" panose="020B0509030403020204" pitchFamily="49" charset="0"/>
                <a:ea typeface="Source Code Pro" panose="020B0509030403020204" pitchFamily="49" charset="0"/>
              </a:rPr>
              <a:t>auto.tuev</a:t>
            </a:r>
            <a:r>
              <a:rPr lang="de-DE" altLang="de-DE" sz="1400" dirty="0">
                <a:solidFill>
                  <a:schemeClr val="bg1"/>
                </a:solidFill>
                <a:latin typeface="Source Code Pro" panose="020B0509030403020204" pitchFamily="49" charset="0"/>
                <a:ea typeface="Source Code Pro" panose="020B0509030403020204" pitchFamily="49" charset="0"/>
              </a:rPr>
              <a:t> = </a:t>
            </a:r>
            <a:r>
              <a:rPr lang="de-DE" altLang="de-DE" sz="1400" dirty="0" err="1">
                <a:solidFill>
                  <a:schemeClr val="bg1"/>
                </a:solidFill>
                <a:latin typeface="Source Code Pro" panose="020B0509030403020204" pitchFamily="49" charset="0"/>
                <a:ea typeface="Source Code Pro" panose="020B0509030403020204" pitchFamily="49" charset="0"/>
              </a:rPr>
              <a:t>true</a:t>
            </a:r>
            <a:r>
              <a:rPr lang="de-DE" altLang="de-DE" sz="1400" dirty="0">
                <a:solidFill>
                  <a:schemeClr val="bg1"/>
                </a:solidFill>
                <a:latin typeface="Source Code Pro" panose="020B0509030403020204" pitchFamily="49" charset="0"/>
                <a:ea typeface="Source Code Pro" panose="020B0509030403020204" pitchFamily="49" charset="0"/>
              </a:rPr>
              <a:t>; </a:t>
            </a:r>
          </a:p>
        </p:txBody>
      </p:sp>
      <p:sp>
        <p:nvSpPr>
          <p:cNvPr id="12" name="Rechteck 11">
            <a:extLst>
              <a:ext uri="{FF2B5EF4-FFF2-40B4-BE49-F238E27FC236}">
                <a16:creationId xmlns:a16="http://schemas.microsoft.com/office/drawing/2014/main" id="{48AE3B06-133F-46CE-99ED-1AEE19756002}"/>
              </a:ext>
            </a:extLst>
          </p:cNvPr>
          <p:cNvSpPr/>
          <p:nvPr/>
        </p:nvSpPr>
        <p:spPr>
          <a:xfrm>
            <a:off x="6096000" y="6171038"/>
            <a:ext cx="6096000" cy="276999"/>
          </a:xfrm>
          <a:prstGeom prst="rect">
            <a:avLst/>
          </a:prstGeom>
          <a:solidFill>
            <a:schemeClr val="accent4">
              <a:lumMod val="40000"/>
              <a:lumOff val="60000"/>
            </a:schemeClr>
          </a:solidFill>
        </p:spPr>
        <p:txBody>
          <a:bodyPr>
            <a:spAutoFit/>
          </a:bodyPr>
          <a:lstStyle/>
          <a:p>
            <a:r>
              <a:rPr lang="de-AT" sz="1200" dirty="0"/>
              <a:t>https://wiki.selfhtml.org/wiki/JavaScript/Objekte/Eigenschaften_und_Methoden</a:t>
            </a:r>
          </a:p>
        </p:txBody>
      </p:sp>
    </p:spTree>
    <p:extLst>
      <p:ext uri="{BB962C8B-B14F-4D97-AF65-F5344CB8AC3E}">
        <p14:creationId xmlns:p14="http://schemas.microsoft.com/office/powerpoint/2010/main" val="4015994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3E0EFC-0253-4623-9F1D-4344D701EB2F}"/>
              </a:ext>
            </a:extLst>
          </p:cNvPr>
          <p:cNvSpPr>
            <a:spLocks noGrp="1"/>
          </p:cNvSpPr>
          <p:nvPr>
            <p:ph type="title"/>
          </p:nvPr>
        </p:nvSpPr>
        <p:spPr/>
        <p:txBody>
          <a:bodyPr/>
          <a:lstStyle/>
          <a:p>
            <a:r>
              <a:rPr lang="de-DE" dirty="0"/>
              <a:t>Objekte</a:t>
            </a:r>
            <a:endParaRPr lang="de-AT" dirty="0"/>
          </a:p>
        </p:txBody>
      </p:sp>
      <p:sp>
        <p:nvSpPr>
          <p:cNvPr id="4" name="Rectangle 1">
            <a:extLst>
              <a:ext uri="{FF2B5EF4-FFF2-40B4-BE49-F238E27FC236}">
                <a16:creationId xmlns:a16="http://schemas.microsoft.com/office/drawing/2014/main" id="{5FDA9B56-4483-430B-ADAA-5FC0F9501DE1}"/>
              </a:ext>
            </a:extLst>
          </p:cNvPr>
          <p:cNvSpPr>
            <a:spLocks noGrp="1" noChangeArrowheads="1"/>
          </p:cNvSpPr>
          <p:nvPr>
            <p:ph type="body" sz="quarter" idx="13"/>
          </p:nvPr>
        </p:nvSpPr>
        <p:spPr bwMode="auto">
          <a:xfrm>
            <a:off x="341290" y="1417627"/>
            <a:ext cx="9766621" cy="674031"/>
          </a:xfrm>
          <a:prstGeom prst="rect">
            <a:avLst/>
          </a:prstGeom>
        </p:spPr>
        <p:txBody>
          <a:bodyPr wrap="square">
            <a:spAutoFit/>
          </a:bodyPr>
          <a:lstStyle/>
          <a:p>
            <a:r>
              <a:rPr lang="de-DE" altLang="de-DE" dirty="0"/>
              <a:t>Objekte werden manchmal auch fälschlicherweise als assoziative Arrays angesehen, da jeder Eigenschaft eine Zeichenkette als Wert zugeordnet ist. Deshalb können Sie auf Eigenschaften auch über eine Klammer-Notation (bracket-notation) zugreifen, die dem Index-Operator bei Arrays gleicht (</a:t>
            </a:r>
            <a:r>
              <a:rPr lang="de-DE" altLang="de-DE" dirty="0" err="1">
                <a:latin typeface="Source Code Pro" panose="020B0509030403020204" pitchFamily="49" charset="0"/>
                <a:ea typeface="Source Code Pro" panose="020B0509030403020204" pitchFamily="49" charset="0"/>
              </a:rPr>
              <a:t>objekt</a:t>
            </a:r>
            <a:r>
              <a:rPr lang="de-DE" altLang="de-DE" dirty="0">
                <a:latin typeface="Source Code Pro" panose="020B0509030403020204" pitchFamily="49" charset="0"/>
                <a:ea typeface="Source Code Pro" panose="020B0509030403020204" pitchFamily="49" charset="0"/>
              </a:rPr>
              <a:t>["</a:t>
            </a:r>
            <a:r>
              <a:rPr lang="de-DE" altLang="de-DE" dirty="0" err="1">
                <a:latin typeface="Source Code Pro" panose="020B0509030403020204" pitchFamily="49" charset="0"/>
                <a:ea typeface="Source Code Pro" panose="020B0509030403020204" pitchFamily="49" charset="0"/>
              </a:rPr>
              <a:t>eigenschaft</a:t>
            </a:r>
            <a:r>
              <a:rPr lang="de-DE" altLang="de-DE" dirty="0">
                <a:latin typeface="Source Code Pro" panose="020B0509030403020204" pitchFamily="49" charset="0"/>
                <a:ea typeface="Source Code Pro" panose="020B0509030403020204" pitchFamily="49" charset="0"/>
              </a:rPr>
              <a:t>"]</a:t>
            </a:r>
            <a:r>
              <a:rPr lang="de-DE" altLang="de-DE" dirty="0"/>
              <a:t>). </a:t>
            </a:r>
          </a:p>
        </p:txBody>
      </p:sp>
      <p:sp>
        <p:nvSpPr>
          <p:cNvPr id="5" name="Rectangle 2">
            <a:extLst>
              <a:ext uri="{FF2B5EF4-FFF2-40B4-BE49-F238E27FC236}">
                <a16:creationId xmlns:a16="http://schemas.microsoft.com/office/drawing/2014/main" id="{E5313124-3F53-482E-8099-18D920234E42}"/>
              </a:ext>
            </a:extLst>
          </p:cNvPr>
          <p:cNvSpPr>
            <a:spLocks noChangeArrowheads="1"/>
          </p:cNvSpPr>
          <p:nvPr/>
        </p:nvSpPr>
        <p:spPr bwMode="auto">
          <a:xfrm>
            <a:off x="3378200" y="2177766"/>
            <a:ext cx="2762295" cy="954107"/>
          </a:xfrm>
          <a:prstGeom prst="rect">
            <a:avLst/>
          </a:prstGeom>
          <a:solidFill>
            <a:schemeClr val="tx1">
              <a:lumMod val="95000"/>
              <a:lumOff val="5000"/>
            </a:schemeClr>
          </a:solidFill>
        </p:spPr>
        <p:txBody>
          <a:bodyPr wrap="none">
            <a:spAutoFit/>
          </a:bodyPr>
          <a:lstStyle/>
          <a:p>
            <a:pPr eaLnBrk="0" fontAlgn="base" hangingPunct="0">
              <a:spcBef>
                <a:spcPct val="0"/>
              </a:spcBef>
              <a:spcAft>
                <a:spcPct val="0"/>
              </a:spcAft>
            </a:pPr>
            <a:r>
              <a:rPr lang="de-DE" altLang="de-DE" sz="1400" dirty="0" err="1">
                <a:solidFill>
                  <a:schemeClr val="bg1"/>
                </a:solidFill>
                <a:latin typeface="Source Code Pro" panose="020B0509030403020204" pitchFamily="49" charset="0"/>
                <a:ea typeface="Source Code Pro" panose="020B0509030403020204" pitchFamily="49" charset="0"/>
              </a:rPr>
              <a:t>auto</a:t>
            </a:r>
            <a:r>
              <a:rPr lang="de-DE" altLang="de-DE" sz="1400" dirty="0">
                <a:solidFill>
                  <a:schemeClr val="bg1"/>
                </a:solidFill>
                <a:latin typeface="Source Code Pro" panose="020B0509030403020204" pitchFamily="49" charset="0"/>
                <a:ea typeface="Source Code Pro" panose="020B0509030403020204" pitchFamily="49" charset="0"/>
              </a:rPr>
              <a:t>['marke'] = 'Audi'; </a:t>
            </a:r>
          </a:p>
          <a:p>
            <a:pPr eaLnBrk="0" fontAlgn="base" hangingPunct="0">
              <a:spcBef>
                <a:spcPct val="0"/>
              </a:spcBef>
              <a:spcAft>
                <a:spcPct val="0"/>
              </a:spcAft>
            </a:pPr>
            <a:r>
              <a:rPr lang="de-DE" altLang="de-DE" sz="1400" dirty="0" err="1">
                <a:solidFill>
                  <a:schemeClr val="bg1"/>
                </a:solidFill>
                <a:latin typeface="Source Code Pro" panose="020B0509030403020204" pitchFamily="49" charset="0"/>
                <a:ea typeface="Source Code Pro" panose="020B0509030403020204" pitchFamily="49" charset="0"/>
              </a:rPr>
              <a:t>auto</a:t>
            </a:r>
            <a:r>
              <a:rPr lang="de-DE" altLang="de-DE" sz="1400" dirty="0">
                <a:solidFill>
                  <a:schemeClr val="bg1"/>
                </a:solidFill>
                <a:latin typeface="Source Code Pro" panose="020B0509030403020204" pitchFamily="49" charset="0"/>
                <a:ea typeface="Source Code Pro" panose="020B0509030403020204" pitchFamily="49" charset="0"/>
              </a:rPr>
              <a:t>['</a:t>
            </a:r>
            <a:r>
              <a:rPr lang="de-DE" altLang="de-DE" sz="1400" dirty="0" err="1">
                <a:solidFill>
                  <a:schemeClr val="bg1"/>
                </a:solidFill>
                <a:latin typeface="Source Code Pro" panose="020B0509030403020204" pitchFamily="49" charset="0"/>
                <a:ea typeface="Source Code Pro" panose="020B0509030403020204" pitchFamily="49" charset="0"/>
              </a:rPr>
              <a:t>farbe</a:t>
            </a:r>
            <a:r>
              <a:rPr lang="de-DE" altLang="de-DE" sz="1400" dirty="0">
                <a:solidFill>
                  <a:schemeClr val="bg1"/>
                </a:solidFill>
                <a:latin typeface="Source Code Pro" panose="020B0509030403020204" pitchFamily="49" charset="0"/>
                <a:ea typeface="Source Code Pro" panose="020B0509030403020204" pitchFamily="49" charset="0"/>
              </a:rPr>
              <a:t>'] = 'rot'; </a:t>
            </a:r>
          </a:p>
          <a:p>
            <a:pPr eaLnBrk="0" fontAlgn="base" hangingPunct="0">
              <a:spcBef>
                <a:spcPct val="0"/>
              </a:spcBef>
              <a:spcAft>
                <a:spcPct val="0"/>
              </a:spcAft>
            </a:pPr>
            <a:r>
              <a:rPr lang="de-DE" altLang="de-DE" sz="1400" dirty="0" err="1">
                <a:solidFill>
                  <a:schemeClr val="bg1"/>
                </a:solidFill>
                <a:latin typeface="Source Code Pro" panose="020B0509030403020204" pitchFamily="49" charset="0"/>
                <a:ea typeface="Source Code Pro" panose="020B0509030403020204" pitchFamily="49" charset="0"/>
              </a:rPr>
              <a:t>auto</a:t>
            </a:r>
            <a:r>
              <a:rPr lang="de-DE" altLang="de-DE" sz="1400" dirty="0">
                <a:solidFill>
                  <a:schemeClr val="bg1"/>
                </a:solidFill>
                <a:latin typeface="Source Code Pro" panose="020B0509030403020204" pitchFamily="49" charset="0"/>
                <a:ea typeface="Source Code Pro" panose="020B0509030403020204" pitchFamily="49" charset="0"/>
              </a:rPr>
              <a:t>['</a:t>
            </a:r>
            <a:r>
              <a:rPr lang="de-DE" altLang="de-DE" sz="1400" dirty="0" err="1">
                <a:solidFill>
                  <a:schemeClr val="bg1"/>
                </a:solidFill>
                <a:latin typeface="Source Code Pro" panose="020B0509030403020204" pitchFamily="49" charset="0"/>
                <a:ea typeface="Source Code Pro" panose="020B0509030403020204" pitchFamily="49" charset="0"/>
              </a:rPr>
              <a:t>baujahr</a:t>
            </a:r>
            <a:r>
              <a:rPr lang="de-DE" altLang="de-DE" sz="1400" dirty="0">
                <a:solidFill>
                  <a:schemeClr val="bg1"/>
                </a:solidFill>
                <a:latin typeface="Source Code Pro" panose="020B0509030403020204" pitchFamily="49" charset="0"/>
                <a:ea typeface="Source Code Pro" panose="020B0509030403020204" pitchFamily="49" charset="0"/>
              </a:rPr>
              <a:t>'] = 2007; </a:t>
            </a:r>
          </a:p>
          <a:p>
            <a:pPr eaLnBrk="0" fontAlgn="base" hangingPunct="0">
              <a:spcBef>
                <a:spcPct val="0"/>
              </a:spcBef>
              <a:spcAft>
                <a:spcPct val="0"/>
              </a:spcAft>
            </a:pPr>
            <a:r>
              <a:rPr lang="de-DE" altLang="de-DE" sz="1400" dirty="0" err="1">
                <a:solidFill>
                  <a:schemeClr val="bg1"/>
                </a:solidFill>
                <a:latin typeface="Source Code Pro" panose="020B0509030403020204" pitchFamily="49" charset="0"/>
                <a:ea typeface="Source Code Pro" panose="020B0509030403020204" pitchFamily="49" charset="0"/>
              </a:rPr>
              <a:t>auto</a:t>
            </a:r>
            <a:r>
              <a:rPr lang="de-DE" altLang="de-DE" sz="1400" dirty="0">
                <a:solidFill>
                  <a:schemeClr val="bg1"/>
                </a:solidFill>
                <a:latin typeface="Source Code Pro" panose="020B0509030403020204" pitchFamily="49" charset="0"/>
                <a:ea typeface="Source Code Pro" panose="020B0509030403020204" pitchFamily="49" charset="0"/>
              </a:rPr>
              <a:t>['</a:t>
            </a:r>
            <a:r>
              <a:rPr lang="de-DE" altLang="de-DE" sz="1400" dirty="0" err="1">
                <a:solidFill>
                  <a:schemeClr val="bg1"/>
                </a:solidFill>
                <a:latin typeface="Source Code Pro" panose="020B0509030403020204" pitchFamily="49" charset="0"/>
                <a:ea typeface="Source Code Pro" panose="020B0509030403020204" pitchFamily="49" charset="0"/>
              </a:rPr>
              <a:t>tuev</a:t>
            </a:r>
            <a:r>
              <a:rPr lang="de-DE" altLang="de-DE" sz="1400" dirty="0">
                <a:solidFill>
                  <a:schemeClr val="bg1"/>
                </a:solidFill>
                <a:latin typeface="Source Code Pro" panose="020B0509030403020204" pitchFamily="49" charset="0"/>
                <a:ea typeface="Source Code Pro" panose="020B0509030403020204" pitchFamily="49" charset="0"/>
              </a:rPr>
              <a:t>'] = </a:t>
            </a:r>
            <a:r>
              <a:rPr lang="de-DE" altLang="de-DE" sz="1400" dirty="0" err="1">
                <a:solidFill>
                  <a:schemeClr val="bg1"/>
                </a:solidFill>
                <a:latin typeface="Source Code Pro" panose="020B0509030403020204" pitchFamily="49" charset="0"/>
                <a:ea typeface="Source Code Pro" panose="020B0509030403020204" pitchFamily="49" charset="0"/>
              </a:rPr>
              <a:t>true</a:t>
            </a:r>
            <a:r>
              <a:rPr lang="de-DE" altLang="de-DE" sz="1400" dirty="0">
                <a:solidFill>
                  <a:schemeClr val="bg1"/>
                </a:solidFill>
                <a:latin typeface="Source Code Pro" panose="020B0509030403020204" pitchFamily="49" charset="0"/>
                <a:ea typeface="Source Code Pro" panose="020B0509030403020204" pitchFamily="49" charset="0"/>
              </a:rPr>
              <a:t>; </a:t>
            </a:r>
          </a:p>
        </p:txBody>
      </p:sp>
      <p:sp>
        <p:nvSpPr>
          <p:cNvPr id="6" name="Rechteck 5">
            <a:extLst>
              <a:ext uri="{FF2B5EF4-FFF2-40B4-BE49-F238E27FC236}">
                <a16:creationId xmlns:a16="http://schemas.microsoft.com/office/drawing/2014/main" id="{1CF3D632-1952-4C0C-9C65-E817D0BC14EB}"/>
              </a:ext>
            </a:extLst>
          </p:cNvPr>
          <p:cNvSpPr/>
          <p:nvPr/>
        </p:nvSpPr>
        <p:spPr>
          <a:xfrm>
            <a:off x="533400" y="3289015"/>
            <a:ext cx="8915400" cy="674031"/>
          </a:xfrm>
          <a:prstGeom prst="rect">
            <a:avLst/>
          </a:prstGeom>
        </p:spPr>
        <p:txBody>
          <a:bodyPr wrap="square">
            <a:spAutoFit/>
          </a:bodyPr>
          <a:lstStyle/>
          <a:p>
            <a:pPr marL="228594" indent="-228594" defTabSz="914377">
              <a:lnSpc>
                <a:spcPct val="90000"/>
              </a:lnSpc>
              <a:spcBef>
                <a:spcPts val="1000"/>
              </a:spcBef>
              <a:buFont typeface="FontAwesome" pitchFamily="50" charset="0"/>
              <a:buChar char=""/>
            </a:pPr>
            <a:r>
              <a:rPr lang="de-DE" sz="1400" dirty="0"/>
              <a:t>Sie sind dabei nicht gezwungen, innerhalb der eckigen Klammern konstante Namen zu verwenden. Die Eigenschaftsnamen können genauso gut aus einer Variablen kommen, oder sogar durch einen JavaScript-Ausdruck ermittelt werden:</a:t>
            </a:r>
            <a:endParaRPr lang="de-AT" sz="1400" dirty="0"/>
          </a:p>
        </p:txBody>
      </p:sp>
      <p:sp>
        <p:nvSpPr>
          <p:cNvPr id="7" name="Rectangle 3">
            <a:extLst>
              <a:ext uri="{FF2B5EF4-FFF2-40B4-BE49-F238E27FC236}">
                <a16:creationId xmlns:a16="http://schemas.microsoft.com/office/drawing/2014/main" id="{06DB287F-F3FE-4B67-80FA-5E7864BA2CB6}"/>
              </a:ext>
            </a:extLst>
          </p:cNvPr>
          <p:cNvSpPr>
            <a:spLocks noChangeArrowheads="1"/>
          </p:cNvSpPr>
          <p:nvPr/>
        </p:nvSpPr>
        <p:spPr bwMode="auto">
          <a:xfrm>
            <a:off x="341290" y="4055919"/>
            <a:ext cx="10709983" cy="2031325"/>
          </a:xfrm>
          <a:prstGeom prst="rect">
            <a:avLst/>
          </a:prstGeom>
          <a:solidFill>
            <a:schemeClr val="tx1">
              <a:lumMod val="95000"/>
              <a:lumOff val="5000"/>
            </a:schemeClr>
          </a:solidFill>
        </p:spPr>
        <p:txBody>
          <a:bodyPr wrap="none">
            <a:spAutoFit/>
          </a:bodyPr>
          <a:lstStyle/>
          <a:p>
            <a:pPr eaLnBrk="0" fontAlgn="base" hangingPunct="0">
              <a:spcBef>
                <a:spcPct val="0"/>
              </a:spcBef>
              <a:spcAft>
                <a:spcPct val="0"/>
              </a:spcAft>
            </a:pPr>
            <a:r>
              <a:rPr lang="de-DE" altLang="de-DE" sz="1400" dirty="0" err="1">
                <a:solidFill>
                  <a:schemeClr val="bg1"/>
                </a:solidFill>
                <a:latin typeface="Source Code Pro" panose="020B0509030403020204" pitchFamily="49" charset="0"/>
                <a:ea typeface="Source Code Pro" panose="020B0509030403020204" pitchFamily="49" charset="0"/>
              </a:rPr>
              <a:t>var</a:t>
            </a:r>
            <a:r>
              <a:rPr lang="de-DE" altLang="de-DE" sz="1400" dirty="0">
                <a:solidFill>
                  <a:schemeClr val="bg1"/>
                </a:solidFill>
                <a:latin typeface="Source Code Pro" panose="020B0509030403020204" pitchFamily="49" charset="0"/>
                <a:ea typeface="Source Code Pro" panose="020B0509030403020204" pitchFamily="49" charset="0"/>
              </a:rPr>
              <a:t> </a:t>
            </a:r>
            <a:r>
              <a:rPr lang="de-DE" altLang="de-DE" sz="1400" dirty="0" err="1">
                <a:solidFill>
                  <a:schemeClr val="bg1"/>
                </a:solidFill>
                <a:latin typeface="Source Code Pro" panose="020B0509030403020204" pitchFamily="49" charset="0"/>
                <a:ea typeface="Source Code Pro" panose="020B0509030403020204" pitchFamily="49" charset="0"/>
              </a:rPr>
              <a:t>pruefstelle</a:t>
            </a:r>
            <a:r>
              <a:rPr lang="de-DE" altLang="de-DE" sz="1400" dirty="0">
                <a:solidFill>
                  <a:schemeClr val="bg1"/>
                </a:solidFill>
                <a:latin typeface="Source Code Pro" panose="020B0509030403020204" pitchFamily="49" charset="0"/>
                <a:ea typeface="Source Code Pro" panose="020B0509030403020204" pitchFamily="49" charset="0"/>
              </a:rPr>
              <a:t> = '</a:t>
            </a:r>
            <a:r>
              <a:rPr lang="de-DE" altLang="de-DE" sz="1400" dirty="0" err="1">
                <a:solidFill>
                  <a:schemeClr val="bg1"/>
                </a:solidFill>
                <a:latin typeface="Source Code Pro" panose="020B0509030403020204" pitchFamily="49" charset="0"/>
                <a:ea typeface="Source Code Pro" panose="020B0509030403020204" pitchFamily="49" charset="0"/>
              </a:rPr>
              <a:t>tüv</a:t>
            </a:r>
            <a:r>
              <a:rPr lang="de-DE" altLang="de-DE" sz="1400" dirty="0">
                <a:solidFill>
                  <a:schemeClr val="bg1"/>
                </a:solidFill>
                <a:latin typeface="Source Code Pro" panose="020B0509030403020204" pitchFamily="49" charset="0"/>
                <a:ea typeface="Source Code Pro" panose="020B0509030403020204" pitchFamily="49" charset="0"/>
              </a:rPr>
              <a:t>'; </a:t>
            </a:r>
          </a:p>
          <a:p>
            <a:pPr eaLnBrk="0" fontAlgn="base" hangingPunct="0">
              <a:spcBef>
                <a:spcPct val="0"/>
              </a:spcBef>
              <a:spcAft>
                <a:spcPct val="0"/>
              </a:spcAft>
            </a:pPr>
            <a:r>
              <a:rPr lang="de-DE" altLang="de-DE" sz="1400" dirty="0" err="1">
                <a:solidFill>
                  <a:schemeClr val="bg1"/>
                </a:solidFill>
                <a:latin typeface="Source Code Pro" panose="020B0509030403020204" pitchFamily="49" charset="0"/>
                <a:ea typeface="Source Code Pro" panose="020B0509030403020204" pitchFamily="49" charset="0"/>
              </a:rPr>
              <a:t>if</a:t>
            </a:r>
            <a:r>
              <a:rPr lang="de-DE" altLang="de-DE" sz="1400" dirty="0">
                <a:solidFill>
                  <a:schemeClr val="bg1"/>
                </a:solidFill>
                <a:latin typeface="Source Code Pro" panose="020B0509030403020204" pitchFamily="49" charset="0"/>
                <a:ea typeface="Source Code Pro" panose="020B0509030403020204" pitchFamily="49" charset="0"/>
              </a:rPr>
              <a:t> (</a:t>
            </a:r>
            <a:r>
              <a:rPr lang="de-DE" altLang="de-DE" sz="1400" dirty="0" err="1">
                <a:solidFill>
                  <a:schemeClr val="bg1"/>
                </a:solidFill>
                <a:latin typeface="Source Code Pro" panose="020B0509030403020204" pitchFamily="49" charset="0"/>
                <a:ea typeface="Source Code Pro" panose="020B0509030403020204" pitchFamily="49" charset="0"/>
              </a:rPr>
              <a:t>auto</a:t>
            </a:r>
            <a:r>
              <a:rPr lang="de-DE" altLang="de-DE" sz="1400" dirty="0">
                <a:solidFill>
                  <a:schemeClr val="bg1"/>
                </a:solidFill>
                <a:latin typeface="Source Code Pro" panose="020B0509030403020204" pitchFamily="49" charset="0"/>
                <a:ea typeface="Source Code Pro" panose="020B0509030403020204" pitchFamily="49" charset="0"/>
              </a:rPr>
              <a:t>[</a:t>
            </a:r>
            <a:r>
              <a:rPr lang="de-DE" altLang="de-DE" sz="1400" dirty="0" err="1">
                <a:solidFill>
                  <a:schemeClr val="bg1"/>
                </a:solidFill>
                <a:latin typeface="Source Code Pro" panose="020B0509030403020204" pitchFamily="49" charset="0"/>
                <a:ea typeface="Source Code Pro" panose="020B0509030403020204" pitchFamily="49" charset="0"/>
              </a:rPr>
              <a:t>pruefstelle</a:t>
            </a:r>
            <a:r>
              <a:rPr lang="de-DE" altLang="de-DE" sz="1400" dirty="0">
                <a:solidFill>
                  <a:schemeClr val="bg1"/>
                </a:solidFill>
                <a:latin typeface="Source Code Pro" panose="020B0509030403020204" pitchFamily="49" charset="0"/>
                <a:ea typeface="Source Code Pro" panose="020B0509030403020204" pitchFamily="49" charset="0"/>
              </a:rPr>
              <a:t>]) </a:t>
            </a:r>
          </a:p>
          <a:p>
            <a:pPr eaLnBrk="0" fontAlgn="base" hangingPunct="0">
              <a:spcBef>
                <a:spcPct val="0"/>
              </a:spcBef>
              <a:spcAft>
                <a:spcPct val="0"/>
              </a:spcAft>
            </a:pPr>
            <a:r>
              <a:rPr lang="de-DE" altLang="de-DE" sz="1400" dirty="0">
                <a:solidFill>
                  <a:schemeClr val="bg1"/>
                </a:solidFill>
                <a:latin typeface="Source Code Pro" panose="020B0509030403020204" pitchFamily="49" charset="0"/>
                <a:ea typeface="Source Code Pro" panose="020B0509030403020204" pitchFamily="49" charset="0"/>
              </a:rPr>
              <a:t>  console.log('Das Auto von ' + </a:t>
            </a:r>
            <a:r>
              <a:rPr lang="de-DE" altLang="de-DE" sz="1400" dirty="0" err="1">
                <a:solidFill>
                  <a:schemeClr val="bg1"/>
                </a:solidFill>
                <a:latin typeface="Source Code Pro" panose="020B0509030403020204" pitchFamily="49" charset="0"/>
                <a:ea typeface="Source Code Pro" panose="020B0509030403020204" pitchFamily="49" charset="0"/>
              </a:rPr>
              <a:t>auto.marke</a:t>
            </a:r>
            <a:r>
              <a:rPr lang="de-DE" altLang="de-DE" sz="1400" dirty="0">
                <a:solidFill>
                  <a:schemeClr val="bg1"/>
                </a:solidFill>
                <a:latin typeface="Source Code Pro" panose="020B0509030403020204" pitchFamily="49" charset="0"/>
                <a:ea typeface="Source Code Pro" panose="020B0509030403020204" pitchFamily="49" charset="0"/>
              </a:rPr>
              <a:t> + ' ist noch für den Straßenverkehr zugelassen.');</a:t>
            </a:r>
          </a:p>
          <a:p>
            <a:pPr eaLnBrk="0" fontAlgn="base" hangingPunct="0">
              <a:spcBef>
                <a:spcPct val="0"/>
              </a:spcBef>
              <a:spcAft>
                <a:spcPct val="0"/>
              </a:spcAft>
            </a:pPr>
            <a:r>
              <a:rPr lang="de-DE" altLang="de-DE" sz="1400" dirty="0">
                <a:solidFill>
                  <a:schemeClr val="bg1"/>
                </a:solidFill>
                <a:latin typeface="Source Code Pro" panose="020B0509030403020204" pitchFamily="49" charset="0"/>
                <a:ea typeface="Source Code Pro" panose="020B0509030403020204" pitchFamily="49" charset="0"/>
              </a:rPr>
              <a:t> </a:t>
            </a:r>
          </a:p>
          <a:p>
            <a:pPr eaLnBrk="0" fontAlgn="base" hangingPunct="0">
              <a:spcBef>
                <a:spcPct val="0"/>
              </a:spcBef>
              <a:spcAft>
                <a:spcPct val="0"/>
              </a:spcAft>
            </a:pPr>
            <a:r>
              <a:rPr lang="de-DE" altLang="de-DE" sz="1400" dirty="0" err="1">
                <a:solidFill>
                  <a:schemeClr val="bg1"/>
                </a:solidFill>
                <a:latin typeface="Source Code Pro" panose="020B0509030403020204" pitchFamily="49" charset="0"/>
                <a:ea typeface="Source Code Pro" panose="020B0509030403020204" pitchFamily="49" charset="0"/>
              </a:rPr>
              <a:t>var</a:t>
            </a:r>
            <a:r>
              <a:rPr lang="de-DE" altLang="de-DE" sz="1400" dirty="0">
                <a:solidFill>
                  <a:schemeClr val="bg1"/>
                </a:solidFill>
                <a:latin typeface="Source Code Pro" panose="020B0509030403020204" pitchFamily="49" charset="0"/>
                <a:ea typeface="Source Code Pro" panose="020B0509030403020204" pitchFamily="49" charset="0"/>
              </a:rPr>
              <a:t> i, </a:t>
            </a:r>
          </a:p>
          <a:p>
            <a:pPr eaLnBrk="0" fontAlgn="base" hangingPunct="0">
              <a:spcBef>
                <a:spcPct val="0"/>
              </a:spcBef>
              <a:spcAft>
                <a:spcPct val="0"/>
              </a:spcAft>
            </a:pPr>
            <a:r>
              <a:rPr lang="de-DE" altLang="de-DE" sz="1400" dirty="0">
                <a:solidFill>
                  <a:schemeClr val="bg1"/>
                </a:solidFill>
                <a:latin typeface="Source Code Pro" panose="020B0509030403020204" pitchFamily="49" charset="0"/>
                <a:ea typeface="Source Code Pro" panose="020B0509030403020204" pitchFamily="49" charset="0"/>
              </a:rPr>
              <a:t>    </a:t>
            </a:r>
            <a:r>
              <a:rPr lang="de-DE" altLang="de-DE" sz="1400" dirty="0" err="1">
                <a:solidFill>
                  <a:schemeClr val="bg1"/>
                </a:solidFill>
                <a:latin typeface="Source Code Pro" panose="020B0509030403020204" pitchFamily="49" charset="0"/>
                <a:ea typeface="Source Code Pro" panose="020B0509030403020204" pitchFamily="49" charset="0"/>
              </a:rPr>
              <a:t>eigenschaften</a:t>
            </a:r>
            <a:r>
              <a:rPr lang="de-DE" altLang="de-DE" sz="1400" dirty="0">
                <a:solidFill>
                  <a:schemeClr val="bg1"/>
                </a:solidFill>
                <a:latin typeface="Source Code Pro" panose="020B0509030403020204" pitchFamily="49" charset="0"/>
                <a:ea typeface="Source Code Pro" panose="020B0509030403020204" pitchFamily="49" charset="0"/>
              </a:rPr>
              <a:t> = [ 'marke', '</a:t>
            </a:r>
            <a:r>
              <a:rPr lang="de-DE" altLang="de-DE" sz="1400" dirty="0" err="1">
                <a:solidFill>
                  <a:schemeClr val="bg1"/>
                </a:solidFill>
                <a:latin typeface="Source Code Pro" panose="020B0509030403020204" pitchFamily="49" charset="0"/>
                <a:ea typeface="Source Code Pro" panose="020B0509030403020204" pitchFamily="49" charset="0"/>
              </a:rPr>
              <a:t>farbe</a:t>
            </a:r>
            <a:r>
              <a:rPr lang="de-DE" altLang="de-DE" sz="1400" dirty="0">
                <a:solidFill>
                  <a:schemeClr val="bg1"/>
                </a:solidFill>
                <a:latin typeface="Source Code Pro" panose="020B0509030403020204" pitchFamily="49" charset="0"/>
                <a:ea typeface="Source Code Pro" panose="020B0509030403020204" pitchFamily="49" charset="0"/>
              </a:rPr>
              <a:t>', '</a:t>
            </a:r>
            <a:r>
              <a:rPr lang="de-DE" altLang="de-DE" sz="1400" dirty="0" err="1">
                <a:solidFill>
                  <a:schemeClr val="bg1"/>
                </a:solidFill>
                <a:latin typeface="Source Code Pro" panose="020B0509030403020204" pitchFamily="49" charset="0"/>
                <a:ea typeface="Source Code Pro" panose="020B0509030403020204" pitchFamily="49" charset="0"/>
              </a:rPr>
              <a:t>baujahr</a:t>
            </a:r>
            <a:r>
              <a:rPr lang="de-DE" altLang="de-DE" sz="1400" dirty="0">
                <a:solidFill>
                  <a:schemeClr val="bg1"/>
                </a:solidFill>
                <a:latin typeface="Source Code Pro" panose="020B0509030403020204" pitchFamily="49" charset="0"/>
                <a:ea typeface="Source Code Pro" panose="020B0509030403020204" pitchFamily="49" charset="0"/>
              </a:rPr>
              <a:t>' ]; </a:t>
            </a:r>
          </a:p>
          <a:p>
            <a:pPr eaLnBrk="0" fontAlgn="base" hangingPunct="0">
              <a:spcBef>
                <a:spcPct val="0"/>
              </a:spcBef>
              <a:spcAft>
                <a:spcPct val="0"/>
              </a:spcAft>
            </a:pPr>
            <a:r>
              <a:rPr lang="de-DE" altLang="de-DE" sz="1400" dirty="0" err="1">
                <a:solidFill>
                  <a:schemeClr val="bg1"/>
                </a:solidFill>
                <a:latin typeface="Source Code Pro" panose="020B0509030403020204" pitchFamily="49" charset="0"/>
                <a:ea typeface="Source Code Pro" panose="020B0509030403020204" pitchFamily="49" charset="0"/>
              </a:rPr>
              <a:t>for</a:t>
            </a:r>
            <a:r>
              <a:rPr lang="de-DE" altLang="de-DE" sz="1400" dirty="0">
                <a:solidFill>
                  <a:schemeClr val="bg1"/>
                </a:solidFill>
                <a:latin typeface="Source Code Pro" panose="020B0509030403020204" pitchFamily="49" charset="0"/>
                <a:ea typeface="Source Code Pro" panose="020B0509030403020204" pitchFamily="49" charset="0"/>
              </a:rPr>
              <a:t> (i=0; i&lt;</a:t>
            </a:r>
            <a:r>
              <a:rPr lang="de-DE" altLang="de-DE" sz="1400" dirty="0" err="1">
                <a:solidFill>
                  <a:schemeClr val="bg1"/>
                </a:solidFill>
                <a:latin typeface="Source Code Pro" panose="020B0509030403020204" pitchFamily="49" charset="0"/>
                <a:ea typeface="Source Code Pro" panose="020B0509030403020204" pitchFamily="49" charset="0"/>
              </a:rPr>
              <a:t>eigenschaften.length</a:t>
            </a:r>
            <a:r>
              <a:rPr lang="de-DE" altLang="de-DE" sz="1400" dirty="0">
                <a:solidFill>
                  <a:schemeClr val="bg1"/>
                </a:solidFill>
                <a:latin typeface="Source Code Pro" panose="020B0509030403020204" pitchFamily="49" charset="0"/>
                <a:ea typeface="Source Code Pro" panose="020B0509030403020204" pitchFamily="49" charset="0"/>
              </a:rPr>
              <a:t>; i++) { </a:t>
            </a:r>
          </a:p>
          <a:p>
            <a:pPr eaLnBrk="0" fontAlgn="base" hangingPunct="0">
              <a:spcBef>
                <a:spcPct val="0"/>
              </a:spcBef>
              <a:spcAft>
                <a:spcPct val="0"/>
              </a:spcAft>
            </a:pPr>
            <a:r>
              <a:rPr lang="de-DE" altLang="de-DE" sz="1400" dirty="0">
                <a:solidFill>
                  <a:schemeClr val="bg1"/>
                </a:solidFill>
                <a:latin typeface="Source Code Pro" panose="020B0509030403020204" pitchFamily="49" charset="0"/>
                <a:ea typeface="Source Code Pro" panose="020B0509030403020204" pitchFamily="49" charset="0"/>
              </a:rPr>
              <a:t>  console.log('Die Eigenschaft ' + </a:t>
            </a:r>
            <a:r>
              <a:rPr lang="de-DE" altLang="de-DE" sz="1400" dirty="0" err="1">
                <a:solidFill>
                  <a:schemeClr val="bg1"/>
                </a:solidFill>
                <a:latin typeface="Source Code Pro" panose="020B0509030403020204" pitchFamily="49" charset="0"/>
                <a:ea typeface="Source Code Pro" panose="020B0509030403020204" pitchFamily="49" charset="0"/>
              </a:rPr>
              <a:t>eigenschaften</a:t>
            </a:r>
            <a:r>
              <a:rPr lang="de-DE" altLang="de-DE" sz="1400" dirty="0">
                <a:solidFill>
                  <a:schemeClr val="bg1"/>
                </a:solidFill>
                <a:latin typeface="Source Code Pro" panose="020B0509030403020204" pitchFamily="49" charset="0"/>
                <a:ea typeface="Source Code Pro" panose="020B0509030403020204" pitchFamily="49" charset="0"/>
              </a:rPr>
              <a:t>[i] + ' hat den Wert ' + </a:t>
            </a:r>
            <a:r>
              <a:rPr lang="de-DE" altLang="de-DE" sz="1400" dirty="0" err="1">
                <a:solidFill>
                  <a:schemeClr val="bg1"/>
                </a:solidFill>
                <a:latin typeface="Source Code Pro" panose="020B0509030403020204" pitchFamily="49" charset="0"/>
                <a:ea typeface="Source Code Pro" panose="020B0509030403020204" pitchFamily="49" charset="0"/>
              </a:rPr>
              <a:t>auto</a:t>
            </a:r>
            <a:r>
              <a:rPr lang="de-DE" altLang="de-DE" sz="1400" dirty="0">
                <a:solidFill>
                  <a:schemeClr val="bg1"/>
                </a:solidFill>
                <a:latin typeface="Source Code Pro" panose="020B0509030403020204" pitchFamily="49" charset="0"/>
                <a:ea typeface="Source Code Pro" panose="020B0509030403020204" pitchFamily="49" charset="0"/>
              </a:rPr>
              <a:t>[</a:t>
            </a:r>
            <a:r>
              <a:rPr lang="de-DE" altLang="de-DE" sz="1400" dirty="0" err="1">
                <a:solidFill>
                  <a:schemeClr val="bg1"/>
                </a:solidFill>
                <a:latin typeface="Source Code Pro" panose="020B0509030403020204" pitchFamily="49" charset="0"/>
                <a:ea typeface="Source Code Pro" panose="020B0509030403020204" pitchFamily="49" charset="0"/>
              </a:rPr>
              <a:t>eigenschaften</a:t>
            </a:r>
            <a:r>
              <a:rPr lang="de-DE" altLang="de-DE" sz="1400" dirty="0">
                <a:solidFill>
                  <a:schemeClr val="bg1"/>
                </a:solidFill>
                <a:latin typeface="Source Code Pro" panose="020B0509030403020204" pitchFamily="49" charset="0"/>
                <a:ea typeface="Source Code Pro" panose="020B0509030403020204" pitchFamily="49" charset="0"/>
              </a:rPr>
              <a:t>[i]]); </a:t>
            </a:r>
          </a:p>
          <a:p>
            <a:pPr eaLnBrk="0" fontAlgn="base" hangingPunct="0">
              <a:spcBef>
                <a:spcPct val="0"/>
              </a:spcBef>
              <a:spcAft>
                <a:spcPct val="0"/>
              </a:spcAft>
            </a:pPr>
            <a:r>
              <a:rPr lang="de-DE" altLang="de-DE" sz="1400" dirty="0">
                <a:solidFill>
                  <a:schemeClr val="bg1"/>
                </a:solidFill>
                <a:latin typeface="Source Code Pro" panose="020B0509030403020204" pitchFamily="49" charset="0"/>
                <a:ea typeface="Source Code Pro" panose="020B0509030403020204" pitchFamily="49" charset="0"/>
              </a:rPr>
              <a:t>} </a:t>
            </a:r>
          </a:p>
        </p:txBody>
      </p:sp>
      <p:sp>
        <p:nvSpPr>
          <p:cNvPr id="8" name="Rechteck 7">
            <a:extLst>
              <a:ext uri="{FF2B5EF4-FFF2-40B4-BE49-F238E27FC236}">
                <a16:creationId xmlns:a16="http://schemas.microsoft.com/office/drawing/2014/main" id="{42373B3D-3A38-4005-880C-9C04894CD290}"/>
              </a:ext>
            </a:extLst>
          </p:cNvPr>
          <p:cNvSpPr/>
          <p:nvPr/>
        </p:nvSpPr>
        <p:spPr>
          <a:xfrm>
            <a:off x="6096000" y="6171038"/>
            <a:ext cx="6096000" cy="276999"/>
          </a:xfrm>
          <a:prstGeom prst="rect">
            <a:avLst/>
          </a:prstGeom>
          <a:solidFill>
            <a:schemeClr val="accent4">
              <a:lumMod val="40000"/>
              <a:lumOff val="60000"/>
            </a:schemeClr>
          </a:solidFill>
        </p:spPr>
        <p:txBody>
          <a:bodyPr>
            <a:spAutoFit/>
          </a:bodyPr>
          <a:lstStyle/>
          <a:p>
            <a:r>
              <a:rPr lang="de-AT" sz="1200" dirty="0"/>
              <a:t>https://wiki.selfhtml.org/wiki/JavaScript/Objekte/Eigenschaften_und_Methoden</a:t>
            </a:r>
          </a:p>
        </p:txBody>
      </p:sp>
    </p:spTree>
    <p:extLst>
      <p:ext uri="{BB962C8B-B14F-4D97-AF65-F5344CB8AC3E}">
        <p14:creationId xmlns:p14="http://schemas.microsoft.com/office/powerpoint/2010/main" val="3577453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F32162-0623-40D9-9FAD-27178B37504D}"/>
              </a:ext>
            </a:extLst>
          </p:cNvPr>
          <p:cNvSpPr>
            <a:spLocks noGrp="1"/>
          </p:cNvSpPr>
          <p:nvPr>
            <p:ph type="title"/>
          </p:nvPr>
        </p:nvSpPr>
        <p:spPr/>
        <p:txBody>
          <a:bodyPr/>
          <a:lstStyle/>
          <a:p>
            <a:r>
              <a:rPr lang="de-AT" dirty="0"/>
              <a:t>JSON</a:t>
            </a:r>
          </a:p>
        </p:txBody>
      </p:sp>
      <p:sp>
        <p:nvSpPr>
          <p:cNvPr id="3" name="Textplatzhalter 2">
            <a:extLst>
              <a:ext uri="{FF2B5EF4-FFF2-40B4-BE49-F238E27FC236}">
                <a16:creationId xmlns:a16="http://schemas.microsoft.com/office/drawing/2014/main" id="{686B2237-1F5B-4A4A-BEAC-7A1DF9919485}"/>
              </a:ext>
            </a:extLst>
          </p:cNvPr>
          <p:cNvSpPr>
            <a:spLocks noGrp="1"/>
          </p:cNvSpPr>
          <p:nvPr>
            <p:ph type="body" sz="quarter" idx="13"/>
          </p:nvPr>
        </p:nvSpPr>
        <p:spPr>
          <a:xfrm>
            <a:off x="371475" y="1455738"/>
            <a:ext cx="6905625" cy="1962589"/>
          </a:xfrm>
        </p:spPr>
        <p:txBody>
          <a:bodyPr/>
          <a:lstStyle/>
          <a:p>
            <a:r>
              <a:rPr lang="de-DE" b="1" dirty="0"/>
              <a:t>JSON</a:t>
            </a:r>
            <a:r>
              <a:rPr lang="de-DE" dirty="0"/>
              <a:t> steht für JavaScript </a:t>
            </a:r>
            <a:r>
              <a:rPr lang="de-DE" dirty="0" err="1"/>
              <a:t>Object</a:t>
            </a:r>
            <a:r>
              <a:rPr lang="de-DE" dirty="0"/>
              <a:t> Notation</a:t>
            </a:r>
          </a:p>
          <a:p>
            <a:r>
              <a:rPr lang="de-DE" dirty="0"/>
              <a:t>JSON erfreut sich inzwischen über die Grenzen von JavaScript hinaus einiger Beliebtheit als Format zum Datentransfer, es gibt in vielen </a:t>
            </a:r>
            <a:r>
              <a:rPr lang="de-AT" dirty="0"/>
              <a:t>Sprachen </a:t>
            </a:r>
            <a:r>
              <a:rPr lang="de-DE" dirty="0"/>
              <a:t>Werkzeuge, um JSON zu lesen und zu schreiben.</a:t>
            </a:r>
          </a:p>
          <a:p>
            <a:r>
              <a:rPr lang="de-DE" dirty="0"/>
              <a:t>ist eine Alternative zu XML</a:t>
            </a:r>
          </a:p>
          <a:p>
            <a:r>
              <a:rPr lang="de-DE" dirty="0"/>
              <a:t>die Syntax von JavaScript-Werten wird zu einer minimalistischeren Darstellung strukturierter Informationen</a:t>
            </a:r>
          </a:p>
          <a:p>
            <a:r>
              <a:rPr lang="de-DE" dirty="0"/>
              <a:t>ein JSON-Dokument ist eine Datei mit einem einzigen JavaScript-Objekt oder -Array, das wiederum eine Reihe anderer Objekte, Arrays, Strings, Zahlen, boolescher Werte oder null-Werte enthält</a:t>
            </a:r>
            <a:endParaRPr lang="de-AT" dirty="0"/>
          </a:p>
        </p:txBody>
      </p:sp>
      <p:sp>
        <p:nvSpPr>
          <p:cNvPr id="5" name="Rechteck 4">
            <a:extLst>
              <a:ext uri="{FF2B5EF4-FFF2-40B4-BE49-F238E27FC236}">
                <a16:creationId xmlns:a16="http://schemas.microsoft.com/office/drawing/2014/main" id="{51F196E9-ED95-4878-8B98-1119039BAC10}"/>
              </a:ext>
            </a:extLst>
          </p:cNvPr>
          <p:cNvSpPr/>
          <p:nvPr/>
        </p:nvSpPr>
        <p:spPr>
          <a:xfrm>
            <a:off x="1556260" y="4526576"/>
            <a:ext cx="2332690" cy="1169551"/>
          </a:xfrm>
          <a:prstGeom prst="rect">
            <a:avLst/>
          </a:prstGeom>
          <a:solidFill>
            <a:schemeClr val="tx1">
              <a:lumMod val="95000"/>
              <a:lumOff val="5000"/>
            </a:schemeClr>
          </a:solidFill>
        </p:spPr>
        <p:txBody>
          <a:bodyPr wrap="none">
            <a:spAutoFit/>
          </a:bodyPr>
          <a:lstStyle/>
          <a:p>
            <a:r>
              <a:rPr lang="de-DE" sz="1400" dirty="0">
                <a:solidFill>
                  <a:schemeClr val="bg1"/>
                </a:solidFill>
                <a:latin typeface="Source Code Pro" panose="020B0509030403020204" pitchFamily="49" charset="0"/>
                <a:ea typeface="Source Code Pro" panose="020B0509030403020204" pitchFamily="49" charset="0"/>
              </a:rPr>
              <a:t>{</a:t>
            </a:r>
          </a:p>
          <a:p>
            <a:r>
              <a:rPr lang="de-DE" sz="1400" dirty="0">
                <a:solidFill>
                  <a:schemeClr val="bg1"/>
                </a:solidFill>
                <a:latin typeface="Source Code Pro" panose="020B0509030403020204" pitchFamily="49" charset="0"/>
                <a:ea typeface="Source Code Pro" panose="020B0509030403020204" pitchFamily="49" charset="0"/>
              </a:rPr>
              <a:t> "</a:t>
            </a:r>
            <a:r>
              <a:rPr lang="de-DE" sz="1400" dirty="0" err="1">
                <a:solidFill>
                  <a:schemeClr val="bg1"/>
                </a:solidFill>
                <a:latin typeface="Source Code Pro" panose="020B0509030403020204" pitchFamily="49" charset="0"/>
                <a:ea typeface="Source Code Pro" panose="020B0509030403020204" pitchFamily="49" charset="0"/>
              </a:rPr>
              <a:t>banana</a:t>
            </a:r>
            <a:r>
              <a:rPr lang="de-DE" sz="1400" dirty="0">
                <a:solidFill>
                  <a:schemeClr val="bg1"/>
                </a:solidFill>
                <a:latin typeface="Source Code Pro" panose="020B0509030403020204" pitchFamily="49" charset="0"/>
                <a:ea typeface="Source Code Pro" panose="020B0509030403020204" pitchFamily="49" charset="0"/>
              </a:rPr>
              <a:t>": "</a:t>
            </a:r>
            <a:r>
              <a:rPr lang="de-DE" sz="1400" dirty="0" err="1">
                <a:solidFill>
                  <a:schemeClr val="bg1"/>
                </a:solidFill>
                <a:latin typeface="Source Code Pro" panose="020B0509030403020204" pitchFamily="49" charset="0"/>
                <a:ea typeface="Source Code Pro" panose="020B0509030403020204" pitchFamily="49" charset="0"/>
              </a:rPr>
              <a:t>yellow</a:t>
            </a:r>
            <a:r>
              <a:rPr lang="de-DE" sz="1400" dirty="0">
                <a:solidFill>
                  <a:schemeClr val="bg1"/>
                </a:solidFill>
                <a:latin typeface="Source Code Pro" panose="020B0509030403020204" pitchFamily="49" charset="0"/>
                <a:ea typeface="Source Code Pro" panose="020B0509030403020204" pitchFamily="49" charset="0"/>
              </a:rPr>
              <a:t>",</a:t>
            </a:r>
          </a:p>
          <a:p>
            <a:r>
              <a:rPr lang="de-AT" sz="1400" dirty="0">
                <a:solidFill>
                  <a:schemeClr val="bg1"/>
                </a:solidFill>
                <a:latin typeface="Source Code Pro" panose="020B0509030403020204" pitchFamily="49" charset="0"/>
                <a:ea typeface="Source Code Pro" panose="020B0509030403020204" pitchFamily="49" charset="0"/>
              </a:rPr>
              <a:t> "</a:t>
            </a:r>
            <a:r>
              <a:rPr lang="de-AT" sz="1400" dirty="0" err="1">
                <a:solidFill>
                  <a:schemeClr val="bg1"/>
                </a:solidFill>
                <a:latin typeface="Source Code Pro" panose="020B0509030403020204" pitchFamily="49" charset="0"/>
                <a:ea typeface="Source Code Pro" panose="020B0509030403020204" pitchFamily="49" charset="0"/>
              </a:rPr>
              <a:t>lemon</a:t>
            </a:r>
            <a:r>
              <a:rPr lang="de-AT" sz="1400" dirty="0">
                <a:solidFill>
                  <a:schemeClr val="bg1"/>
                </a:solidFill>
                <a:latin typeface="Source Code Pro" panose="020B0509030403020204" pitchFamily="49" charset="0"/>
                <a:ea typeface="Source Code Pro" panose="020B0509030403020204" pitchFamily="49" charset="0"/>
              </a:rPr>
              <a:t>": "</a:t>
            </a:r>
            <a:r>
              <a:rPr lang="de-AT" sz="1400" dirty="0" err="1">
                <a:solidFill>
                  <a:schemeClr val="bg1"/>
                </a:solidFill>
                <a:latin typeface="Source Code Pro" panose="020B0509030403020204" pitchFamily="49" charset="0"/>
                <a:ea typeface="Source Code Pro" panose="020B0509030403020204" pitchFamily="49" charset="0"/>
              </a:rPr>
              <a:t>yellow</a:t>
            </a:r>
            <a:r>
              <a:rPr lang="de-AT" sz="1400" dirty="0">
                <a:solidFill>
                  <a:schemeClr val="bg1"/>
                </a:solidFill>
                <a:latin typeface="Source Code Pro" panose="020B0509030403020204" pitchFamily="49" charset="0"/>
                <a:ea typeface="Source Code Pro" panose="020B0509030403020204" pitchFamily="49" charset="0"/>
              </a:rPr>
              <a:t>",</a:t>
            </a:r>
          </a:p>
          <a:p>
            <a:r>
              <a:rPr lang="de-AT" sz="1400" dirty="0">
                <a:solidFill>
                  <a:schemeClr val="bg1"/>
                </a:solidFill>
                <a:latin typeface="Source Code Pro" panose="020B0509030403020204" pitchFamily="49" charset="0"/>
                <a:ea typeface="Source Code Pro" panose="020B0509030403020204" pitchFamily="49" charset="0"/>
              </a:rPr>
              <a:t> "</a:t>
            </a:r>
            <a:r>
              <a:rPr lang="de-AT" sz="1400" dirty="0" err="1">
                <a:solidFill>
                  <a:schemeClr val="bg1"/>
                </a:solidFill>
                <a:latin typeface="Source Code Pro" panose="020B0509030403020204" pitchFamily="49" charset="0"/>
                <a:ea typeface="Source Code Pro" panose="020B0509030403020204" pitchFamily="49" charset="0"/>
              </a:rPr>
              <a:t>cherry</a:t>
            </a:r>
            <a:r>
              <a:rPr lang="de-AT" sz="1400" dirty="0">
                <a:solidFill>
                  <a:schemeClr val="bg1"/>
                </a:solidFill>
                <a:latin typeface="Source Code Pro" panose="020B0509030403020204" pitchFamily="49" charset="0"/>
                <a:ea typeface="Source Code Pro" panose="020B0509030403020204" pitchFamily="49" charset="0"/>
              </a:rPr>
              <a:t>": "</a:t>
            </a:r>
            <a:r>
              <a:rPr lang="de-AT" sz="1400" dirty="0" err="1">
                <a:solidFill>
                  <a:schemeClr val="bg1"/>
                </a:solidFill>
                <a:latin typeface="Source Code Pro" panose="020B0509030403020204" pitchFamily="49" charset="0"/>
                <a:ea typeface="Source Code Pro" panose="020B0509030403020204" pitchFamily="49" charset="0"/>
              </a:rPr>
              <a:t>red</a:t>
            </a:r>
            <a:r>
              <a:rPr lang="de-AT" sz="1400" dirty="0">
                <a:solidFill>
                  <a:schemeClr val="bg1"/>
                </a:solidFill>
                <a:latin typeface="Source Code Pro" panose="020B0509030403020204" pitchFamily="49" charset="0"/>
                <a:ea typeface="Source Code Pro" panose="020B0509030403020204" pitchFamily="49" charset="0"/>
              </a:rPr>
              <a:t>"</a:t>
            </a:r>
          </a:p>
          <a:p>
            <a:r>
              <a:rPr lang="de-AT" sz="1400" dirty="0">
                <a:solidFill>
                  <a:schemeClr val="bg1"/>
                </a:solidFill>
                <a:latin typeface="Source Code Pro" panose="020B0509030403020204" pitchFamily="49" charset="0"/>
                <a:ea typeface="Source Code Pro" panose="020B0509030403020204" pitchFamily="49" charset="0"/>
              </a:rPr>
              <a:t>}</a:t>
            </a:r>
          </a:p>
        </p:txBody>
      </p:sp>
      <p:sp>
        <p:nvSpPr>
          <p:cNvPr id="6" name="Rectangle 1">
            <a:extLst>
              <a:ext uri="{FF2B5EF4-FFF2-40B4-BE49-F238E27FC236}">
                <a16:creationId xmlns:a16="http://schemas.microsoft.com/office/drawing/2014/main" id="{033B59BD-3DB9-46B4-B97E-2162C1EB8EA0}"/>
              </a:ext>
            </a:extLst>
          </p:cNvPr>
          <p:cNvSpPr>
            <a:spLocks noChangeArrowheads="1"/>
          </p:cNvSpPr>
          <p:nvPr/>
        </p:nvSpPr>
        <p:spPr bwMode="auto">
          <a:xfrm>
            <a:off x="7626350" y="1693961"/>
            <a:ext cx="4051109" cy="3754874"/>
          </a:xfrm>
          <a:prstGeom prst="rect">
            <a:avLst/>
          </a:prstGeom>
          <a:solidFill>
            <a:schemeClr val="tx1">
              <a:lumMod val="95000"/>
              <a:lumOff val="5000"/>
            </a:schemeClr>
          </a:solidFill>
        </p:spPr>
        <p:txBody>
          <a:bodyPr wrap="none">
            <a:spAutoFit/>
          </a:bodyPr>
          <a:lstStyle/>
          <a:p>
            <a:r>
              <a:rPr lang="de-DE" altLang="de-DE" sz="1400" dirty="0">
                <a:solidFill>
                  <a:schemeClr val="bg1"/>
                </a:solidFill>
                <a:latin typeface="Source Code Pro" panose="020B0509030403020204" pitchFamily="49" charset="0"/>
                <a:ea typeface="Source Code Pro" panose="020B0509030403020204" pitchFamily="49" charset="0"/>
              </a:rPr>
              <a:t>{</a:t>
            </a:r>
          </a:p>
          <a:p>
            <a:r>
              <a:rPr lang="de-DE" altLang="de-DE" sz="1400" dirty="0">
                <a:solidFill>
                  <a:schemeClr val="bg1"/>
                </a:solidFill>
                <a:latin typeface="Source Code Pro" panose="020B0509030403020204" pitchFamily="49" charset="0"/>
                <a:ea typeface="Source Code Pro" panose="020B0509030403020204" pitchFamily="49" charset="0"/>
              </a:rPr>
              <a:t> "</a:t>
            </a:r>
            <a:r>
              <a:rPr lang="de-DE" altLang="de-DE" sz="1400" dirty="0" err="1">
                <a:solidFill>
                  <a:schemeClr val="bg1"/>
                </a:solidFill>
                <a:latin typeface="Source Code Pro" panose="020B0509030403020204" pitchFamily="49" charset="0"/>
                <a:ea typeface="Source Code Pro" panose="020B0509030403020204" pitchFamily="49" charset="0"/>
              </a:rPr>
              <a:t>name</a:t>
            </a:r>
            <a:r>
              <a:rPr lang="de-DE" altLang="de-DE" sz="1400" dirty="0">
                <a:solidFill>
                  <a:schemeClr val="bg1"/>
                </a:solidFill>
                <a:latin typeface="Source Code Pro" panose="020B0509030403020204" pitchFamily="49" charset="0"/>
                <a:ea typeface="Source Code Pro" panose="020B0509030403020204" pitchFamily="49" charset="0"/>
              </a:rPr>
              <a:t>": "Georg",</a:t>
            </a:r>
          </a:p>
          <a:p>
            <a:r>
              <a:rPr lang="de-DE" altLang="de-DE" sz="1400" dirty="0">
                <a:solidFill>
                  <a:schemeClr val="bg1"/>
                </a:solidFill>
                <a:latin typeface="Source Code Pro" panose="020B0509030403020204" pitchFamily="49" charset="0"/>
                <a:ea typeface="Source Code Pro" panose="020B0509030403020204" pitchFamily="49" charset="0"/>
              </a:rPr>
              <a:t> "alter": 47,</a:t>
            </a:r>
          </a:p>
          <a:p>
            <a:r>
              <a:rPr lang="de-DE" altLang="de-DE" sz="1400" dirty="0">
                <a:solidFill>
                  <a:schemeClr val="bg1"/>
                </a:solidFill>
                <a:latin typeface="Source Code Pro" panose="020B0509030403020204" pitchFamily="49" charset="0"/>
                <a:ea typeface="Source Code Pro" panose="020B0509030403020204" pitchFamily="49" charset="0"/>
              </a:rPr>
              <a:t> "verheiratet": </a:t>
            </a:r>
            <a:r>
              <a:rPr lang="de-DE" altLang="de-DE" sz="1400" dirty="0" err="1">
                <a:solidFill>
                  <a:schemeClr val="bg1"/>
                </a:solidFill>
                <a:latin typeface="Source Code Pro" panose="020B0509030403020204" pitchFamily="49" charset="0"/>
                <a:ea typeface="Source Code Pro" panose="020B0509030403020204" pitchFamily="49" charset="0"/>
              </a:rPr>
              <a:t>false</a:t>
            </a:r>
            <a:r>
              <a:rPr lang="de-DE" altLang="de-DE" sz="1400" dirty="0">
                <a:solidFill>
                  <a:schemeClr val="bg1"/>
                </a:solidFill>
                <a:latin typeface="Source Code Pro" panose="020B0509030403020204" pitchFamily="49" charset="0"/>
                <a:ea typeface="Source Code Pro" panose="020B0509030403020204" pitchFamily="49" charset="0"/>
              </a:rPr>
              <a:t>,</a:t>
            </a:r>
          </a:p>
          <a:p>
            <a:r>
              <a:rPr lang="de-DE" altLang="de-DE" sz="1400" dirty="0">
                <a:solidFill>
                  <a:schemeClr val="bg1"/>
                </a:solidFill>
                <a:latin typeface="Source Code Pro" panose="020B0509030403020204" pitchFamily="49" charset="0"/>
                <a:ea typeface="Source Code Pro" panose="020B0509030403020204" pitchFamily="49" charset="0"/>
              </a:rPr>
              <a:t> "beruf": null,</a:t>
            </a:r>
          </a:p>
          <a:p>
            <a:r>
              <a:rPr lang="de-DE" altLang="de-DE" sz="1400" dirty="0">
                <a:solidFill>
                  <a:schemeClr val="bg1"/>
                </a:solidFill>
                <a:latin typeface="Source Code Pro" panose="020B0509030403020204" pitchFamily="49" charset="0"/>
                <a:ea typeface="Source Code Pro" panose="020B0509030403020204" pitchFamily="49" charset="0"/>
              </a:rPr>
              <a:t> "</a:t>
            </a:r>
            <a:r>
              <a:rPr lang="de-DE" altLang="de-DE" sz="1400" dirty="0" err="1">
                <a:solidFill>
                  <a:schemeClr val="bg1"/>
                </a:solidFill>
                <a:latin typeface="Source Code Pro" panose="020B0509030403020204" pitchFamily="49" charset="0"/>
                <a:ea typeface="Source Code Pro" panose="020B0509030403020204" pitchFamily="49" charset="0"/>
              </a:rPr>
              <a:t>kinder</a:t>
            </a:r>
            <a:r>
              <a:rPr lang="de-DE" altLang="de-DE" sz="1400" dirty="0">
                <a:solidFill>
                  <a:schemeClr val="bg1"/>
                </a:solidFill>
                <a:latin typeface="Source Code Pro" panose="020B0509030403020204" pitchFamily="49" charset="0"/>
                <a:ea typeface="Source Code Pro" panose="020B0509030403020204" pitchFamily="49" charset="0"/>
              </a:rPr>
              <a:t>": [</a:t>
            </a:r>
          </a:p>
          <a:p>
            <a:r>
              <a:rPr lang="de-DE" altLang="de-DE" sz="1400" dirty="0">
                <a:solidFill>
                  <a:schemeClr val="bg1"/>
                </a:solidFill>
                <a:latin typeface="Source Code Pro" panose="020B0509030403020204" pitchFamily="49" charset="0"/>
                <a:ea typeface="Source Code Pro" panose="020B0509030403020204" pitchFamily="49" charset="0"/>
              </a:rPr>
              <a:t>    {</a:t>
            </a:r>
          </a:p>
          <a:p>
            <a:r>
              <a:rPr lang="de-DE" altLang="de-DE" sz="1400" dirty="0">
                <a:solidFill>
                  <a:schemeClr val="bg1"/>
                </a:solidFill>
                <a:latin typeface="Source Code Pro" panose="020B0509030403020204" pitchFamily="49" charset="0"/>
                <a:ea typeface="Source Code Pro" panose="020B0509030403020204" pitchFamily="49" charset="0"/>
              </a:rPr>
              <a:t>      "</a:t>
            </a:r>
            <a:r>
              <a:rPr lang="de-DE" altLang="de-DE" sz="1400" dirty="0" err="1">
                <a:solidFill>
                  <a:schemeClr val="bg1"/>
                </a:solidFill>
                <a:latin typeface="Source Code Pro" panose="020B0509030403020204" pitchFamily="49" charset="0"/>
                <a:ea typeface="Source Code Pro" panose="020B0509030403020204" pitchFamily="49" charset="0"/>
              </a:rPr>
              <a:t>name</a:t>
            </a:r>
            <a:r>
              <a:rPr lang="de-DE" altLang="de-DE" sz="1400" dirty="0">
                <a:solidFill>
                  <a:schemeClr val="bg1"/>
                </a:solidFill>
                <a:latin typeface="Source Code Pro" panose="020B0509030403020204" pitchFamily="49" charset="0"/>
                <a:ea typeface="Source Code Pro" panose="020B0509030403020204" pitchFamily="49" charset="0"/>
              </a:rPr>
              <a:t>": "Lukas",</a:t>
            </a:r>
          </a:p>
          <a:p>
            <a:r>
              <a:rPr lang="de-DE" altLang="de-DE" sz="1400" dirty="0">
                <a:solidFill>
                  <a:schemeClr val="bg1"/>
                </a:solidFill>
                <a:latin typeface="Source Code Pro" panose="020B0509030403020204" pitchFamily="49" charset="0"/>
                <a:ea typeface="Source Code Pro" panose="020B0509030403020204" pitchFamily="49" charset="0"/>
              </a:rPr>
              <a:t>      "alter": 19,</a:t>
            </a:r>
          </a:p>
          <a:p>
            <a:r>
              <a:rPr lang="de-DE" altLang="de-DE" sz="1400" dirty="0">
                <a:solidFill>
                  <a:schemeClr val="bg1"/>
                </a:solidFill>
                <a:latin typeface="Source Code Pro" panose="020B0509030403020204" pitchFamily="49" charset="0"/>
                <a:ea typeface="Source Code Pro" panose="020B0509030403020204" pitchFamily="49" charset="0"/>
              </a:rPr>
              <a:t>      "</a:t>
            </a:r>
            <a:r>
              <a:rPr lang="de-DE" altLang="de-DE" sz="1400" dirty="0" err="1">
                <a:solidFill>
                  <a:schemeClr val="bg1"/>
                </a:solidFill>
                <a:latin typeface="Source Code Pro" panose="020B0509030403020204" pitchFamily="49" charset="0"/>
                <a:ea typeface="Source Code Pro" panose="020B0509030403020204" pitchFamily="49" charset="0"/>
              </a:rPr>
              <a:t>schulabschluss</a:t>
            </a:r>
            <a:r>
              <a:rPr lang="de-DE" altLang="de-DE" sz="1400" dirty="0">
                <a:solidFill>
                  <a:schemeClr val="bg1"/>
                </a:solidFill>
                <a:latin typeface="Source Code Pro" panose="020B0509030403020204" pitchFamily="49" charset="0"/>
                <a:ea typeface="Source Code Pro" panose="020B0509030403020204" pitchFamily="49" charset="0"/>
              </a:rPr>
              <a:t>": "Gymnasium" </a:t>
            </a:r>
          </a:p>
          <a:p>
            <a:r>
              <a:rPr lang="de-DE" altLang="de-DE" sz="1400" dirty="0">
                <a:solidFill>
                  <a:schemeClr val="bg1"/>
                </a:solidFill>
                <a:latin typeface="Source Code Pro" panose="020B0509030403020204" pitchFamily="49" charset="0"/>
                <a:ea typeface="Source Code Pro" panose="020B0509030403020204" pitchFamily="49" charset="0"/>
              </a:rPr>
              <a:t>    }, { </a:t>
            </a:r>
          </a:p>
          <a:p>
            <a:r>
              <a:rPr lang="de-DE" altLang="de-DE" sz="1400" dirty="0">
                <a:solidFill>
                  <a:schemeClr val="bg1"/>
                </a:solidFill>
                <a:latin typeface="Source Code Pro" panose="020B0509030403020204" pitchFamily="49" charset="0"/>
                <a:ea typeface="Source Code Pro" panose="020B0509030403020204" pitchFamily="49" charset="0"/>
              </a:rPr>
              <a:t>      "</a:t>
            </a:r>
            <a:r>
              <a:rPr lang="de-DE" altLang="de-DE" sz="1400" dirty="0" err="1">
                <a:solidFill>
                  <a:schemeClr val="bg1"/>
                </a:solidFill>
                <a:latin typeface="Source Code Pro" panose="020B0509030403020204" pitchFamily="49" charset="0"/>
                <a:ea typeface="Source Code Pro" panose="020B0509030403020204" pitchFamily="49" charset="0"/>
              </a:rPr>
              <a:t>name</a:t>
            </a:r>
            <a:r>
              <a:rPr lang="de-DE" altLang="de-DE" sz="1400" dirty="0">
                <a:solidFill>
                  <a:schemeClr val="bg1"/>
                </a:solidFill>
                <a:latin typeface="Source Code Pro" panose="020B0509030403020204" pitchFamily="49" charset="0"/>
                <a:ea typeface="Source Code Pro" panose="020B0509030403020204" pitchFamily="49" charset="0"/>
              </a:rPr>
              <a:t>": "Lisa",</a:t>
            </a:r>
          </a:p>
          <a:p>
            <a:r>
              <a:rPr lang="de-DE" altLang="de-DE" sz="1400" dirty="0">
                <a:solidFill>
                  <a:schemeClr val="bg1"/>
                </a:solidFill>
                <a:latin typeface="Source Code Pro" panose="020B0509030403020204" pitchFamily="49" charset="0"/>
                <a:ea typeface="Source Code Pro" panose="020B0509030403020204" pitchFamily="49" charset="0"/>
              </a:rPr>
              <a:t>      "alter": 14,</a:t>
            </a:r>
          </a:p>
          <a:p>
            <a:r>
              <a:rPr lang="de-DE" altLang="de-DE" sz="1400" dirty="0">
                <a:solidFill>
                  <a:schemeClr val="bg1"/>
                </a:solidFill>
                <a:latin typeface="Source Code Pro" panose="020B0509030403020204" pitchFamily="49" charset="0"/>
                <a:ea typeface="Source Code Pro" panose="020B0509030403020204" pitchFamily="49" charset="0"/>
              </a:rPr>
              <a:t>      "</a:t>
            </a:r>
            <a:r>
              <a:rPr lang="de-DE" altLang="de-DE" sz="1400" dirty="0" err="1">
                <a:solidFill>
                  <a:schemeClr val="bg1"/>
                </a:solidFill>
                <a:latin typeface="Source Code Pro" panose="020B0509030403020204" pitchFamily="49" charset="0"/>
                <a:ea typeface="Source Code Pro" panose="020B0509030403020204" pitchFamily="49" charset="0"/>
              </a:rPr>
              <a:t>schulabschluss</a:t>
            </a:r>
            <a:r>
              <a:rPr lang="de-DE" altLang="de-DE" sz="1400" dirty="0">
                <a:solidFill>
                  <a:schemeClr val="bg1"/>
                </a:solidFill>
                <a:latin typeface="Source Code Pro" panose="020B0509030403020204" pitchFamily="49" charset="0"/>
                <a:ea typeface="Source Code Pro" panose="020B0509030403020204" pitchFamily="49" charset="0"/>
              </a:rPr>
              <a:t>": null </a:t>
            </a:r>
          </a:p>
          <a:p>
            <a:r>
              <a:rPr lang="de-DE" altLang="de-DE" sz="1400" dirty="0">
                <a:solidFill>
                  <a:schemeClr val="bg1"/>
                </a:solidFill>
                <a:latin typeface="Source Code Pro" panose="020B0509030403020204" pitchFamily="49" charset="0"/>
                <a:ea typeface="Source Code Pro" panose="020B0509030403020204" pitchFamily="49" charset="0"/>
              </a:rPr>
              <a:t>    } </a:t>
            </a:r>
          </a:p>
          <a:p>
            <a:r>
              <a:rPr lang="de-DE" altLang="de-DE" sz="1400" dirty="0">
                <a:solidFill>
                  <a:schemeClr val="bg1"/>
                </a:solidFill>
                <a:latin typeface="Source Code Pro" panose="020B0509030403020204" pitchFamily="49" charset="0"/>
                <a:ea typeface="Source Code Pro" panose="020B0509030403020204" pitchFamily="49" charset="0"/>
              </a:rPr>
              <a:t>  ] </a:t>
            </a:r>
          </a:p>
          <a:p>
            <a:r>
              <a:rPr lang="de-DE" altLang="de-DE" sz="1400" dirty="0">
                <a:solidFill>
                  <a:schemeClr val="bg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1154906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F32162-0623-40D9-9FAD-27178B37504D}"/>
              </a:ext>
            </a:extLst>
          </p:cNvPr>
          <p:cNvSpPr>
            <a:spLocks noGrp="1"/>
          </p:cNvSpPr>
          <p:nvPr>
            <p:ph type="title"/>
          </p:nvPr>
        </p:nvSpPr>
        <p:spPr/>
        <p:txBody>
          <a:bodyPr/>
          <a:lstStyle/>
          <a:p>
            <a:r>
              <a:rPr lang="de-AT" dirty="0"/>
              <a:t>Methoden</a:t>
            </a:r>
          </a:p>
        </p:txBody>
      </p:sp>
      <p:sp>
        <p:nvSpPr>
          <p:cNvPr id="3" name="Rechteck 2">
            <a:extLst>
              <a:ext uri="{FF2B5EF4-FFF2-40B4-BE49-F238E27FC236}">
                <a16:creationId xmlns:a16="http://schemas.microsoft.com/office/drawing/2014/main" id="{B78A8355-5BDA-43D2-98B9-5C04967DD72E}"/>
              </a:ext>
            </a:extLst>
          </p:cNvPr>
          <p:cNvSpPr/>
          <p:nvPr/>
        </p:nvSpPr>
        <p:spPr>
          <a:xfrm>
            <a:off x="590550" y="1053176"/>
            <a:ext cx="8521700" cy="1600438"/>
          </a:xfrm>
          <a:prstGeom prst="rect">
            <a:avLst/>
          </a:prstGeom>
        </p:spPr>
        <p:txBody>
          <a:bodyPr wrap="square">
            <a:spAutoFit/>
          </a:bodyPr>
          <a:lstStyle/>
          <a:p>
            <a:r>
              <a:rPr lang="de-DE" sz="1400" dirty="0"/>
              <a:t>Eine Funktion ist eine Gruppe von Anweisungen, die durch einen Namen aufgerufen werden. Beim Aufruf der Funktion können Daten übergeben werden, um sie innerhalb der Funktion zu bearbeiten. Funktionen können Daten zurückgeben (den </a:t>
            </a:r>
            <a:r>
              <a:rPr lang="de-DE" sz="1400" dirty="0" err="1"/>
              <a:t>return</a:t>
            </a:r>
            <a:r>
              <a:rPr lang="de-DE" sz="1400" dirty="0"/>
              <a:t>-Wert).</a:t>
            </a:r>
          </a:p>
          <a:p>
            <a:r>
              <a:rPr lang="de-DE" sz="1400" dirty="0"/>
              <a:t>Eine Methode wird über einen Namen aufgerufen, der zu einem Objekt gehört. Ansonsten sind Methoden und Funktionen bis auf zwei Unterschiede identisch:</a:t>
            </a:r>
          </a:p>
          <a:p>
            <a:pPr marL="285750" indent="-285750">
              <a:buFont typeface="Arial" panose="020B0604020202020204" pitchFamily="34" charset="0"/>
              <a:buChar char="•"/>
            </a:pPr>
            <a:r>
              <a:rPr lang="de-DE" sz="1400" dirty="0"/>
              <a:t>Einer Methode wird indirekt das Objekt übergeben, auf dem sie aufgerufen wird.</a:t>
            </a:r>
          </a:p>
          <a:p>
            <a:pPr marL="285750" indent="-285750">
              <a:buFont typeface="Arial" panose="020B0604020202020204" pitchFamily="34" charset="0"/>
              <a:buChar char="•"/>
            </a:pPr>
            <a:r>
              <a:rPr lang="de-DE" sz="1400" dirty="0"/>
              <a:t>Eine Methode kann auf Daten operieren, die zum Objekt gehören.</a:t>
            </a:r>
          </a:p>
        </p:txBody>
      </p:sp>
      <p:sp>
        <p:nvSpPr>
          <p:cNvPr id="5" name="Rectangle 1">
            <a:extLst>
              <a:ext uri="{FF2B5EF4-FFF2-40B4-BE49-F238E27FC236}">
                <a16:creationId xmlns:a16="http://schemas.microsoft.com/office/drawing/2014/main" id="{4C044C38-E81D-416D-AE36-E0819109252C}"/>
              </a:ext>
            </a:extLst>
          </p:cNvPr>
          <p:cNvSpPr>
            <a:spLocks noChangeArrowheads="1"/>
          </p:cNvSpPr>
          <p:nvPr/>
        </p:nvSpPr>
        <p:spPr bwMode="auto">
          <a:xfrm>
            <a:off x="5197779" y="3001495"/>
            <a:ext cx="6064481" cy="3108543"/>
          </a:xfrm>
          <a:prstGeom prst="rect">
            <a:avLst/>
          </a:prstGeom>
          <a:solidFill>
            <a:schemeClr val="tx1">
              <a:lumMod val="95000"/>
              <a:lumOff val="5000"/>
            </a:schemeClr>
          </a:solidFill>
        </p:spPr>
        <p:txBody>
          <a:bodyPr wrap="none">
            <a:spAutoFit/>
          </a:bodyPr>
          <a:lstStyle/>
          <a:p>
            <a:pPr lvl="0" eaLnBrk="0" fontAlgn="base" hangingPunct="0">
              <a:spcBef>
                <a:spcPct val="0"/>
              </a:spcBef>
              <a:spcAft>
                <a:spcPct val="0"/>
              </a:spcAft>
            </a:pPr>
            <a:r>
              <a:rPr lang="de-DE" altLang="de-DE" sz="1400" dirty="0" err="1">
                <a:solidFill>
                  <a:schemeClr val="bg1"/>
                </a:solidFill>
                <a:latin typeface="Arial Unicode MS"/>
              </a:rPr>
              <a:t>let</a:t>
            </a:r>
            <a:r>
              <a:rPr lang="de-DE" altLang="de-DE" sz="1400" dirty="0">
                <a:solidFill>
                  <a:schemeClr val="bg1"/>
                </a:solidFill>
                <a:latin typeface="Arial Unicode MS"/>
              </a:rPr>
              <a:t> Person = (</a:t>
            </a:r>
            <a:r>
              <a:rPr lang="de-DE" altLang="de-DE" sz="1400" dirty="0" err="1">
                <a:solidFill>
                  <a:schemeClr val="bg1"/>
                </a:solidFill>
                <a:latin typeface="Arial Unicode MS"/>
              </a:rPr>
              <a:t>function</a:t>
            </a:r>
            <a:r>
              <a:rPr lang="de-DE" altLang="de-DE" sz="1400" dirty="0">
                <a:solidFill>
                  <a:schemeClr val="bg1"/>
                </a:solidFill>
                <a:latin typeface="Arial Unicode MS"/>
              </a:rPr>
              <a:t>() { </a:t>
            </a:r>
          </a:p>
          <a:p>
            <a:pPr lvl="0" eaLnBrk="0" fontAlgn="base" hangingPunct="0">
              <a:spcBef>
                <a:spcPct val="0"/>
              </a:spcBef>
              <a:spcAft>
                <a:spcPct val="0"/>
              </a:spcAft>
            </a:pPr>
            <a:r>
              <a:rPr lang="de-DE" altLang="de-DE" sz="1400" dirty="0">
                <a:solidFill>
                  <a:schemeClr val="bg1"/>
                </a:solidFill>
                <a:latin typeface="Arial Unicode MS"/>
              </a:rPr>
              <a:t>  </a:t>
            </a:r>
            <a:r>
              <a:rPr lang="de-DE" altLang="de-DE" sz="1400" dirty="0" err="1">
                <a:solidFill>
                  <a:schemeClr val="bg1"/>
                </a:solidFill>
                <a:latin typeface="Arial Unicode MS"/>
              </a:rPr>
              <a:t>function</a:t>
            </a:r>
            <a:r>
              <a:rPr lang="de-DE" altLang="de-DE" sz="1400" dirty="0">
                <a:solidFill>
                  <a:schemeClr val="bg1"/>
                </a:solidFill>
                <a:latin typeface="Arial Unicode MS"/>
              </a:rPr>
              <a:t> Person(</a:t>
            </a:r>
            <a:r>
              <a:rPr lang="de-DE" altLang="de-DE" sz="1400" dirty="0" err="1">
                <a:solidFill>
                  <a:schemeClr val="bg1"/>
                </a:solidFill>
                <a:latin typeface="Arial Unicode MS"/>
              </a:rPr>
              <a:t>name</a:t>
            </a:r>
            <a:r>
              <a:rPr lang="de-DE" altLang="de-DE" sz="1400" dirty="0">
                <a:solidFill>
                  <a:schemeClr val="bg1"/>
                </a:solidFill>
                <a:latin typeface="Arial Unicode MS"/>
              </a:rPr>
              <a:t>) { </a:t>
            </a:r>
          </a:p>
          <a:p>
            <a:pPr lvl="0" eaLnBrk="0" fontAlgn="base" hangingPunct="0">
              <a:spcBef>
                <a:spcPct val="0"/>
              </a:spcBef>
              <a:spcAft>
                <a:spcPct val="0"/>
              </a:spcAft>
            </a:pPr>
            <a:r>
              <a:rPr lang="de-DE" altLang="de-DE" sz="1400" dirty="0">
                <a:solidFill>
                  <a:schemeClr val="bg1"/>
                </a:solidFill>
                <a:latin typeface="Arial Unicode MS"/>
              </a:rPr>
              <a:t>    this.name = </a:t>
            </a:r>
            <a:r>
              <a:rPr lang="de-DE" altLang="de-DE" sz="1400" dirty="0" err="1">
                <a:solidFill>
                  <a:schemeClr val="bg1"/>
                </a:solidFill>
                <a:latin typeface="Arial Unicode MS"/>
              </a:rPr>
              <a:t>name</a:t>
            </a:r>
            <a:r>
              <a:rPr lang="de-DE" altLang="de-DE" sz="1400" dirty="0">
                <a:solidFill>
                  <a:schemeClr val="bg1"/>
                </a:solidFill>
                <a:latin typeface="Arial Unicode MS"/>
              </a:rPr>
              <a:t>;</a:t>
            </a:r>
          </a:p>
          <a:p>
            <a:pPr lvl="0" eaLnBrk="0" fontAlgn="base" hangingPunct="0">
              <a:spcBef>
                <a:spcPct val="0"/>
              </a:spcBef>
              <a:spcAft>
                <a:spcPct val="0"/>
              </a:spcAft>
            </a:pPr>
            <a:r>
              <a:rPr lang="de-DE" altLang="de-DE" sz="1400" dirty="0">
                <a:solidFill>
                  <a:schemeClr val="bg1"/>
                </a:solidFill>
                <a:latin typeface="Arial Unicode MS"/>
              </a:rPr>
              <a:t>   } </a:t>
            </a:r>
          </a:p>
          <a:p>
            <a:pPr lvl="0" eaLnBrk="0" fontAlgn="base" hangingPunct="0">
              <a:spcBef>
                <a:spcPct val="0"/>
              </a:spcBef>
              <a:spcAft>
                <a:spcPct val="0"/>
              </a:spcAft>
            </a:pPr>
            <a:r>
              <a:rPr lang="de-DE" altLang="de-DE" sz="1400" dirty="0">
                <a:solidFill>
                  <a:schemeClr val="bg1"/>
                </a:solidFill>
                <a:latin typeface="Arial Unicode MS"/>
              </a:rPr>
              <a:t>  </a:t>
            </a:r>
            <a:r>
              <a:rPr lang="de-DE" altLang="de-DE" sz="1400" dirty="0" err="1">
                <a:solidFill>
                  <a:schemeClr val="bg1"/>
                </a:solidFill>
                <a:latin typeface="Arial Unicode MS"/>
              </a:rPr>
              <a:t>Person.prototype.getName</a:t>
            </a:r>
            <a:r>
              <a:rPr lang="de-DE" altLang="de-DE" sz="1400" dirty="0">
                <a:solidFill>
                  <a:schemeClr val="bg1"/>
                </a:solidFill>
                <a:latin typeface="Arial Unicode MS"/>
              </a:rPr>
              <a:t> = </a:t>
            </a:r>
            <a:r>
              <a:rPr lang="de-DE" altLang="de-DE" sz="1400" dirty="0" err="1">
                <a:solidFill>
                  <a:schemeClr val="bg1"/>
                </a:solidFill>
                <a:latin typeface="Arial Unicode MS"/>
              </a:rPr>
              <a:t>function</a:t>
            </a:r>
            <a:r>
              <a:rPr lang="de-DE" altLang="de-DE" sz="1400" dirty="0">
                <a:solidFill>
                  <a:schemeClr val="bg1"/>
                </a:solidFill>
                <a:latin typeface="Arial Unicode MS"/>
              </a:rPr>
              <a:t>() { </a:t>
            </a:r>
          </a:p>
          <a:p>
            <a:pPr lvl="0" eaLnBrk="0" fontAlgn="base" hangingPunct="0">
              <a:spcBef>
                <a:spcPct val="0"/>
              </a:spcBef>
              <a:spcAft>
                <a:spcPct val="0"/>
              </a:spcAft>
            </a:pPr>
            <a:r>
              <a:rPr lang="de-DE" altLang="de-DE" sz="1400" dirty="0">
                <a:solidFill>
                  <a:schemeClr val="bg1"/>
                </a:solidFill>
                <a:latin typeface="Arial Unicode MS"/>
              </a:rPr>
              <a:t>    </a:t>
            </a:r>
            <a:r>
              <a:rPr lang="de-DE" altLang="de-DE" sz="1400" dirty="0" err="1">
                <a:solidFill>
                  <a:schemeClr val="bg1"/>
                </a:solidFill>
                <a:latin typeface="Arial Unicode MS"/>
              </a:rPr>
              <a:t>return</a:t>
            </a:r>
            <a:r>
              <a:rPr lang="de-DE" altLang="de-DE" sz="1400" dirty="0">
                <a:solidFill>
                  <a:schemeClr val="bg1"/>
                </a:solidFill>
                <a:latin typeface="Arial Unicode MS"/>
              </a:rPr>
              <a:t> this.name; </a:t>
            </a:r>
          </a:p>
          <a:p>
            <a:pPr lvl="0" eaLnBrk="0" fontAlgn="base" hangingPunct="0">
              <a:spcBef>
                <a:spcPct val="0"/>
              </a:spcBef>
              <a:spcAft>
                <a:spcPct val="0"/>
              </a:spcAft>
            </a:pPr>
            <a:r>
              <a:rPr lang="de-DE" altLang="de-DE" sz="1400" dirty="0">
                <a:solidFill>
                  <a:schemeClr val="bg1"/>
                </a:solidFill>
                <a:latin typeface="Arial Unicode MS"/>
              </a:rPr>
              <a:t>  }; </a:t>
            </a:r>
          </a:p>
          <a:p>
            <a:pPr lvl="0" eaLnBrk="0" fontAlgn="base" hangingPunct="0">
              <a:spcBef>
                <a:spcPct val="0"/>
              </a:spcBef>
              <a:spcAft>
                <a:spcPct val="0"/>
              </a:spcAft>
            </a:pPr>
            <a:r>
              <a:rPr lang="de-DE" altLang="de-DE" sz="1400" dirty="0">
                <a:solidFill>
                  <a:schemeClr val="bg1"/>
                </a:solidFill>
                <a:latin typeface="Arial Unicode MS"/>
              </a:rPr>
              <a:t>  </a:t>
            </a:r>
            <a:r>
              <a:rPr lang="de-DE" altLang="de-DE" sz="1400" dirty="0" err="1">
                <a:solidFill>
                  <a:schemeClr val="bg1"/>
                </a:solidFill>
                <a:latin typeface="Arial Unicode MS"/>
              </a:rPr>
              <a:t>return</a:t>
            </a:r>
            <a:r>
              <a:rPr lang="de-DE" altLang="de-DE" sz="1400" dirty="0">
                <a:solidFill>
                  <a:schemeClr val="bg1"/>
                </a:solidFill>
                <a:latin typeface="Arial Unicode MS"/>
              </a:rPr>
              <a:t> Person; </a:t>
            </a:r>
          </a:p>
          <a:p>
            <a:pPr lvl="0" eaLnBrk="0" fontAlgn="base" hangingPunct="0">
              <a:spcBef>
                <a:spcPct val="0"/>
              </a:spcBef>
              <a:spcAft>
                <a:spcPct val="0"/>
              </a:spcAft>
            </a:pPr>
            <a:r>
              <a:rPr lang="de-DE" altLang="de-DE" sz="1400" dirty="0">
                <a:solidFill>
                  <a:schemeClr val="bg1"/>
                </a:solidFill>
                <a:latin typeface="Arial Unicode MS"/>
              </a:rPr>
              <a:t>}()); </a:t>
            </a:r>
          </a:p>
          <a:p>
            <a:pPr lvl="0" eaLnBrk="0" fontAlgn="base" hangingPunct="0">
              <a:spcBef>
                <a:spcPct val="0"/>
              </a:spcBef>
              <a:spcAft>
                <a:spcPct val="0"/>
              </a:spcAft>
            </a:pPr>
            <a:endParaRPr lang="de-DE" altLang="de-DE" sz="1400" dirty="0">
              <a:solidFill>
                <a:schemeClr val="bg1"/>
              </a:solidFill>
              <a:latin typeface="Arial Unicode MS"/>
            </a:endParaRPr>
          </a:p>
          <a:p>
            <a:pPr lvl="0" eaLnBrk="0" fontAlgn="base" hangingPunct="0">
              <a:spcBef>
                <a:spcPct val="0"/>
              </a:spcBef>
              <a:spcAft>
                <a:spcPct val="0"/>
              </a:spcAft>
            </a:pPr>
            <a:r>
              <a:rPr lang="de-DE" altLang="de-DE" sz="1400" dirty="0" err="1">
                <a:solidFill>
                  <a:schemeClr val="bg1"/>
                </a:solidFill>
                <a:latin typeface="Arial Unicode MS"/>
              </a:rPr>
              <a:t>let</a:t>
            </a:r>
            <a:r>
              <a:rPr lang="de-DE" altLang="de-DE" sz="1400" dirty="0">
                <a:solidFill>
                  <a:schemeClr val="bg1"/>
                </a:solidFill>
                <a:latin typeface="Arial Unicode MS"/>
              </a:rPr>
              <a:t> p = </a:t>
            </a:r>
            <a:r>
              <a:rPr lang="de-DE" altLang="de-DE" sz="1400" dirty="0" err="1">
                <a:solidFill>
                  <a:schemeClr val="bg1"/>
                </a:solidFill>
                <a:latin typeface="Arial Unicode MS"/>
              </a:rPr>
              <a:t>new</a:t>
            </a:r>
            <a:r>
              <a:rPr lang="de-DE" altLang="de-DE" sz="1400" dirty="0">
                <a:solidFill>
                  <a:schemeClr val="bg1"/>
                </a:solidFill>
                <a:latin typeface="Arial Unicode MS"/>
              </a:rPr>
              <a:t> Person('Peter Schmitz'); </a:t>
            </a:r>
          </a:p>
          <a:p>
            <a:pPr lvl="0" eaLnBrk="0" fontAlgn="base" hangingPunct="0">
              <a:spcBef>
                <a:spcPct val="0"/>
              </a:spcBef>
              <a:spcAft>
                <a:spcPct val="0"/>
              </a:spcAft>
            </a:pPr>
            <a:r>
              <a:rPr lang="de-DE" altLang="de-DE" sz="1400" dirty="0">
                <a:solidFill>
                  <a:schemeClr val="bg1"/>
                </a:solidFill>
                <a:latin typeface="Arial Unicode MS"/>
              </a:rPr>
              <a:t>console.log('Name Person 1: ' + </a:t>
            </a:r>
            <a:r>
              <a:rPr lang="de-DE" altLang="de-DE" sz="1400" dirty="0" err="1">
                <a:solidFill>
                  <a:schemeClr val="bg1"/>
                </a:solidFill>
                <a:latin typeface="Arial Unicode MS"/>
              </a:rPr>
              <a:t>p.getName</a:t>
            </a:r>
            <a:r>
              <a:rPr lang="de-DE" altLang="de-DE" sz="1400" dirty="0">
                <a:solidFill>
                  <a:schemeClr val="bg1"/>
                </a:solidFill>
                <a:latin typeface="Arial Unicode MS"/>
              </a:rPr>
              <a:t>()); </a:t>
            </a:r>
          </a:p>
          <a:p>
            <a:pPr lvl="0" eaLnBrk="0" fontAlgn="base" hangingPunct="0">
              <a:spcBef>
                <a:spcPct val="0"/>
              </a:spcBef>
              <a:spcAft>
                <a:spcPct val="0"/>
              </a:spcAft>
            </a:pPr>
            <a:r>
              <a:rPr lang="de-DE" altLang="de-DE" sz="1400" dirty="0" err="1">
                <a:solidFill>
                  <a:schemeClr val="bg1"/>
                </a:solidFill>
                <a:latin typeface="Arial Unicode MS"/>
              </a:rPr>
              <a:t>delete</a:t>
            </a:r>
            <a:r>
              <a:rPr lang="de-DE" altLang="de-DE" sz="1400" dirty="0">
                <a:solidFill>
                  <a:schemeClr val="bg1"/>
                </a:solidFill>
                <a:latin typeface="Arial Unicode MS"/>
              </a:rPr>
              <a:t> p.name; </a:t>
            </a:r>
          </a:p>
          <a:p>
            <a:pPr lvl="0" eaLnBrk="0" fontAlgn="base" hangingPunct="0">
              <a:spcBef>
                <a:spcPct val="0"/>
              </a:spcBef>
              <a:spcAft>
                <a:spcPct val="0"/>
              </a:spcAft>
            </a:pPr>
            <a:r>
              <a:rPr lang="de-DE" altLang="de-DE" sz="1400" dirty="0">
                <a:solidFill>
                  <a:schemeClr val="bg1"/>
                </a:solidFill>
                <a:latin typeface="Arial Unicode MS"/>
              </a:rPr>
              <a:t>console.log('Name Person 1: ' + </a:t>
            </a:r>
            <a:r>
              <a:rPr lang="de-DE" altLang="de-DE" sz="1400" dirty="0" err="1">
                <a:solidFill>
                  <a:schemeClr val="bg1"/>
                </a:solidFill>
                <a:latin typeface="Arial Unicode MS"/>
              </a:rPr>
              <a:t>p.getName</a:t>
            </a:r>
            <a:r>
              <a:rPr lang="de-DE" altLang="de-DE" sz="1400" dirty="0">
                <a:solidFill>
                  <a:schemeClr val="bg1"/>
                </a:solidFill>
                <a:latin typeface="Arial Unicode MS"/>
              </a:rPr>
              <a:t>() + ' — außerhalb geändert!');</a:t>
            </a:r>
            <a:r>
              <a:rPr lang="de-DE" altLang="de-DE" sz="1100" dirty="0">
                <a:solidFill>
                  <a:schemeClr val="bg1"/>
                </a:solidFill>
              </a:rPr>
              <a:t> </a:t>
            </a:r>
            <a:endParaRPr lang="de-DE" altLang="de-DE" sz="3200" dirty="0">
              <a:solidFill>
                <a:schemeClr val="bg1"/>
              </a:solidFill>
              <a:latin typeface="Arial" panose="020B0604020202020204" pitchFamily="34" charset="0"/>
            </a:endParaRPr>
          </a:p>
        </p:txBody>
      </p:sp>
    </p:spTree>
    <p:extLst>
      <p:ext uri="{BB962C8B-B14F-4D97-AF65-F5344CB8AC3E}">
        <p14:creationId xmlns:p14="http://schemas.microsoft.com/office/powerpoint/2010/main" val="4259198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F32162-0623-40D9-9FAD-27178B37504D}"/>
              </a:ext>
            </a:extLst>
          </p:cNvPr>
          <p:cNvSpPr>
            <a:spLocks noGrp="1"/>
          </p:cNvSpPr>
          <p:nvPr>
            <p:ph type="title"/>
          </p:nvPr>
        </p:nvSpPr>
        <p:spPr/>
        <p:txBody>
          <a:bodyPr/>
          <a:lstStyle/>
          <a:p>
            <a:r>
              <a:rPr lang="de-AT" dirty="0" err="1"/>
              <a:t>this</a:t>
            </a:r>
            <a:r>
              <a:rPr lang="de-AT" dirty="0"/>
              <a:t> und </a:t>
            </a:r>
            <a:r>
              <a:rPr lang="de-AT" dirty="0" err="1"/>
              <a:t>Function</a:t>
            </a:r>
            <a:r>
              <a:rPr lang="de-AT" dirty="0"/>
              <a:t> Binding</a:t>
            </a:r>
          </a:p>
        </p:txBody>
      </p:sp>
      <p:sp>
        <p:nvSpPr>
          <p:cNvPr id="5" name="Rechteck 4">
            <a:extLst>
              <a:ext uri="{FF2B5EF4-FFF2-40B4-BE49-F238E27FC236}">
                <a16:creationId xmlns:a16="http://schemas.microsoft.com/office/drawing/2014/main" id="{E27D06B7-BE63-4175-94F7-F548B41D0976}"/>
              </a:ext>
            </a:extLst>
          </p:cNvPr>
          <p:cNvSpPr/>
          <p:nvPr/>
        </p:nvSpPr>
        <p:spPr>
          <a:xfrm>
            <a:off x="374334" y="1622520"/>
            <a:ext cx="3797616" cy="1169551"/>
          </a:xfrm>
          <a:prstGeom prst="rect">
            <a:avLst/>
          </a:prstGeom>
        </p:spPr>
        <p:txBody>
          <a:bodyPr wrap="square">
            <a:spAutoFit/>
          </a:bodyPr>
          <a:lstStyle/>
          <a:p>
            <a:r>
              <a:rPr lang="de-DE" sz="1400" dirty="0">
                <a:latin typeface="+mj-lt"/>
              </a:rPr>
              <a:t>Jetzt muss der Variablenname nicht</a:t>
            </a:r>
          </a:p>
          <a:p>
            <a:r>
              <a:rPr lang="de-DE" sz="1400" dirty="0">
                <a:latin typeface="+mj-lt"/>
              </a:rPr>
              <a:t>mehr bekannt sein, durch </a:t>
            </a:r>
            <a:r>
              <a:rPr lang="de-DE" sz="1400" b="1" dirty="0" err="1">
                <a:latin typeface="+mj-lt"/>
              </a:rPr>
              <a:t>this</a:t>
            </a:r>
            <a:endParaRPr lang="de-DE" sz="1400" b="1" dirty="0">
              <a:latin typeface="+mj-lt"/>
            </a:endParaRPr>
          </a:p>
          <a:p>
            <a:r>
              <a:rPr lang="de-DE" sz="1400" dirty="0">
                <a:latin typeface="+mj-lt"/>
              </a:rPr>
              <a:t>bekommen wir immer das richtige Objekt.</a:t>
            </a:r>
          </a:p>
          <a:p>
            <a:r>
              <a:rPr lang="de-DE" sz="1400" dirty="0">
                <a:latin typeface="+mj-lt"/>
              </a:rPr>
              <a:t>Und zwar auch dann noch, wenn es</a:t>
            </a:r>
          </a:p>
          <a:p>
            <a:r>
              <a:rPr lang="de-AT" sz="1400" dirty="0">
                <a:latin typeface="+mj-lt"/>
              </a:rPr>
              <a:t>mehrere Katzen gibt.</a:t>
            </a:r>
          </a:p>
        </p:txBody>
      </p:sp>
      <p:sp>
        <p:nvSpPr>
          <p:cNvPr id="6" name="Rechteck 5">
            <a:extLst>
              <a:ext uri="{FF2B5EF4-FFF2-40B4-BE49-F238E27FC236}">
                <a16:creationId xmlns:a16="http://schemas.microsoft.com/office/drawing/2014/main" id="{3F86D407-EB5A-44D3-91A1-0C1F4653E7EF}"/>
              </a:ext>
            </a:extLst>
          </p:cNvPr>
          <p:cNvSpPr/>
          <p:nvPr/>
        </p:nvSpPr>
        <p:spPr>
          <a:xfrm>
            <a:off x="5041900" y="1622520"/>
            <a:ext cx="6096000" cy="1384995"/>
          </a:xfrm>
          <a:prstGeom prst="rect">
            <a:avLst/>
          </a:prstGeom>
          <a:solidFill>
            <a:schemeClr val="tx1">
              <a:lumMod val="95000"/>
              <a:lumOff val="5000"/>
            </a:schemeClr>
          </a:solidFill>
        </p:spPr>
        <p:txBody>
          <a:bodyPr>
            <a:spAutoFit/>
          </a:bodyPr>
          <a:lstStyle/>
          <a:p>
            <a:r>
              <a:rPr lang="de-AT" sz="1400" dirty="0" err="1">
                <a:solidFill>
                  <a:schemeClr val="bg1"/>
                </a:solidFill>
                <a:latin typeface="Source Code Pro" panose="020B0509030403020204" pitchFamily="49" charset="0"/>
              </a:rPr>
              <a:t>var</a:t>
            </a:r>
            <a:r>
              <a:rPr lang="de-AT" sz="1400" dirty="0">
                <a:solidFill>
                  <a:schemeClr val="bg1"/>
                </a:solidFill>
                <a:latin typeface="Source Code Pro" panose="020B0509030403020204" pitchFamily="49" charset="0"/>
              </a:rPr>
              <a:t> </a:t>
            </a:r>
            <a:r>
              <a:rPr lang="de-AT" sz="1400" dirty="0" err="1">
                <a:solidFill>
                  <a:schemeClr val="bg1"/>
                </a:solidFill>
                <a:latin typeface="Source Code Pro" panose="020B0509030403020204" pitchFamily="49" charset="0"/>
              </a:rPr>
              <a:t>schroedingersKatze</a:t>
            </a:r>
            <a:r>
              <a:rPr lang="de-AT" sz="1400" dirty="0">
                <a:solidFill>
                  <a:schemeClr val="bg1"/>
                </a:solidFill>
                <a:latin typeface="Source Code Pro" panose="020B0509030403020204" pitchFamily="49" charset="0"/>
              </a:rPr>
              <a:t> = {</a:t>
            </a:r>
          </a:p>
          <a:p>
            <a:r>
              <a:rPr lang="de-AT" sz="1400" dirty="0">
                <a:solidFill>
                  <a:schemeClr val="bg1"/>
                </a:solidFill>
                <a:latin typeface="Source Code Pro" panose="020B0509030403020204" pitchFamily="49" charset="0"/>
              </a:rPr>
              <a:t>    </a:t>
            </a:r>
            <a:r>
              <a:rPr lang="de-AT" sz="1400" dirty="0" err="1">
                <a:solidFill>
                  <a:schemeClr val="bg1"/>
                </a:solidFill>
                <a:latin typeface="Source Code Pro" panose="020B0509030403020204" pitchFamily="49" charset="0"/>
              </a:rPr>
              <a:t>name</a:t>
            </a:r>
            <a:r>
              <a:rPr lang="de-AT" sz="1400" dirty="0">
                <a:solidFill>
                  <a:schemeClr val="bg1"/>
                </a:solidFill>
                <a:latin typeface="Source Code Pro" panose="020B0509030403020204" pitchFamily="49" charset="0"/>
              </a:rPr>
              <a:t>: "Kleiner Stinker",</a:t>
            </a:r>
          </a:p>
          <a:p>
            <a:r>
              <a:rPr lang="de-AT" sz="1400" dirty="0">
                <a:solidFill>
                  <a:schemeClr val="bg1"/>
                </a:solidFill>
                <a:latin typeface="Source Code Pro" panose="020B0509030403020204" pitchFamily="49" charset="0"/>
              </a:rPr>
              <a:t>    </a:t>
            </a:r>
            <a:r>
              <a:rPr lang="de-AT" sz="1400" dirty="0" err="1">
                <a:solidFill>
                  <a:schemeClr val="bg1"/>
                </a:solidFill>
                <a:latin typeface="Source Code Pro" panose="020B0509030403020204" pitchFamily="49" charset="0"/>
              </a:rPr>
              <a:t>begruesse</a:t>
            </a:r>
            <a:r>
              <a:rPr lang="de-AT" sz="1400" dirty="0">
                <a:solidFill>
                  <a:schemeClr val="bg1"/>
                </a:solidFill>
                <a:latin typeface="Source Code Pro" panose="020B0509030403020204" pitchFamily="49" charset="0"/>
              </a:rPr>
              <a:t>: </a:t>
            </a:r>
            <a:r>
              <a:rPr lang="de-AT" sz="1400" dirty="0" err="1">
                <a:solidFill>
                  <a:schemeClr val="bg1"/>
                </a:solidFill>
                <a:latin typeface="Source Code Pro" panose="020B0509030403020204" pitchFamily="49" charset="0"/>
              </a:rPr>
              <a:t>function</a:t>
            </a:r>
            <a:r>
              <a:rPr lang="de-AT" sz="1400" dirty="0">
                <a:solidFill>
                  <a:schemeClr val="bg1"/>
                </a:solidFill>
                <a:latin typeface="Source Code Pro" panose="020B0509030403020204" pitchFamily="49" charset="0"/>
              </a:rPr>
              <a:t>(){</a:t>
            </a:r>
          </a:p>
          <a:p>
            <a:r>
              <a:rPr lang="de-AT" sz="1400" dirty="0">
                <a:solidFill>
                  <a:schemeClr val="bg1"/>
                </a:solidFill>
                <a:latin typeface="Source Code Pro" panose="020B0509030403020204" pitchFamily="49" charset="0"/>
              </a:rPr>
              <a:t>        alert("Miau, ich bin " + this.name);</a:t>
            </a:r>
          </a:p>
          <a:p>
            <a:r>
              <a:rPr lang="de-AT" sz="1400" dirty="0">
                <a:solidFill>
                  <a:schemeClr val="bg1"/>
                </a:solidFill>
                <a:latin typeface="Source Code Pro" panose="020B0509030403020204" pitchFamily="49" charset="0"/>
              </a:rPr>
              <a:t>    }</a:t>
            </a:r>
          </a:p>
          <a:p>
            <a:r>
              <a:rPr lang="de-AT" sz="1400" dirty="0">
                <a:solidFill>
                  <a:schemeClr val="bg1"/>
                </a:solidFill>
                <a:latin typeface="Source Code Pro" panose="020B0509030403020204" pitchFamily="49" charset="0"/>
              </a:rPr>
              <a:t>}</a:t>
            </a:r>
            <a:endParaRPr lang="de-AT" sz="1400" b="0" dirty="0">
              <a:solidFill>
                <a:schemeClr val="bg1"/>
              </a:solidFill>
              <a:effectLst/>
              <a:latin typeface="Source Code Pro" panose="020B0509030403020204" pitchFamily="49" charset="0"/>
            </a:endParaRPr>
          </a:p>
        </p:txBody>
      </p:sp>
      <p:sp>
        <p:nvSpPr>
          <p:cNvPr id="3" name="Rechteck 2">
            <a:extLst>
              <a:ext uri="{FF2B5EF4-FFF2-40B4-BE49-F238E27FC236}">
                <a16:creationId xmlns:a16="http://schemas.microsoft.com/office/drawing/2014/main" id="{166CD7B7-EC99-49DE-83FA-BFCFD7345728}"/>
              </a:ext>
            </a:extLst>
          </p:cNvPr>
          <p:cNvSpPr/>
          <p:nvPr/>
        </p:nvSpPr>
        <p:spPr>
          <a:xfrm>
            <a:off x="2590800" y="3500388"/>
            <a:ext cx="6096000" cy="1600438"/>
          </a:xfrm>
          <a:prstGeom prst="rect">
            <a:avLst/>
          </a:prstGeom>
        </p:spPr>
        <p:txBody>
          <a:bodyPr>
            <a:spAutoFit/>
          </a:bodyPr>
          <a:lstStyle/>
          <a:p>
            <a:r>
              <a:rPr lang="de-DE" sz="1400" dirty="0"/>
              <a:t>Genauso wie bei Eigenschaften von Objekten, die öffentlich (durch die Notation </a:t>
            </a:r>
            <a:r>
              <a:rPr lang="de-DE" sz="1400" i="1" dirty="0" err="1"/>
              <a:t>this.xxx</a:t>
            </a:r>
            <a:r>
              <a:rPr lang="de-DE" sz="1400" dirty="0"/>
              <a:t>) oder privat (durch das Schlüsselwort </a:t>
            </a:r>
            <a:r>
              <a:rPr lang="de-DE" sz="1400" i="1" dirty="0" err="1"/>
              <a:t>var</a:t>
            </a:r>
            <a:r>
              <a:rPr lang="de-DE" sz="1400" dirty="0"/>
              <a:t> oder </a:t>
            </a:r>
            <a:r>
              <a:rPr lang="de-DE" sz="1400" i="1" dirty="0" err="1"/>
              <a:t>let</a:t>
            </a:r>
            <a:r>
              <a:rPr lang="de-DE" sz="1400" dirty="0"/>
              <a:t>) deklariert sein können, gibt es öffentliche und private Methoden in Objekten.</a:t>
            </a:r>
          </a:p>
          <a:p>
            <a:r>
              <a:rPr lang="de-DE" sz="1400" dirty="0"/>
              <a:t>Dieser Ansatz hat den Vorteil, dass alle Instanzen von Person gleich sind, aber es gibt keine privaten Eigenschaften. D.h. Eigenschaften können durch externen Code geändert und sogar gelöscht werden.</a:t>
            </a:r>
          </a:p>
        </p:txBody>
      </p:sp>
    </p:spTree>
    <p:extLst>
      <p:ext uri="{BB962C8B-B14F-4D97-AF65-F5344CB8AC3E}">
        <p14:creationId xmlns:p14="http://schemas.microsoft.com/office/powerpoint/2010/main" val="2839368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F32162-0623-40D9-9FAD-27178B37504D}"/>
              </a:ext>
            </a:extLst>
          </p:cNvPr>
          <p:cNvSpPr>
            <a:spLocks noGrp="1"/>
          </p:cNvSpPr>
          <p:nvPr>
            <p:ph type="title"/>
          </p:nvPr>
        </p:nvSpPr>
        <p:spPr/>
        <p:txBody>
          <a:bodyPr/>
          <a:lstStyle/>
          <a:p>
            <a:r>
              <a:rPr lang="de-AT" dirty="0" err="1"/>
              <a:t>event.target</a:t>
            </a:r>
            <a:r>
              <a:rPr lang="de-AT" dirty="0"/>
              <a:t>…</a:t>
            </a:r>
          </a:p>
        </p:txBody>
      </p:sp>
      <p:sp>
        <p:nvSpPr>
          <p:cNvPr id="3" name="Rechteck 2">
            <a:extLst>
              <a:ext uri="{FF2B5EF4-FFF2-40B4-BE49-F238E27FC236}">
                <a16:creationId xmlns:a16="http://schemas.microsoft.com/office/drawing/2014/main" id="{A06FD1AA-F82D-4662-BD84-D86A022E2663}"/>
              </a:ext>
            </a:extLst>
          </p:cNvPr>
          <p:cNvSpPr/>
          <p:nvPr/>
        </p:nvSpPr>
        <p:spPr>
          <a:xfrm>
            <a:off x="4959179" y="1397675"/>
            <a:ext cx="6096000" cy="1384995"/>
          </a:xfrm>
          <a:prstGeom prst="rect">
            <a:avLst/>
          </a:prstGeom>
        </p:spPr>
        <p:txBody>
          <a:bodyPr>
            <a:spAutoFit/>
          </a:bodyPr>
          <a:lstStyle/>
          <a:p>
            <a:r>
              <a:rPr lang="de-DE" sz="1400" dirty="0" err="1">
                <a:latin typeface="Source Code Pro" panose="020B0509030403020204" pitchFamily="49" charset="0"/>
                <a:ea typeface="Source Code Pro" panose="020B0509030403020204" pitchFamily="49" charset="0"/>
              </a:rPr>
              <a:t>element</a:t>
            </a:r>
            <a:r>
              <a:rPr lang="de-DE" sz="1400" dirty="0"/>
              <a:t>: Name des Elements durch das das Ereignis ausgelöst wurde. </a:t>
            </a:r>
          </a:p>
          <a:p>
            <a:r>
              <a:rPr lang="de-DE" sz="1400" dirty="0"/>
              <a:t>Wenn Sie eine Vielzahl von Elementen haben, bei denen eine Benutzerinteraktion durchgeführt werden soll, ist es einfacher anstelle vieler Eventhandlern an den jeweiligen Objekten nur einen an einem Elternobjekt anzuhängen und dann mit </a:t>
            </a:r>
            <a:r>
              <a:rPr lang="de-DE" sz="1400" b="1" dirty="0" err="1"/>
              <a:t>Event.target</a:t>
            </a:r>
            <a:r>
              <a:rPr lang="de-DE" sz="1400" dirty="0"/>
              <a:t> den Auslöser zu ermitteln. </a:t>
            </a:r>
          </a:p>
        </p:txBody>
      </p:sp>
      <p:sp>
        <p:nvSpPr>
          <p:cNvPr id="5" name="Rectangle 1">
            <a:extLst>
              <a:ext uri="{FF2B5EF4-FFF2-40B4-BE49-F238E27FC236}">
                <a16:creationId xmlns:a16="http://schemas.microsoft.com/office/drawing/2014/main" id="{6C2BA1F9-E04A-4F94-9D89-04F27D4BB335}"/>
              </a:ext>
            </a:extLst>
          </p:cNvPr>
          <p:cNvSpPr>
            <a:spLocks noChangeArrowheads="1"/>
          </p:cNvSpPr>
          <p:nvPr/>
        </p:nvSpPr>
        <p:spPr bwMode="auto">
          <a:xfrm>
            <a:off x="1146479" y="1422896"/>
            <a:ext cx="2739853" cy="307777"/>
          </a:xfrm>
          <a:prstGeom prst="rect">
            <a:avLst/>
          </a:prstGeom>
          <a:solidFill>
            <a:schemeClr val="tx1">
              <a:lumMod val="95000"/>
              <a:lumOff val="5000"/>
            </a:schemeClr>
          </a:solidFill>
        </p:spPr>
        <p:txBody>
          <a:bodyPr wrap="none">
            <a:spAutoFit/>
          </a:bodyPr>
          <a:lstStyle/>
          <a:p>
            <a:pPr lvl="0" eaLnBrk="0" fontAlgn="base" hangingPunct="0">
              <a:spcBef>
                <a:spcPct val="0"/>
              </a:spcBef>
              <a:spcAft>
                <a:spcPct val="0"/>
              </a:spcAft>
            </a:pPr>
            <a:r>
              <a:rPr lang="de-DE" altLang="de-DE" sz="1400" dirty="0" err="1">
                <a:solidFill>
                  <a:schemeClr val="bg1"/>
                </a:solidFill>
                <a:latin typeface="Source Code Pro" panose="020B0509030403020204" pitchFamily="49" charset="0"/>
                <a:ea typeface="Source Code Pro" panose="020B0509030403020204" pitchFamily="49" charset="0"/>
              </a:rPr>
              <a:t>element</a:t>
            </a:r>
            <a:r>
              <a:rPr lang="de-DE" altLang="de-DE" sz="1400" dirty="0">
                <a:solidFill>
                  <a:schemeClr val="bg1"/>
                </a:solidFill>
                <a:latin typeface="Source Code Pro" panose="020B0509030403020204" pitchFamily="49" charset="0"/>
                <a:ea typeface="Source Code Pro" panose="020B0509030403020204" pitchFamily="49" charset="0"/>
              </a:rPr>
              <a:t> = </a:t>
            </a:r>
            <a:r>
              <a:rPr lang="de-DE" altLang="de-DE" sz="1400" dirty="0" err="1">
                <a:solidFill>
                  <a:schemeClr val="bg1"/>
                </a:solidFill>
                <a:latin typeface="Source Code Pro" panose="020B0509030403020204" pitchFamily="49" charset="0"/>
                <a:ea typeface="Source Code Pro" panose="020B0509030403020204" pitchFamily="49" charset="0"/>
              </a:rPr>
              <a:t>Event.target</a:t>
            </a:r>
            <a:r>
              <a:rPr lang="de-DE" altLang="de-DE" sz="1400" dirty="0">
                <a:solidFill>
                  <a:schemeClr val="bg1"/>
                </a:solidFill>
                <a:latin typeface="Source Code Pro" panose="020B0509030403020204" pitchFamily="49" charset="0"/>
                <a:ea typeface="Source Code Pro" panose="020B0509030403020204" pitchFamily="49" charset="0"/>
              </a:rPr>
              <a:t>;</a:t>
            </a:r>
            <a:r>
              <a:rPr lang="de-DE" altLang="de-DE" sz="1100" dirty="0">
                <a:solidFill>
                  <a:schemeClr val="bg1"/>
                </a:solidFill>
                <a:latin typeface="Source Code Pro" panose="020B0509030403020204" pitchFamily="49" charset="0"/>
                <a:ea typeface="Source Code Pro" panose="020B0509030403020204" pitchFamily="49" charset="0"/>
              </a:rPr>
              <a:t> </a:t>
            </a:r>
            <a:endParaRPr lang="de-DE" altLang="de-DE" sz="3200" dirty="0">
              <a:solidFill>
                <a:schemeClr val="bg1"/>
              </a:solidFill>
              <a:latin typeface="Source Code Pro" panose="020B0509030403020204" pitchFamily="49" charset="0"/>
              <a:ea typeface="Source Code Pro" panose="020B0509030403020204" pitchFamily="49" charset="0"/>
            </a:endParaRPr>
          </a:p>
        </p:txBody>
      </p:sp>
      <p:sp>
        <p:nvSpPr>
          <p:cNvPr id="7" name="Rectangle 2">
            <a:extLst>
              <a:ext uri="{FF2B5EF4-FFF2-40B4-BE49-F238E27FC236}">
                <a16:creationId xmlns:a16="http://schemas.microsoft.com/office/drawing/2014/main" id="{8DE95741-38EA-4E01-9681-9F5D4C35B027}"/>
              </a:ext>
            </a:extLst>
          </p:cNvPr>
          <p:cNvSpPr>
            <a:spLocks noChangeArrowheads="1"/>
          </p:cNvSpPr>
          <p:nvPr/>
        </p:nvSpPr>
        <p:spPr bwMode="auto">
          <a:xfrm>
            <a:off x="486032" y="3789021"/>
            <a:ext cx="6413935" cy="2246769"/>
          </a:xfrm>
          <a:prstGeom prst="rect">
            <a:avLst/>
          </a:prstGeom>
          <a:solidFill>
            <a:schemeClr val="tx1">
              <a:lumMod val="95000"/>
              <a:lumOff val="5000"/>
            </a:schemeClr>
          </a:solidFill>
        </p:spPr>
        <p:txBody>
          <a:bodyPr wrap="none">
            <a:spAutoFit/>
          </a:bodyPr>
          <a:lstStyle/>
          <a:p>
            <a:pPr eaLnBrk="0" fontAlgn="base" hangingPunct="0">
              <a:spcBef>
                <a:spcPct val="0"/>
              </a:spcBef>
              <a:spcAft>
                <a:spcPct val="0"/>
              </a:spcAft>
            </a:pPr>
            <a:r>
              <a:rPr lang="de-DE" altLang="de-DE" sz="1400" dirty="0">
                <a:solidFill>
                  <a:schemeClr val="bg1"/>
                </a:solidFill>
                <a:latin typeface="Source Code Pro" panose="020B0509030403020204" pitchFamily="49" charset="0"/>
                <a:ea typeface="Source Code Pro" panose="020B0509030403020204" pitchFamily="49" charset="0"/>
              </a:rPr>
              <a:t>.</a:t>
            </a:r>
            <a:r>
              <a:rPr lang="de-DE" altLang="de-DE" sz="1400" dirty="0" err="1">
                <a:solidFill>
                  <a:schemeClr val="bg1"/>
                </a:solidFill>
                <a:latin typeface="Source Code Pro" panose="020B0509030403020204" pitchFamily="49" charset="0"/>
                <a:ea typeface="Source Code Pro" panose="020B0509030403020204" pitchFamily="49" charset="0"/>
              </a:rPr>
              <a:t>addEventListener</a:t>
            </a:r>
            <a:r>
              <a:rPr lang="de-DE" altLang="de-DE" sz="1400" dirty="0">
                <a:solidFill>
                  <a:schemeClr val="bg1"/>
                </a:solidFill>
                <a:latin typeface="Source Code Pro" panose="020B0509030403020204" pitchFamily="49" charset="0"/>
                <a:ea typeface="Source Code Pro" panose="020B0509030403020204" pitchFamily="49" charset="0"/>
              </a:rPr>
              <a:t>('</a:t>
            </a:r>
            <a:r>
              <a:rPr lang="de-DE" altLang="de-DE" sz="1400" dirty="0" err="1">
                <a:solidFill>
                  <a:schemeClr val="bg1"/>
                </a:solidFill>
                <a:latin typeface="Source Code Pro" panose="020B0509030403020204" pitchFamily="49" charset="0"/>
                <a:ea typeface="Source Code Pro" panose="020B0509030403020204" pitchFamily="49" charset="0"/>
              </a:rPr>
              <a:t>DOMContentLoaded</a:t>
            </a:r>
            <a:r>
              <a:rPr lang="de-DE" altLang="de-DE" sz="1400" dirty="0">
                <a:solidFill>
                  <a:schemeClr val="bg1"/>
                </a:solidFill>
                <a:latin typeface="Source Code Pro" panose="020B0509030403020204" pitchFamily="49" charset="0"/>
                <a:ea typeface="Source Code Pro" panose="020B0509030403020204" pitchFamily="49" charset="0"/>
              </a:rPr>
              <a:t>', </a:t>
            </a:r>
            <a:r>
              <a:rPr lang="de-DE" altLang="de-DE" sz="1400" dirty="0" err="1">
                <a:solidFill>
                  <a:schemeClr val="bg1"/>
                </a:solidFill>
                <a:latin typeface="Source Code Pro" panose="020B0509030403020204" pitchFamily="49" charset="0"/>
                <a:ea typeface="Source Code Pro" panose="020B0509030403020204" pitchFamily="49" charset="0"/>
              </a:rPr>
              <a:t>function</a:t>
            </a:r>
            <a:r>
              <a:rPr lang="de-DE" altLang="de-DE" sz="1400" dirty="0">
                <a:solidFill>
                  <a:schemeClr val="bg1"/>
                </a:solidFill>
                <a:latin typeface="Source Code Pro" panose="020B0509030403020204" pitchFamily="49" charset="0"/>
                <a:ea typeface="Source Code Pro" panose="020B0509030403020204" pitchFamily="49" charset="0"/>
              </a:rPr>
              <a:t> () { </a:t>
            </a:r>
          </a:p>
          <a:p>
            <a:pPr eaLnBrk="0" fontAlgn="base" hangingPunct="0">
              <a:spcBef>
                <a:spcPct val="0"/>
              </a:spcBef>
              <a:spcAft>
                <a:spcPct val="0"/>
              </a:spcAft>
            </a:pPr>
            <a:r>
              <a:rPr lang="de-DE" altLang="de-DE" sz="1400" dirty="0">
                <a:solidFill>
                  <a:schemeClr val="bg1"/>
                </a:solidFill>
                <a:latin typeface="Source Code Pro" panose="020B0509030403020204" pitchFamily="49" charset="0"/>
                <a:ea typeface="Source Code Pro" panose="020B0509030403020204" pitchFamily="49" charset="0"/>
              </a:rPr>
              <a:t> </a:t>
            </a:r>
            <a:r>
              <a:rPr lang="de-DE" altLang="de-DE" sz="1400" dirty="0" err="1">
                <a:solidFill>
                  <a:schemeClr val="bg1"/>
                </a:solidFill>
                <a:latin typeface="Source Code Pro" panose="020B0509030403020204" pitchFamily="49" charset="0"/>
                <a:ea typeface="Source Code Pro" panose="020B0509030403020204" pitchFamily="49" charset="0"/>
              </a:rPr>
              <a:t>function</a:t>
            </a:r>
            <a:r>
              <a:rPr lang="de-DE" altLang="de-DE" sz="1400" dirty="0">
                <a:solidFill>
                  <a:schemeClr val="bg1"/>
                </a:solidFill>
                <a:latin typeface="Source Code Pro" panose="020B0509030403020204" pitchFamily="49" charset="0"/>
                <a:ea typeface="Source Code Pro" panose="020B0509030403020204" pitchFamily="49" charset="0"/>
              </a:rPr>
              <a:t> </a:t>
            </a:r>
            <a:r>
              <a:rPr lang="de-DE" altLang="de-DE" sz="1400" dirty="0" err="1">
                <a:solidFill>
                  <a:schemeClr val="bg1"/>
                </a:solidFill>
                <a:latin typeface="Source Code Pro" panose="020B0509030403020204" pitchFamily="49" charset="0"/>
                <a:ea typeface="Source Code Pro" panose="020B0509030403020204" pitchFamily="49" charset="0"/>
              </a:rPr>
              <a:t>findeAuslöser</a:t>
            </a:r>
            <a:r>
              <a:rPr lang="de-DE" altLang="de-DE" sz="1400" dirty="0">
                <a:solidFill>
                  <a:schemeClr val="bg1"/>
                </a:solidFill>
                <a:latin typeface="Source Code Pro" panose="020B0509030403020204" pitchFamily="49" charset="0"/>
                <a:ea typeface="Source Code Pro" panose="020B0509030403020204" pitchFamily="49" charset="0"/>
              </a:rPr>
              <a:t>(</a:t>
            </a:r>
            <a:r>
              <a:rPr lang="de-DE" altLang="de-DE" sz="1400" dirty="0" err="1">
                <a:solidFill>
                  <a:schemeClr val="bg1"/>
                </a:solidFill>
                <a:latin typeface="Source Code Pro" panose="020B0509030403020204" pitchFamily="49" charset="0"/>
                <a:ea typeface="Source Code Pro" panose="020B0509030403020204" pitchFamily="49" charset="0"/>
              </a:rPr>
              <a:t>event</a:t>
            </a:r>
            <a:r>
              <a:rPr lang="de-DE" altLang="de-DE" sz="1400" dirty="0">
                <a:solidFill>
                  <a:schemeClr val="bg1"/>
                </a:solidFill>
                <a:latin typeface="Source Code Pro" panose="020B0509030403020204" pitchFamily="49" charset="0"/>
                <a:ea typeface="Source Code Pro" panose="020B0509030403020204" pitchFamily="49" charset="0"/>
              </a:rPr>
              <a:t>) { </a:t>
            </a:r>
          </a:p>
          <a:p>
            <a:pPr eaLnBrk="0" fontAlgn="base" hangingPunct="0">
              <a:spcBef>
                <a:spcPct val="0"/>
              </a:spcBef>
              <a:spcAft>
                <a:spcPct val="0"/>
              </a:spcAft>
            </a:pPr>
            <a:r>
              <a:rPr lang="de-DE" altLang="de-DE" sz="1400" dirty="0">
                <a:solidFill>
                  <a:schemeClr val="bg1"/>
                </a:solidFill>
                <a:latin typeface="Source Code Pro" panose="020B0509030403020204" pitchFamily="49" charset="0"/>
                <a:ea typeface="Source Code Pro" panose="020B0509030403020204" pitchFamily="49" charset="0"/>
              </a:rPr>
              <a:t>   </a:t>
            </a:r>
            <a:r>
              <a:rPr lang="de-DE" altLang="de-DE" sz="1400" dirty="0" err="1">
                <a:solidFill>
                  <a:schemeClr val="bg1"/>
                </a:solidFill>
                <a:latin typeface="Source Code Pro" panose="020B0509030403020204" pitchFamily="49" charset="0"/>
                <a:ea typeface="Source Code Pro" panose="020B0509030403020204" pitchFamily="49" charset="0"/>
              </a:rPr>
              <a:t>var</a:t>
            </a:r>
            <a:r>
              <a:rPr lang="de-DE" altLang="de-DE" sz="1400" dirty="0">
                <a:solidFill>
                  <a:schemeClr val="bg1"/>
                </a:solidFill>
                <a:latin typeface="Source Code Pro" panose="020B0509030403020204" pitchFamily="49" charset="0"/>
                <a:ea typeface="Source Code Pro" panose="020B0509030403020204" pitchFamily="49" charset="0"/>
              </a:rPr>
              <a:t> </a:t>
            </a:r>
            <a:r>
              <a:rPr lang="de-DE" altLang="de-DE" sz="1400" dirty="0" err="1">
                <a:solidFill>
                  <a:schemeClr val="bg1"/>
                </a:solidFill>
                <a:latin typeface="Source Code Pro" panose="020B0509030403020204" pitchFamily="49" charset="0"/>
                <a:ea typeface="Source Code Pro" panose="020B0509030403020204" pitchFamily="49" charset="0"/>
              </a:rPr>
              <a:t>elem</a:t>
            </a:r>
            <a:r>
              <a:rPr lang="de-DE" altLang="de-DE" sz="1400" dirty="0">
                <a:solidFill>
                  <a:schemeClr val="bg1"/>
                </a:solidFill>
                <a:latin typeface="Source Code Pro" panose="020B0509030403020204" pitchFamily="49" charset="0"/>
                <a:ea typeface="Source Code Pro" panose="020B0509030403020204" pitchFamily="49" charset="0"/>
              </a:rPr>
              <a:t> = </a:t>
            </a:r>
            <a:r>
              <a:rPr lang="de-DE" altLang="de-DE" sz="1400" dirty="0" err="1">
                <a:solidFill>
                  <a:schemeClr val="bg1"/>
                </a:solidFill>
                <a:latin typeface="Source Code Pro" panose="020B0509030403020204" pitchFamily="49" charset="0"/>
                <a:ea typeface="Source Code Pro" panose="020B0509030403020204" pitchFamily="49" charset="0"/>
              </a:rPr>
              <a:t>event.target</a:t>
            </a:r>
            <a:r>
              <a:rPr lang="de-DE" altLang="de-DE" sz="1400" dirty="0">
                <a:solidFill>
                  <a:schemeClr val="bg1"/>
                </a:solidFill>
                <a:latin typeface="Source Code Pro" panose="020B0509030403020204" pitchFamily="49" charset="0"/>
                <a:ea typeface="Source Code Pro" panose="020B0509030403020204" pitchFamily="49" charset="0"/>
              </a:rPr>
              <a:t>, </a:t>
            </a:r>
          </a:p>
          <a:p>
            <a:pPr eaLnBrk="0" fontAlgn="base" hangingPunct="0">
              <a:spcBef>
                <a:spcPct val="0"/>
              </a:spcBef>
              <a:spcAft>
                <a:spcPct val="0"/>
              </a:spcAft>
            </a:pPr>
            <a:r>
              <a:rPr lang="de-DE" altLang="de-DE" sz="1400" dirty="0">
                <a:solidFill>
                  <a:schemeClr val="bg1"/>
                </a:solidFill>
                <a:latin typeface="Source Code Pro" panose="020B0509030403020204" pitchFamily="49" charset="0"/>
                <a:ea typeface="Source Code Pro" panose="020B0509030403020204" pitchFamily="49" charset="0"/>
              </a:rPr>
              <a:t>       </a:t>
            </a:r>
            <a:r>
              <a:rPr lang="de-DE" altLang="de-DE" sz="1400" dirty="0" err="1">
                <a:solidFill>
                  <a:schemeClr val="bg1"/>
                </a:solidFill>
                <a:latin typeface="Source Code Pro" panose="020B0509030403020204" pitchFamily="49" charset="0"/>
                <a:ea typeface="Source Code Pro" panose="020B0509030403020204" pitchFamily="49" charset="0"/>
              </a:rPr>
              <a:t>name</a:t>
            </a:r>
            <a:r>
              <a:rPr lang="de-DE" altLang="de-DE" sz="1400" dirty="0">
                <a:solidFill>
                  <a:schemeClr val="bg1"/>
                </a:solidFill>
                <a:latin typeface="Source Code Pro" panose="020B0509030403020204" pitchFamily="49" charset="0"/>
                <a:ea typeface="Source Code Pro" panose="020B0509030403020204" pitchFamily="49" charset="0"/>
              </a:rPr>
              <a:t> = </a:t>
            </a:r>
            <a:r>
              <a:rPr lang="de-DE" altLang="de-DE" sz="1400" dirty="0" err="1">
                <a:solidFill>
                  <a:schemeClr val="bg1"/>
                </a:solidFill>
                <a:latin typeface="Source Code Pro" panose="020B0509030403020204" pitchFamily="49" charset="0"/>
                <a:ea typeface="Source Code Pro" panose="020B0509030403020204" pitchFamily="49" charset="0"/>
              </a:rPr>
              <a:t>elem.nodeName</a:t>
            </a:r>
            <a:r>
              <a:rPr lang="de-DE" altLang="de-DE" sz="1400" dirty="0">
                <a:solidFill>
                  <a:schemeClr val="bg1"/>
                </a:solidFill>
                <a:latin typeface="Source Code Pro" panose="020B0509030403020204" pitchFamily="49" charset="0"/>
                <a:ea typeface="Source Code Pro" panose="020B0509030403020204" pitchFamily="49" charset="0"/>
              </a:rPr>
              <a:t>; </a:t>
            </a:r>
          </a:p>
          <a:p>
            <a:pPr eaLnBrk="0" fontAlgn="base" hangingPunct="0">
              <a:spcBef>
                <a:spcPct val="0"/>
              </a:spcBef>
              <a:spcAft>
                <a:spcPct val="0"/>
              </a:spcAft>
            </a:pPr>
            <a:r>
              <a:rPr lang="de-DE" altLang="de-DE" sz="1400" dirty="0">
                <a:solidFill>
                  <a:schemeClr val="bg1"/>
                </a:solidFill>
                <a:latin typeface="Source Code Pro" panose="020B0509030403020204" pitchFamily="49" charset="0"/>
                <a:ea typeface="Source Code Pro" panose="020B0509030403020204" pitchFamily="49" charset="0"/>
              </a:rPr>
              <a:t>   </a:t>
            </a:r>
            <a:r>
              <a:rPr lang="de-DE" altLang="de-DE" sz="1400" dirty="0" err="1">
                <a:solidFill>
                  <a:schemeClr val="bg1"/>
                </a:solidFill>
                <a:latin typeface="Source Code Pro" panose="020B0509030403020204" pitchFamily="49" charset="0"/>
                <a:ea typeface="Source Code Pro" panose="020B0509030403020204" pitchFamily="49" charset="0"/>
              </a:rPr>
              <a:t>document.getElementById</a:t>
            </a:r>
            <a:r>
              <a:rPr lang="de-DE" altLang="de-DE" sz="1400" dirty="0">
                <a:solidFill>
                  <a:schemeClr val="bg1"/>
                </a:solidFill>
                <a:latin typeface="Source Code Pro" panose="020B0509030403020204" pitchFamily="49" charset="0"/>
                <a:ea typeface="Source Code Pro" panose="020B0509030403020204" pitchFamily="49" charset="0"/>
              </a:rPr>
              <a:t>('</a:t>
            </a:r>
            <a:r>
              <a:rPr lang="de-DE" altLang="de-DE" sz="1400" dirty="0" err="1">
                <a:solidFill>
                  <a:schemeClr val="bg1"/>
                </a:solidFill>
                <a:latin typeface="Source Code Pro" panose="020B0509030403020204" pitchFamily="49" charset="0"/>
                <a:ea typeface="Source Code Pro" panose="020B0509030403020204" pitchFamily="49" charset="0"/>
              </a:rPr>
              <a:t>ereignis</a:t>
            </a:r>
            <a:r>
              <a:rPr lang="de-DE" altLang="de-DE" sz="1400" dirty="0">
                <a:solidFill>
                  <a:schemeClr val="bg1"/>
                </a:solidFill>
                <a:latin typeface="Source Code Pro" panose="020B0509030403020204" pitchFamily="49" charset="0"/>
                <a:ea typeface="Source Code Pro" panose="020B0509030403020204" pitchFamily="49" charset="0"/>
              </a:rPr>
              <a:t>').textContent = </a:t>
            </a:r>
            <a:r>
              <a:rPr lang="de-DE" altLang="de-DE" sz="1400" dirty="0" err="1">
                <a:solidFill>
                  <a:schemeClr val="bg1"/>
                </a:solidFill>
                <a:latin typeface="Source Code Pro" panose="020B0509030403020204" pitchFamily="49" charset="0"/>
                <a:ea typeface="Source Code Pro" panose="020B0509030403020204" pitchFamily="49" charset="0"/>
              </a:rPr>
              <a:t>name</a:t>
            </a:r>
            <a:r>
              <a:rPr lang="de-DE" altLang="de-DE" sz="1400" dirty="0">
                <a:solidFill>
                  <a:schemeClr val="bg1"/>
                </a:solidFill>
                <a:latin typeface="Source Code Pro" panose="020B0509030403020204" pitchFamily="49" charset="0"/>
                <a:ea typeface="Source Code Pro" panose="020B0509030403020204" pitchFamily="49" charset="0"/>
              </a:rPr>
              <a:t>;</a:t>
            </a:r>
          </a:p>
          <a:p>
            <a:pPr eaLnBrk="0" fontAlgn="base" hangingPunct="0">
              <a:spcBef>
                <a:spcPct val="0"/>
              </a:spcBef>
              <a:spcAft>
                <a:spcPct val="0"/>
              </a:spcAft>
            </a:pPr>
            <a:r>
              <a:rPr lang="de-DE" altLang="de-DE" sz="1400" dirty="0">
                <a:solidFill>
                  <a:schemeClr val="bg1"/>
                </a:solidFill>
                <a:latin typeface="Source Code Pro" panose="020B0509030403020204" pitchFamily="49" charset="0"/>
                <a:ea typeface="Source Code Pro" panose="020B0509030403020204" pitchFamily="49" charset="0"/>
              </a:rPr>
              <a:t> } </a:t>
            </a:r>
          </a:p>
          <a:p>
            <a:pPr eaLnBrk="0" fontAlgn="base" hangingPunct="0">
              <a:spcBef>
                <a:spcPct val="0"/>
              </a:spcBef>
              <a:spcAft>
                <a:spcPct val="0"/>
              </a:spcAft>
            </a:pPr>
            <a:r>
              <a:rPr lang="de-DE" altLang="de-DE" sz="1400" dirty="0">
                <a:solidFill>
                  <a:schemeClr val="bg1"/>
                </a:solidFill>
                <a:latin typeface="Source Code Pro" panose="020B0509030403020204" pitchFamily="49" charset="0"/>
                <a:ea typeface="Source Code Pro" panose="020B0509030403020204" pitchFamily="49" charset="0"/>
              </a:rPr>
              <a:t> </a:t>
            </a:r>
            <a:r>
              <a:rPr lang="de-DE" altLang="de-DE" sz="1400" dirty="0" err="1">
                <a:solidFill>
                  <a:schemeClr val="bg1"/>
                </a:solidFill>
                <a:latin typeface="Source Code Pro" panose="020B0509030403020204" pitchFamily="49" charset="0"/>
                <a:ea typeface="Source Code Pro" panose="020B0509030403020204" pitchFamily="49" charset="0"/>
              </a:rPr>
              <a:t>var</a:t>
            </a:r>
            <a:r>
              <a:rPr lang="de-DE" altLang="de-DE" sz="1400" dirty="0">
                <a:solidFill>
                  <a:schemeClr val="bg1"/>
                </a:solidFill>
                <a:latin typeface="Source Code Pro" panose="020B0509030403020204" pitchFamily="49" charset="0"/>
                <a:ea typeface="Source Code Pro" panose="020B0509030403020204" pitchFamily="49" charset="0"/>
              </a:rPr>
              <a:t> </a:t>
            </a:r>
            <a:r>
              <a:rPr lang="de-DE" altLang="de-DE" sz="1400" dirty="0" err="1">
                <a:solidFill>
                  <a:schemeClr val="bg1"/>
                </a:solidFill>
                <a:latin typeface="Source Code Pro" panose="020B0509030403020204" pitchFamily="49" charset="0"/>
                <a:ea typeface="Source Code Pro" panose="020B0509030403020204" pitchFamily="49" charset="0"/>
              </a:rPr>
              <a:t>seite</a:t>
            </a:r>
            <a:r>
              <a:rPr lang="de-DE" altLang="de-DE" sz="1400" dirty="0">
                <a:solidFill>
                  <a:schemeClr val="bg1"/>
                </a:solidFill>
                <a:latin typeface="Source Code Pro" panose="020B0509030403020204" pitchFamily="49" charset="0"/>
                <a:ea typeface="Source Code Pro" panose="020B0509030403020204" pitchFamily="49" charset="0"/>
              </a:rPr>
              <a:t> = </a:t>
            </a:r>
            <a:r>
              <a:rPr lang="de-DE" altLang="de-DE" sz="1400" dirty="0" err="1">
                <a:solidFill>
                  <a:schemeClr val="bg1"/>
                </a:solidFill>
                <a:latin typeface="Source Code Pro" panose="020B0509030403020204" pitchFamily="49" charset="0"/>
                <a:ea typeface="Source Code Pro" panose="020B0509030403020204" pitchFamily="49" charset="0"/>
              </a:rPr>
              <a:t>document.documentElement</a:t>
            </a:r>
            <a:r>
              <a:rPr lang="de-DE" altLang="de-DE" sz="1400" dirty="0">
                <a:solidFill>
                  <a:schemeClr val="bg1"/>
                </a:solidFill>
                <a:latin typeface="Source Code Pro" panose="020B0509030403020204" pitchFamily="49" charset="0"/>
                <a:ea typeface="Source Code Pro" panose="020B0509030403020204" pitchFamily="49" charset="0"/>
              </a:rPr>
              <a:t>; </a:t>
            </a:r>
          </a:p>
          <a:p>
            <a:pPr eaLnBrk="0" fontAlgn="base" hangingPunct="0">
              <a:spcBef>
                <a:spcPct val="0"/>
              </a:spcBef>
              <a:spcAft>
                <a:spcPct val="0"/>
              </a:spcAft>
            </a:pPr>
            <a:r>
              <a:rPr lang="de-DE" altLang="de-DE" sz="1400" dirty="0">
                <a:solidFill>
                  <a:schemeClr val="bg1"/>
                </a:solidFill>
                <a:latin typeface="Source Code Pro" panose="020B0509030403020204" pitchFamily="49" charset="0"/>
                <a:ea typeface="Source Code Pro" panose="020B0509030403020204" pitchFamily="49" charset="0"/>
              </a:rPr>
              <a:t> </a:t>
            </a:r>
            <a:r>
              <a:rPr lang="de-DE" altLang="de-DE" sz="1400" dirty="0" err="1">
                <a:solidFill>
                  <a:schemeClr val="bg1"/>
                </a:solidFill>
                <a:latin typeface="Source Code Pro" panose="020B0509030403020204" pitchFamily="49" charset="0"/>
                <a:ea typeface="Source Code Pro" panose="020B0509030403020204" pitchFamily="49" charset="0"/>
              </a:rPr>
              <a:t>seite.addEventListener</a:t>
            </a:r>
            <a:r>
              <a:rPr lang="de-DE" altLang="de-DE" sz="1400" dirty="0">
                <a:solidFill>
                  <a:schemeClr val="bg1"/>
                </a:solidFill>
                <a:latin typeface="Source Code Pro" panose="020B0509030403020204" pitchFamily="49" charset="0"/>
                <a:ea typeface="Source Code Pro" panose="020B0509030403020204" pitchFamily="49" charset="0"/>
              </a:rPr>
              <a:t>('</a:t>
            </a:r>
            <a:r>
              <a:rPr lang="de-DE" altLang="de-DE" sz="1400" dirty="0" err="1">
                <a:solidFill>
                  <a:schemeClr val="bg1"/>
                </a:solidFill>
                <a:latin typeface="Source Code Pro" panose="020B0509030403020204" pitchFamily="49" charset="0"/>
                <a:ea typeface="Source Code Pro" panose="020B0509030403020204" pitchFamily="49" charset="0"/>
              </a:rPr>
              <a:t>mouseover</a:t>
            </a:r>
            <a:r>
              <a:rPr lang="de-DE" altLang="de-DE" sz="1400" dirty="0">
                <a:solidFill>
                  <a:schemeClr val="bg1"/>
                </a:solidFill>
                <a:latin typeface="Source Code Pro" panose="020B0509030403020204" pitchFamily="49" charset="0"/>
                <a:ea typeface="Source Code Pro" panose="020B0509030403020204" pitchFamily="49" charset="0"/>
              </a:rPr>
              <a:t>', </a:t>
            </a:r>
            <a:r>
              <a:rPr lang="de-DE" altLang="de-DE" sz="1400" dirty="0" err="1">
                <a:solidFill>
                  <a:schemeClr val="bg1"/>
                </a:solidFill>
                <a:latin typeface="Source Code Pro" panose="020B0509030403020204" pitchFamily="49" charset="0"/>
                <a:ea typeface="Source Code Pro" panose="020B0509030403020204" pitchFamily="49" charset="0"/>
              </a:rPr>
              <a:t>findeAuslöser</a:t>
            </a:r>
            <a:r>
              <a:rPr lang="de-DE" altLang="de-DE" sz="1400" dirty="0">
                <a:solidFill>
                  <a:schemeClr val="bg1"/>
                </a:solidFill>
                <a:latin typeface="Source Code Pro" panose="020B0509030403020204" pitchFamily="49" charset="0"/>
                <a:ea typeface="Source Code Pro" panose="020B0509030403020204" pitchFamily="49" charset="0"/>
              </a:rPr>
              <a:t>); </a:t>
            </a:r>
          </a:p>
          <a:p>
            <a:pPr eaLnBrk="0" fontAlgn="base" hangingPunct="0">
              <a:spcBef>
                <a:spcPct val="0"/>
              </a:spcBef>
              <a:spcAft>
                <a:spcPct val="0"/>
              </a:spcAft>
            </a:pPr>
            <a:r>
              <a:rPr lang="de-DE" altLang="de-DE" sz="1400" dirty="0">
                <a:solidFill>
                  <a:schemeClr val="bg1"/>
                </a:solidFill>
                <a:latin typeface="Source Code Pro" panose="020B0509030403020204" pitchFamily="49" charset="0"/>
                <a:ea typeface="Source Code Pro" panose="020B0509030403020204" pitchFamily="49" charset="0"/>
              </a:rPr>
              <a:t> </a:t>
            </a:r>
            <a:r>
              <a:rPr lang="de-DE" altLang="de-DE" sz="1400" dirty="0" err="1">
                <a:solidFill>
                  <a:schemeClr val="bg1"/>
                </a:solidFill>
                <a:latin typeface="Source Code Pro" panose="020B0509030403020204" pitchFamily="49" charset="0"/>
                <a:ea typeface="Source Code Pro" panose="020B0509030403020204" pitchFamily="49" charset="0"/>
              </a:rPr>
              <a:t>seite.addEventListener</a:t>
            </a:r>
            <a:r>
              <a:rPr lang="de-DE" altLang="de-DE" sz="1400" dirty="0">
                <a:solidFill>
                  <a:schemeClr val="bg1"/>
                </a:solidFill>
                <a:latin typeface="Source Code Pro" panose="020B0509030403020204" pitchFamily="49" charset="0"/>
                <a:ea typeface="Source Code Pro" panose="020B0509030403020204" pitchFamily="49" charset="0"/>
              </a:rPr>
              <a:t>('</a:t>
            </a:r>
            <a:r>
              <a:rPr lang="de-DE" altLang="de-DE" sz="1400" dirty="0" err="1">
                <a:solidFill>
                  <a:schemeClr val="bg1"/>
                </a:solidFill>
                <a:latin typeface="Source Code Pro" panose="020B0509030403020204" pitchFamily="49" charset="0"/>
                <a:ea typeface="Source Code Pro" panose="020B0509030403020204" pitchFamily="49" charset="0"/>
              </a:rPr>
              <a:t>click</a:t>
            </a:r>
            <a:r>
              <a:rPr lang="de-DE" altLang="de-DE" sz="1400" dirty="0">
                <a:solidFill>
                  <a:schemeClr val="bg1"/>
                </a:solidFill>
                <a:latin typeface="Source Code Pro" panose="020B0509030403020204" pitchFamily="49" charset="0"/>
                <a:ea typeface="Source Code Pro" panose="020B0509030403020204" pitchFamily="49" charset="0"/>
              </a:rPr>
              <a:t>', </a:t>
            </a:r>
            <a:r>
              <a:rPr lang="de-DE" altLang="de-DE" sz="1400" dirty="0" err="1">
                <a:solidFill>
                  <a:schemeClr val="bg1"/>
                </a:solidFill>
                <a:latin typeface="Source Code Pro" panose="020B0509030403020204" pitchFamily="49" charset="0"/>
                <a:ea typeface="Source Code Pro" panose="020B0509030403020204" pitchFamily="49" charset="0"/>
              </a:rPr>
              <a:t>findeAuslöser</a:t>
            </a:r>
            <a:r>
              <a:rPr lang="de-DE" altLang="de-DE" sz="1400" dirty="0">
                <a:solidFill>
                  <a:schemeClr val="bg1"/>
                </a:solidFill>
                <a:latin typeface="Source Code Pro" panose="020B0509030403020204" pitchFamily="49" charset="0"/>
                <a:ea typeface="Source Code Pro" panose="020B0509030403020204" pitchFamily="49" charset="0"/>
              </a:rPr>
              <a:t>); </a:t>
            </a:r>
          </a:p>
          <a:p>
            <a:pPr eaLnBrk="0" fontAlgn="base" hangingPunct="0">
              <a:spcBef>
                <a:spcPct val="0"/>
              </a:spcBef>
              <a:spcAft>
                <a:spcPct val="0"/>
              </a:spcAft>
            </a:pPr>
            <a:r>
              <a:rPr lang="de-DE" altLang="de-DE" sz="1400" dirty="0">
                <a:solidFill>
                  <a:schemeClr val="bg1"/>
                </a:solidFill>
                <a:latin typeface="Source Code Pro" panose="020B0509030403020204" pitchFamily="49" charset="0"/>
                <a:ea typeface="Source Code Pro" panose="020B0509030403020204" pitchFamily="49" charset="0"/>
              </a:rPr>
              <a:t>});  </a:t>
            </a:r>
          </a:p>
        </p:txBody>
      </p:sp>
      <p:sp>
        <p:nvSpPr>
          <p:cNvPr id="8" name="Rectangle 3">
            <a:extLst>
              <a:ext uri="{FF2B5EF4-FFF2-40B4-BE49-F238E27FC236}">
                <a16:creationId xmlns:a16="http://schemas.microsoft.com/office/drawing/2014/main" id="{76790451-8785-448E-9D5D-69AE9B72AC29}"/>
              </a:ext>
            </a:extLst>
          </p:cNvPr>
          <p:cNvSpPr>
            <a:spLocks noChangeArrowheads="1"/>
          </p:cNvSpPr>
          <p:nvPr/>
        </p:nvSpPr>
        <p:spPr bwMode="auto">
          <a:xfrm>
            <a:off x="7034873" y="3465855"/>
            <a:ext cx="5157127"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chemeClr val="tx1"/>
                </a:solidFill>
                <a:effectLst/>
                <a:latin typeface="+mj-lt"/>
              </a:rPr>
              <a:t>Beim Laden der Seite wird eine anonyme Funktion ausgeführt. Innerhalb dieser wird das HTML-Element in der Variable </a:t>
            </a:r>
            <a:r>
              <a:rPr kumimoji="0" lang="de-DE" altLang="de-DE" sz="1400" b="0" i="0" u="none" strike="noStrike" cap="none" normalizeH="0" baseline="0" dirty="0" err="1">
                <a:ln>
                  <a:noFill/>
                </a:ln>
                <a:solidFill>
                  <a:schemeClr val="tx1"/>
                </a:solidFill>
                <a:effectLst/>
                <a:latin typeface="Source Code Pro" panose="020B0509030403020204" pitchFamily="49" charset="0"/>
                <a:ea typeface="Source Code Pro" panose="020B0509030403020204" pitchFamily="49" charset="0"/>
              </a:rPr>
              <a:t>seite</a:t>
            </a:r>
            <a:r>
              <a:rPr kumimoji="0" lang="de-DE" altLang="de-DE" sz="1400" b="0" i="0" u="none" strike="noStrike" cap="none" normalizeH="0" baseline="0" dirty="0">
                <a:ln>
                  <a:noFill/>
                </a:ln>
                <a:solidFill>
                  <a:schemeClr val="tx1"/>
                </a:solidFill>
                <a:effectLst/>
                <a:latin typeface="+mj-lt"/>
              </a:rPr>
              <a:t> gespeichert und dieses überwacht, ob der Mauszeiger über einem Element schwebt oder in dieses Element geklickt wird (Zeilen 7-9). Wenn ein solches Ereignis festgestellt wird, wird die Funktion </a:t>
            </a:r>
            <a:r>
              <a:rPr lang="de-DE" altLang="de-DE" sz="1400" dirty="0" err="1">
                <a:latin typeface="Source Code Pro" panose="020B0509030403020204" pitchFamily="49" charset="0"/>
                <a:ea typeface="Source Code Pro" panose="020B0509030403020204" pitchFamily="49" charset="0"/>
              </a:rPr>
              <a:t>findeAuslöser</a:t>
            </a:r>
            <a:r>
              <a:rPr lang="de-DE" altLang="de-DE" sz="1400" dirty="0">
                <a:latin typeface="Source Code Pro" panose="020B0509030403020204" pitchFamily="49" charset="0"/>
                <a:ea typeface="Source Code Pro" panose="020B0509030403020204" pitchFamily="49" charset="0"/>
              </a:rPr>
              <a:t>()</a:t>
            </a:r>
            <a:r>
              <a:rPr kumimoji="0" lang="de-DE" altLang="de-DE" sz="1400" b="0" i="0" u="none" strike="noStrike" cap="none" normalizeH="0" baseline="0" dirty="0">
                <a:ln>
                  <a:noFill/>
                </a:ln>
                <a:solidFill>
                  <a:schemeClr val="tx1"/>
                </a:solidFill>
                <a:effectLst/>
                <a:latin typeface="+mj-lt"/>
              </a:rPr>
              <a:t> ausgeführt. Sie bekommt das auslösende Ereignis übergeben (Zeile 2), ermittelt mit </a:t>
            </a:r>
            <a:r>
              <a:rPr kumimoji="0" lang="de-DE" altLang="de-DE" sz="1400" b="1" i="0" u="none" strike="noStrike" cap="none" normalizeH="0" baseline="0" dirty="0" err="1">
                <a:ln>
                  <a:noFill/>
                </a:ln>
                <a:solidFill>
                  <a:schemeClr val="tx1"/>
                </a:solidFill>
                <a:effectLst/>
                <a:latin typeface="Source Code Pro" panose="020B0509030403020204" pitchFamily="49" charset="0"/>
                <a:ea typeface="Source Code Pro" panose="020B0509030403020204" pitchFamily="49" charset="0"/>
              </a:rPr>
              <a:t>event.target</a:t>
            </a:r>
            <a:r>
              <a:rPr kumimoji="0" lang="de-DE" altLang="de-DE" sz="1400" b="0" i="0" u="none" strike="noStrike" cap="none" normalizeH="0" baseline="0" dirty="0">
                <a:ln>
                  <a:noFill/>
                </a:ln>
                <a:solidFill>
                  <a:schemeClr val="tx1"/>
                </a:solidFill>
                <a:effectLst/>
                <a:latin typeface="Source Code Pro" panose="020B0509030403020204" pitchFamily="49" charset="0"/>
                <a:ea typeface="Source Code Pro" panose="020B0509030403020204" pitchFamily="49" charset="0"/>
              </a:rPr>
              <a:t> </a:t>
            </a:r>
            <a:r>
              <a:rPr kumimoji="0" lang="de-DE" altLang="de-DE" sz="1400" b="0" i="0" u="none" strike="noStrike" cap="none" normalizeH="0" baseline="0" dirty="0">
                <a:ln>
                  <a:noFill/>
                </a:ln>
                <a:solidFill>
                  <a:schemeClr val="tx1"/>
                </a:solidFill>
                <a:effectLst/>
                <a:latin typeface="+mj-lt"/>
              </a:rPr>
              <a:t>das auslösende Element, speichert es in der Variablen </a:t>
            </a:r>
            <a:r>
              <a:rPr lang="de-DE" altLang="de-DE" sz="1400" dirty="0" err="1">
                <a:latin typeface="Source Code Pro" panose="020B0509030403020204" pitchFamily="49" charset="0"/>
                <a:ea typeface="Source Code Pro" panose="020B0509030403020204" pitchFamily="49" charset="0"/>
              </a:rPr>
              <a:t>elem</a:t>
            </a:r>
            <a:r>
              <a:rPr kumimoji="0" lang="de-DE" altLang="de-DE" sz="1400" b="0" i="0" u="none" strike="noStrike" cap="none" normalizeH="0" baseline="0" dirty="0">
                <a:ln>
                  <a:noFill/>
                </a:ln>
                <a:solidFill>
                  <a:schemeClr val="tx1"/>
                </a:solidFill>
                <a:effectLst/>
                <a:latin typeface="+mj-lt"/>
              </a:rPr>
              <a:t> (Zeile 3), ermittelt mithilfe der Eigenschaft nodeName den Namen des auslösenden Elements (Zeile 4) und schreibt diesen Namen via textContent in den Elementinhalt des Elements mit der ID </a:t>
            </a:r>
            <a:r>
              <a:rPr lang="de-DE" altLang="de-DE" sz="1400" dirty="0" err="1">
                <a:latin typeface="Source Code Pro" panose="020B0509030403020204" pitchFamily="49" charset="0"/>
                <a:ea typeface="Source Code Pro" panose="020B0509030403020204" pitchFamily="49" charset="0"/>
              </a:rPr>
              <a:t>ereignis</a:t>
            </a:r>
            <a:r>
              <a:rPr kumimoji="0" lang="de-DE" altLang="de-DE" sz="1400" b="0" i="0" u="none" strike="noStrike" cap="none" normalizeH="0" baseline="0" dirty="0">
                <a:ln>
                  <a:noFill/>
                </a:ln>
                <a:solidFill>
                  <a:schemeClr val="tx1"/>
                </a:solidFill>
                <a:effectLst/>
                <a:latin typeface="+mj-lt"/>
              </a:rPr>
              <a:t> (Zeile 5). </a:t>
            </a:r>
          </a:p>
        </p:txBody>
      </p:sp>
    </p:spTree>
    <p:extLst>
      <p:ext uri="{BB962C8B-B14F-4D97-AF65-F5344CB8AC3E}">
        <p14:creationId xmlns:p14="http://schemas.microsoft.com/office/powerpoint/2010/main" val="4028956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F32162-0623-40D9-9FAD-27178B37504D}"/>
              </a:ext>
            </a:extLst>
          </p:cNvPr>
          <p:cNvSpPr>
            <a:spLocks noGrp="1"/>
          </p:cNvSpPr>
          <p:nvPr>
            <p:ph type="title"/>
          </p:nvPr>
        </p:nvSpPr>
        <p:spPr/>
        <p:txBody>
          <a:bodyPr/>
          <a:lstStyle/>
          <a:p>
            <a:r>
              <a:rPr lang="de-AT" dirty="0"/>
              <a:t>bind-Methode</a:t>
            </a:r>
          </a:p>
        </p:txBody>
      </p:sp>
      <p:pic>
        <p:nvPicPr>
          <p:cNvPr id="5" name="Grafik 4">
            <a:extLst>
              <a:ext uri="{FF2B5EF4-FFF2-40B4-BE49-F238E27FC236}">
                <a16:creationId xmlns:a16="http://schemas.microsoft.com/office/drawing/2014/main" id="{4E29838D-7936-46C9-90F7-E3E05C6FD759}"/>
              </a:ext>
            </a:extLst>
          </p:cNvPr>
          <p:cNvPicPr>
            <a:picLocks noChangeAspect="1"/>
          </p:cNvPicPr>
          <p:nvPr/>
        </p:nvPicPr>
        <p:blipFill rotWithShape="1">
          <a:blip r:embed="rId2"/>
          <a:srcRect l="9844" t="18946" r="17122" b="21638"/>
          <a:stretch/>
        </p:blipFill>
        <p:spPr>
          <a:xfrm>
            <a:off x="5060969" y="0"/>
            <a:ext cx="7131032" cy="6224337"/>
          </a:xfrm>
          <a:prstGeom prst="rect">
            <a:avLst/>
          </a:prstGeom>
        </p:spPr>
      </p:pic>
    </p:spTree>
    <p:extLst>
      <p:ext uri="{BB962C8B-B14F-4D97-AF65-F5344CB8AC3E}">
        <p14:creationId xmlns:p14="http://schemas.microsoft.com/office/powerpoint/2010/main" val="3923787938"/>
      </p:ext>
    </p:extLst>
  </p:cSld>
  <p:clrMapOvr>
    <a:masterClrMapping/>
  </p:clrMapOvr>
</p:sld>
</file>

<file path=ppt/theme/theme1.xml><?xml version="1.0" encoding="utf-8"?>
<a:theme xmlns:a="http://schemas.openxmlformats.org/drawingml/2006/main" name="Design1">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sign1" id="{9F79AE5C-EEF2-4278-8994-7D9E40D02E52}" vid="{71910B6D-030C-4644-9ED8-0D25C0333B61}"/>
    </a:ext>
  </a:extLst>
</a:theme>
</file>

<file path=ppt/theme/theme2.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1931</Words>
  <Application>Microsoft Office PowerPoint</Application>
  <PresentationFormat>Breitbild</PresentationFormat>
  <Paragraphs>145</Paragraphs>
  <Slides>20</Slides>
  <Notes>0</Notes>
  <HiddenSlides>0</HiddenSlides>
  <MMClips>0</MMClips>
  <ScaleCrop>false</ScaleCrop>
  <HeadingPairs>
    <vt:vector size="6" baseType="variant">
      <vt:variant>
        <vt:lpstr>Verwendete Schriftarten</vt:lpstr>
      </vt:variant>
      <vt:variant>
        <vt:i4>4</vt:i4>
      </vt:variant>
      <vt:variant>
        <vt:lpstr>Design</vt:lpstr>
      </vt:variant>
      <vt:variant>
        <vt:i4>2</vt:i4>
      </vt:variant>
      <vt:variant>
        <vt:lpstr>Folientitel</vt:lpstr>
      </vt:variant>
      <vt:variant>
        <vt:i4>20</vt:i4>
      </vt:variant>
    </vt:vector>
  </HeadingPairs>
  <TitlesOfParts>
    <vt:vector size="26" baseType="lpstr">
      <vt:lpstr>Arial</vt:lpstr>
      <vt:lpstr>Arial Unicode MS</vt:lpstr>
      <vt:lpstr>FontAwesome</vt:lpstr>
      <vt:lpstr>Source Code Pro</vt:lpstr>
      <vt:lpstr>Design1</vt:lpstr>
      <vt:lpstr>1_pm</vt:lpstr>
      <vt:lpstr>Objekte, JSON, Methoden</vt:lpstr>
      <vt:lpstr>Objekte</vt:lpstr>
      <vt:lpstr>Objekte</vt:lpstr>
      <vt:lpstr>Objekte</vt:lpstr>
      <vt:lpstr>JSON</vt:lpstr>
      <vt:lpstr>Methoden</vt:lpstr>
      <vt:lpstr>this und Function Binding</vt:lpstr>
      <vt:lpstr>event.target…</vt:lpstr>
      <vt:lpstr>bind-Methode</vt:lpstr>
      <vt:lpstr>for ( … in … )</vt:lpstr>
      <vt:lpstr>Beispiel</vt:lpstr>
      <vt:lpstr>map</vt:lpstr>
      <vt:lpstr>Konstruktoren</vt:lpstr>
      <vt:lpstr>Prototypen</vt:lpstr>
      <vt:lpstr>Vererbung</vt:lpstr>
      <vt:lpstr>Beispiel</vt:lpstr>
      <vt:lpstr>instanceof</vt:lpstr>
      <vt:lpstr>Klassen in JavaScript</vt:lpstr>
      <vt:lpstr>Statische Felder</vt:lpstr>
      <vt:lpstr>Ende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Rebecca Rottensteiner</cp:lastModifiedBy>
  <cp:revision>26</cp:revision>
  <dcterms:created xsi:type="dcterms:W3CDTF">2019-08-06T11:54:56Z</dcterms:created>
  <dcterms:modified xsi:type="dcterms:W3CDTF">2020-02-12T17:00:57Z</dcterms:modified>
</cp:coreProperties>
</file>