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handoutMasterIdLst>
    <p:handoutMasterId r:id="rId18"/>
  </p:handout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3" r:id="rId14"/>
    <p:sldId id="275" r:id="rId15"/>
    <p:sldId id="274"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E096D71-4702-46D9-8CE1-710B946A18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ED7482EA-1340-4EEF-8764-7B7FF5B12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82E03-7EAA-4FDC-8F55-8C0697B8A1CF}" type="datetimeFigureOut">
              <a:rPr lang="de-AT" smtClean="0"/>
              <a:t>02.12.2019</a:t>
            </a:fld>
            <a:endParaRPr lang="de-AT"/>
          </a:p>
        </p:txBody>
      </p:sp>
      <p:sp>
        <p:nvSpPr>
          <p:cNvPr id="4" name="Fußzeilenplatzhalter 3">
            <a:extLst>
              <a:ext uri="{FF2B5EF4-FFF2-40B4-BE49-F238E27FC236}">
                <a16:creationId xmlns:a16="http://schemas.microsoft.com/office/drawing/2014/main" id="{7D5C1CBD-5210-4FAE-860B-51B11BAF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0A340012-0221-4358-BFE0-571FFEF14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B8D55-4C82-485F-9062-CCEE7141FC28}" type="slidenum">
              <a:rPr lang="de-AT" smtClean="0"/>
              <a:t>‹Nr.›</a:t>
            </a:fld>
            <a:endParaRPr lang="de-AT"/>
          </a:p>
        </p:txBody>
      </p:sp>
    </p:spTree>
    <p:extLst>
      <p:ext uri="{BB962C8B-B14F-4D97-AF65-F5344CB8AC3E}">
        <p14:creationId xmlns:p14="http://schemas.microsoft.com/office/powerpoint/2010/main" val="3081159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6016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03025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40920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584748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62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FA750EE-F23F-42E7-A32B-0210BCD8F094}"/>
              </a:ext>
            </a:extLst>
          </p:cNvPr>
          <p:cNvSpPr>
            <a:spLocks noGrp="1"/>
          </p:cNvSpPr>
          <p:nvPr>
            <p:ph type="title" idx="4294967295"/>
          </p:nvPr>
        </p:nvSpPr>
        <p:spPr>
          <a:xfrm>
            <a:off x="3368825" y="2659384"/>
            <a:ext cx="5445125" cy="1733507"/>
          </a:xfrm>
          <a:prstGeom prst="rect">
            <a:avLst/>
          </a:prstGeom>
        </p:spPr>
        <p:txBody>
          <a:bodyPr vert="horz" lIns="91440" tIns="45720" rIns="91440" bIns="45720" rtlCol="0" anchor="ctr">
            <a:normAutofit/>
          </a:bodyPr>
          <a:lstStyle/>
          <a:p>
            <a:pPr algn="ctr" defTabSz="914400"/>
            <a:r>
              <a:rPr lang="de-AT" sz="3600"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Fehler, Kommentare</a:t>
            </a:r>
          </a:p>
        </p:txBody>
      </p:sp>
    </p:spTree>
    <p:extLst>
      <p:ext uri="{BB962C8B-B14F-4D97-AF65-F5344CB8AC3E}">
        <p14:creationId xmlns:p14="http://schemas.microsoft.com/office/powerpoint/2010/main" val="11291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4A3C8-F3EC-43D3-976E-865078FE64EA}"/>
              </a:ext>
            </a:extLst>
          </p:cNvPr>
          <p:cNvSpPr>
            <a:spLocks noGrp="1"/>
          </p:cNvSpPr>
          <p:nvPr>
            <p:ph type="title"/>
          </p:nvPr>
        </p:nvSpPr>
        <p:spPr/>
        <p:txBody>
          <a:bodyPr/>
          <a:lstStyle/>
          <a:p>
            <a:r>
              <a:rPr lang="de-AT" sz="1800" dirty="0"/>
              <a:t>Bestimmte Anweisungen unabhängig von aufgetretenen Fehlern aufrufen</a:t>
            </a:r>
          </a:p>
        </p:txBody>
      </p:sp>
      <p:sp>
        <p:nvSpPr>
          <p:cNvPr id="3" name="Textplatzhalter 2">
            <a:extLst>
              <a:ext uri="{FF2B5EF4-FFF2-40B4-BE49-F238E27FC236}">
                <a16:creationId xmlns:a16="http://schemas.microsoft.com/office/drawing/2014/main" id="{220F6B93-FA22-491E-B29F-53EE18372893}"/>
              </a:ext>
            </a:extLst>
          </p:cNvPr>
          <p:cNvSpPr>
            <a:spLocks noGrp="1"/>
          </p:cNvSpPr>
          <p:nvPr>
            <p:ph type="body" sz="quarter" idx="13"/>
          </p:nvPr>
        </p:nvSpPr>
        <p:spPr>
          <a:xfrm>
            <a:off x="1062037" y="1598808"/>
            <a:ext cx="10067925" cy="1061829"/>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In einigen Fällen kann es sein, dass man unabhängig, ob ein Fehler auftritt oder nicht, nach Ausführen des fehlerproduzierenden Codes spezielle Anweisungen ausführen möchte. In diesem Fall kann man am Ende eines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-Blocks unter Verwendung des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-Schlüsselwortes noch einen weiteren Codeblock platzieren, der genau diese Anweisungen enthält. Alle Anweisungen, die in diesem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-Block steht, werden in jedem Fall ausgeführt: wenn ein Fehler auftritt und, auch, wenn kein Fehler auftritt.</a:t>
            </a:r>
          </a:p>
        </p:txBody>
      </p:sp>
      <p:sp>
        <p:nvSpPr>
          <p:cNvPr id="4" name="Rechteck 3">
            <a:extLst>
              <a:ext uri="{FF2B5EF4-FFF2-40B4-BE49-F238E27FC236}">
                <a16:creationId xmlns:a16="http://schemas.microsoft.com/office/drawing/2014/main" id="{B2CF47CB-658E-4ED2-B446-83B469CDDCCA}"/>
              </a:ext>
            </a:extLst>
          </p:cNvPr>
          <p:cNvSpPr/>
          <p:nvPr/>
        </p:nvSpPr>
        <p:spPr>
          <a:xfrm>
            <a:off x="3047999" y="3429000"/>
            <a:ext cx="6096000" cy="1569660"/>
          </a:xfrm>
          <a:prstGeom prst="rect">
            <a:avLst/>
          </a:prstGeom>
          <a:solidFill>
            <a:schemeClr val="tx1">
              <a:lumMod val="85000"/>
              <a:lumOff val="15000"/>
            </a:schemeClr>
          </a:solidFill>
        </p:spPr>
        <p:txBody>
          <a:bodyPr>
            <a:spAutoFit/>
          </a:bodyPr>
          <a:lstStyle/>
          <a:p>
            <a:r>
              <a:rPr lang="de-DE" sz="1200" dirty="0" err="1">
                <a:solidFill>
                  <a:srgbClr val="C586C0"/>
                </a:solidFill>
                <a:latin typeface="Consolas" panose="020B0609020204030204" pitchFamily="49" charset="0"/>
              </a:rPr>
              <a:t>try</a:t>
            </a:r>
            <a:r>
              <a:rPr lang="de-DE" sz="1200" dirty="0">
                <a:solidFill>
                  <a:srgbClr val="D4D4D4"/>
                </a:solidFill>
                <a:latin typeface="Consolas" panose="020B0609020204030204" pitchFamily="49" charset="0"/>
              </a:rPr>
              <a:t> {</a:t>
            </a: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Code ausführen, der potenziell Fehler produziert</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 </a:t>
            </a:r>
            <a:r>
              <a:rPr lang="de-DE" sz="1200" dirty="0">
                <a:solidFill>
                  <a:srgbClr val="C586C0"/>
                </a:solidFill>
                <a:latin typeface="Consolas" panose="020B0609020204030204" pitchFamily="49" charset="0"/>
              </a:rPr>
              <a:t>catch</a:t>
            </a:r>
            <a:r>
              <a:rPr lang="de-DE" sz="1200" dirty="0">
                <a:solidFill>
                  <a:srgbClr val="D4D4D4"/>
                </a:solidFill>
                <a:latin typeface="Consolas" panose="020B0609020204030204" pitchFamily="49" charset="0"/>
              </a:rPr>
              <a:t> (</a:t>
            </a:r>
            <a:r>
              <a:rPr lang="de-DE" sz="1200" dirty="0" err="1">
                <a:solidFill>
                  <a:srgbClr val="9CDCFE"/>
                </a:solidFill>
                <a:latin typeface="Consolas" panose="020B0609020204030204" pitchFamily="49" charset="0"/>
              </a:rPr>
              <a:t>error</a:t>
            </a:r>
            <a:r>
              <a:rPr lang="de-DE" sz="1200" dirty="0">
                <a:solidFill>
                  <a:srgbClr val="D4D4D4"/>
                </a:solidFill>
                <a:latin typeface="Consolas" panose="020B0609020204030204" pitchFamily="49" charset="0"/>
              </a:rPr>
              <a:t>) {</a:t>
            </a: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Behandeln des Fehlers</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 </a:t>
            </a:r>
            <a:r>
              <a:rPr lang="de-DE" sz="1200" dirty="0" err="1">
                <a:solidFill>
                  <a:srgbClr val="C586C0"/>
                </a:solidFill>
                <a:latin typeface="Consolas" panose="020B0609020204030204" pitchFamily="49" charset="0"/>
              </a:rPr>
              <a:t>finally</a:t>
            </a:r>
            <a:r>
              <a:rPr lang="de-DE" sz="1200" dirty="0">
                <a:solidFill>
                  <a:srgbClr val="D4D4D4"/>
                </a:solidFill>
                <a:latin typeface="Consolas" panose="020B0609020204030204" pitchFamily="49" charset="0"/>
              </a:rPr>
              <a:t> {</a:t>
            </a: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Alles, was hier steht, wird immer ausgeführt, unabhängig davon,</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ob ein Fehler aufgetreten ist oder nicht</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a:t>
            </a:r>
            <a:endParaRPr lang="de-DE"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8106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33C33-EA94-45F7-8C7F-736C4A52F214}"/>
              </a:ext>
            </a:extLst>
          </p:cNvPr>
          <p:cNvSpPr>
            <a:spLocks noGrp="1"/>
          </p:cNvSpPr>
          <p:nvPr>
            <p:ph type="title"/>
          </p:nvPr>
        </p:nvSpPr>
        <p:spPr/>
        <p:txBody>
          <a:bodyPr/>
          <a:lstStyle/>
          <a:p>
            <a:r>
              <a:rPr lang="de-AT" dirty="0"/>
              <a:t>Merke</a:t>
            </a:r>
          </a:p>
        </p:txBody>
      </p:sp>
      <p:sp>
        <p:nvSpPr>
          <p:cNvPr id="3" name="Textplatzhalter 2">
            <a:extLst>
              <a:ext uri="{FF2B5EF4-FFF2-40B4-BE49-F238E27FC236}">
                <a16:creationId xmlns:a16="http://schemas.microsoft.com/office/drawing/2014/main" id="{2AA190A2-DC5D-4E7C-9CDE-0C5D15735B66}"/>
              </a:ext>
            </a:extLst>
          </p:cNvPr>
          <p:cNvSpPr>
            <a:spLocks noGrp="1"/>
          </p:cNvSpPr>
          <p:nvPr>
            <p:ph type="body" sz="quarter" idx="13"/>
          </p:nvPr>
        </p:nvSpPr>
        <p:spPr>
          <a:xfrm>
            <a:off x="2316324" y="1636130"/>
            <a:ext cx="7559351" cy="2414507"/>
          </a:xfrm>
          <a:solidFill>
            <a:schemeClr val="accent4">
              <a:lumMod val="40000"/>
              <a:lumOff val="60000"/>
            </a:schemeClr>
          </a:solidFill>
          <a:effectLst>
            <a:outerShdw blurRad="50800" dist="38100" dir="2700000" algn="tl" rotWithShape="0">
              <a:prstClr val="black">
                <a:alpha val="40000"/>
              </a:prstClr>
            </a:outerShdw>
          </a:effectLst>
        </p:spPr>
        <p:txBody>
          <a:bodyPr/>
          <a:lstStyle/>
          <a:p>
            <a:pPr marL="0" indent="0">
              <a:buNone/>
            </a:pPr>
            <a:r>
              <a:rPr lang="de-AT" dirty="0"/>
              <a:t>Es gibt insgesamt drei Möglichkeiten von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-Anweisungen</a:t>
            </a:r>
          </a:p>
          <a:p>
            <a:r>
              <a:rPr lang="de-AT" dirty="0"/>
              <a:t>Verwendung von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 in Kombination mit </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 </a:t>
            </a:r>
          </a:p>
          <a:p>
            <a:pPr lvl="1"/>
            <a:r>
              <a:rPr lang="de-AT" dirty="0"/>
              <a:t>Fehlerproduzierender Code wird aufgerufen, und eventuelle Fehler werden gefangen</a:t>
            </a:r>
          </a:p>
          <a:p>
            <a:r>
              <a:rPr lang="de-AT" dirty="0"/>
              <a:t>Verwendung von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 in Kombination mit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a:t>
            </a:r>
          </a:p>
          <a:p>
            <a:pPr lvl="1"/>
            <a:r>
              <a:rPr lang="de-AT" dirty="0"/>
              <a:t>Fehlerproduzierender Code wird ausgeführt, eventuelle Fehler werden nicht gefangen, aber in jedem Fall die Anweisungen im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-Block ausgeführt</a:t>
            </a:r>
          </a:p>
          <a:p>
            <a:r>
              <a:rPr lang="de-AT" dirty="0"/>
              <a:t>Verwendung von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 in Kombination mit </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 und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a:t>
            </a:r>
          </a:p>
          <a:p>
            <a:pPr lvl="1"/>
            <a:r>
              <a:rPr lang="de-AT" dirty="0"/>
              <a:t>Fehlerproduzierender Code wird aufgerufen, eventuelle Fehler werden gefangen und in jedem Fall die Anweisungen im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-Block ausgeführt</a:t>
            </a:r>
          </a:p>
        </p:txBody>
      </p:sp>
    </p:spTree>
    <p:extLst>
      <p:ext uri="{BB962C8B-B14F-4D97-AF65-F5344CB8AC3E}">
        <p14:creationId xmlns:p14="http://schemas.microsoft.com/office/powerpoint/2010/main" val="178681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FCE6D6B-0152-4BCD-AF93-D8D3F6408078}"/>
              </a:ext>
            </a:extLst>
          </p:cNvPr>
          <p:cNvSpPr>
            <a:spLocks noGrp="1"/>
          </p:cNvSpPr>
          <p:nvPr>
            <p:ph type="title"/>
          </p:nvPr>
        </p:nvSpPr>
        <p:spPr/>
        <p:txBody>
          <a:bodyPr/>
          <a:lstStyle/>
          <a:p>
            <a:r>
              <a:rPr lang="de-AT" dirty="0"/>
              <a:t>Den Quelltext kommentieren</a:t>
            </a:r>
          </a:p>
        </p:txBody>
      </p:sp>
      <p:sp>
        <p:nvSpPr>
          <p:cNvPr id="4" name="Textplatzhalter 3">
            <a:extLst>
              <a:ext uri="{FF2B5EF4-FFF2-40B4-BE49-F238E27FC236}">
                <a16:creationId xmlns:a16="http://schemas.microsoft.com/office/drawing/2014/main" id="{F1B0ADC0-CC89-46ED-AB93-9E36722D8F93}"/>
              </a:ext>
            </a:extLst>
          </p:cNvPr>
          <p:cNvSpPr>
            <a:spLocks noGrp="1"/>
          </p:cNvSpPr>
          <p:nvPr>
            <p:ph type="body" sz="quarter" idx="13"/>
          </p:nvPr>
        </p:nvSpPr>
        <p:spPr>
          <a:xfrm>
            <a:off x="2788977" y="1455738"/>
            <a:ext cx="6614043" cy="802271"/>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Für die Definition von Kommentaren gibt es zwei verschiedene Möglichkeiten</a:t>
            </a:r>
          </a:p>
          <a:p>
            <a:pPr lvl="1"/>
            <a:r>
              <a:rPr lang="de-AT" dirty="0"/>
              <a:t>einzeilige</a:t>
            </a:r>
          </a:p>
          <a:p>
            <a:pPr lvl="1"/>
            <a:r>
              <a:rPr lang="de-AT" dirty="0"/>
              <a:t>mehrzeilige</a:t>
            </a:r>
          </a:p>
        </p:txBody>
      </p:sp>
      <p:sp>
        <p:nvSpPr>
          <p:cNvPr id="5" name="Rechteck 4">
            <a:extLst>
              <a:ext uri="{FF2B5EF4-FFF2-40B4-BE49-F238E27FC236}">
                <a16:creationId xmlns:a16="http://schemas.microsoft.com/office/drawing/2014/main" id="{EF8CCFFE-100A-40F5-912A-40BE1290B3F3}"/>
              </a:ext>
            </a:extLst>
          </p:cNvPr>
          <p:cNvSpPr/>
          <p:nvPr/>
        </p:nvSpPr>
        <p:spPr>
          <a:xfrm>
            <a:off x="4599990" y="2771202"/>
            <a:ext cx="2992016" cy="1015663"/>
          </a:xfrm>
          <a:prstGeom prst="rect">
            <a:avLst/>
          </a:prstGeom>
          <a:solidFill>
            <a:schemeClr val="tx1">
              <a:lumMod val="85000"/>
              <a:lumOff val="15000"/>
            </a:schemeClr>
          </a:solidFill>
        </p:spPr>
        <p:txBody>
          <a:bodyPr wrap="square">
            <a:spAutoFit/>
          </a:bodyPr>
          <a:lstStyle/>
          <a:p>
            <a:r>
              <a:rPr lang="de-DE" sz="1200" dirty="0">
                <a:solidFill>
                  <a:srgbClr val="6A9955"/>
                </a:solidFill>
                <a:latin typeface="Consolas" panose="020B0609020204030204" pitchFamily="49" charset="0"/>
              </a:rPr>
              <a:t>// Einzeiliger Kommentar</a:t>
            </a:r>
            <a:endParaRPr lang="de-DE" sz="1200" dirty="0">
              <a:solidFill>
                <a:srgbClr val="D4D4D4"/>
              </a:solidFill>
              <a:latin typeface="Consolas" panose="020B0609020204030204" pitchFamily="49" charset="0"/>
            </a:endParaRPr>
          </a:p>
          <a:p>
            <a:br>
              <a:rPr lang="de-DE" sz="1200" dirty="0">
                <a:solidFill>
                  <a:srgbClr val="D4D4D4"/>
                </a:solidFill>
                <a:latin typeface="Consolas" panose="020B0609020204030204" pitchFamily="49" charset="0"/>
              </a:rPr>
            </a:br>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Alles, was hier steht, </a:t>
            </a:r>
            <a:endParaRPr lang="de-DE" sz="1200" dirty="0">
              <a:solidFill>
                <a:srgbClr val="D4D4D4"/>
              </a:solidFill>
              <a:latin typeface="Consolas" panose="020B0609020204030204" pitchFamily="49" charset="0"/>
            </a:endParaRPr>
          </a:p>
          <a:p>
            <a:r>
              <a:rPr lang="de-DE" sz="1200" dirty="0">
                <a:solidFill>
                  <a:srgbClr val="6A9955"/>
                </a:solidFill>
                <a:latin typeface="Consolas" panose="020B0609020204030204" pitchFamily="49" charset="0"/>
              </a:rPr>
              <a:t>        ist ein Kommentar über</a:t>
            </a:r>
            <a:endParaRPr lang="de-DE" sz="1200" dirty="0">
              <a:solidFill>
                <a:srgbClr val="D4D4D4"/>
              </a:solidFill>
              <a:latin typeface="Consolas" panose="020B0609020204030204" pitchFamily="49" charset="0"/>
            </a:endParaRPr>
          </a:p>
          <a:p>
            <a:r>
              <a:rPr lang="de-DE" sz="1200" dirty="0">
                <a:solidFill>
                  <a:srgbClr val="6A9955"/>
                </a:solidFill>
                <a:latin typeface="Consolas" panose="020B0609020204030204" pitchFamily="49" charset="0"/>
              </a:rPr>
              <a:t>        mehrere Zeilen */</a:t>
            </a:r>
            <a:endParaRPr lang="de-DE" sz="1200" b="0" dirty="0">
              <a:solidFill>
                <a:srgbClr val="D4D4D4"/>
              </a:solidFill>
              <a:effectLst/>
              <a:latin typeface="Consolas" panose="020B0609020204030204" pitchFamily="49" charset="0"/>
            </a:endParaRPr>
          </a:p>
        </p:txBody>
      </p:sp>
      <p:sp>
        <p:nvSpPr>
          <p:cNvPr id="6" name="Textplatzhalter 3">
            <a:extLst>
              <a:ext uri="{FF2B5EF4-FFF2-40B4-BE49-F238E27FC236}">
                <a16:creationId xmlns:a16="http://schemas.microsoft.com/office/drawing/2014/main" id="{99F5B2E5-1260-4765-9070-4CA0205F5978}"/>
              </a:ext>
            </a:extLst>
          </p:cNvPr>
          <p:cNvSpPr txBox="1">
            <a:spLocks/>
          </p:cNvSpPr>
          <p:nvPr/>
        </p:nvSpPr>
        <p:spPr>
          <a:xfrm>
            <a:off x="2838741" y="4387143"/>
            <a:ext cx="6514517" cy="6740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dirty="0">
                <a:solidFill>
                  <a:schemeClr val="bg1"/>
                </a:solidFill>
                <a:highlight>
                  <a:srgbClr val="008080"/>
                </a:highlight>
              </a:rPr>
              <a:t>Insbesondere komplexere Programmabläufe oder Quelltext, von dem man weiß, dass ihn noch jemand zweiter oder dritter verwendet wird, sollten mit Kommentaren versehen werden. Das hilft, den Quelltext leichter zu verstehen.</a:t>
            </a:r>
          </a:p>
        </p:txBody>
      </p:sp>
    </p:spTree>
    <p:extLst>
      <p:ext uri="{BB962C8B-B14F-4D97-AF65-F5344CB8AC3E}">
        <p14:creationId xmlns:p14="http://schemas.microsoft.com/office/powerpoint/2010/main" val="364579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B35B5-28A5-4CE8-A616-46FABE366BEF}"/>
              </a:ext>
            </a:extLst>
          </p:cNvPr>
          <p:cNvSpPr>
            <a:spLocks noGrp="1"/>
          </p:cNvSpPr>
          <p:nvPr>
            <p:ph type="title"/>
          </p:nvPr>
        </p:nvSpPr>
        <p:spPr/>
        <p:txBody>
          <a:bodyPr/>
          <a:lstStyle/>
          <a:p>
            <a:r>
              <a:rPr lang="de-AT" dirty="0"/>
              <a:t>Code debuggen</a:t>
            </a:r>
          </a:p>
        </p:txBody>
      </p:sp>
      <p:sp>
        <p:nvSpPr>
          <p:cNvPr id="3" name="Textplatzhalter 2">
            <a:extLst>
              <a:ext uri="{FF2B5EF4-FFF2-40B4-BE49-F238E27FC236}">
                <a16:creationId xmlns:a16="http://schemas.microsoft.com/office/drawing/2014/main" id="{130C5435-8AB6-4A6C-A810-00D711C15822}"/>
              </a:ext>
            </a:extLst>
          </p:cNvPr>
          <p:cNvSpPr>
            <a:spLocks noGrp="1"/>
          </p:cNvSpPr>
          <p:nvPr>
            <p:ph type="body" sz="quarter" idx="13"/>
          </p:nvPr>
        </p:nvSpPr>
        <p:spPr>
          <a:xfrm>
            <a:off x="1062037" y="1199179"/>
            <a:ext cx="10067925" cy="674031"/>
          </a:xfrm>
        </p:spPr>
        <p:txBody>
          <a:bodyPr/>
          <a:lstStyle/>
          <a:p>
            <a:r>
              <a:rPr lang="de-AT" dirty="0"/>
              <a:t>Mithilfe eines Debuggers ist es möglich, ein Programm an einer bestimmten Stelle zu pausieren, dann ab dieser Stelle Schritt für Schritt die folgenden Anweisungen durchzugehen, sich jeweils die Variablenbelegungen anzuschauen und vieles mehr. </a:t>
            </a:r>
          </a:p>
        </p:txBody>
      </p:sp>
      <p:sp>
        <p:nvSpPr>
          <p:cNvPr id="7" name="Textplatzhalter 2">
            <a:extLst>
              <a:ext uri="{FF2B5EF4-FFF2-40B4-BE49-F238E27FC236}">
                <a16:creationId xmlns:a16="http://schemas.microsoft.com/office/drawing/2014/main" id="{B3D83AE9-41E5-4409-9231-C5556B35FAC9}"/>
              </a:ext>
            </a:extLst>
          </p:cNvPr>
          <p:cNvSpPr txBox="1">
            <a:spLocks/>
          </p:cNvSpPr>
          <p:nvPr/>
        </p:nvSpPr>
        <p:spPr>
          <a:xfrm>
            <a:off x="278931" y="2521442"/>
            <a:ext cx="11634137" cy="1965666"/>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numCol="2" spcCol="360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a:t>Um den Debugging-Bereich zu öffnen, klicke im Browserfenster auf die rechte Mousetaste "</a:t>
            </a:r>
            <a:r>
              <a:rPr lang="de-AT" i="1"/>
              <a:t>Element untersuchen</a:t>
            </a:r>
            <a:r>
              <a:rPr lang="de-AT"/>
              <a:t>". Hier findest du den Reiter "</a:t>
            </a:r>
            <a:r>
              <a:rPr lang="de-AT" i="1"/>
              <a:t>Sources</a:t>
            </a:r>
            <a:r>
              <a:rPr lang="de-AT"/>
              <a:t>"</a:t>
            </a:r>
          </a:p>
          <a:p>
            <a:pPr marL="0" indent="0">
              <a:buFont typeface="FontAwesome" pitchFamily="50" charset="0"/>
              <a:buNone/>
            </a:pPr>
            <a:r>
              <a:rPr lang="de-AT"/>
              <a:t>Über diese Ansicht lassen sich nun sogenannte Haltepunkte (auch Breakpoints genannt) definieren, an denen die Ausführung des jeweiligen Programms angehalten werden soll. Solche Haltepunkte geben dir als Entwickler die Möglichkeit, zu einem bestimmten Zeitpunkt in ein Programm "</a:t>
            </a:r>
            <a:r>
              <a:rPr lang="de-AT" i="1"/>
              <a:t>hineinzuspringen</a:t>
            </a:r>
            <a:r>
              <a:rPr lang="de-AT"/>
              <a:t>" und ab dem entsprechenden Haltepunkt die folgenden Anweisungen Schritt für Schritt auszuführen.</a:t>
            </a:r>
          </a:p>
          <a:p>
            <a:pPr marL="0" indent="0">
              <a:buFont typeface="FontAwesome" pitchFamily="50" charset="0"/>
              <a:buNone/>
            </a:pPr>
            <a:r>
              <a:rPr lang="de-AT"/>
              <a:t>Um einen Haltepunkt zu definieren, klicke einfach links neben die entsprechende Zeile im Quelltext (dort, wo die Zeilennummer steht). Durch die blaue Markierung ist zu erkennen, dass für die entsprechende Zeile ein Haltepunkt definiert ist. </a:t>
            </a:r>
          </a:p>
          <a:p>
            <a:pPr marL="0" indent="0">
              <a:buFont typeface="FontAwesome" pitchFamily="50" charset="0"/>
              <a:buNone/>
            </a:pPr>
            <a:r>
              <a:rPr lang="de-AT"/>
              <a:t>Wenn du anschließend die HTML-Datei im Browser neu ladest, hält das Programm an genau dem definierten Haltepunkt.</a:t>
            </a:r>
            <a:endParaRPr lang="de-AT" dirty="0"/>
          </a:p>
        </p:txBody>
      </p:sp>
      <p:sp>
        <p:nvSpPr>
          <p:cNvPr id="8" name="Textplatzhalter 2">
            <a:extLst>
              <a:ext uri="{FF2B5EF4-FFF2-40B4-BE49-F238E27FC236}">
                <a16:creationId xmlns:a16="http://schemas.microsoft.com/office/drawing/2014/main" id="{22B5C83D-4B2C-4336-B6FE-7058384DD2C5}"/>
              </a:ext>
            </a:extLst>
          </p:cNvPr>
          <p:cNvSpPr txBox="1">
            <a:spLocks/>
          </p:cNvSpPr>
          <p:nvPr/>
        </p:nvSpPr>
        <p:spPr>
          <a:xfrm>
            <a:off x="3255219" y="4810731"/>
            <a:ext cx="5680669" cy="1383969"/>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numCol="1" spcCol="360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b="1" dirty="0"/>
              <a:t>Haltepunkte über das Schlüsselwort "</a:t>
            </a:r>
            <a:r>
              <a:rPr lang="de-AT" b="1" dirty="0" err="1"/>
              <a:t>debugger</a:t>
            </a:r>
            <a:r>
              <a:rPr lang="de-AT" b="1" dirty="0"/>
              <a:t>" definieren</a:t>
            </a:r>
          </a:p>
          <a:p>
            <a:pPr marL="0" indent="0">
              <a:buFont typeface="FontAwesome" pitchFamily="50" charset="0"/>
              <a:buNone/>
            </a:pPr>
            <a:r>
              <a:rPr lang="de-AT" dirty="0"/>
              <a:t>Alternativ zur Definition von Haltepunkten über das Entwicklerwerkzeug kannst du auch Haltepunkte innerhalb des Quelltextes über das Schlüsselwort </a:t>
            </a:r>
            <a:r>
              <a:rPr lang="de-AT" dirty="0" err="1"/>
              <a:t>debugger</a:t>
            </a:r>
            <a:r>
              <a:rPr lang="de-AT" dirty="0"/>
              <a:t> definieren. Das Schlüsselwort ist Teil der Sprache und damit unabhängig von dem jeweils verwendeten Debugging-Tool.</a:t>
            </a:r>
          </a:p>
        </p:txBody>
      </p:sp>
      <p:sp>
        <p:nvSpPr>
          <p:cNvPr id="9" name="Titel 1">
            <a:extLst>
              <a:ext uri="{FF2B5EF4-FFF2-40B4-BE49-F238E27FC236}">
                <a16:creationId xmlns:a16="http://schemas.microsoft.com/office/drawing/2014/main" id="{813E2D54-672B-4681-B8EA-4977778CDC0B}"/>
              </a:ext>
            </a:extLst>
          </p:cNvPr>
          <p:cNvSpPr txBox="1">
            <a:spLocks/>
          </p:cNvSpPr>
          <p:nvPr/>
        </p:nvSpPr>
        <p:spPr>
          <a:xfrm>
            <a:off x="278931" y="1974123"/>
            <a:ext cx="11634137"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Haltepunkte definieren</a:t>
            </a:r>
          </a:p>
        </p:txBody>
      </p:sp>
    </p:spTree>
    <p:extLst>
      <p:ext uri="{BB962C8B-B14F-4D97-AF65-F5344CB8AC3E}">
        <p14:creationId xmlns:p14="http://schemas.microsoft.com/office/powerpoint/2010/main" val="351562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7208B-7B25-4E88-AE5C-83F6AA8A091E}"/>
              </a:ext>
            </a:extLst>
          </p:cNvPr>
          <p:cNvSpPr>
            <a:spLocks noGrp="1"/>
          </p:cNvSpPr>
          <p:nvPr>
            <p:ph type="title"/>
          </p:nvPr>
        </p:nvSpPr>
        <p:spPr/>
        <p:txBody>
          <a:bodyPr/>
          <a:lstStyle/>
          <a:p>
            <a:r>
              <a:rPr lang="de-AT" dirty="0"/>
              <a:t>Den Code debuggen</a:t>
            </a:r>
          </a:p>
        </p:txBody>
      </p:sp>
      <p:sp>
        <p:nvSpPr>
          <p:cNvPr id="3" name="Textplatzhalter 2">
            <a:extLst>
              <a:ext uri="{FF2B5EF4-FFF2-40B4-BE49-F238E27FC236}">
                <a16:creationId xmlns:a16="http://schemas.microsoft.com/office/drawing/2014/main" id="{74D6ED59-C547-47DD-BB5D-60FAC58019A6}"/>
              </a:ext>
            </a:extLst>
          </p:cNvPr>
          <p:cNvSpPr>
            <a:spLocks noGrp="1"/>
          </p:cNvSpPr>
          <p:nvPr>
            <p:ph type="body" sz="quarter" idx="13"/>
          </p:nvPr>
        </p:nvSpPr>
        <p:spPr>
          <a:xfrm>
            <a:off x="285955" y="1834319"/>
            <a:ext cx="5391219" cy="1061829"/>
          </a:xfrm>
          <a:solidFill>
            <a:schemeClr val="accent4">
              <a:lumMod val="40000"/>
              <a:lumOff val="60000"/>
            </a:schemeClr>
          </a:solidFill>
          <a:effectLst>
            <a:outerShdw blurRad="50800" dist="38100" dir="2700000" algn="tl" rotWithShape="0">
              <a:prstClr val="black">
                <a:alpha val="40000"/>
              </a:prstClr>
            </a:outerShdw>
          </a:effectLst>
        </p:spPr>
        <p:txBody>
          <a:bodyPr wrap="square" numCol="1" spcCol="360000">
            <a:spAutoFit/>
          </a:bodyPr>
          <a:lstStyle/>
          <a:p>
            <a:pPr marL="0" indent="0">
              <a:buNone/>
            </a:pPr>
            <a:r>
              <a:rPr lang="de-AT" dirty="0"/>
              <a:t>Einmal das Programm angehalten, hast du nun u. a. die Möglichkeit, die jeweiligen Variablenbelegungen, sprich die aktuellen Werte von den jeweils sichtbaren Variablen einzusehen. Diese sind in der Sources-Ansicht auf der rechten Seite unter der Registerkarte </a:t>
            </a:r>
            <a:r>
              <a:rPr lang="de-AT" dirty="0" err="1"/>
              <a:t>Scope</a:t>
            </a:r>
            <a:r>
              <a:rPr lang="de-AT" dirty="0"/>
              <a:t> zu sehen. </a:t>
            </a:r>
          </a:p>
        </p:txBody>
      </p:sp>
      <p:sp>
        <p:nvSpPr>
          <p:cNvPr id="4" name="Titel 1">
            <a:extLst>
              <a:ext uri="{FF2B5EF4-FFF2-40B4-BE49-F238E27FC236}">
                <a16:creationId xmlns:a16="http://schemas.microsoft.com/office/drawing/2014/main" id="{45E80004-57A6-4E8E-9451-146A0192B6F5}"/>
              </a:ext>
            </a:extLst>
          </p:cNvPr>
          <p:cNvSpPr txBox="1">
            <a:spLocks/>
          </p:cNvSpPr>
          <p:nvPr/>
        </p:nvSpPr>
        <p:spPr>
          <a:xfrm>
            <a:off x="285955" y="1294742"/>
            <a:ext cx="5391219"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Variablenbelegung einsehen</a:t>
            </a:r>
          </a:p>
        </p:txBody>
      </p:sp>
      <p:sp>
        <p:nvSpPr>
          <p:cNvPr id="5" name="Textplatzhalter 2">
            <a:extLst>
              <a:ext uri="{FF2B5EF4-FFF2-40B4-BE49-F238E27FC236}">
                <a16:creationId xmlns:a16="http://schemas.microsoft.com/office/drawing/2014/main" id="{50F1FD7F-2A25-48CB-86BE-CF6BE268CDBA}"/>
              </a:ext>
            </a:extLst>
          </p:cNvPr>
          <p:cNvSpPr txBox="1">
            <a:spLocks/>
          </p:cNvSpPr>
          <p:nvPr/>
        </p:nvSpPr>
        <p:spPr>
          <a:xfrm>
            <a:off x="6338099" y="1834319"/>
            <a:ext cx="5391219" cy="674031"/>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numCol="1" spcCol="360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t>Über die Navigation (auf der rechten Seite oben) hast du zudem die Möglichkeit, den Quelltext nun händisch Schritt für Schritt bzw. Anweisung für Anweisung auszuführen. </a:t>
            </a:r>
          </a:p>
        </p:txBody>
      </p:sp>
      <p:sp>
        <p:nvSpPr>
          <p:cNvPr id="6" name="Titel 1">
            <a:extLst>
              <a:ext uri="{FF2B5EF4-FFF2-40B4-BE49-F238E27FC236}">
                <a16:creationId xmlns:a16="http://schemas.microsoft.com/office/drawing/2014/main" id="{42BF6D3B-FE16-41E4-BBE5-BDE4391804D5}"/>
              </a:ext>
            </a:extLst>
          </p:cNvPr>
          <p:cNvSpPr txBox="1">
            <a:spLocks/>
          </p:cNvSpPr>
          <p:nvPr/>
        </p:nvSpPr>
        <p:spPr>
          <a:xfrm>
            <a:off x="6338099" y="1294742"/>
            <a:ext cx="5391219"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Ein Programm schrittweise ausführen</a:t>
            </a:r>
          </a:p>
        </p:txBody>
      </p:sp>
      <p:sp>
        <p:nvSpPr>
          <p:cNvPr id="7" name="Textplatzhalter 2">
            <a:extLst>
              <a:ext uri="{FF2B5EF4-FFF2-40B4-BE49-F238E27FC236}">
                <a16:creationId xmlns:a16="http://schemas.microsoft.com/office/drawing/2014/main" id="{25CC0830-7E91-4BCF-BF0C-65334B0D9CA1}"/>
              </a:ext>
            </a:extLst>
          </p:cNvPr>
          <p:cNvSpPr txBox="1">
            <a:spLocks/>
          </p:cNvSpPr>
          <p:nvPr/>
        </p:nvSpPr>
        <p:spPr>
          <a:xfrm>
            <a:off x="3400390" y="3975302"/>
            <a:ext cx="5391219" cy="1771767"/>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numCol="1" spcCol="360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t>Es spricht natürlich nichts dagegen, innerhalb eines Programms mehrere Haltepunkte zu definieren. Über die Fortsetzen-Schaltfläche kannst du dann den jeweils nächsten im Programmfluss vorkommenden Haltepunkt "anspringen".</a:t>
            </a:r>
          </a:p>
          <a:p>
            <a:pPr marL="0" indent="0">
              <a:buFont typeface="FontAwesome" pitchFamily="50" charset="0"/>
              <a:buNone/>
            </a:pPr>
            <a:r>
              <a:rPr lang="de-AT" dirty="0"/>
              <a:t>Die Haltepunkte sind dabei nicht auf eine einzelne Quelltextdatei beschränkt, sondern können beliebig innerhalb eines Programms verwendet werden, auch wenn dein Programm aus mehreren Quelltextdateien besteht.</a:t>
            </a:r>
          </a:p>
        </p:txBody>
      </p:sp>
      <p:sp>
        <p:nvSpPr>
          <p:cNvPr id="8" name="Titel 1">
            <a:extLst>
              <a:ext uri="{FF2B5EF4-FFF2-40B4-BE49-F238E27FC236}">
                <a16:creationId xmlns:a16="http://schemas.microsoft.com/office/drawing/2014/main" id="{D41A419D-8EC5-4583-B8B6-38F545B1B044}"/>
              </a:ext>
            </a:extLst>
          </p:cNvPr>
          <p:cNvSpPr txBox="1">
            <a:spLocks/>
          </p:cNvSpPr>
          <p:nvPr/>
        </p:nvSpPr>
        <p:spPr>
          <a:xfrm>
            <a:off x="3400390" y="3435725"/>
            <a:ext cx="5391219"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Mehrere Haltepunkte definieren</a:t>
            </a:r>
          </a:p>
        </p:txBody>
      </p:sp>
    </p:spTree>
    <p:extLst>
      <p:ext uri="{BB962C8B-B14F-4D97-AF65-F5344CB8AC3E}">
        <p14:creationId xmlns:p14="http://schemas.microsoft.com/office/powerpoint/2010/main" val="225614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B77D8052-2F99-4559-B40B-3D755FD4C4D9}"/>
              </a:ext>
            </a:extLst>
          </p:cNvPr>
          <p:cNvSpPr>
            <a:spLocks noGrp="1"/>
          </p:cNvSpPr>
          <p:nvPr>
            <p:ph type="title"/>
          </p:nvPr>
        </p:nvSpPr>
        <p:spPr/>
        <p:txBody>
          <a:bodyPr/>
          <a:lstStyle/>
          <a:p>
            <a:r>
              <a:rPr lang="de-AT" dirty="0"/>
              <a:t>Bedingte Haltepunkte definieren</a:t>
            </a:r>
          </a:p>
        </p:txBody>
      </p:sp>
      <p:sp>
        <p:nvSpPr>
          <p:cNvPr id="9" name="Textplatzhalter 2">
            <a:extLst>
              <a:ext uri="{FF2B5EF4-FFF2-40B4-BE49-F238E27FC236}">
                <a16:creationId xmlns:a16="http://schemas.microsoft.com/office/drawing/2014/main" id="{95DF1F28-206D-4F67-A2D5-83060CD31060}"/>
              </a:ext>
            </a:extLst>
          </p:cNvPr>
          <p:cNvSpPr txBox="1">
            <a:spLocks/>
          </p:cNvSpPr>
          <p:nvPr/>
        </p:nvSpPr>
        <p:spPr>
          <a:xfrm>
            <a:off x="3400390" y="1769058"/>
            <a:ext cx="5391219" cy="3319883"/>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numCol="1" spcCol="360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Awesome" pitchFamily="50" charset="0"/>
              <a:buNone/>
            </a:pPr>
            <a:r>
              <a:rPr lang="de-AT" dirty="0"/>
              <a:t>Neben "normalen" Haltepunkten, an denen ein Programm immer anhält, wenn die entsprechende Codezeile erreicht wird, gibt es noch verschiedene Typen von Haltepunkten:</a:t>
            </a:r>
          </a:p>
          <a:p>
            <a:r>
              <a:rPr lang="de-AT" i="1" dirty="0"/>
              <a:t>Bedingte Haltepunkte </a:t>
            </a:r>
            <a:r>
              <a:rPr lang="de-AT" dirty="0"/>
              <a:t>erlauben es, die Ausführung an der entsprechenden Codezeile nur dann anzuhalten, wenn die mit dem Haltepunkt assoziierte Bedingung erfüllt ist</a:t>
            </a:r>
          </a:p>
          <a:p>
            <a:r>
              <a:rPr lang="de-AT" i="1" dirty="0"/>
              <a:t>DOM-Haltepunkte</a:t>
            </a:r>
            <a:r>
              <a:rPr lang="de-AT" dirty="0"/>
              <a:t> erlauben es, die Ausführung dann anzuhalten, wenn der Inhalt einer Webseite dynamisch verändert wurde</a:t>
            </a:r>
          </a:p>
          <a:p>
            <a:r>
              <a:rPr lang="de-AT" i="1" dirty="0"/>
              <a:t>Event-</a:t>
            </a:r>
            <a:r>
              <a:rPr lang="de-AT" i="1" dirty="0" err="1"/>
              <a:t>Listener</a:t>
            </a:r>
            <a:r>
              <a:rPr lang="de-AT" i="1" dirty="0"/>
              <a:t>-Haltepunkte</a:t>
            </a:r>
            <a:r>
              <a:rPr lang="de-AT" dirty="0"/>
              <a:t> erlauben es, die Ausführung dann anzuhalten, wenn ein bestimmtes Ereignis innerhalb einer Webseite ausgelöst wurde</a:t>
            </a:r>
          </a:p>
          <a:p>
            <a:r>
              <a:rPr lang="de-AT" i="1" dirty="0"/>
              <a:t>XHR-Haltepunkte</a:t>
            </a:r>
            <a:r>
              <a:rPr lang="de-AT" dirty="0"/>
              <a:t> erlauben es, die Ausführung dann anzuhalten, wenn ein sogenannter Ajax-Aufruf ausgeführt wird</a:t>
            </a:r>
          </a:p>
        </p:txBody>
      </p:sp>
    </p:spTree>
    <p:extLst>
      <p:ext uri="{BB962C8B-B14F-4D97-AF65-F5344CB8AC3E}">
        <p14:creationId xmlns:p14="http://schemas.microsoft.com/office/powerpoint/2010/main" val="324865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01242F-7E4A-4C6A-93EA-849998A1C0A8}"/>
              </a:ext>
            </a:extLst>
          </p:cNvPr>
          <p:cNvSpPr>
            <a:spLocks noGrp="1"/>
          </p:cNvSpPr>
          <p:nvPr>
            <p:ph type="title"/>
          </p:nvPr>
        </p:nvSpPr>
        <p:spPr/>
        <p:txBody>
          <a:bodyPr>
            <a:normAutofit/>
          </a:bodyPr>
          <a:lstStyle/>
          <a:p>
            <a:r>
              <a:rPr lang="de-AT" dirty="0"/>
              <a:t>Ende</a:t>
            </a:r>
            <a:br>
              <a:rPr lang="de-AT" dirty="0"/>
            </a:br>
            <a:r>
              <a:rPr lang="de-AT" sz="1400" b="0" cap="none" dirty="0"/>
              <a:t>Quelle: JavaScript - Das umfassende Handbuch</a:t>
            </a:r>
            <a:br>
              <a:rPr lang="de-AT" sz="1400" b="0" cap="none" dirty="0"/>
            </a:br>
            <a:r>
              <a:rPr lang="de-AT" sz="1200" b="0" cap="none" dirty="0"/>
              <a:t>Rheinwerk Computing</a:t>
            </a:r>
            <a:br>
              <a:rPr lang="de-AT" sz="1200" b="0" cap="none" dirty="0"/>
            </a:br>
            <a:r>
              <a:rPr lang="de-AT" sz="1200" b="0" cap="none" dirty="0"/>
              <a:t>ISBN 978-3-8362-3838-0</a:t>
            </a:r>
            <a:endParaRPr lang="de-AT" dirty="0"/>
          </a:p>
        </p:txBody>
      </p:sp>
    </p:spTree>
    <p:extLst>
      <p:ext uri="{BB962C8B-B14F-4D97-AF65-F5344CB8AC3E}">
        <p14:creationId xmlns:p14="http://schemas.microsoft.com/office/powerpoint/2010/main" val="7541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1E7C92-EC36-4DD9-BA68-8B35EC996F48}"/>
              </a:ext>
            </a:extLst>
          </p:cNvPr>
          <p:cNvSpPr>
            <a:spLocks noGrp="1"/>
          </p:cNvSpPr>
          <p:nvPr>
            <p:ph type="title"/>
          </p:nvPr>
        </p:nvSpPr>
        <p:spPr/>
        <p:txBody>
          <a:bodyPr/>
          <a:lstStyle/>
          <a:p>
            <a:r>
              <a:rPr lang="de-AT" dirty="0"/>
              <a:t>Syntaxfehler</a:t>
            </a:r>
          </a:p>
        </p:txBody>
      </p:sp>
      <p:sp>
        <p:nvSpPr>
          <p:cNvPr id="5" name="Textplatzhalter 4">
            <a:extLst>
              <a:ext uri="{FF2B5EF4-FFF2-40B4-BE49-F238E27FC236}">
                <a16:creationId xmlns:a16="http://schemas.microsoft.com/office/drawing/2014/main" id="{3FA1B20D-BD65-4875-88AC-91611AC95B70}"/>
              </a:ext>
            </a:extLst>
          </p:cNvPr>
          <p:cNvSpPr>
            <a:spLocks noGrp="1"/>
          </p:cNvSpPr>
          <p:nvPr>
            <p:ph type="body" sz="quarter" idx="13"/>
          </p:nvPr>
        </p:nvSpPr>
        <p:spPr>
          <a:xfrm>
            <a:off x="2754766" y="1905507"/>
            <a:ext cx="6682468" cy="2028248"/>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treten auf, wenn die syntaktischen Regeln von JavaScript missachtet werden</a:t>
            </a:r>
          </a:p>
          <a:p>
            <a:r>
              <a:rPr lang="de-AT" dirty="0"/>
              <a:t>werden erst zur Laufzeit erkannt, da es sich um eine interpretierte und keine kompilierte Programmiersprache handelt</a:t>
            </a:r>
          </a:p>
          <a:p>
            <a:r>
              <a:rPr lang="de-AT" dirty="0"/>
              <a:t>je nachdem, welcher Editor bzw. welche Entwicklungsumgebung verwendet wird, weisen diese aber bereits schon während der Entwicklung auf Syntaxfehler hin </a:t>
            </a:r>
          </a:p>
          <a:p>
            <a:r>
              <a:rPr lang="de-AT" i="1" dirty="0"/>
              <a:t>Syntaxfehler sind in der Regel einfach zu finden, da der Interpreter genau auf die fehlerhafte Codestelle (inklusive Zeilennummer) hinweist</a:t>
            </a:r>
          </a:p>
        </p:txBody>
      </p:sp>
      <p:sp>
        <p:nvSpPr>
          <p:cNvPr id="2" name="Rechteck 1">
            <a:extLst>
              <a:ext uri="{FF2B5EF4-FFF2-40B4-BE49-F238E27FC236}">
                <a16:creationId xmlns:a16="http://schemas.microsoft.com/office/drawing/2014/main" id="{50E68566-858A-434B-A7F2-5241CD3FE357}"/>
              </a:ext>
            </a:extLst>
          </p:cNvPr>
          <p:cNvSpPr/>
          <p:nvPr/>
        </p:nvSpPr>
        <p:spPr>
          <a:xfrm>
            <a:off x="3048000" y="1597730"/>
            <a:ext cx="6096000" cy="307777"/>
          </a:xfrm>
          <a:prstGeom prst="rect">
            <a:avLst/>
          </a:prstGeom>
        </p:spPr>
        <p:txBody>
          <a:bodyPr>
            <a:spAutoFit/>
          </a:bodyPr>
          <a:lstStyle/>
          <a:p>
            <a:endParaRPr lang="de-AT" sz="1400" dirty="0">
              <a:latin typeface="+mj-lt"/>
            </a:endParaRPr>
          </a:p>
        </p:txBody>
      </p:sp>
    </p:spTree>
    <p:extLst>
      <p:ext uri="{BB962C8B-B14F-4D97-AF65-F5344CB8AC3E}">
        <p14:creationId xmlns:p14="http://schemas.microsoft.com/office/powerpoint/2010/main" val="27080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69533-490C-403B-9C65-F759FE262E0C}"/>
              </a:ext>
            </a:extLst>
          </p:cNvPr>
          <p:cNvSpPr>
            <a:spLocks noGrp="1"/>
          </p:cNvSpPr>
          <p:nvPr>
            <p:ph type="title"/>
          </p:nvPr>
        </p:nvSpPr>
        <p:spPr/>
        <p:txBody>
          <a:bodyPr/>
          <a:lstStyle/>
          <a:p>
            <a:r>
              <a:rPr lang="de-AT" dirty="0"/>
              <a:t>Laufzeitfehler</a:t>
            </a:r>
          </a:p>
        </p:txBody>
      </p:sp>
      <p:sp>
        <p:nvSpPr>
          <p:cNvPr id="3" name="Textplatzhalter 2">
            <a:extLst>
              <a:ext uri="{FF2B5EF4-FFF2-40B4-BE49-F238E27FC236}">
                <a16:creationId xmlns:a16="http://schemas.microsoft.com/office/drawing/2014/main" id="{77786598-B3C0-4F1B-9A29-A58EC50D0ECA}"/>
              </a:ext>
            </a:extLst>
          </p:cNvPr>
          <p:cNvSpPr>
            <a:spLocks noGrp="1"/>
          </p:cNvSpPr>
          <p:nvPr>
            <p:ph type="body" sz="quarter" idx="13"/>
          </p:nvPr>
        </p:nvSpPr>
        <p:spPr>
          <a:xfrm>
            <a:off x="2655239" y="1629910"/>
            <a:ext cx="6881521" cy="2481705"/>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sind Fehler, die erst zur Laufzeit auftreten, sprich wenn ein Programm ausgeführt wird</a:t>
            </a:r>
          </a:p>
          <a:p>
            <a:r>
              <a:rPr lang="de-AT" dirty="0"/>
              <a:t>Syntaxfehler treten immer auf, wenn das fehlerhafte Stück Code </a:t>
            </a:r>
            <a:r>
              <a:rPr lang="de-AT" i="1" dirty="0"/>
              <a:t>interpretiert</a:t>
            </a:r>
            <a:r>
              <a:rPr lang="de-AT" dirty="0"/>
              <a:t> wird, Laufzeitfehler dagegen treten nur auf, wenn das fehlerhafte Stück Code auch </a:t>
            </a:r>
            <a:r>
              <a:rPr lang="de-AT" i="1" dirty="0"/>
              <a:t>ausgeführt</a:t>
            </a:r>
            <a:r>
              <a:rPr lang="de-AT" dirty="0"/>
              <a:t> wird (z.B. innerhalb eines Programms auf Variablen zugreifen, die nicht deklariert wurden) </a:t>
            </a:r>
          </a:p>
          <a:p>
            <a:r>
              <a:rPr lang="de-AT" i="1" dirty="0"/>
              <a:t>Laufzeitfehler sind schon etwas schwieriger zu finden, als Syntaxfehler, weil hierzu der entsprechende fehlerhafte Teil eines Programms auch ausgeführt werden muss. Bei kleineren Programmen ist dies schnell getestet. Je umfangreicher ein Programm aber ist - nicht selten mehrere Hundertausende Zeilen Quelltext oder mehr -, ist das nicht mehr so einfach. </a:t>
            </a:r>
          </a:p>
        </p:txBody>
      </p:sp>
    </p:spTree>
    <p:extLst>
      <p:ext uri="{BB962C8B-B14F-4D97-AF65-F5344CB8AC3E}">
        <p14:creationId xmlns:p14="http://schemas.microsoft.com/office/powerpoint/2010/main" val="141194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FFE9C8-F4E0-4B76-B7B6-CE2F4E935F4C}"/>
              </a:ext>
            </a:extLst>
          </p:cNvPr>
          <p:cNvSpPr>
            <a:spLocks noGrp="1"/>
          </p:cNvSpPr>
          <p:nvPr>
            <p:ph type="title"/>
          </p:nvPr>
        </p:nvSpPr>
        <p:spPr/>
        <p:txBody>
          <a:bodyPr/>
          <a:lstStyle/>
          <a:p>
            <a:r>
              <a:rPr lang="de-AT" dirty="0"/>
              <a:t>Logische Fehler</a:t>
            </a:r>
          </a:p>
        </p:txBody>
      </p:sp>
      <p:sp>
        <p:nvSpPr>
          <p:cNvPr id="3" name="Textplatzhalter 2">
            <a:extLst>
              <a:ext uri="{FF2B5EF4-FFF2-40B4-BE49-F238E27FC236}">
                <a16:creationId xmlns:a16="http://schemas.microsoft.com/office/drawing/2014/main" id="{A23A329D-CD32-4433-AEC1-4D778A7A0965}"/>
              </a:ext>
            </a:extLst>
          </p:cNvPr>
          <p:cNvSpPr>
            <a:spLocks noGrp="1"/>
          </p:cNvSpPr>
          <p:nvPr>
            <p:ph type="body" sz="quarter" idx="13"/>
          </p:nvPr>
        </p:nvSpPr>
        <p:spPr>
          <a:xfrm>
            <a:off x="2804529" y="1972032"/>
            <a:ext cx="6582941" cy="2609945"/>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bzw. Bugs bezeichnen solche Arten von Fehlern, die durch falsche Logik des Programms verursacht werden</a:t>
            </a:r>
          </a:p>
          <a:p>
            <a:r>
              <a:rPr lang="de-AT" dirty="0"/>
              <a:t>entstehen durch Code, der eigentlich laut Anforderungen ein bestimmtes Problem lösen soll, der aber vom Entwickler einfach falsch umgesetzt wurde, oder wenn sich irgendetwas im Programm anders verhält, als man vermutet</a:t>
            </a:r>
          </a:p>
          <a:p>
            <a:r>
              <a:rPr lang="de-AT" i="1" dirty="0"/>
              <a:t>Der Begriff Bugs (aus dem Englischen für Insekt) geht darauf zurück, dass einer der ersten Fehler in einem Computerprogramm laut Erzählungen tatsächlich auf ein (echtes) Insekt zurückzuführen war</a:t>
            </a:r>
          </a:p>
          <a:p>
            <a:r>
              <a:rPr lang="de-AT" i="1" dirty="0"/>
              <a:t>Logische Fehler sind am schwierigsten zu findende Fehler. Sie treten nicht wie Laufzeitfehler immer auf, wenn der fehlerhafte Programmteil ausgeführt wird, sondern nur, wenn bestimmte Bedingungen erfüllt sind</a:t>
            </a:r>
          </a:p>
        </p:txBody>
      </p:sp>
    </p:spTree>
    <p:extLst>
      <p:ext uri="{BB962C8B-B14F-4D97-AF65-F5344CB8AC3E}">
        <p14:creationId xmlns:p14="http://schemas.microsoft.com/office/powerpoint/2010/main" val="76346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EF4B7-29DA-4875-B64F-4F57453C7A9F}"/>
              </a:ext>
            </a:extLst>
          </p:cNvPr>
          <p:cNvSpPr>
            <a:spLocks noGrp="1"/>
          </p:cNvSpPr>
          <p:nvPr>
            <p:ph type="title"/>
          </p:nvPr>
        </p:nvSpPr>
        <p:spPr/>
        <p:txBody>
          <a:bodyPr/>
          <a:lstStyle/>
          <a:p>
            <a:r>
              <a:rPr lang="de-AT" dirty="0"/>
              <a:t>Das Prinzip der Fehlerbehandlung</a:t>
            </a:r>
          </a:p>
        </p:txBody>
      </p:sp>
      <p:sp>
        <p:nvSpPr>
          <p:cNvPr id="3" name="Textplatzhalter 2">
            <a:extLst>
              <a:ext uri="{FF2B5EF4-FFF2-40B4-BE49-F238E27FC236}">
                <a16:creationId xmlns:a16="http://schemas.microsoft.com/office/drawing/2014/main" id="{4E9F8AE8-1D58-4CB7-849B-6F3A1759972E}"/>
              </a:ext>
            </a:extLst>
          </p:cNvPr>
          <p:cNvSpPr>
            <a:spLocks noGrp="1"/>
          </p:cNvSpPr>
          <p:nvPr>
            <p:ph type="body" sz="quarter" idx="13"/>
          </p:nvPr>
        </p:nvSpPr>
        <p:spPr>
          <a:xfrm>
            <a:off x="2409533" y="1605028"/>
            <a:ext cx="7372933" cy="2095445"/>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Auf Laufzeitfehler kann man mit sogenannter Fehlerbehandlung reagieren. Wird ein Fehler geworfen, gibt es in JavaScript zwei Möglichkeiten, auf den jeweiligen Fehler zu reagieren und diesen zu behandeln</a:t>
            </a:r>
          </a:p>
          <a:p>
            <a:pPr lvl="1"/>
            <a:r>
              <a:rPr lang="de-AT" dirty="0"/>
              <a:t>Zunächst hat man über sogenannte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-Codeblöcke die Möglichkeit, Fehler abzufangen. Wird der Fehler nicht von so einem Codeblock abgefangen, hat man zusätzlich die Möglichkeit, über den Event-Handler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window.onerror</a:t>
            </a:r>
            <a:r>
              <a:rPr lang="de-AT" b="1" dirty="0"/>
              <a:t> </a:t>
            </a:r>
            <a:r>
              <a:rPr lang="de-AT" dirty="0"/>
              <a:t>auf den Fehler zu reagieren. Dies kann man allerdings nur innerhalb von Browsern machen, da nur hier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window</a:t>
            </a:r>
            <a:r>
              <a:rPr lang="de-AT" dirty="0"/>
              <a:t>-Objekt zur Verfügung steht. Wird auch hier nicht auf den Fehler reagiert, landet dieser schließlich beim Nutzer, was in der Regel bedeutet, dass der Fehler auf der Konsole ausgegeben wird. </a:t>
            </a:r>
          </a:p>
        </p:txBody>
      </p:sp>
      <p:sp>
        <p:nvSpPr>
          <p:cNvPr id="4" name="Textplatzhalter 2">
            <a:extLst>
              <a:ext uri="{FF2B5EF4-FFF2-40B4-BE49-F238E27FC236}">
                <a16:creationId xmlns:a16="http://schemas.microsoft.com/office/drawing/2014/main" id="{9F49E7DB-122C-4FDA-81FA-1E257145A30F}"/>
              </a:ext>
            </a:extLst>
          </p:cNvPr>
          <p:cNvSpPr txBox="1">
            <a:spLocks/>
          </p:cNvSpPr>
          <p:nvPr/>
        </p:nvSpPr>
        <p:spPr>
          <a:xfrm>
            <a:off x="2409532" y="4405604"/>
            <a:ext cx="7372933" cy="932050"/>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b="1" dirty="0"/>
              <a:t>Ausnahmen und Ausnahmebehandlung</a:t>
            </a:r>
          </a:p>
          <a:p>
            <a:pPr lvl="1"/>
            <a:r>
              <a:rPr lang="de-AT" dirty="0"/>
              <a:t>Häufig ist in der Software-Entwicklung alternativ zu dem Begriff Fehler auch von Ausnahmen die Rede, die Fehlerhandlung nennt man daher auch häufig Ausnahmebehandlung</a:t>
            </a:r>
          </a:p>
        </p:txBody>
      </p:sp>
    </p:spTree>
    <p:extLst>
      <p:ext uri="{BB962C8B-B14F-4D97-AF65-F5344CB8AC3E}">
        <p14:creationId xmlns:p14="http://schemas.microsoft.com/office/powerpoint/2010/main" val="211898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5771E-4D92-4A12-8D76-C3BB1AAAD042}"/>
              </a:ext>
            </a:extLst>
          </p:cNvPr>
          <p:cNvSpPr>
            <a:spLocks noGrp="1"/>
          </p:cNvSpPr>
          <p:nvPr>
            <p:ph type="title"/>
          </p:nvPr>
        </p:nvSpPr>
        <p:spPr/>
        <p:txBody>
          <a:bodyPr/>
          <a:lstStyle/>
          <a:p>
            <a:r>
              <a:rPr lang="de-AT" dirty="0"/>
              <a:t>Fehler fangen und behandeln</a:t>
            </a:r>
          </a:p>
        </p:txBody>
      </p:sp>
      <p:sp>
        <p:nvSpPr>
          <p:cNvPr id="3" name="Textplatzhalter 2">
            <a:extLst>
              <a:ext uri="{FF2B5EF4-FFF2-40B4-BE49-F238E27FC236}">
                <a16:creationId xmlns:a16="http://schemas.microsoft.com/office/drawing/2014/main" id="{7B05D0A1-1072-406D-8A97-E5AF77ADA36B}"/>
              </a:ext>
            </a:extLst>
          </p:cNvPr>
          <p:cNvSpPr>
            <a:spLocks noGrp="1"/>
          </p:cNvSpPr>
          <p:nvPr>
            <p:ph type="body" sz="quarter" idx="13"/>
          </p:nvPr>
        </p:nvSpPr>
        <p:spPr>
          <a:xfrm>
            <a:off x="2344219" y="1505502"/>
            <a:ext cx="7503562" cy="2093907"/>
          </a:xfrm>
        </p:spPr>
        <p:txBody>
          <a:bodyPr/>
          <a:lstStyle/>
          <a:p>
            <a:r>
              <a:rPr lang="de-AT" dirty="0"/>
              <a:t>Über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 </a:t>
            </a:r>
            <a:r>
              <a:rPr lang="de-AT" dirty="0"/>
              <a:t>lässt sich ein Codeblock ausführen, der potenziell Fehler produziert</a:t>
            </a:r>
          </a:p>
          <a:p>
            <a:pPr lvl="1"/>
            <a:r>
              <a:rPr lang="de-AT" dirty="0"/>
              <a:t>Über dieses Schlüsselwort leitet man den Codeblock (in geschweiften Klammern) ein, der potenziell Fehler werfen könnte</a:t>
            </a:r>
          </a:p>
          <a:p>
            <a:r>
              <a:rPr lang="de-AT" dirty="0"/>
              <a:t>Über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 </a:t>
            </a:r>
            <a:r>
              <a:rPr lang="de-AT" dirty="0"/>
              <a:t>lässt sich Fehler fangen bzw. lässt sich auf Fehler reagieren</a:t>
            </a:r>
          </a:p>
          <a:p>
            <a:pPr lvl="1"/>
            <a:r>
              <a:rPr lang="de-AT" dirty="0"/>
              <a:t>Hinter der schließenden Klammer von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 definiert man mit dem Schlüsselwort catch den Codeblock (ebenfalls in geschweiften Klammern), der ausgeführt werden soll, wenn ein Fehler auftritt. In runden Klammern hinter dem catch definiert man den Namen des Fehlerobjekts, auf das man anschließend im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-Codeblock zugreifen kann</a:t>
            </a:r>
          </a:p>
        </p:txBody>
      </p:sp>
      <p:sp>
        <p:nvSpPr>
          <p:cNvPr id="4" name="Rechteck 3">
            <a:extLst>
              <a:ext uri="{FF2B5EF4-FFF2-40B4-BE49-F238E27FC236}">
                <a16:creationId xmlns:a16="http://schemas.microsoft.com/office/drawing/2014/main" id="{7F24C07A-19C1-41EA-B94F-2024F37D5CC2}"/>
              </a:ext>
            </a:extLst>
          </p:cNvPr>
          <p:cNvSpPr/>
          <p:nvPr/>
        </p:nvSpPr>
        <p:spPr>
          <a:xfrm>
            <a:off x="3588208" y="4144025"/>
            <a:ext cx="5015583" cy="1015663"/>
          </a:xfrm>
          <a:prstGeom prst="rect">
            <a:avLst/>
          </a:prstGeom>
          <a:solidFill>
            <a:schemeClr val="tx1">
              <a:lumMod val="85000"/>
              <a:lumOff val="15000"/>
            </a:schemeClr>
          </a:solidFill>
        </p:spPr>
        <p:txBody>
          <a:bodyPr wrap="square">
            <a:spAutoFit/>
          </a:bodyPr>
          <a:lstStyle/>
          <a:p>
            <a:r>
              <a:rPr lang="de-DE" sz="1200" dirty="0" err="1">
                <a:solidFill>
                  <a:srgbClr val="C586C0"/>
                </a:solidFill>
                <a:latin typeface="Consolas" panose="020B0609020204030204" pitchFamily="49" charset="0"/>
              </a:rPr>
              <a:t>try</a:t>
            </a:r>
            <a:r>
              <a:rPr lang="de-DE" sz="1200" dirty="0">
                <a:solidFill>
                  <a:srgbClr val="D4D4D4"/>
                </a:solidFill>
                <a:latin typeface="Consolas" panose="020B0609020204030204" pitchFamily="49" charset="0"/>
              </a:rPr>
              <a:t> {</a:t>
            </a: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 Code ausführen, der potenziell Fehler produziert</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 </a:t>
            </a:r>
            <a:r>
              <a:rPr lang="de-DE" sz="1200" dirty="0">
                <a:solidFill>
                  <a:srgbClr val="C586C0"/>
                </a:solidFill>
                <a:latin typeface="Consolas" panose="020B0609020204030204" pitchFamily="49" charset="0"/>
              </a:rPr>
              <a:t>catch</a:t>
            </a:r>
            <a:r>
              <a:rPr lang="de-DE" sz="1200" dirty="0">
                <a:solidFill>
                  <a:srgbClr val="D4D4D4"/>
                </a:solidFill>
                <a:latin typeface="Consolas" panose="020B0609020204030204" pitchFamily="49" charset="0"/>
              </a:rPr>
              <a:t> (</a:t>
            </a:r>
            <a:r>
              <a:rPr lang="de-DE" sz="1200" dirty="0" err="1">
                <a:solidFill>
                  <a:srgbClr val="9CDCFE"/>
                </a:solidFill>
                <a:latin typeface="Consolas" panose="020B0609020204030204" pitchFamily="49" charset="0"/>
              </a:rPr>
              <a:t>error</a:t>
            </a:r>
            <a:r>
              <a:rPr lang="de-DE" sz="1200" dirty="0">
                <a:solidFill>
                  <a:srgbClr val="D4D4D4"/>
                </a:solidFill>
                <a:latin typeface="Consolas" panose="020B0609020204030204" pitchFamily="49" charset="0"/>
              </a:rPr>
              <a:t>) {</a:t>
            </a:r>
          </a:p>
          <a:p>
            <a:r>
              <a:rPr lang="de-DE" sz="1200" dirty="0">
                <a:solidFill>
                  <a:srgbClr val="D4D4D4"/>
                </a:solidFill>
                <a:latin typeface="Consolas" panose="020B0609020204030204" pitchFamily="49" charset="0"/>
              </a:rPr>
              <a:t>    </a:t>
            </a:r>
            <a:r>
              <a:rPr lang="de-DE" sz="1200" dirty="0">
                <a:solidFill>
                  <a:srgbClr val="6A9955"/>
                </a:solidFill>
                <a:latin typeface="Consolas" panose="020B0609020204030204" pitchFamily="49" charset="0"/>
              </a:rPr>
              <a:t>//</a:t>
            </a:r>
            <a:r>
              <a:rPr lang="de-DE" sz="1200" dirty="0" err="1">
                <a:solidFill>
                  <a:srgbClr val="6A9955"/>
                </a:solidFill>
                <a:latin typeface="Consolas" panose="020B0609020204030204" pitchFamily="49" charset="0"/>
              </a:rPr>
              <a:t>Behandlen</a:t>
            </a:r>
            <a:r>
              <a:rPr lang="de-DE" sz="1200" dirty="0">
                <a:solidFill>
                  <a:srgbClr val="6A9955"/>
                </a:solidFill>
                <a:latin typeface="Consolas" panose="020B0609020204030204" pitchFamily="49" charset="0"/>
              </a:rPr>
              <a:t> des Fehlers</a:t>
            </a:r>
            <a:endParaRPr lang="de-DE" sz="1200" dirty="0">
              <a:solidFill>
                <a:srgbClr val="D4D4D4"/>
              </a:solidFill>
              <a:latin typeface="Consolas" panose="020B0609020204030204" pitchFamily="49" charset="0"/>
            </a:endParaRPr>
          </a:p>
          <a:p>
            <a:r>
              <a:rPr lang="de-DE" sz="1200" dirty="0">
                <a:solidFill>
                  <a:srgbClr val="D4D4D4"/>
                </a:solidFill>
                <a:latin typeface="Consolas" panose="020B0609020204030204" pitchFamily="49" charset="0"/>
              </a:rPr>
              <a:t>}</a:t>
            </a:r>
            <a:endParaRPr lang="de-DE"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9055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6A3B0-15F7-42C6-92F7-B05720CCF9D3}"/>
              </a:ext>
            </a:extLst>
          </p:cNvPr>
          <p:cNvSpPr>
            <a:spLocks noGrp="1"/>
          </p:cNvSpPr>
          <p:nvPr>
            <p:ph type="title"/>
          </p:nvPr>
        </p:nvSpPr>
        <p:spPr/>
        <p:txBody>
          <a:bodyPr/>
          <a:lstStyle/>
          <a:p>
            <a:r>
              <a:rPr lang="de-AT" dirty="0"/>
              <a:t>Verschiedene Fehlertypen</a:t>
            </a:r>
          </a:p>
        </p:txBody>
      </p:sp>
      <p:graphicFrame>
        <p:nvGraphicFramePr>
          <p:cNvPr id="4" name="Tabelle 4">
            <a:extLst>
              <a:ext uri="{FF2B5EF4-FFF2-40B4-BE49-F238E27FC236}">
                <a16:creationId xmlns:a16="http://schemas.microsoft.com/office/drawing/2014/main" id="{6D75889F-FDDC-4A75-BF8C-7169359E77E4}"/>
              </a:ext>
            </a:extLst>
          </p:cNvPr>
          <p:cNvGraphicFramePr>
            <a:graphicFrameLocks noGrp="1"/>
          </p:cNvGraphicFramePr>
          <p:nvPr>
            <p:extLst>
              <p:ext uri="{D42A27DB-BD31-4B8C-83A1-F6EECF244321}">
                <p14:modId xmlns:p14="http://schemas.microsoft.com/office/powerpoint/2010/main" val="2817216932"/>
              </p:ext>
            </p:extLst>
          </p:nvPr>
        </p:nvGraphicFramePr>
        <p:xfrm>
          <a:off x="2268375" y="1379029"/>
          <a:ext cx="8128000" cy="4343400"/>
        </p:xfrm>
        <a:graphic>
          <a:graphicData uri="http://schemas.openxmlformats.org/drawingml/2006/table">
            <a:tbl>
              <a:tblPr firstRow="1" bandRow="1">
                <a:tableStyleId>{5C22544A-7EE6-4342-B048-85BDC9FD1C3A}</a:tableStyleId>
              </a:tblPr>
              <a:tblGrid>
                <a:gridCol w="2191658">
                  <a:extLst>
                    <a:ext uri="{9D8B030D-6E8A-4147-A177-3AD203B41FA5}">
                      <a16:colId xmlns:a16="http://schemas.microsoft.com/office/drawing/2014/main" val="3316259777"/>
                    </a:ext>
                  </a:extLst>
                </a:gridCol>
                <a:gridCol w="5936342">
                  <a:extLst>
                    <a:ext uri="{9D8B030D-6E8A-4147-A177-3AD203B41FA5}">
                      <a16:colId xmlns:a16="http://schemas.microsoft.com/office/drawing/2014/main" val="3740521639"/>
                    </a:ext>
                  </a:extLst>
                </a:gridCol>
              </a:tblGrid>
              <a:tr h="370840">
                <a:tc>
                  <a:txBody>
                    <a:bodyPr/>
                    <a:lstStyle/>
                    <a:p>
                      <a:r>
                        <a:rPr lang="de-AT" sz="1400" dirty="0"/>
                        <a:t>Fehlertyp</a:t>
                      </a:r>
                    </a:p>
                  </a:txBody>
                  <a:tcPr/>
                </a:tc>
                <a:tc>
                  <a:txBody>
                    <a:bodyPr/>
                    <a:lstStyle/>
                    <a:p>
                      <a:r>
                        <a:rPr lang="de-AT" sz="1400" dirty="0"/>
                        <a:t>Beschreibung</a:t>
                      </a:r>
                    </a:p>
                  </a:txBody>
                  <a:tcPr/>
                </a:tc>
                <a:extLst>
                  <a:ext uri="{0D108BD9-81ED-4DB2-BD59-A6C34878D82A}">
                    <a16:rowId xmlns:a16="http://schemas.microsoft.com/office/drawing/2014/main" val="3210911236"/>
                  </a:ext>
                </a:extLst>
              </a:tr>
              <a:tr h="370840">
                <a:tc>
                  <a:txBody>
                    <a:bodyPr/>
                    <a:lstStyle/>
                    <a:p>
                      <a:r>
                        <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Error</a:t>
                      </a:r>
                    </a:p>
                  </a:txBody>
                  <a:tcPr/>
                </a:tc>
                <a:tc>
                  <a:txBody>
                    <a:bodyPr/>
                    <a:lstStyle/>
                    <a:p>
                      <a:r>
                        <a:rPr lang="de-AT" sz="1400" dirty="0" err="1"/>
                        <a:t>Basistyp</a:t>
                      </a:r>
                      <a:r>
                        <a:rPr lang="de-AT" sz="1400" dirty="0"/>
                        <a:t>, von dem andere Fehlertypen ableiten</a:t>
                      </a:r>
                    </a:p>
                  </a:txBody>
                  <a:tcPr/>
                </a:tc>
                <a:extLst>
                  <a:ext uri="{0D108BD9-81ED-4DB2-BD59-A6C34878D82A}">
                    <a16:rowId xmlns:a16="http://schemas.microsoft.com/office/drawing/2014/main" val="1106733956"/>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EvalError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Kann bei falscher Verwendung der </a:t>
                      </a:r>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eval</a:t>
                      </a:r>
                      <a:r>
                        <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sz="1400" dirty="0"/>
                        <a:t>-Funktion auftreten</a:t>
                      </a:r>
                    </a:p>
                  </a:txBody>
                  <a:tcPr/>
                </a:tc>
                <a:extLst>
                  <a:ext uri="{0D108BD9-81ED-4DB2-BD59-A6C34878D82A}">
                    <a16:rowId xmlns:a16="http://schemas.microsoft.com/office/drawing/2014/main" val="1855594637"/>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RangeError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Tritt auf, wenn eine Zahl außerhalb eines Wertebereichs liegt, beispielsweise wenn man versucht, ein Array mit negativer Länge zu erstellen: </a:t>
                      </a:r>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newArray</a:t>
                      </a:r>
                      <a:r>
                        <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(-5)</a:t>
                      </a:r>
                    </a:p>
                  </a:txBody>
                  <a:tcPr/>
                </a:tc>
                <a:extLst>
                  <a:ext uri="{0D108BD9-81ED-4DB2-BD59-A6C34878D82A}">
                    <a16:rowId xmlns:a16="http://schemas.microsoft.com/office/drawing/2014/main" val="3893291538"/>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ReferenceError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Tritt auf, wenn an einer Stelle ein Objekt (eben ein Referenztyp) erwartet wird. Typischerweise tritt dieser Fehlertyp auf, wenn man versucht, auf eine nicht existente Variable zuzugreifen</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extLst>
                  <a:ext uri="{0D108BD9-81ED-4DB2-BD59-A6C34878D82A}">
                    <a16:rowId xmlns:a16="http://schemas.microsoft.com/office/drawing/2014/main" val="2221509950"/>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SyntaxError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Tritt auf, wenn beim Parsen des Quelltextes mit der Funktion </a:t>
                      </a:r>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eval</a:t>
                      </a:r>
                      <a:r>
                        <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sz="1400" dirty="0"/>
                        <a:t> ein Fehler in der Syntax gefunden wird</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extLst>
                  <a:ext uri="{0D108BD9-81ED-4DB2-BD59-A6C34878D82A}">
                    <a16:rowId xmlns:a16="http://schemas.microsoft.com/office/drawing/2014/main" val="2423710455"/>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TypeError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Tritt auf, wenn eine Variable oder ein Parameter mit einem ungültigen Typ aufgerufen wird.</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extLst>
                  <a:ext uri="{0D108BD9-81ED-4DB2-BD59-A6C34878D82A}">
                    <a16:rowId xmlns:a16="http://schemas.microsoft.com/office/drawing/2014/main" val="1258042491"/>
                  </a:ext>
                </a:extLst>
              </a:tr>
              <a:tr h="370840">
                <a:tc>
                  <a:txBody>
                    <a:bodyPr/>
                    <a:lstStyle/>
                    <a:p>
                      <a:r>
                        <a:rPr lang="de-AT" sz="1400" b="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URIError</a:t>
                      </a:r>
                      <a:endParaRPr lang="de-AT" sz="1400" b="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Tritt auf, wenn im Zusammenhang mit einer URI ein Fehler aufgetreten ist, beispielsweise wenn den Funktionen </a:t>
                      </a:r>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encodeURI</a:t>
                      </a:r>
                      <a:r>
                        <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sz="1400" dirty="0"/>
                        <a:t> oder </a:t>
                      </a:r>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decodeURI</a:t>
                      </a:r>
                      <a:r>
                        <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sz="1400" dirty="0"/>
                        <a:t> falsche Argumente übergeben werden</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extLst>
                  <a:ext uri="{0D108BD9-81ED-4DB2-BD59-A6C34878D82A}">
                    <a16:rowId xmlns:a16="http://schemas.microsoft.com/office/drawing/2014/main" val="2731029044"/>
                  </a:ext>
                </a:extLst>
              </a:tr>
            </a:tbl>
          </a:graphicData>
        </a:graphic>
      </p:graphicFrame>
    </p:spTree>
    <p:extLst>
      <p:ext uri="{BB962C8B-B14F-4D97-AF65-F5344CB8AC3E}">
        <p14:creationId xmlns:p14="http://schemas.microsoft.com/office/powerpoint/2010/main" val="149570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F94EC-FA9E-4515-8471-41B143BE4AAE}"/>
              </a:ext>
            </a:extLst>
          </p:cNvPr>
          <p:cNvSpPr>
            <a:spLocks noGrp="1"/>
          </p:cNvSpPr>
          <p:nvPr>
            <p:ph type="title"/>
          </p:nvPr>
        </p:nvSpPr>
        <p:spPr/>
        <p:txBody>
          <a:bodyPr/>
          <a:lstStyle/>
          <a:p>
            <a:r>
              <a:rPr lang="de-AT" dirty="0"/>
              <a:t>Beispiel</a:t>
            </a:r>
          </a:p>
        </p:txBody>
      </p:sp>
      <p:sp>
        <p:nvSpPr>
          <p:cNvPr id="4" name="Rechteck 3">
            <a:extLst>
              <a:ext uri="{FF2B5EF4-FFF2-40B4-BE49-F238E27FC236}">
                <a16:creationId xmlns:a16="http://schemas.microsoft.com/office/drawing/2014/main" id="{E3E9EE8A-B2DC-40A3-B2A5-A5CB54866D53}"/>
              </a:ext>
            </a:extLst>
          </p:cNvPr>
          <p:cNvSpPr/>
          <p:nvPr/>
        </p:nvSpPr>
        <p:spPr>
          <a:xfrm>
            <a:off x="279919" y="1253929"/>
            <a:ext cx="6096000" cy="2492990"/>
          </a:xfrm>
          <a:prstGeom prst="rect">
            <a:avLst/>
          </a:prstGeom>
          <a:solidFill>
            <a:schemeClr val="tx1">
              <a:lumMod val="85000"/>
              <a:lumOff val="15000"/>
            </a:schemeClr>
          </a:solidFill>
        </p:spPr>
        <p:txBody>
          <a:bodyPr>
            <a:spAutoFit/>
          </a:bodyPr>
          <a:lstStyle/>
          <a:p>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userInput</a:t>
            </a:r>
            <a:r>
              <a:rPr lang="de-AT" sz="1200" dirty="0">
                <a:solidFill>
                  <a:srgbClr val="D4D4D4"/>
                </a:solidFill>
                <a:latin typeface="Consolas" panose="020B0609020204030204" pitchFamily="49" charset="0"/>
              </a:rPr>
              <a:t> = </a:t>
            </a:r>
            <a:r>
              <a:rPr lang="de-AT" sz="1200" dirty="0">
                <a:solidFill>
                  <a:srgbClr val="DCDCAA"/>
                </a:solidFill>
                <a:latin typeface="Consolas" panose="020B0609020204030204" pitchFamily="49" charset="0"/>
              </a:rPr>
              <a:t>prompt</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'Bitte die Länge des Arrays eingeben'</a:t>
            </a:r>
            <a:r>
              <a:rPr lang="de-AT" sz="1200" dirty="0">
                <a:solidFill>
                  <a:srgbClr val="D4D4D4"/>
                </a:solidFill>
                <a:latin typeface="Consolas" panose="020B0609020204030204" pitchFamily="49" charset="0"/>
              </a:rPr>
              <a:t>);</a:t>
            </a:r>
          </a:p>
          <a:p>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length</a:t>
            </a:r>
            <a:r>
              <a:rPr lang="de-AT" sz="1200" dirty="0">
                <a:solidFill>
                  <a:srgbClr val="D4D4D4"/>
                </a:solidFill>
                <a:latin typeface="Consolas" panose="020B0609020204030204" pitchFamily="49" charset="0"/>
              </a:rPr>
              <a:t> = </a:t>
            </a:r>
            <a:r>
              <a:rPr lang="de-AT" sz="1200" dirty="0" err="1">
                <a:solidFill>
                  <a:srgbClr val="DCDCAA"/>
                </a:solidFill>
                <a:latin typeface="Consolas" panose="020B0609020204030204" pitchFamily="49" charset="0"/>
              </a:rPr>
              <a:t>parseInt</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userInput</a:t>
            </a:r>
            <a:r>
              <a:rPr lang="de-AT" sz="1200" dirty="0">
                <a:solidFill>
                  <a:srgbClr val="D4D4D4"/>
                </a:solidFill>
                <a:latin typeface="Consolas" panose="020B0609020204030204" pitchFamily="49" charset="0"/>
              </a:rPr>
              <a:t>);</a:t>
            </a:r>
          </a:p>
          <a:p>
            <a:r>
              <a:rPr lang="de-AT" sz="1200" dirty="0" err="1">
                <a:solidFill>
                  <a:srgbClr val="569CD6"/>
                </a:solidFill>
                <a:latin typeface="Consolas" panose="020B0609020204030204" pitchFamily="49" charset="0"/>
              </a:rPr>
              <a:t>let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array</a:t>
            </a:r>
            <a:r>
              <a:rPr lang="de-AT" sz="1200" dirty="0">
                <a:solidFill>
                  <a:srgbClr val="D4D4D4"/>
                </a:solidFill>
                <a:latin typeface="Consolas" panose="020B0609020204030204" pitchFamily="49" charset="0"/>
              </a:rPr>
              <a:t>;</a:t>
            </a:r>
          </a:p>
          <a:p>
            <a:r>
              <a:rPr lang="de-AT" sz="1200" dirty="0" err="1">
                <a:solidFill>
                  <a:srgbClr val="C586C0"/>
                </a:solidFill>
                <a:latin typeface="Consolas" panose="020B0609020204030204" pitchFamily="49" charset="0"/>
              </a:rPr>
              <a:t>try</a:t>
            </a:r>
            <a:r>
              <a:rPr lang="de-AT" sz="1200" dirty="0">
                <a:solidFill>
                  <a:srgbClr val="C586C0"/>
                </a:solidFill>
                <a:latin typeface="Consolas" panose="020B0609020204030204" pitchFamily="49" charset="0"/>
              </a:rPr>
              <a:t> </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array</a:t>
            </a:r>
            <a:r>
              <a:rPr lang="de-AT" sz="1200" dirty="0">
                <a:solidFill>
                  <a:srgbClr val="D4D4D4"/>
                </a:solidFill>
                <a:latin typeface="Consolas" panose="020B0609020204030204" pitchFamily="49" charset="0"/>
              </a:rPr>
              <a:t> = </a:t>
            </a:r>
            <a:r>
              <a:rPr lang="de-AT" sz="1200" dirty="0" err="1">
                <a:solidFill>
                  <a:srgbClr val="DCDCAA"/>
                </a:solidFill>
                <a:latin typeface="Consolas" panose="020B0609020204030204" pitchFamily="49" charset="0"/>
              </a:rPr>
              <a:t>createArray</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length</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catch</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4EC9B0"/>
                </a:solidFill>
                <a:latin typeface="Consolas" panose="020B0609020204030204" pitchFamily="49" charset="0"/>
              </a:rPr>
              <a:t>console</a:t>
            </a:r>
            <a:r>
              <a:rPr lang="de-AT" sz="1200" dirty="0">
                <a:solidFill>
                  <a:srgbClr val="D4D4D4"/>
                </a:solidFill>
                <a:latin typeface="Consolas" panose="020B0609020204030204" pitchFamily="49" charset="0"/>
              </a:rPr>
              <a:t>.</a:t>
            </a:r>
            <a:r>
              <a:rPr lang="de-AT" sz="1200" dirty="0">
                <a:solidFill>
                  <a:srgbClr val="DCDCAA"/>
                </a:solidFill>
                <a:latin typeface="Consolas" panose="020B0609020204030204" pitchFamily="49" charset="0"/>
              </a:rPr>
              <a:t>log</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error</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name</a:t>
            </a:r>
            <a:r>
              <a:rPr lang="de-AT" sz="1200" dirty="0">
                <a:solidFill>
                  <a:srgbClr val="D4D4D4"/>
                </a:solidFill>
                <a:latin typeface="Consolas" panose="020B0609020204030204" pitchFamily="49" charset="0"/>
              </a:rPr>
              <a:t>);    </a:t>
            </a:r>
            <a:r>
              <a:rPr lang="de-AT" sz="1200" dirty="0">
                <a:solidFill>
                  <a:srgbClr val="6A9955"/>
                </a:solidFill>
                <a:latin typeface="Consolas" panose="020B0609020204030204" pitchFamily="49" charset="0"/>
              </a:rPr>
              <a:t>// Ausgabe: </a:t>
            </a:r>
            <a:r>
              <a:rPr lang="de-AT" sz="1200" dirty="0" err="1">
                <a:solidFill>
                  <a:srgbClr val="6A9955"/>
                </a:solidFill>
                <a:latin typeface="Consolas" panose="020B0609020204030204" pitchFamily="49" charset="0"/>
              </a:rPr>
              <a:t>RangeError</a:t>
            </a:r>
            <a:endParaRPr lang="de-AT" sz="1200" dirty="0">
              <a:solidFill>
                <a:srgbClr val="D4D4D4"/>
              </a:solidFill>
              <a:latin typeface="Consolas" panose="020B0609020204030204" pitchFamily="49" charset="0"/>
            </a:endParaRPr>
          </a:p>
          <a:p>
            <a:r>
              <a:rPr lang="de-AT" sz="1200" dirty="0">
                <a:solidFill>
                  <a:srgbClr val="D4D4D4"/>
                </a:solidFill>
                <a:latin typeface="Consolas" panose="020B0609020204030204" pitchFamily="49" charset="0"/>
              </a:rPr>
              <a:t>    </a:t>
            </a:r>
            <a:r>
              <a:rPr lang="de-AT" sz="1200" dirty="0">
                <a:solidFill>
                  <a:srgbClr val="4EC9B0"/>
                </a:solidFill>
                <a:latin typeface="Consolas" panose="020B0609020204030204" pitchFamily="49" charset="0"/>
              </a:rPr>
              <a:t>console</a:t>
            </a:r>
            <a:r>
              <a:rPr lang="de-AT" sz="1200" dirty="0">
                <a:solidFill>
                  <a:srgbClr val="D4D4D4"/>
                </a:solidFill>
                <a:latin typeface="Consolas" panose="020B0609020204030204" pitchFamily="49" charset="0"/>
              </a:rPr>
              <a:t>.</a:t>
            </a:r>
            <a:r>
              <a:rPr lang="de-AT" sz="1200" dirty="0">
                <a:solidFill>
                  <a:srgbClr val="DCDCAA"/>
                </a:solidFill>
                <a:latin typeface="Consolas" panose="020B0609020204030204" pitchFamily="49" charset="0"/>
              </a:rPr>
              <a:t>log</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error</a:t>
            </a:r>
            <a:r>
              <a:rPr lang="de-AT" sz="1200" dirty="0" err="1">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message</a:t>
            </a:r>
            <a:r>
              <a:rPr lang="de-AT" sz="1200" dirty="0">
                <a:solidFill>
                  <a:srgbClr val="D4D4D4"/>
                </a:solidFill>
                <a:latin typeface="Consolas" panose="020B0609020204030204" pitchFamily="49" charset="0"/>
              </a:rPr>
              <a:t>); </a:t>
            </a:r>
            <a:r>
              <a:rPr lang="de-AT" sz="1200" dirty="0">
                <a:solidFill>
                  <a:srgbClr val="6A9955"/>
                </a:solidFill>
                <a:latin typeface="Consolas" panose="020B0609020204030204" pitchFamily="49" charset="0"/>
              </a:rPr>
              <a:t>//Invalid </a:t>
            </a:r>
            <a:r>
              <a:rPr lang="de-AT" sz="1200" dirty="0" err="1">
                <a:solidFill>
                  <a:srgbClr val="6A9955"/>
                </a:solidFill>
                <a:latin typeface="Consolas" panose="020B0609020204030204" pitchFamily="49" charset="0"/>
              </a:rPr>
              <a:t>array</a:t>
            </a:r>
            <a:r>
              <a:rPr lang="de-AT" sz="1200" dirty="0">
                <a:solidFill>
                  <a:srgbClr val="6A9955"/>
                </a:solidFill>
                <a:latin typeface="Consolas" panose="020B0609020204030204" pitchFamily="49" charset="0"/>
              </a:rPr>
              <a:t> </a:t>
            </a:r>
            <a:r>
              <a:rPr lang="de-AT" sz="1200" dirty="0" err="1">
                <a:solidFill>
                  <a:srgbClr val="6A9955"/>
                </a:solidFill>
                <a:latin typeface="Consolas" panose="020B0609020204030204" pitchFamily="49" charset="0"/>
              </a:rPr>
              <a:t>length</a:t>
            </a:r>
            <a:endParaRPr lang="de-AT" sz="1200" dirty="0">
              <a:solidFill>
                <a:srgbClr val="D4D4D4"/>
              </a:solidFill>
              <a:latin typeface="Consolas" panose="020B0609020204030204" pitchFamily="49" charset="0"/>
            </a:endParaRP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err="1">
                <a:solidFill>
                  <a:srgbClr val="569CD6"/>
                </a:solidFill>
                <a:latin typeface="Consolas" panose="020B0609020204030204" pitchFamily="49" charset="0"/>
              </a:rPr>
              <a:t>function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createArray</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length</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return</a:t>
            </a:r>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new</a:t>
            </a:r>
            <a:r>
              <a:rPr lang="de-AT" sz="1200" dirty="0">
                <a:solidFill>
                  <a:srgbClr val="D4D4D4"/>
                </a:solidFill>
                <a:latin typeface="Consolas" panose="020B0609020204030204" pitchFamily="49" charset="0"/>
              </a:rPr>
              <a:t> </a:t>
            </a:r>
            <a:r>
              <a:rPr lang="de-AT" sz="1200" dirty="0">
                <a:solidFill>
                  <a:srgbClr val="4EC9B0"/>
                </a:solidFill>
                <a:latin typeface="Consolas" panose="020B0609020204030204" pitchFamily="49" charset="0"/>
              </a:rPr>
              <a:t>Array</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length</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E374D05E-000E-4CCE-8281-FD52CCEF588B}"/>
              </a:ext>
            </a:extLst>
          </p:cNvPr>
          <p:cNvSpPr>
            <a:spLocks noGrp="1"/>
          </p:cNvSpPr>
          <p:nvPr>
            <p:ph type="body" sz="quarter" idx="13"/>
          </p:nvPr>
        </p:nvSpPr>
        <p:spPr>
          <a:xfrm>
            <a:off x="6531429" y="1253929"/>
            <a:ext cx="5331764" cy="1449628"/>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Die Funktion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createArray</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erwartet als Parameter die Länge des Arrays, welches erstellt werden soll, und gibt dies ungefiltert an den </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Array</a:t>
            </a:r>
            <a:r>
              <a:rPr lang="de-AT" dirty="0"/>
              <a:t>-Konstruktor weiter. Wird jetzt ein negativer Zahlenwert oder ungültiger Zahlenwert eingegeben, wirft der </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Array</a:t>
            </a:r>
            <a:r>
              <a:rPr lang="de-AT" dirty="0"/>
              <a:t>-Konstruktor und damit die Funktion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createArray</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einen Fehler, der durch den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-Block abgefangen wird. </a:t>
            </a:r>
          </a:p>
        </p:txBody>
      </p:sp>
      <p:graphicFrame>
        <p:nvGraphicFramePr>
          <p:cNvPr id="6" name="Tabelle 4">
            <a:extLst>
              <a:ext uri="{FF2B5EF4-FFF2-40B4-BE49-F238E27FC236}">
                <a16:creationId xmlns:a16="http://schemas.microsoft.com/office/drawing/2014/main" id="{60DA645B-F2AB-415B-BC6F-32724DB6391A}"/>
              </a:ext>
            </a:extLst>
          </p:cNvPr>
          <p:cNvGraphicFramePr>
            <a:graphicFrameLocks noGrp="1"/>
          </p:cNvGraphicFramePr>
          <p:nvPr>
            <p:extLst>
              <p:ext uri="{D42A27DB-BD31-4B8C-83A1-F6EECF244321}">
                <p14:modId xmlns:p14="http://schemas.microsoft.com/office/powerpoint/2010/main" val="463027145"/>
              </p:ext>
            </p:extLst>
          </p:nvPr>
        </p:nvGraphicFramePr>
        <p:xfrm>
          <a:off x="6531429" y="2802358"/>
          <a:ext cx="5575560" cy="1112520"/>
        </p:xfrm>
        <a:graphic>
          <a:graphicData uri="http://schemas.openxmlformats.org/drawingml/2006/table">
            <a:tbl>
              <a:tblPr firstRow="1" bandRow="1">
                <a:tableStyleId>{5C22544A-7EE6-4342-B048-85BDC9FD1C3A}</a:tableStyleId>
              </a:tblPr>
              <a:tblGrid>
                <a:gridCol w="2191658">
                  <a:extLst>
                    <a:ext uri="{9D8B030D-6E8A-4147-A177-3AD203B41FA5}">
                      <a16:colId xmlns:a16="http://schemas.microsoft.com/office/drawing/2014/main" val="3316259777"/>
                    </a:ext>
                  </a:extLst>
                </a:gridCol>
                <a:gridCol w="3383902">
                  <a:extLst>
                    <a:ext uri="{9D8B030D-6E8A-4147-A177-3AD203B41FA5}">
                      <a16:colId xmlns:a16="http://schemas.microsoft.com/office/drawing/2014/main" val="3740521639"/>
                    </a:ext>
                  </a:extLst>
                </a:gridCol>
              </a:tblGrid>
              <a:tr h="370840">
                <a:tc>
                  <a:txBody>
                    <a:bodyPr/>
                    <a:lstStyle/>
                    <a:p>
                      <a:r>
                        <a:rPr lang="de-AT" sz="1400" dirty="0"/>
                        <a:t>Fehlertyp</a:t>
                      </a:r>
                    </a:p>
                  </a:txBody>
                  <a:tcPr/>
                </a:tc>
                <a:tc>
                  <a:txBody>
                    <a:bodyPr/>
                    <a:lstStyle/>
                    <a:p>
                      <a:r>
                        <a:rPr lang="de-AT" sz="1400" dirty="0"/>
                        <a:t>Beschreibung</a:t>
                      </a:r>
                    </a:p>
                  </a:txBody>
                  <a:tcPr/>
                </a:tc>
                <a:extLst>
                  <a:ext uri="{0D108BD9-81ED-4DB2-BD59-A6C34878D82A}">
                    <a16:rowId xmlns:a16="http://schemas.microsoft.com/office/drawing/2014/main" val="3210911236"/>
                  </a:ext>
                </a:extLst>
              </a:tr>
              <a:tr h="370840">
                <a:tc>
                  <a:txBody>
                    <a:bodyPr/>
                    <a:lstStyle/>
                    <a:p>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name</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Typ des Fehlers</a:t>
                      </a:r>
                    </a:p>
                  </a:txBody>
                  <a:tcPr/>
                </a:tc>
                <a:extLst>
                  <a:ext uri="{0D108BD9-81ED-4DB2-BD59-A6C34878D82A}">
                    <a16:rowId xmlns:a16="http://schemas.microsoft.com/office/drawing/2014/main" val="1106733956"/>
                  </a:ext>
                </a:extLst>
              </a:tr>
              <a:tr h="370840">
                <a:tc>
                  <a:txBody>
                    <a:bodyPr/>
                    <a:lstStyle/>
                    <a:p>
                      <a:r>
                        <a:rPr lang="de-AT" sz="1400" kern="1200"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message</a:t>
                      </a:r>
                      <a:endParaRPr lang="de-AT" sz="1400" kern="1200"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txBody>
                  <a:tcPr/>
                </a:tc>
                <a:tc>
                  <a:txBody>
                    <a:bodyPr/>
                    <a:lstStyle/>
                    <a:p>
                      <a:r>
                        <a:rPr lang="de-AT" sz="1400" dirty="0"/>
                        <a:t>Beschreibung, was fehlgeschlagen ist</a:t>
                      </a:r>
                    </a:p>
                  </a:txBody>
                  <a:tcPr/>
                </a:tc>
                <a:extLst>
                  <a:ext uri="{0D108BD9-81ED-4DB2-BD59-A6C34878D82A}">
                    <a16:rowId xmlns:a16="http://schemas.microsoft.com/office/drawing/2014/main" val="1855594637"/>
                  </a:ext>
                </a:extLst>
              </a:tr>
            </a:tbl>
          </a:graphicData>
        </a:graphic>
      </p:graphicFrame>
      <p:sp>
        <p:nvSpPr>
          <p:cNvPr id="7" name="Textplatzhalter 2">
            <a:extLst>
              <a:ext uri="{FF2B5EF4-FFF2-40B4-BE49-F238E27FC236}">
                <a16:creationId xmlns:a16="http://schemas.microsoft.com/office/drawing/2014/main" id="{34539F93-52AA-4E99-BC8D-7D8042862905}"/>
              </a:ext>
            </a:extLst>
          </p:cNvPr>
          <p:cNvSpPr txBox="1">
            <a:spLocks/>
          </p:cNvSpPr>
          <p:nvPr/>
        </p:nvSpPr>
        <p:spPr>
          <a:xfrm>
            <a:off x="662037" y="4243116"/>
            <a:ext cx="5331764" cy="1901546"/>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b="1" dirty="0"/>
              <a:t>Weitere Eigenschaften des Fehlerobjekts</a:t>
            </a:r>
          </a:p>
          <a:p>
            <a:pPr lvl="1"/>
            <a:r>
              <a:rPr lang="de-AT" dirty="0"/>
              <a:t>Je nach Laufzeitumgebung verfügt das Fehlerobjekt noch über weitere Eigenschaften, wie beispielsweise in Firefox die Eigenschaften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fileName</a:t>
            </a:r>
            <a:r>
              <a:rPr lang="de-AT" dirty="0"/>
              <a:t>,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lineNumber</a:t>
            </a:r>
            <a:r>
              <a:rPr lang="de-AT" dirty="0"/>
              <a:t> und </a:t>
            </a:r>
            <a:r>
              <a:rPr lang="de-AT"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columnName</a:t>
            </a:r>
            <a:r>
              <a:rPr lang="de-AT" dirty="0"/>
              <a:t>, über die sich Rückschlüsse auf die Position im Quelltext ziehen lassen, an der der entsprechende Fehler auftrat. Da diese Eigenschaften aber nicht standardisiert sind, wolltest du sie nicht (bzw. zumindest nicht in Produktivsystemen) verwenden.</a:t>
            </a:r>
          </a:p>
        </p:txBody>
      </p:sp>
    </p:spTree>
    <p:extLst>
      <p:ext uri="{BB962C8B-B14F-4D97-AF65-F5344CB8AC3E}">
        <p14:creationId xmlns:p14="http://schemas.microsoft.com/office/powerpoint/2010/main" val="160796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A9594-C05F-4037-B1C1-CBE24B06E390}"/>
              </a:ext>
            </a:extLst>
          </p:cNvPr>
          <p:cNvSpPr>
            <a:spLocks noGrp="1"/>
          </p:cNvSpPr>
          <p:nvPr>
            <p:ph type="title"/>
          </p:nvPr>
        </p:nvSpPr>
        <p:spPr/>
        <p:txBody>
          <a:bodyPr/>
          <a:lstStyle/>
          <a:p>
            <a:r>
              <a:rPr lang="de-AT" dirty="0"/>
              <a:t>Fehler auflösen</a:t>
            </a:r>
          </a:p>
        </p:txBody>
      </p:sp>
      <p:sp>
        <p:nvSpPr>
          <p:cNvPr id="3" name="Textplatzhalter 2">
            <a:extLst>
              <a:ext uri="{FF2B5EF4-FFF2-40B4-BE49-F238E27FC236}">
                <a16:creationId xmlns:a16="http://schemas.microsoft.com/office/drawing/2014/main" id="{C79464FB-8343-4DEA-A2F0-9C05D4D09FEC}"/>
              </a:ext>
            </a:extLst>
          </p:cNvPr>
          <p:cNvSpPr>
            <a:spLocks noGrp="1"/>
          </p:cNvSpPr>
          <p:nvPr>
            <p:ph type="body" sz="quarter" idx="13"/>
          </p:nvPr>
        </p:nvSpPr>
        <p:spPr>
          <a:xfrm>
            <a:off x="371475" y="1455738"/>
            <a:ext cx="10067925" cy="286232"/>
          </a:xfrm>
          <a:solidFill>
            <a:schemeClr val="accent4">
              <a:lumMod val="40000"/>
              <a:lumOff val="60000"/>
            </a:schemeClr>
          </a:solidFill>
          <a:effectLst>
            <a:outerShdw blurRad="50800" dist="38100" dir="2700000" algn="tl" rotWithShape="0">
              <a:prstClr val="black">
                <a:alpha val="40000"/>
              </a:prstClr>
            </a:outerShdw>
          </a:effectLst>
        </p:spPr>
        <p:txBody>
          <a:bodyPr/>
          <a:lstStyle/>
          <a:p>
            <a:r>
              <a:rPr lang="de-AT" dirty="0"/>
              <a:t>Möglichkeit, innerhalb einer Funktion Fehler werfen mit dem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throw</a:t>
            </a:r>
            <a:endParaRPr lang="de-AT" dirty="0"/>
          </a:p>
        </p:txBody>
      </p:sp>
      <p:sp>
        <p:nvSpPr>
          <p:cNvPr id="5" name="Rechteck 4">
            <a:extLst>
              <a:ext uri="{FF2B5EF4-FFF2-40B4-BE49-F238E27FC236}">
                <a16:creationId xmlns:a16="http://schemas.microsoft.com/office/drawing/2014/main" id="{9F8AC684-175B-4FF7-95F2-09E919D3161A}"/>
              </a:ext>
            </a:extLst>
          </p:cNvPr>
          <p:cNvSpPr/>
          <p:nvPr/>
        </p:nvSpPr>
        <p:spPr>
          <a:xfrm>
            <a:off x="2230016" y="1991237"/>
            <a:ext cx="7731967" cy="1938992"/>
          </a:xfrm>
          <a:prstGeom prst="rect">
            <a:avLst/>
          </a:prstGeom>
          <a:solidFill>
            <a:schemeClr val="tx1">
              <a:lumMod val="85000"/>
              <a:lumOff val="15000"/>
            </a:schemeClr>
          </a:solidFill>
        </p:spPr>
        <p:txBody>
          <a:bodyPr wrap="square">
            <a:spAutoFit/>
          </a:bodyPr>
          <a:lstStyle/>
          <a:p>
            <a:r>
              <a:rPr lang="de-AT" sz="1200" dirty="0">
                <a:solidFill>
                  <a:srgbClr val="4EC9B0"/>
                </a:solidFill>
                <a:latin typeface="Consolas" panose="020B0609020204030204" pitchFamily="49" charset="0"/>
              </a:rPr>
              <a:t>console</a:t>
            </a:r>
            <a:r>
              <a:rPr lang="de-AT" sz="1200" dirty="0">
                <a:solidFill>
                  <a:srgbClr val="D4D4D4"/>
                </a:solidFill>
                <a:latin typeface="Consolas" panose="020B0609020204030204" pitchFamily="49" charset="0"/>
              </a:rPr>
              <a:t>.</a:t>
            </a:r>
            <a:r>
              <a:rPr lang="de-AT" sz="1200" dirty="0">
                <a:solidFill>
                  <a:srgbClr val="DCDCAA"/>
                </a:solidFill>
                <a:latin typeface="Consolas" panose="020B0609020204030204" pitchFamily="49" charset="0"/>
              </a:rPr>
              <a:t>log</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checkAge</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22</a:t>
            </a:r>
            <a:r>
              <a:rPr lang="de-AT" sz="1200" dirty="0">
                <a:solidFill>
                  <a:srgbClr val="D4D4D4"/>
                </a:solidFill>
                <a:latin typeface="Consolas" panose="020B0609020204030204" pitchFamily="49" charset="0"/>
              </a:rPr>
              <a:t>));  </a:t>
            </a:r>
            <a:r>
              <a:rPr lang="de-AT" sz="1200" dirty="0">
                <a:solidFill>
                  <a:srgbClr val="6A9955"/>
                </a:solidFill>
                <a:latin typeface="Consolas" panose="020B0609020204030204" pitchFamily="49" charset="0"/>
              </a:rPr>
              <a:t>// </a:t>
            </a:r>
            <a:r>
              <a:rPr lang="de-AT" sz="1200" dirty="0" err="1">
                <a:solidFill>
                  <a:srgbClr val="6A9955"/>
                </a:solidFill>
                <a:latin typeface="Consolas" panose="020B0609020204030204" pitchFamily="49" charset="0"/>
              </a:rPr>
              <a:t>true</a:t>
            </a:r>
            <a:endParaRPr lang="de-AT" sz="1200" dirty="0">
              <a:solidFill>
                <a:srgbClr val="D4D4D4"/>
              </a:solidFill>
              <a:latin typeface="Consolas" panose="020B0609020204030204" pitchFamily="49" charset="0"/>
            </a:endParaRPr>
          </a:p>
          <a:p>
            <a:r>
              <a:rPr lang="de-AT" sz="1200" dirty="0">
                <a:solidFill>
                  <a:srgbClr val="4EC9B0"/>
                </a:solidFill>
                <a:latin typeface="Consolas" panose="020B0609020204030204" pitchFamily="49" charset="0"/>
              </a:rPr>
              <a:t>console</a:t>
            </a:r>
            <a:r>
              <a:rPr lang="de-AT" sz="1200" dirty="0">
                <a:solidFill>
                  <a:srgbClr val="D4D4D4"/>
                </a:solidFill>
                <a:latin typeface="Consolas" panose="020B0609020204030204" pitchFamily="49" charset="0"/>
              </a:rPr>
              <a:t>.</a:t>
            </a:r>
            <a:r>
              <a:rPr lang="de-AT" sz="1200" dirty="0">
                <a:solidFill>
                  <a:srgbClr val="DCDCAA"/>
                </a:solidFill>
                <a:latin typeface="Consolas" panose="020B0609020204030204" pitchFamily="49" charset="0"/>
              </a:rPr>
              <a:t>log</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checkAge</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22</a:t>
            </a:r>
            <a:r>
              <a:rPr lang="de-AT" sz="1200" dirty="0">
                <a:solidFill>
                  <a:srgbClr val="D4D4D4"/>
                </a:solidFill>
                <a:latin typeface="Consolas" panose="020B0609020204030204" pitchFamily="49" charset="0"/>
              </a:rPr>
              <a:t>)); </a:t>
            </a:r>
            <a:r>
              <a:rPr lang="de-AT" sz="1200" dirty="0">
                <a:solidFill>
                  <a:srgbClr val="6A9955"/>
                </a:solidFill>
                <a:latin typeface="Consolas" panose="020B0609020204030204" pitchFamily="49" charset="0"/>
              </a:rPr>
              <a:t>// Error: Alter darf nicht negativ sein</a:t>
            </a:r>
            <a:endParaRPr lang="de-AT" sz="1200" dirty="0">
              <a:solidFill>
                <a:srgbClr val="D4D4D4"/>
              </a:solidFill>
              <a:latin typeface="Consolas" panose="020B0609020204030204" pitchFamily="49" charset="0"/>
            </a:endParaRPr>
          </a:p>
          <a:p>
            <a:r>
              <a:rPr lang="de-AT" sz="1200" dirty="0" err="1">
                <a:solidFill>
                  <a:srgbClr val="569CD6"/>
                </a:solidFill>
                <a:latin typeface="Consolas" panose="020B0609020204030204" pitchFamily="49" charset="0"/>
              </a:rPr>
              <a:t>function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checkAge</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age</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if</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age</a:t>
            </a:r>
            <a:r>
              <a:rPr lang="de-AT" sz="1200" dirty="0">
                <a:solidFill>
                  <a:srgbClr val="D4D4D4"/>
                </a:solidFill>
                <a:latin typeface="Consolas" panose="020B0609020204030204" pitchFamily="49" charset="0"/>
              </a:rPr>
              <a:t> &lt; </a:t>
            </a:r>
            <a:r>
              <a:rPr lang="de-AT" sz="1200" dirty="0">
                <a:solidFill>
                  <a:srgbClr val="B5CEA8"/>
                </a:solidFill>
                <a:latin typeface="Consolas" panose="020B0609020204030204" pitchFamily="49" charset="0"/>
              </a:rPr>
              <a:t>0</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throw</a:t>
            </a:r>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new</a:t>
            </a:r>
            <a:r>
              <a:rPr lang="de-AT" sz="1200" dirty="0">
                <a:solidFill>
                  <a:srgbClr val="D4D4D4"/>
                </a:solidFill>
                <a:latin typeface="Consolas" panose="020B0609020204030204" pitchFamily="49" charset="0"/>
              </a:rPr>
              <a:t> </a:t>
            </a:r>
            <a:r>
              <a:rPr lang="de-AT" sz="1200" dirty="0">
                <a:solidFill>
                  <a:srgbClr val="4EC9B0"/>
                </a:solidFill>
                <a:latin typeface="Consolas" panose="020B0609020204030204" pitchFamily="49" charset="0"/>
              </a:rPr>
              <a:t>Error</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'Alter darf nicht negativ sein.'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 </a:t>
            </a:r>
            <a:r>
              <a:rPr lang="de-AT" sz="1200" dirty="0" err="1">
                <a:solidFill>
                  <a:srgbClr val="C586C0"/>
                </a:solidFill>
                <a:latin typeface="Consolas" panose="020B0609020204030204" pitchFamily="49" charset="0"/>
              </a:rPr>
              <a:t>else</a:t>
            </a:r>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if</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isNaN</a:t>
            </a:r>
            <a:r>
              <a:rPr lang="de-AT" sz="1200" dirty="0">
                <a:solidFill>
                  <a:srgbClr val="D4D4D4"/>
                </a:solidFill>
                <a:latin typeface="Consolas" panose="020B0609020204030204" pitchFamily="49" charset="0"/>
              </a:rPr>
              <a:t>(</a:t>
            </a:r>
            <a:r>
              <a:rPr lang="de-AT" sz="1200" dirty="0" err="1">
                <a:solidFill>
                  <a:srgbClr val="DCDCAA"/>
                </a:solidFill>
                <a:latin typeface="Consolas" panose="020B0609020204030204" pitchFamily="49" charset="0"/>
              </a:rPr>
              <a:t>parseFloate</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age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throw</a:t>
            </a:r>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new</a:t>
            </a:r>
            <a:r>
              <a:rPr lang="de-AT" sz="1200" dirty="0">
                <a:solidFill>
                  <a:srgbClr val="D4D4D4"/>
                </a:solidFill>
                <a:latin typeface="Consolas" panose="020B0609020204030204" pitchFamily="49" charset="0"/>
              </a:rPr>
              <a:t> </a:t>
            </a:r>
            <a:r>
              <a:rPr lang="de-AT" sz="1200" dirty="0">
                <a:solidFill>
                  <a:srgbClr val="4EC9B0"/>
                </a:solidFill>
                <a:latin typeface="Consolas" panose="020B0609020204030204" pitchFamily="49" charset="0"/>
              </a:rPr>
              <a:t>Error</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'Alter muss eine Zahl sein'</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C586C0"/>
                </a:solidFill>
                <a:latin typeface="Consolas" panose="020B0609020204030204" pitchFamily="49" charset="0"/>
              </a:rPr>
              <a:t>return</a:t>
            </a:r>
            <a:r>
              <a:rPr lang="de-AT" sz="1200" dirty="0">
                <a:solidFill>
                  <a:srgbClr val="D4D4D4"/>
                </a:solidFill>
                <a:latin typeface="Consolas" panose="020B0609020204030204" pitchFamily="49" charset="0"/>
              </a:rPr>
              <a:t> </a:t>
            </a:r>
            <a:r>
              <a:rPr lang="de-AT" sz="1200" dirty="0" err="1">
                <a:solidFill>
                  <a:srgbClr val="569CD6"/>
                </a:solidFill>
                <a:latin typeface="Consolas" panose="020B0609020204030204" pitchFamily="49" charset="0"/>
              </a:rPr>
              <a:t>true</a:t>
            </a:r>
            <a:r>
              <a:rPr lang="de-AT" sz="1200" dirty="0">
                <a:solidFill>
                  <a:srgbClr val="D4D4D4"/>
                </a:solidFill>
                <a:latin typeface="Consolas" panose="020B0609020204030204" pitchFamily="49" charset="0"/>
              </a:rPr>
              <a:t>;        </a:t>
            </a:r>
            <a:r>
              <a:rPr lang="de-AT" sz="1200" dirty="0">
                <a:solidFill>
                  <a:srgbClr val="6A9955"/>
                </a:solidFill>
                <a:latin typeface="Consolas" panose="020B0609020204030204" pitchFamily="49" charset="0"/>
              </a:rPr>
              <a:t>// im Fehlerfall wird diese Anweisung nicht mehr ausgeführt</a:t>
            </a:r>
            <a:endParaRPr lang="de-AT" sz="1200" dirty="0">
              <a:solidFill>
                <a:srgbClr val="D4D4D4"/>
              </a:solidFill>
              <a:latin typeface="Consolas" panose="020B0609020204030204" pitchFamily="49" charset="0"/>
            </a:endParaRP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CC2DB003-14AB-4969-B71F-DAA47970A7ED}"/>
              </a:ext>
            </a:extLst>
          </p:cNvPr>
          <p:cNvSpPr txBox="1">
            <a:spLocks/>
          </p:cNvSpPr>
          <p:nvPr/>
        </p:nvSpPr>
        <p:spPr>
          <a:xfrm>
            <a:off x="406864" y="4460195"/>
            <a:ext cx="10067925" cy="1319848"/>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Anzahl an "catch"-Blöcken</a:t>
            </a:r>
          </a:p>
          <a:p>
            <a:pPr lvl="1"/>
            <a:r>
              <a:rPr lang="de-AT" dirty="0"/>
              <a:t>Man kann in jedem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-Block maximal ein catch verwenden. In anderen Programmiersprachen wie bspw. Java gilt diese Einschränkung nicht. Da JavaScript aber nicht diese strenge Typisierung kennt, ist es hier nicht möglich. Zumindest laut </a:t>
            </a:r>
            <a:r>
              <a:rPr lang="de-AT" dirty="0" err="1"/>
              <a:t>ECMAScript</a:t>
            </a:r>
            <a:r>
              <a:rPr lang="de-AT" dirty="0"/>
              <a:t>-Standard, denn der Firefox-Browser bzw. seine zugrunde liegende Laufzeitumgebung unterstützt dies über eine spezielle Syntax schon. Allerdings sollte man generell von nicht standardkonformen Features Abstand halten und diese in Produktivsystemen nicht einsetzen.</a:t>
            </a:r>
          </a:p>
        </p:txBody>
      </p:sp>
    </p:spTree>
    <p:extLst>
      <p:ext uri="{BB962C8B-B14F-4D97-AF65-F5344CB8AC3E}">
        <p14:creationId xmlns:p14="http://schemas.microsoft.com/office/powerpoint/2010/main" val="421695211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1993</Words>
  <Application>Microsoft Office PowerPoint</Application>
  <PresentationFormat>Breitbild</PresentationFormat>
  <Paragraphs>134</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Arial</vt:lpstr>
      <vt:lpstr>Calibri</vt:lpstr>
      <vt:lpstr>Consolas</vt:lpstr>
      <vt:lpstr>FontAwesome</vt:lpstr>
      <vt:lpstr>Raleway</vt:lpstr>
      <vt:lpstr>Source Code Pro Semibold</vt:lpstr>
      <vt:lpstr>1_pm</vt:lpstr>
      <vt:lpstr>Fehler, Kommentare</vt:lpstr>
      <vt:lpstr>Syntaxfehler</vt:lpstr>
      <vt:lpstr>Laufzeitfehler</vt:lpstr>
      <vt:lpstr>Logische Fehler</vt:lpstr>
      <vt:lpstr>Das Prinzip der Fehlerbehandlung</vt:lpstr>
      <vt:lpstr>Fehler fangen und behandeln</vt:lpstr>
      <vt:lpstr>Verschiedene Fehlertypen</vt:lpstr>
      <vt:lpstr>Beispiel</vt:lpstr>
      <vt:lpstr>Fehler auflösen</vt:lpstr>
      <vt:lpstr>Bestimmte Anweisungen unabhängig von aufgetretenen Fehlern aufrufen</vt:lpstr>
      <vt:lpstr>Merke</vt:lpstr>
      <vt:lpstr>Den Quelltext kommentieren</vt:lpstr>
      <vt:lpstr>Code debuggen</vt:lpstr>
      <vt:lpstr>Den Code debuggen</vt:lpstr>
      <vt:lpstr>Bedingte Haltepunkte definieren</vt:lpstr>
      <vt:lpstr>Ende Quelle: JavaScript - Das umfassende Handbuch Rheinwerk Computing ISBN 978-3-8362-3838-0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35</cp:revision>
  <dcterms:created xsi:type="dcterms:W3CDTF">2019-08-06T11:54:56Z</dcterms:created>
  <dcterms:modified xsi:type="dcterms:W3CDTF">2019-12-02T13:39:47Z</dcterms:modified>
</cp:coreProperties>
</file>