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handoutMasterIdLst>
    <p:handoutMasterId r:id="rId19"/>
  </p:handoutMasterIdLst>
  <p:sldIdLst>
    <p:sldId id="256" r:id="rId2"/>
    <p:sldId id="264" r:id="rId3"/>
    <p:sldId id="261" r:id="rId4"/>
    <p:sldId id="276" r:id="rId5"/>
    <p:sldId id="262" r:id="rId6"/>
    <p:sldId id="275" r:id="rId7"/>
    <p:sldId id="265" r:id="rId8"/>
    <p:sldId id="266" r:id="rId9"/>
    <p:sldId id="267" r:id="rId10"/>
    <p:sldId id="268" r:id="rId11"/>
    <p:sldId id="269" r:id="rId12"/>
    <p:sldId id="270" r:id="rId13"/>
    <p:sldId id="274" r:id="rId14"/>
    <p:sldId id="271" r:id="rId15"/>
    <p:sldId id="272" r:id="rId16"/>
    <p:sldId id="273" r:id="rId17"/>
    <p:sldId id="25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336" y="426"/>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E096D71-4702-46D9-8CE1-710B946A18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ED7482EA-1340-4EEF-8764-7B7FF5B12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682E03-7EAA-4FDC-8F55-8C0697B8A1CF}" type="datetimeFigureOut">
              <a:rPr lang="de-AT" smtClean="0"/>
              <a:t>28.11.2019</a:t>
            </a:fld>
            <a:endParaRPr lang="de-AT"/>
          </a:p>
        </p:txBody>
      </p:sp>
      <p:sp>
        <p:nvSpPr>
          <p:cNvPr id="4" name="Fußzeilenplatzhalter 3">
            <a:extLst>
              <a:ext uri="{FF2B5EF4-FFF2-40B4-BE49-F238E27FC236}">
                <a16:creationId xmlns:a16="http://schemas.microsoft.com/office/drawing/2014/main" id="{7D5C1CBD-5210-4FAE-860B-51B11BAF51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0A340012-0221-4358-BFE0-571FFEF14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B8D55-4C82-485F-9062-CCEE7141FC28}" type="slidenum">
              <a:rPr lang="de-AT" smtClean="0"/>
              <a:t>‹Nr.›</a:t>
            </a:fld>
            <a:endParaRPr lang="de-AT"/>
          </a:p>
        </p:txBody>
      </p:sp>
    </p:spTree>
    <p:extLst>
      <p:ext uri="{BB962C8B-B14F-4D97-AF65-F5344CB8AC3E}">
        <p14:creationId xmlns:p14="http://schemas.microsoft.com/office/powerpoint/2010/main" val="30811595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60168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03025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40920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1062037"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2584748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627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FA750EE-F23F-42E7-A32B-0210BCD8F094}"/>
              </a:ext>
            </a:extLst>
          </p:cNvPr>
          <p:cNvSpPr>
            <a:spLocks noGrp="1"/>
          </p:cNvSpPr>
          <p:nvPr>
            <p:ph type="title" idx="4294967295"/>
          </p:nvPr>
        </p:nvSpPr>
        <p:spPr>
          <a:xfrm>
            <a:off x="3368825" y="2659384"/>
            <a:ext cx="5445125" cy="1733507"/>
          </a:xfrm>
          <a:prstGeom prst="rect">
            <a:avLst/>
          </a:prstGeom>
        </p:spPr>
        <p:txBody>
          <a:bodyPr vert="horz" lIns="91440" tIns="45720" rIns="91440" bIns="45720" rtlCol="0" anchor="ctr">
            <a:normAutofit/>
          </a:bodyPr>
          <a:lstStyle/>
          <a:p>
            <a:pPr algn="ctr" defTabSz="914400"/>
            <a:r>
              <a:rPr lang="de-AT" sz="3600"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JavaScript Zusammenfassung</a:t>
            </a:r>
          </a:p>
        </p:txBody>
      </p:sp>
    </p:spTree>
    <p:extLst>
      <p:ext uri="{BB962C8B-B14F-4D97-AF65-F5344CB8AC3E}">
        <p14:creationId xmlns:p14="http://schemas.microsoft.com/office/powerpoint/2010/main" val="11291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C0D69-966C-4BC9-9FD4-43D19D8C5CC0}"/>
              </a:ext>
            </a:extLst>
          </p:cNvPr>
          <p:cNvSpPr>
            <a:spLocks noGrp="1"/>
          </p:cNvSpPr>
          <p:nvPr>
            <p:ph type="title"/>
          </p:nvPr>
        </p:nvSpPr>
        <p:spPr/>
        <p:txBody>
          <a:bodyPr/>
          <a:lstStyle/>
          <a:p>
            <a:r>
              <a:rPr lang="de-AT" dirty="0"/>
              <a:t>Zusammenfassung</a:t>
            </a:r>
            <a:br>
              <a:rPr lang="de-AT" dirty="0"/>
            </a:br>
            <a:r>
              <a:rPr lang="de-AT" sz="1200" dirty="0"/>
              <a:t>Browser steuern und Browserinformationen auslesen</a:t>
            </a:r>
            <a:endParaRPr lang="de-AT" dirty="0"/>
          </a:p>
        </p:txBody>
      </p:sp>
      <p:sp>
        <p:nvSpPr>
          <p:cNvPr id="3" name="Textplatzhalter 2">
            <a:extLst>
              <a:ext uri="{FF2B5EF4-FFF2-40B4-BE49-F238E27FC236}">
                <a16:creationId xmlns:a16="http://schemas.microsoft.com/office/drawing/2014/main" id="{46F9BFB9-5B99-4848-9052-5960CDEB72FB}"/>
              </a:ext>
            </a:extLst>
          </p:cNvPr>
          <p:cNvSpPr>
            <a:spLocks noGrp="1"/>
          </p:cNvSpPr>
          <p:nvPr>
            <p:ph type="body" sz="quarter" idx="13"/>
          </p:nvPr>
        </p:nvSpPr>
        <p:spPr>
          <a:xfrm>
            <a:off x="1062037" y="2015297"/>
            <a:ext cx="10067925" cy="1834348"/>
          </a:xfrm>
        </p:spPr>
        <p:txBody>
          <a:bodyPr numCol="2" spcCol="360000">
            <a:noAutofit/>
          </a:bodyPr>
          <a:lstStyle/>
          <a:p>
            <a:r>
              <a:rPr lang="de-AT" dirty="0"/>
              <a:t>Das globale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window</a:t>
            </a:r>
            <a:r>
              <a:rPr lang="de-AT" dirty="0"/>
              <a:t>-Objekt stellt den Einstiegspunkt in das BOM (</a:t>
            </a:r>
            <a:r>
              <a:rPr lang="de-AT" b="1" i="1" dirty="0"/>
              <a:t>Browser </a:t>
            </a:r>
            <a:r>
              <a:rPr lang="de-AT" b="1" i="1" dirty="0" err="1"/>
              <a:t>Object</a:t>
            </a:r>
            <a:r>
              <a:rPr lang="de-AT" b="1" i="1" dirty="0"/>
              <a:t> Model</a:t>
            </a:r>
            <a:r>
              <a:rPr lang="de-AT" dirty="0"/>
              <a:t>) dar</a:t>
            </a:r>
          </a:p>
          <a:p>
            <a:r>
              <a:rPr lang="de-AT" dirty="0"/>
              <a:t>Über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location</a:t>
            </a:r>
            <a:r>
              <a:rPr lang="de-AT" dirty="0"/>
              <a:t>-Objekt lässt sich auf Bestandteile der aktuellen URL zugreifen und Webseiten neu laden</a:t>
            </a:r>
          </a:p>
          <a:p>
            <a:r>
              <a:rPr lang="de-AT" dirty="0"/>
              <a:t>Über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history</a:t>
            </a:r>
            <a:r>
              <a:rPr lang="de-AT" dirty="0"/>
              <a:t>-Objekt kannst du im Browserverlauf navigieren und neue Einträge im Browserverlauf erzeugen</a:t>
            </a:r>
          </a:p>
          <a:p>
            <a:r>
              <a:rPr lang="de-AT" dirty="0"/>
              <a:t>Über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navigator</a:t>
            </a:r>
            <a:r>
              <a:rPr lang="de-AT" dirty="0"/>
              <a:t>-Objekt erhältst du detaillierte Informationen zum Browser, welche aber nicht alle immer zuverlässig sind</a:t>
            </a:r>
          </a:p>
          <a:p>
            <a:r>
              <a:rPr lang="de-AT" dirty="0"/>
              <a:t>Über das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screen</a:t>
            </a:r>
            <a:r>
              <a:rPr lang="de-AT" dirty="0"/>
              <a:t>-Objekt erhältst du Informationen bezüglich des Bildschirms wie Höhe und Breite sowie Farbtiefe und Pixeltiefe etc.</a:t>
            </a:r>
          </a:p>
        </p:txBody>
      </p:sp>
    </p:spTree>
    <p:extLst>
      <p:ext uri="{BB962C8B-B14F-4D97-AF65-F5344CB8AC3E}">
        <p14:creationId xmlns:p14="http://schemas.microsoft.com/office/powerpoint/2010/main" val="377313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BFD13-51EE-4CC0-8157-C528AA50384B}"/>
              </a:ext>
            </a:extLst>
          </p:cNvPr>
          <p:cNvSpPr>
            <a:spLocks noGrp="1"/>
          </p:cNvSpPr>
          <p:nvPr>
            <p:ph type="title"/>
          </p:nvPr>
        </p:nvSpPr>
        <p:spPr/>
        <p:txBody>
          <a:bodyPr/>
          <a:lstStyle/>
          <a:p>
            <a:r>
              <a:rPr lang="de-AT" dirty="0"/>
              <a:t>Zusammenfassung</a:t>
            </a:r>
            <a:br>
              <a:rPr lang="de-AT" dirty="0"/>
            </a:br>
            <a:r>
              <a:rPr lang="de-AT" sz="1400" dirty="0"/>
              <a:t>Inhalte einer Webseite dynamisch nachladen</a:t>
            </a:r>
            <a:endParaRPr lang="de-AT" dirty="0"/>
          </a:p>
        </p:txBody>
      </p:sp>
      <p:sp>
        <p:nvSpPr>
          <p:cNvPr id="3" name="Textplatzhalter 2">
            <a:extLst>
              <a:ext uri="{FF2B5EF4-FFF2-40B4-BE49-F238E27FC236}">
                <a16:creationId xmlns:a16="http://schemas.microsoft.com/office/drawing/2014/main" id="{F6C51B94-00AE-486E-A8D6-593B1B13EF89}"/>
              </a:ext>
            </a:extLst>
          </p:cNvPr>
          <p:cNvSpPr>
            <a:spLocks noGrp="1"/>
          </p:cNvSpPr>
          <p:nvPr>
            <p:ph type="body" sz="quarter" idx="13"/>
          </p:nvPr>
        </p:nvSpPr>
        <p:spPr>
          <a:xfrm>
            <a:off x="1062037" y="1455738"/>
            <a:ext cx="10067925" cy="4324089"/>
          </a:xfrm>
        </p:spPr>
        <p:txBody>
          <a:bodyPr numCol="2" spcCol="360000">
            <a:noAutofit/>
          </a:bodyPr>
          <a:lstStyle/>
          <a:p>
            <a:r>
              <a:rPr lang="de-AT" dirty="0"/>
              <a:t>Über </a:t>
            </a:r>
            <a:r>
              <a:rPr lang="de-AT" b="1" i="1" dirty="0"/>
              <a:t>Ajax</a:t>
            </a:r>
            <a:r>
              <a:rPr lang="de-AT" dirty="0"/>
              <a:t> (</a:t>
            </a:r>
            <a:r>
              <a:rPr lang="de-AT" b="1" i="1" dirty="0" err="1"/>
              <a:t>Asynchronous</a:t>
            </a:r>
            <a:r>
              <a:rPr lang="de-AT" b="1" i="1" dirty="0"/>
              <a:t> JavaScript and XML</a:t>
            </a:r>
            <a:r>
              <a:rPr lang="de-AT" dirty="0"/>
              <a:t>) ist es möglich, per JavaScript asynchrone HTTP-Abfragen an einen Server zu stellen. Dadurch lassen sich beispielsweise Teile einer Webseite aktualisieren, ohne eine Webseite komplett neu zu laden</a:t>
            </a:r>
          </a:p>
          <a:p>
            <a:r>
              <a:rPr lang="de-AT" b="1" i="1" dirty="0"/>
              <a:t>XML</a:t>
            </a:r>
            <a:r>
              <a:rPr lang="de-AT" dirty="0"/>
              <a:t> (</a:t>
            </a:r>
            <a:r>
              <a:rPr lang="de-AT" b="1" i="1" dirty="0"/>
              <a:t>Extensible Markup Language</a:t>
            </a:r>
            <a:r>
              <a:rPr lang="de-AT" dirty="0"/>
              <a:t>) ist ein Format, welches vor allem als Austauschformat zwischen Anwendungen oder zwischen Client und Server verwendet wird</a:t>
            </a:r>
          </a:p>
          <a:p>
            <a:r>
              <a:rPr lang="de-AT" b="1" i="1" dirty="0"/>
              <a:t>JSON</a:t>
            </a:r>
            <a:r>
              <a:rPr lang="de-AT" dirty="0"/>
              <a:t> (</a:t>
            </a:r>
            <a:r>
              <a:rPr lang="de-AT" b="1" i="1" dirty="0"/>
              <a:t>JavaScript </a:t>
            </a:r>
            <a:r>
              <a:rPr lang="de-AT" b="1" i="1" dirty="0" err="1"/>
              <a:t>Object</a:t>
            </a:r>
            <a:r>
              <a:rPr lang="de-AT" b="1" i="1" dirty="0"/>
              <a:t> Notation</a:t>
            </a:r>
            <a:r>
              <a:rPr lang="de-AT" dirty="0"/>
              <a:t>) ist ein - im Verhältnis zu XML - relativ junges Format, welches ebenfalls für den Austausch von Daten zwischen Anwendungen oder eben zwischen Client und Server zum Einsatz kommt. Es ist dabei vor allem deswegen sehr beliebt, weil es im Vergleich zu XML sehr leichtgewichtig ist, nicht so viel Overhead mitbringt und in JavaScript nativ unterstützt wird</a:t>
            </a:r>
          </a:p>
          <a:p>
            <a:r>
              <a:rPr lang="de-AT" dirty="0"/>
              <a:t>Das zentrale Objekt, über das Ajax-Anfragen gestellt werden, ist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XMLHttpRequest</a:t>
            </a:r>
            <a:r>
              <a:rPr lang="de-AT" dirty="0"/>
              <a:t>-Objekt</a:t>
            </a:r>
          </a:p>
          <a:p>
            <a:r>
              <a:rPr lang="de-AT" dirty="0"/>
              <a:t>Mithilfe des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FormData</a:t>
            </a:r>
            <a:r>
              <a:rPr lang="de-AT" dirty="0"/>
              <a:t>-Objekts können relativ einfach auch Formulardaten per Ajax versendet werden</a:t>
            </a:r>
          </a:p>
          <a:p>
            <a:r>
              <a:rPr lang="de-AT" dirty="0"/>
              <a:t>Prinzipiell ist es nicht möglich, per Ajax Daten von anderen Servern zu laden, außer dem Server, von dem auch der entsprechende JavaScript-Code geladen wurde. Es gibt aber drei Techniken, um dennoch Daten von anderen Servern zu laden:</a:t>
            </a:r>
          </a:p>
          <a:p>
            <a:pPr lvl="1"/>
            <a:r>
              <a:rPr lang="de-AT" dirty="0"/>
              <a:t>Verwendung eines </a:t>
            </a:r>
            <a:r>
              <a:rPr lang="de-AT" b="1" i="1" dirty="0" err="1"/>
              <a:t>Proxies</a:t>
            </a:r>
            <a:r>
              <a:rPr lang="de-AT" dirty="0"/>
              <a:t> auf dem eigenen Server</a:t>
            </a:r>
          </a:p>
          <a:p>
            <a:pPr lvl="1"/>
            <a:r>
              <a:rPr lang="de-AT" dirty="0"/>
              <a:t>Verwendung von </a:t>
            </a:r>
            <a:r>
              <a:rPr lang="de-AT" b="1" i="1" dirty="0"/>
              <a:t>CORS</a:t>
            </a:r>
            <a:r>
              <a:rPr lang="de-AT" dirty="0"/>
              <a:t> (</a:t>
            </a:r>
            <a:r>
              <a:rPr lang="de-AT" b="1" i="1" dirty="0"/>
              <a:t>Crossing-Origin-</a:t>
            </a:r>
            <a:r>
              <a:rPr lang="de-AT" b="1" i="1" dirty="0" err="1"/>
              <a:t>Resource</a:t>
            </a:r>
            <a:r>
              <a:rPr lang="de-AT" b="1" i="1" dirty="0"/>
              <a:t>-Sharing</a:t>
            </a:r>
            <a:r>
              <a:rPr lang="de-AT" dirty="0"/>
              <a:t>)</a:t>
            </a:r>
          </a:p>
          <a:p>
            <a:pPr lvl="1"/>
            <a:r>
              <a:rPr lang="de-AT" dirty="0"/>
              <a:t>Verwendung von </a:t>
            </a:r>
            <a:r>
              <a:rPr lang="de-AT" b="1" i="1" dirty="0"/>
              <a:t>JSONP</a:t>
            </a:r>
            <a:r>
              <a:rPr lang="de-AT" dirty="0"/>
              <a:t> (</a:t>
            </a:r>
            <a:r>
              <a:rPr lang="de-AT" b="1" i="1" dirty="0"/>
              <a:t>JSON</a:t>
            </a:r>
            <a:r>
              <a:rPr lang="de-AT" dirty="0"/>
              <a:t> </a:t>
            </a:r>
            <a:r>
              <a:rPr lang="de-AT" b="1" i="1" dirty="0" err="1"/>
              <a:t>with</a:t>
            </a:r>
            <a:r>
              <a:rPr lang="de-AT" dirty="0"/>
              <a:t> </a:t>
            </a:r>
            <a:r>
              <a:rPr lang="de-AT" b="1" i="1" dirty="0"/>
              <a:t>Padding</a:t>
            </a:r>
            <a:r>
              <a:rPr lang="de-AT" dirty="0"/>
              <a:t>)</a:t>
            </a:r>
          </a:p>
          <a:p>
            <a:r>
              <a:rPr lang="de-AT" dirty="0"/>
              <a:t>Die relativ neue </a:t>
            </a:r>
            <a:r>
              <a:rPr lang="de-AT" dirty="0" err="1"/>
              <a:t>Fetch</a:t>
            </a:r>
            <a:r>
              <a:rPr lang="de-AT" dirty="0"/>
              <a:t> API vereinfacht das Versenden von Asynchronen Anfragen gegenüber der Verwendung des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XMLHttpRequest</a:t>
            </a:r>
            <a:r>
              <a:rPr lang="de-AT" dirty="0"/>
              <a:t>-Objekts</a:t>
            </a:r>
          </a:p>
        </p:txBody>
      </p:sp>
    </p:spTree>
    <p:extLst>
      <p:ext uri="{BB962C8B-B14F-4D97-AF65-F5344CB8AC3E}">
        <p14:creationId xmlns:p14="http://schemas.microsoft.com/office/powerpoint/2010/main" val="263644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242355-932F-447C-B01B-25296FF8EDF4}"/>
              </a:ext>
            </a:extLst>
          </p:cNvPr>
          <p:cNvSpPr>
            <a:spLocks noGrp="1"/>
          </p:cNvSpPr>
          <p:nvPr>
            <p:ph type="title"/>
          </p:nvPr>
        </p:nvSpPr>
        <p:spPr/>
        <p:txBody>
          <a:bodyPr/>
          <a:lstStyle/>
          <a:p>
            <a:r>
              <a:rPr lang="de-AT" dirty="0"/>
              <a:t>Zusammenfassung</a:t>
            </a:r>
            <a:br>
              <a:rPr lang="de-AT" dirty="0"/>
            </a:br>
            <a:r>
              <a:rPr lang="de-AT" dirty="0"/>
              <a:t>Bilder und Grafiken</a:t>
            </a:r>
          </a:p>
        </p:txBody>
      </p:sp>
      <p:sp>
        <p:nvSpPr>
          <p:cNvPr id="3" name="Textplatzhalter 2">
            <a:extLst>
              <a:ext uri="{FF2B5EF4-FFF2-40B4-BE49-F238E27FC236}">
                <a16:creationId xmlns:a16="http://schemas.microsoft.com/office/drawing/2014/main" id="{BA2629B1-7500-4AFB-B758-227EA6D6F713}"/>
              </a:ext>
            </a:extLst>
          </p:cNvPr>
          <p:cNvSpPr>
            <a:spLocks noGrp="1"/>
          </p:cNvSpPr>
          <p:nvPr>
            <p:ph type="body" sz="quarter" idx="13"/>
          </p:nvPr>
        </p:nvSpPr>
        <p:spPr>
          <a:xfrm>
            <a:off x="1062037" y="1554672"/>
            <a:ext cx="10067925" cy="3748655"/>
          </a:xfrm>
        </p:spPr>
        <p:txBody>
          <a:bodyPr numCol="2" spcCol="360000">
            <a:noAutofit/>
          </a:bodyPr>
          <a:lstStyle/>
          <a:p>
            <a:r>
              <a:rPr lang="de-AT" dirty="0"/>
              <a:t>Über die </a:t>
            </a:r>
            <a:r>
              <a:rPr lang="de-AT" b="1" i="1" dirty="0"/>
              <a:t>Canvas</a:t>
            </a:r>
            <a:r>
              <a:rPr lang="de-AT" dirty="0"/>
              <a:t> </a:t>
            </a:r>
            <a:r>
              <a:rPr lang="de-AT" b="1" i="1" dirty="0"/>
              <a:t>API</a:t>
            </a:r>
            <a:r>
              <a:rPr lang="de-AT" dirty="0"/>
              <a:t> kannst du innerhalb einer definierten Zeichenfläche im Browserfenster Grafiken erstellen</a:t>
            </a:r>
          </a:p>
          <a:p>
            <a:r>
              <a:rPr lang="de-AT" dirty="0"/>
              <a:t>Das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canvas</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 stellt einen oder mehrere Rendering-Kontexte zur Verfügung, über die sich die Zeichenfläche bzw. deren Inhalt manipulieren lässt</a:t>
            </a:r>
          </a:p>
          <a:p>
            <a:r>
              <a:rPr lang="de-AT" dirty="0"/>
              <a:t>Für das Zeichnen von Rechtecken bietet die Canvas API drei Methoden an</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fillRect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erstellt ein Rechteck, welches mit einer zuvor definierten Hintergrundfarbe gefüllt ist</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strokeRect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zeichnet den Umriss eines Rechtecks (ebenfalls mit einer zuvor definierten Rahmenfarbe)</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clearRect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entfernt alles von der Zeichenfläche, was sich innerhalb des definierten Rechtecks befindet</a:t>
            </a:r>
          </a:p>
          <a:p>
            <a:r>
              <a:rPr lang="de-AT" dirty="0"/>
              <a:t>Alle anderen geometrischen Formen müssen über </a:t>
            </a:r>
            <a:r>
              <a:rPr lang="de-AT" b="1" i="1" dirty="0"/>
              <a:t>Pfade</a:t>
            </a:r>
            <a:r>
              <a:rPr lang="de-AT" dirty="0"/>
              <a:t> selbst gezeichnet werden</a:t>
            </a:r>
          </a:p>
          <a:p>
            <a:r>
              <a:rPr lang="de-AT" dirty="0"/>
              <a:t>Texte kannst du dagegen über die Methode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fillText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und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strokeText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erzeugen</a:t>
            </a:r>
          </a:p>
          <a:p>
            <a:r>
              <a:rPr lang="de-AT" dirty="0"/>
              <a:t>Für das Zeichnen von linearen Farbverläufen stet dir die Methode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createLinearGradient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zur Verfügung, für das Zeichnen von radialen Farbverläufen die Methode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createRadialGradient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p>
          <a:p>
            <a:r>
              <a:rPr lang="de-AT" dirty="0"/>
              <a:t>Für das Transformieren von Grafikelementen innerhalb der Zeichenfläche stehen die drei verschiedenen Operationen zur Verfügung</a:t>
            </a:r>
          </a:p>
          <a:p>
            <a:pPr lvl="1"/>
            <a:r>
              <a:rPr lang="de-AT" dirty="0"/>
              <a:t>Bei der </a:t>
            </a:r>
            <a:r>
              <a:rPr lang="de-AT" b="1" i="1" dirty="0"/>
              <a:t>Skalierung</a:t>
            </a:r>
            <a:r>
              <a:rPr lang="de-AT" dirty="0"/>
              <a:t> werden die Breite und/oder die Höhe verändert</a:t>
            </a:r>
          </a:p>
          <a:p>
            <a:pPr lvl="1"/>
            <a:r>
              <a:rPr lang="de-AT" dirty="0"/>
              <a:t>Bei der </a:t>
            </a:r>
            <a:r>
              <a:rPr lang="de-AT" b="1" i="1" dirty="0"/>
              <a:t>Rotation</a:t>
            </a:r>
            <a:r>
              <a:rPr lang="de-AT" dirty="0"/>
              <a:t> wird der Winkel geändert</a:t>
            </a:r>
          </a:p>
          <a:p>
            <a:pPr lvl="1"/>
            <a:r>
              <a:rPr lang="de-AT" dirty="0"/>
              <a:t>Bei der </a:t>
            </a:r>
            <a:r>
              <a:rPr lang="de-AT" b="1" i="1" dirty="0"/>
              <a:t>Translation</a:t>
            </a:r>
            <a:r>
              <a:rPr lang="de-AT" dirty="0"/>
              <a:t> wird die x- und/oder y-Position verändert</a:t>
            </a:r>
          </a:p>
        </p:txBody>
      </p:sp>
    </p:spTree>
    <p:extLst>
      <p:ext uri="{BB962C8B-B14F-4D97-AF65-F5344CB8AC3E}">
        <p14:creationId xmlns:p14="http://schemas.microsoft.com/office/powerpoint/2010/main" val="22459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5D2AE8-2298-4A45-A545-E09401A98E3A}"/>
              </a:ext>
            </a:extLst>
          </p:cNvPr>
          <p:cNvSpPr>
            <a:spLocks noGrp="1"/>
          </p:cNvSpPr>
          <p:nvPr>
            <p:ph type="title"/>
          </p:nvPr>
        </p:nvSpPr>
        <p:spPr/>
        <p:txBody>
          <a:bodyPr/>
          <a:lstStyle/>
          <a:p>
            <a:r>
              <a:rPr lang="de-AT" dirty="0"/>
              <a:t>Zusammenfassung</a:t>
            </a:r>
            <a:br>
              <a:rPr lang="de-AT" dirty="0"/>
            </a:br>
            <a:r>
              <a:rPr lang="de-AT" dirty="0"/>
              <a:t>Bilder und Grafiken</a:t>
            </a:r>
          </a:p>
        </p:txBody>
      </p:sp>
      <p:sp>
        <p:nvSpPr>
          <p:cNvPr id="3" name="Textplatzhalter 2">
            <a:extLst>
              <a:ext uri="{FF2B5EF4-FFF2-40B4-BE49-F238E27FC236}">
                <a16:creationId xmlns:a16="http://schemas.microsoft.com/office/drawing/2014/main" id="{43235C6E-CA8B-48D5-BA4E-50EB11B5D3DC}"/>
              </a:ext>
            </a:extLst>
          </p:cNvPr>
          <p:cNvSpPr>
            <a:spLocks noGrp="1"/>
          </p:cNvSpPr>
          <p:nvPr>
            <p:ph type="body" sz="quarter" idx="13"/>
          </p:nvPr>
        </p:nvSpPr>
        <p:spPr>
          <a:xfrm>
            <a:off x="1062037" y="2417905"/>
            <a:ext cx="10067925" cy="1778781"/>
          </a:xfrm>
        </p:spPr>
        <p:txBody>
          <a:bodyPr numCol="2" spcCol="360000">
            <a:noAutofit/>
          </a:bodyPr>
          <a:lstStyle/>
          <a:p>
            <a:r>
              <a:rPr lang="de-AT" dirty="0"/>
              <a:t>Das </a:t>
            </a:r>
            <a:r>
              <a:rPr lang="de-AT" b="1" i="1" dirty="0"/>
              <a:t>SVG</a:t>
            </a:r>
            <a:r>
              <a:rPr lang="de-AT" dirty="0"/>
              <a:t>-Format (</a:t>
            </a:r>
            <a:r>
              <a:rPr lang="de-AT" b="1" i="1" dirty="0" err="1"/>
              <a:t>Scalable</a:t>
            </a:r>
            <a:r>
              <a:rPr lang="de-AT" dirty="0"/>
              <a:t> </a:t>
            </a:r>
            <a:r>
              <a:rPr lang="de-AT" b="1" i="1" dirty="0"/>
              <a:t>Vector</a:t>
            </a:r>
            <a:r>
              <a:rPr lang="de-AT" dirty="0"/>
              <a:t> </a:t>
            </a:r>
            <a:r>
              <a:rPr lang="de-AT" b="1" i="1" dirty="0"/>
              <a:t>Graphics</a:t>
            </a:r>
            <a:r>
              <a:rPr lang="de-AT" dirty="0"/>
              <a:t>) dient der deklarativen Definition von Vektorgrafiken</a:t>
            </a:r>
          </a:p>
          <a:p>
            <a:r>
              <a:rPr lang="de-AT" dirty="0"/>
              <a:t>SVG kann über das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img</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 das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iframe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 das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object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 oder per CSS als Hintergrundbild eingebunden oder direkt inline im HTML definiert werden</a:t>
            </a:r>
            <a:br>
              <a:rPr lang="de-AT" dirty="0"/>
            </a:br>
            <a:br>
              <a:rPr lang="de-AT" dirty="0"/>
            </a:br>
            <a:endParaRPr lang="de-AT" dirty="0"/>
          </a:p>
          <a:p>
            <a:r>
              <a:rPr lang="de-AT" dirty="0"/>
              <a:t>SVG kann per CSS gestylt werden, wobei sich die Eigenschaften von dem CSS unterscheiden, welches für das Stylen von HTML verwendet werden</a:t>
            </a:r>
          </a:p>
          <a:p>
            <a:r>
              <a:rPr lang="de-AT" dirty="0"/>
              <a:t>Per JavaScript kann auf Inhalte von SVG-Dokumenten zugegriffen werden, um beispielsweise Event-</a:t>
            </a:r>
            <a:r>
              <a:rPr lang="de-AT" dirty="0" err="1"/>
              <a:t>Listener</a:t>
            </a:r>
            <a:r>
              <a:rPr lang="de-AT" dirty="0"/>
              <a:t> für einzelne Grafikelemente zu registrieren oder dynamisch neue Grafikelemente hinzuzufügen</a:t>
            </a:r>
          </a:p>
          <a:p>
            <a:endParaRPr lang="de-AT" dirty="0"/>
          </a:p>
        </p:txBody>
      </p:sp>
    </p:spTree>
    <p:extLst>
      <p:ext uri="{BB962C8B-B14F-4D97-AF65-F5344CB8AC3E}">
        <p14:creationId xmlns:p14="http://schemas.microsoft.com/office/powerpoint/2010/main" val="205756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FF10F8-3CDD-458C-A6F9-019FAB9057D3}"/>
              </a:ext>
            </a:extLst>
          </p:cNvPr>
          <p:cNvSpPr>
            <a:spLocks noGrp="1"/>
          </p:cNvSpPr>
          <p:nvPr>
            <p:ph type="title"/>
          </p:nvPr>
        </p:nvSpPr>
        <p:spPr/>
        <p:txBody>
          <a:bodyPr/>
          <a:lstStyle/>
          <a:p>
            <a:r>
              <a:rPr lang="de-AT" dirty="0"/>
              <a:t>Zusammenfassung</a:t>
            </a:r>
            <a:br>
              <a:rPr lang="de-AT" dirty="0"/>
            </a:br>
            <a:r>
              <a:rPr lang="de-AT" dirty="0"/>
              <a:t>Moderne Web-APIs</a:t>
            </a:r>
          </a:p>
        </p:txBody>
      </p:sp>
      <p:sp>
        <p:nvSpPr>
          <p:cNvPr id="3" name="Textplatzhalter 2">
            <a:extLst>
              <a:ext uri="{FF2B5EF4-FFF2-40B4-BE49-F238E27FC236}">
                <a16:creationId xmlns:a16="http://schemas.microsoft.com/office/drawing/2014/main" id="{0A54E4DD-2127-40BD-B7F0-6089492D04F2}"/>
              </a:ext>
            </a:extLst>
          </p:cNvPr>
          <p:cNvSpPr>
            <a:spLocks noGrp="1"/>
          </p:cNvSpPr>
          <p:nvPr>
            <p:ph type="body" sz="quarter" idx="13"/>
          </p:nvPr>
        </p:nvSpPr>
        <p:spPr>
          <a:xfrm>
            <a:off x="1062037" y="1455738"/>
            <a:ext cx="10067925" cy="4057958"/>
          </a:xfrm>
        </p:spPr>
        <p:txBody>
          <a:bodyPr numCol="2" spcCol="360000">
            <a:noAutofit/>
          </a:bodyPr>
          <a:lstStyle/>
          <a:p>
            <a:r>
              <a:rPr lang="de-AT" dirty="0"/>
              <a:t>Die </a:t>
            </a:r>
            <a:r>
              <a:rPr lang="de-AT" b="1" i="1" dirty="0"/>
              <a:t>Web</a:t>
            </a:r>
            <a:r>
              <a:rPr lang="de-AT" dirty="0"/>
              <a:t> </a:t>
            </a:r>
            <a:r>
              <a:rPr lang="de-AT" b="1" i="1" dirty="0"/>
              <a:t>Socket</a:t>
            </a:r>
            <a:r>
              <a:rPr lang="de-AT" dirty="0"/>
              <a:t> </a:t>
            </a:r>
            <a:r>
              <a:rPr lang="de-AT" b="1" i="1" dirty="0"/>
              <a:t>API</a:t>
            </a:r>
            <a:r>
              <a:rPr lang="de-AT" dirty="0"/>
              <a:t> ermöglicht eine bidirektionale Kommunikation zwischen Client und Browser</a:t>
            </a:r>
          </a:p>
          <a:p>
            <a:r>
              <a:rPr lang="de-AT" dirty="0"/>
              <a:t>Über </a:t>
            </a:r>
            <a:r>
              <a:rPr lang="de-AT" b="1" i="1" dirty="0"/>
              <a:t>Server-Send-Events</a:t>
            </a:r>
            <a:r>
              <a:rPr lang="de-AT" dirty="0"/>
              <a:t> ist es möglich, aktiv vom Server Nachrichten an den Client zu schicken</a:t>
            </a:r>
          </a:p>
          <a:p>
            <a:r>
              <a:rPr lang="de-AT" dirty="0"/>
              <a:t>Um Daten auf Clientseite zu speichern, kannst du </a:t>
            </a:r>
            <a:r>
              <a:rPr lang="de-AT" b="1" i="1" dirty="0"/>
              <a:t>Cookies</a:t>
            </a:r>
            <a:r>
              <a:rPr lang="de-AT" dirty="0"/>
              <a:t>, den </a:t>
            </a:r>
            <a:r>
              <a:rPr lang="de-AT" b="1" i="1" dirty="0"/>
              <a:t>Browserspeicher</a:t>
            </a:r>
            <a:r>
              <a:rPr lang="de-AT" dirty="0"/>
              <a:t> oder die </a:t>
            </a:r>
            <a:r>
              <a:rPr lang="de-AT" b="1" i="1" dirty="0" err="1"/>
              <a:t>IndexedDB</a:t>
            </a:r>
            <a:r>
              <a:rPr lang="de-AT" dirty="0"/>
              <a:t> verwenden. Bei den Browserspeichern unterscheidet man zwischen </a:t>
            </a:r>
            <a:r>
              <a:rPr lang="de-AT" b="1" i="1" dirty="0"/>
              <a:t>lokalem</a:t>
            </a:r>
            <a:r>
              <a:rPr lang="de-AT" dirty="0"/>
              <a:t> </a:t>
            </a:r>
            <a:r>
              <a:rPr lang="de-AT" b="1" i="1" dirty="0"/>
              <a:t>Speicher</a:t>
            </a:r>
            <a:r>
              <a:rPr lang="de-AT" dirty="0"/>
              <a:t> (</a:t>
            </a:r>
            <a:r>
              <a:rPr lang="de-AT" b="1" i="1" dirty="0" err="1"/>
              <a:t>Local</a:t>
            </a:r>
            <a:r>
              <a:rPr lang="de-AT" dirty="0"/>
              <a:t> </a:t>
            </a:r>
            <a:r>
              <a:rPr lang="de-AT" b="1" i="1" dirty="0"/>
              <a:t>Storage</a:t>
            </a:r>
            <a:r>
              <a:rPr lang="de-AT" dirty="0"/>
              <a:t>) und </a:t>
            </a:r>
            <a:r>
              <a:rPr lang="de-AT" b="1" i="1" dirty="0" err="1"/>
              <a:t>Sessionspeicher</a:t>
            </a:r>
            <a:r>
              <a:rPr lang="de-AT" dirty="0"/>
              <a:t> (</a:t>
            </a:r>
            <a:r>
              <a:rPr lang="de-AT" b="1" i="1" dirty="0"/>
              <a:t>Session</a:t>
            </a:r>
            <a:r>
              <a:rPr lang="de-AT" dirty="0"/>
              <a:t> </a:t>
            </a:r>
            <a:r>
              <a:rPr lang="de-AT" b="1" i="1" dirty="0"/>
              <a:t>Storage</a:t>
            </a:r>
            <a:r>
              <a:rPr lang="de-AT" dirty="0"/>
              <a:t>): Ersterer steht allen Fenstern und Tabs eines Browsers gemeinsam zur Verfügung, Letzterer ist für jedes Fenster bzw. Tab eindeutig</a:t>
            </a:r>
          </a:p>
          <a:p>
            <a:r>
              <a:rPr lang="de-AT" dirty="0"/>
              <a:t>Über die </a:t>
            </a:r>
            <a:r>
              <a:rPr lang="de-AT" b="1" i="1" dirty="0"/>
              <a:t>File</a:t>
            </a:r>
            <a:r>
              <a:rPr lang="de-AT" dirty="0"/>
              <a:t> </a:t>
            </a:r>
            <a:r>
              <a:rPr lang="de-AT" b="1" i="1" dirty="0"/>
              <a:t>API</a:t>
            </a:r>
            <a:r>
              <a:rPr lang="de-AT" dirty="0"/>
              <a:t> ist es möglich, auf Dateien des Nutzers zuzugreifen, sofern dieser die Dateien über einen Auswahldialog oder eine </a:t>
            </a:r>
            <a:r>
              <a:rPr lang="de-AT" b="1" i="1" dirty="0"/>
              <a:t>Drag-and-Drop-Operation</a:t>
            </a:r>
            <a:r>
              <a:rPr lang="de-AT" dirty="0"/>
              <a:t> ausgewählt hat</a:t>
            </a:r>
          </a:p>
          <a:p>
            <a:r>
              <a:rPr lang="de-AT" dirty="0"/>
              <a:t>Über </a:t>
            </a:r>
            <a:r>
              <a:rPr lang="de-AT" b="1" i="1" dirty="0"/>
              <a:t>Drag</a:t>
            </a:r>
            <a:r>
              <a:rPr lang="de-AT" dirty="0"/>
              <a:t> </a:t>
            </a:r>
            <a:r>
              <a:rPr lang="de-AT" b="1" i="1" dirty="0"/>
              <a:t>and</a:t>
            </a:r>
            <a:r>
              <a:rPr lang="de-AT" dirty="0"/>
              <a:t> </a:t>
            </a:r>
            <a:r>
              <a:rPr lang="de-AT" b="1" i="1" dirty="0"/>
              <a:t>Drop</a:t>
            </a:r>
            <a:r>
              <a:rPr lang="de-AT" dirty="0"/>
              <a:t> ist es möglich, Elemente innerhalb einer Webseite zu verschieben</a:t>
            </a:r>
          </a:p>
          <a:p>
            <a:r>
              <a:rPr lang="de-AT" dirty="0"/>
              <a:t>Standardmäßig wird JavaScript in einem einzelnen Thread ausgeführt. Mithilfe von Web </a:t>
            </a:r>
            <a:r>
              <a:rPr lang="de-AT" b="1" i="1" dirty="0" err="1"/>
              <a:t>Workern</a:t>
            </a:r>
            <a:r>
              <a:rPr lang="de-AT" dirty="0"/>
              <a:t> allerdings kann die Ausführung von Skripts auf verschiedene Threads verteilt werden. Allerdings haben Web </a:t>
            </a:r>
            <a:r>
              <a:rPr lang="de-AT" dirty="0" err="1"/>
              <a:t>Worker</a:t>
            </a:r>
            <a:r>
              <a:rPr lang="de-AT" dirty="0"/>
              <a:t> dabei keinen Zugriff auf das DOM oder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window</a:t>
            </a:r>
            <a:r>
              <a:rPr lang="de-AT" dirty="0"/>
              <a:t>-Objekt</a:t>
            </a:r>
          </a:p>
          <a:p>
            <a:r>
              <a:rPr lang="de-AT" dirty="0"/>
              <a:t>Über die </a:t>
            </a:r>
            <a:r>
              <a:rPr lang="de-AT" b="1" i="1" dirty="0"/>
              <a:t>Geolocation</a:t>
            </a:r>
            <a:r>
              <a:rPr lang="de-AT" dirty="0"/>
              <a:t> </a:t>
            </a:r>
            <a:r>
              <a:rPr lang="de-AT" b="1" i="1" dirty="0"/>
              <a:t>API</a:t>
            </a:r>
            <a:r>
              <a:rPr lang="de-AT" dirty="0"/>
              <a:t> kann auf Standortinformationen des Nutzers zugegriffen werden, sofern dieser seine Zustimmung dazu gegeben hat. Die ermittelten Informationen lassen sich anschließend beispielsweise mit der Google Maps API kombinieren, um den Standort oder Anfahrtsbeschreibungen auf einer Karte darzustellen</a:t>
            </a:r>
          </a:p>
          <a:p>
            <a:r>
              <a:rPr lang="de-AT" dirty="0"/>
              <a:t>Die </a:t>
            </a:r>
            <a:r>
              <a:rPr lang="de-AT" b="1" i="1" dirty="0" err="1"/>
              <a:t>Battery</a:t>
            </a:r>
            <a:r>
              <a:rPr lang="de-AT" b="1" i="1" dirty="0"/>
              <a:t> Status API </a:t>
            </a:r>
            <a:r>
              <a:rPr lang="de-AT" dirty="0"/>
              <a:t>erlaubt es, Informationen bezüglich der Batterie eines Endgeräts auszulesen. Dazu zählen u. a. Batteriestand, Ladedauer und Laufzeit</a:t>
            </a:r>
          </a:p>
        </p:txBody>
      </p:sp>
    </p:spTree>
    <p:extLst>
      <p:ext uri="{BB962C8B-B14F-4D97-AF65-F5344CB8AC3E}">
        <p14:creationId xmlns:p14="http://schemas.microsoft.com/office/powerpoint/2010/main" val="21743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1965FB-06C0-434C-A8B2-5405E97AF74B}"/>
              </a:ext>
            </a:extLst>
          </p:cNvPr>
          <p:cNvSpPr>
            <a:spLocks noGrp="1"/>
          </p:cNvSpPr>
          <p:nvPr>
            <p:ph type="title"/>
          </p:nvPr>
        </p:nvSpPr>
        <p:spPr/>
        <p:txBody>
          <a:bodyPr/>
          <a:lstStyle/>
          <a:p>
            <a:r>
              <a:rPr lang="de-AT" dirty="0"/>
              <a:t>Zusammenfassung</a:t>
            </a:r>
            <a:br>
              <a:rPr lang="de-AT" dirty="0"/>
            </a:br>
            <a:r>
              <a:rPr lang="de-AT" sz="1800" dirty="0"/>
              <a:t>Objektorientierte Programmierung</a:t>
            </a:r>
            <a:endParaRPr lang="de-AT" dirty="0"/>
          </a:p>
        </p:txBody>
      </p:sp>
      <p:sp>
        <p:nvSpPr>
          <p:cNvPr id="3" name="Textplatzhalter 2">
            <a:extLst>
              <a:ext uri="{FF2B5EF4-FFF2-40B4-BE49-F238E27FC236}">
                <a16:creationId xmlns:a16="http://schemas.microsoft.com/office/drawing/2014/main" id="{21FD5A1A-75E9-4D00-8FDB-236A69DEC849}"/>
              </a:ext>
            </a:extLst>
          </p:cNvPr>
          <p:cNvSpPr>
            <a:spLocks noGrp="1"/>
          </p:cNvSpPr>
          <p:nvPr>
            <p:ph type="body" sz="quarter" idx="13"/>
          </p:nvPr>
        </p:nvSpPr>
        <p:spPr>
          <a:xfrm>
            <a:off x="1062037" y="1782158"/>
            <a:ext cx="4867915" cy="3293684"/>
          </a:xfrm>
        </p:spPr>
        <p:txBody>
          <a:bodyPr numCol="1" spcCol="0">
            <a:noAutofit/>
          </a:bodyPr>
          <a:lstStyle/>
          <a:p>
            <a:r>
              <a:rPr lang="de-AT" dirty="0"/>
              <a:t>Der objektorientierten Programmierung liegen (neben weiteren) folgende vier Prinzipien zugrunde</a:t>
            </a:r>
          </a:p>
          <a:p>
            <a:pPr lvl="1"/>
            <a:r>
              <a:rPr lang="de-AT" b="1" i="1" dirty="0"/>
              <a:t>Abstraktion</a:t>
            </a:r>
            <a:r>
              <a:rPr lang="de-AT" dirty="0"/>
              <a:t>: Abstraktes Verhalten von Objekten wird in Klassen bzw. Prototypen zusammengefasst</a:t>
            </a:r>
          </a:p>
          <a:p>
            <a:pPr lvl="1"/>
            <a:r>
              <a:rPr lang="de-AT" b="1" i="1" dirty="0"/>
              <a:t>Datenkapselung</a:t>
            </a:r>
            <a:r>
              <a:rPr lang="de-AT" dirty="0"/>
              <a:t>: Eigenschaften und Methoden werden in Form von Klassen bzw. Prototypen gekapselt und vor dem zugriff von außen verborgen</a:t>
            </a:r>
          </a:p>
          <a:p>
            <a:pPr lvl="1"/>
            <a:r>
              <a:rPr lang="de-AT" b="1" i="1" dirty="0"/>
              <a:t>Vererbung</a:t>
            </a:r>
            <a:r>
              <a:rPr lang="de-AT" dirty="0"/>
              <a:t>: Eigenschaften und Methoden können von einer Klasse an eine andere Klasse oder von einem Objekt an ein anderes Objekt vererbt werden</a:t>
            </a:r>
          </a:p>
          <a:p>
            <a:pPr lvl="1"/>
            <a:r>
              <a:rPr lang="de-AT" b="1" i="1" dirty="0"/>
              <a:t>Polymorphie</a:t>
            </a:r>
            <a:r>
              <a:rPr lang="de-AT" dirty="0"/>
              <a:t>: Objekte können abhängig von ihrer Verwendung unterschiedliche Typen annehmen</a:t>
            </a:r>
          </a:p>
        </p:txBody>
      </p:sp>
      <p:sp>
        <p:nvSpPr>
          <p:cNvPr id="5" name="Textplatzhalter 2">
            <a:extLst>
              <a:ext uri="{FF2B5EF4-FFF2-40B4-BE49-F238E27FC236}">
                <a16:creationId xmlns:a16="http://schemas.microsoft.com/office/drawing/2014/main" id="{CE7133E7-F35B-43C9-B7D9-B10AFFA8652B}"/>
              </a:ext>
            </a:extLst>
          </p:cNvPr>
          <p:cNvSpPr txBox="1">
            <a:spLocks/>
          </p:cNvSpPr>
          <p:nvPr/>
        </p:nvSpPr>
        <p:spPr>
          <a:xfrm>
            <a:off x="6262050" y="875707"/>
            <a:ext cx="4867915" cy="4747169"/>
          </a:xfrm>
          <a:prstGeom prst="rect">
            <a:avLst/>
          </a:prstGeom>
        </p:spPr>
        <p:txBody>
          <a:bodyPr numCol="1" spcCol="0">
            <a:noAutofit/>
          </a:bodyPr>
          <a:lst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In JavaScript gibt es verschiedene Arten der objektorientierten Programmierung</a:t>
            </a:r>
          </a:p>
          <a:p>
            <a:pPr lvl="1"/>
            <a:r>
              <a:rPr lang="de-AT" b="1" i="1" dirty="0"/>
              <a:t>Prototypische</a:t>
            </a:r>
            <a:r>
              <a:rPr lang="de-AT" dirty="0"/>
              <a:t> </a:t>
            </a:r>
            <a:r>
              <a:rPr lang="de-AT" b="1" i="1" dirty="0"/>
              <a:t>Objektorientierung</a:t>
            </a:r>
            <a:r>
              <a:rPr lang="de-AT" dirty="0"/>
              <a:t>: Dies ist die Art der Objektorientierung, die der Sprache JavaScript am natürlichsten ist. Dabei werden Objekte auf Basis von anderen Objekten erstellt. Diese anderen Objekte werden dann auch als </a:t>
            </a:r>
            <a:r>
              <a:rPr lang="de-AT" b="1" i="1" dirty="0"/>
              <a:t>Prototypen</a:t>
            </a:r>
            <a:r>
              <a:rPr lang="de-AT" dirty="0"/>
              <a:t> bezeichnet</a:t>
            </a:r>
          </a:p>
          <a:p>
            <a:pPr lvl="1"/>
            <a:r>
              <a:rPr lang="de-AT" b="1" i="1" dirty="0"/>
              <a:t>Pseudoklassische</a:t>
            </a:r>
            <a:r>
              <a:rPr lang="de-AT" dirty="0"/>
              <a:t> </a:t>
            </a:r>
            <a:r>
              <a:rPr lang="de-AT" b="1" i="1" dirty="0"/>
              <a:t>Objektorientierung</a:t>
            </a:r>
            <a:r>
              <a:rPr lang="de-AT" dirty="0"/>
              <a:t>: Hierbei handelt es sich um eine Art der Objektorientierung, bei der man so tut, als wäre JavaScript eine klassenbasierte Programmiersprache. Zum Einsatz kommen hierbei </a:t>
            </a:r>
            <a:r>
              <a:rPr lang="de-AT" b="1" i="1" dirty="0" err="1"/>
              <a:t>Konstruktorfunktionen</a:t>
            </a:r>
            <a:r>
              <a:rPr lang="de-AT" dirty="0"/>
              <a:t>. Insgesamt ist es für Entwickler recht aufwendig, nach diesem Ansatz zu programmieren</a:t>
            </a:r>
          </a:p>
          <a:p>
            <a:pPr lvl="1"/>
            <a:r>
              <a:rPr lang="de-AT" b="1" i="1" dirty="0"/>
              <a:t>Objektorientierung</a:t>
            </a:r>
            <a:r>
              <a:rPr lang="de-AT" dirty="0"/>
              <a:t> </a:t>
            </a:r>
            <a:r>
              <a:rPr lang="de-AT" b="1" i="1" dirty="0"/>
              <a:t>mit</a:t>
            </a:r>
            <a:r>
              <a:rPr lang="de-AT" dirty="0"/>
              <a:t> </a:t>
            </a:r>
            <a:r>
              <a:rPr lang="de-AT" b="1" i="1" dirty="0"/>
              <a:t>Klassensyntax</a:t>
            </a:r>
            <a:r>
              <a:rPr lang="de-AT" dirty="0"/>
              <a:t>: Diese Art der Objektorientierung stellt eine syntaktische Vereinfachung der pseudoklassischen Objektorientierung dar. "Klassen" können dabei 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class</a:t>
            </a:r>
            <a:r>
              <a:rPr lang="de-AT" dirty="0"/>
              <a:t> definiert werden, Vererbungsbeziehungen 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extends</a:t>
            </a:r>
            <a:r>
              <a:rPr lang="de-AT" dirty="0"/>
              <a:t>. Zudem werden statische Methoden 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static</a:t>
            </a:r>
            <a:r>
              <a:rPr lang="de-AT" dirty="0"/>
              <a:t> definiert</a:t>
            </a:r>
          </a:p>
        </p:txBody>
      </p:sp>
    </p:spTree>
    <p:extLst>
      <p:ext uri="{BB962C8B-B14F-4D97-AF65-F5344CB8AC3E}">
        <p14:creationId xmlns:p14="http://schemas.microsoft.com/office/powerpoint/2010/main" val="236740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5D38F-9166-4F9A-BCB3-C710248E431B}"/>
              </a:ext>
            </a:extLst>
          </p:cNvPr>
          <p:cNvSpPr>
            <a:spLocks noGrp="1"/>
          </p:cNvSpPr>
          <p:nvPr>
            <p:ph type="title"/>
          </p:nvPr>
        </p:nvSpPr>
        <p:spPr/>
        <p:txBody>
          <a:bodyPr/>
          <a:lstStyle/>
          <a:p>
            <a:r>
              <a:rPr lang="de-AT" dirty="0"/>
              <a:t>Zusammenfassung</a:t>
            </a:r>
            <a:br>
              <a:rPr lang="de-AT" dirty="0"/>
            </a:br>
            <a:r>
              <a:rPr lang="de-AT" dirty="0"/>
              <a:t>Funktionale Programmierung</a:t>
            </a:r>
          </a:p>
        </p:txBody>
      </p:sp>
      <p:sp>
        <p:nvSpPr>
          <p:cNvPr id="3" name="Textplatzhalter 2">
            <a:extLst>
              <a:ext uri="{FF2B5EF4-FFF2-40B4-BE49-F238E27FC236}">
                <a16:creationId xmlns:a16="http://schemas.microsoft.com/office/drawing/2014/main" id="{49678AAF-D6F1-4DA9-A655-642127C1EA5E}"/>
              </a:ext>
            </a:extLst>
          </p:cNvPr>
          <p:cNvSpPr>
            <a:spLocks noGrp="1"/>
          </p:cNvSpPr>
          <p:nvPr>
            <p:ph type="body" sz="quarter" idx="13"/>
          </p:nvPr>
        </p:nvSpPr>
        <p:spPr>
          <a:xfrm>
            <a:off x="1062037" y="1640818"/>
            <a:ext cx="10067925" cy="3576364"/>
          </a:xfrm>
        </p:spPr>
        <p:txBody>
          <a:bodyPr numCol="2" spcCol="360000">
            <a:noAutofit/>
          </a:bodyPr>
          <a:lstStyle/>
          <a:p>
            <a:r>
              <a:rPr lang="de-AT" dirty="0"/>
              <a:t>In JavaScript sind Funktionen </a:t>
            </a:r>
            <a:r>
              <a:rPr lang="de-AT" b="1" i="1" dirty="0"/>
              <a:t>Objekte</a:t>
            </a:r>
            <a:r>
              <a:rPr lang="de-AT" dirty="0"/>
              <a:t> </a:t>
            </a:r>
            <a:r>
              <a:rPr lang="de-AT" b="1" i="1" dirty="0"/>
              <a:t>erster</a:t>
            </a:r>
            <a:r>
              <a:rPr lang="de-AT" dirty="0"/>
              <a:t> </a:t>
            </a:r>
            <a:r>
              <a:rPr lang="de-AT" b="1" i="1" dirty="0"/>
              <a:t>Klasse</a:t>
            </a:r>
            <a:r>
              <a:rPr lang="de-AT" dirty="0"/>
              <a:t>, d. h., sie können Variablen zugewiesen, als Argument oder Rückgabewert von Funktionen verwendet und beispielsweise als Werte in einem Array gespeichert werden</a:t>
            </a:r>
          </a:p>
          <a:p>
            <a:r>
              <a:rPr lang="de-AT" dirty="0"/>
              <a:t>Im Gegensatz zur </a:t>
            </a:r>
            <a:r>
              <a:rPr lang="de-AT" b="1" i="1" dirty="0"/>
              <a:t>objektorientierten</a:t>
            </a:r>
            <a:r>
              <a:rPr lang="de-AT" dirty="0"/>
              <a:t> </a:t>
            </a:r>
            <a:r>
              <a:rPr lang="de-AT" b="1" i="1" dirty="0"/>
              <a:t>Programmierung</a:t>
            </a:r>
            <a:r>
              <a:rPr lang="de-AT" dirty="0"/>
              <a:t> liegt der Fokus bei der </a:t>
            </a:r>
            <a:r>
              <a:rPr lang="de-AT" b="1" i="1" dirty="0"/>
              <a:t>funktionalen</a:t>
            </a:r>
            <a:r>
              <a:rPr lang="de-AT" dirty="0"/>
              <a:t> </a:t>
            </a:r>
            <a:r>
              <a:rPr lang="de-AT" b="1" i="1" dirty="0"/>
              <a:t>Programmierung</a:t>
            </a:r>
            <a:r>
              <a:rPr lang="de-AT" dirty="0"/>
              <a:t> auf Funktionen, nicht auf Objekten. Beide Programmierparadigmen lassen sich aber durchaus miteinander kombinieren</a:t>
            </a:r>
          </a:p>
          <a:p>
            <a:r>
              <a:rPr lang="de-AT" dirty="0"/>
              <a:t>Im Gegensatz zur </a:t>
            </a:r>
            <a:r>
              <a:rPr lang="de-AT" b="1" i="1" dirty="0"/>
              <a:t>imperativen</a:t>
            </a:r>
            <a:r>
              <a:rPr lang="de-AT" dirty="0"/>
              <a:t> </a:t>
            </a:r>
            <a:r>
              <a:rPr lang="de-AT" b="1" i="1" dirty="0"/>
              <a:t>Programmierung</a:t>
            </a:r>
            <a:r>
              <a:rPr lang="de-AT" dirty="0"/>
              <a:t>, bei der man durch Kontrollstrukturen bzw. Anweisungen relativ aufwendig sagt, wie eine Problemstellung gelöst werden soll, sind Programme bei der funktionalen Programmierung eher so formuliert, dass sie sagen, was gemacht wird, und dadurch sehr lesbar und selbsterklärend </a:t>
            </a:r>
          </a:p>
          <a:p>
            <a:r>
              <a:rPr lang="de-AT" dirty="0"/>
              <a:t>Wichtige Array-Methoden, die das funktionale Konzept (nämlich das Arbeiten auf Daten) wiederspiegeln, sind:</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forEach</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für die komfortable Iteration über die Elemente eines Arrays</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map</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um Elemente eines Arrays auf neue Werte abzubilden</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filter</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für das Herausfiltern von Elementen aus einem Array</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reduce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und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reduceRight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um die Elemente auf einen einzelnen Wert zu reduzieren</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every</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um zu überprüfen, ob jedes Element in einem Array ein bestimmtes Kriterium erfüllt</a:t>
            </a:r>
          </a:p>
          <a:p>
            <a:pPr lvl="1"/>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some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um zu überprüfen, ob mindestens ein Element in einem Array ein bestimmtes Kriterium erfüllt</a:t>
            </a:r>
          </a:p>
        </p:txBody>
      </p:sp>
    </p:spTree>
    <p:extLst>
      <p:ext uri="{BB962C8B-B14F-4D97-AF65-F5344CB8AC3E}">
        <p14:creationId xmlns:p14="http://schemas.microsoft.com/office/powerpoint/2010/main" val="375431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01242F-7E4A-4C6A-93EA-849998A1C0A8}"/>
              </a:ext>
            </a:extLst>
          </p:cNvPr>
          <p:cNvSpPr>
            <a:spLocks noGrp="1"/>
          </p:cNvSpPr>
          <p:nvPr>
            <p:ph type="title"/>
          </p:nvPr>
        </p:nvSpPr>
        <p:spPr/>
        <p:txBody>
          <a:bodyPr/>
          <a:lstStyle/>
          <a:p>
            <a:r>
              <a:rPr lang="de-AT" dirty="0"/>
              <a:t>Ende</a:t>
            </a:r>
            <a:br>
              <a:rPr lang="de-AT" dirty="0"/>
            </a:br>
            <a:r>
              <a:rPr lang="de-AT" sz="1600" b="0" cap="none" dirty="0"/>
              <a:t>Quelle: JavaScript - Das umfassende Handbuch</a:t>
            </a:r>
            <a:br>
              <a:rPr lang="de-AT" sz="1600" b="0" cap="none" dirty="0"/>
            </a:br>
            <a:r>
              <a:rPr lang="de-AT" sz="1200" b="0" cap="none" dirty="0"/>
              <a:t>Rheinwerk Computing</a:t>
            </a:r>
            <a:br>
              <a:rPr lang="de-AT" sz="1200" b="0" cap="none" dirty="0"/>
            </a:br>
            <a:r>
              <a:rPr lang="de-AT" sz="1200" b="0" cap="none" dirty="0"/>
              <a:t>ISBN 978-3-8362-3838-0</a:t>
            </a:r>
            <a:endParaRPr lang="de-AT" sz="1400" b="0" cap="none" dirty="0"/>
          </a:p>
        </p:txBody>
      </p:sp>
    </p:spTree>
    <p:extLst>
      <p:ext uri="{BB962C8B-B14F-4D97-AF65-F5344CB8AC3E}">
        <p14:creationId xmlns:p14="http://schemas.microsoft.com/office/powerpoint/2010/main" val="324261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EEBBE1-C5B1-48B7-8FCD-BA115986B746}"/>
              </a:ext>
            </a:extLst>
          </p:cNvPr>
          <p:cNvSpPr>
            <a:spLocks noGrp="1"/>
          </p:cNvSpPr>
          <p:nvPr>
            <p:ph type="title"/>
          </p:nvPr>
        </p:nvSpPr>
        <p:spPr/>
        <p:txBody>
          <a:bodyPr/>
          <a:lstStyle/>
          <a:p>
            <a:r>
              <a:rPr lang="de-AT" dirty="0"/>
              <a:t>Zusammenfassung</a:t>
            </a:r>
            <a:br>
              <a:rPr lang="de-AT" dirty="0"/>
            </a:br>
            <a:r>
              <a:rPr lang="de-AT" dirty="0"/>
              <a:t>Grundlagen &amp; Einführung</a:t>
            </a:r>
          </a:p>
        </p:txBody>
      </p:sp>
      <p:sp>
        <p:nvSpPr>
          <p:cNvPr id="3" name="Textplatzhalter 2">
            <a:extLst>
              <a:ext uri="{FF2B5EF4-FFF2-40B4-BE49-F238E27FC236}">
                <a16:creationId xmlns:a16="http://schemas.microsoft.com/office/drawing/2014/main" id="{3EA09C83-EDB7-49B3-8C97-53E5CE1B7130}"/>
              </a:ext>
            </a:extLst>
          </p:cNvPr>
          <p:cNvSpPr>
            <a:spLocks noGrp="1"/>
          </p:cNvSpPr>
          <p:nvPr>
            <p:ph type="body" sz="quarter" idx="13"/>
          </p:nvPr>
        </p:nvSpPr>
        <p:spPr>
          <a:xfrm>
            <a:off x="1062037" y="2541199"/>
            <a:ext cx="10067925" cy="1379120"/>
          </a:xfrm>
        </p:spPr>
        <p:txBody>
          <a:bodyPr numCol="2" spcCol="360000">
            <a:noAutofit/>
          </a:bodyPr>
          <a:lstStyle/>
          <a:p>
            <a:r>
              <a:rPr lang="de-AT" dirty="0"/>
              <a:t>JavaScript ist keine </a:t>
            </a:r>
            <a:r>
              <a:rPr lang="de-AT" b="1" i="1" dirty="0"/>
              <a:t>kompilierte Programmiersprache</a:t>
            </a:r>
            <a:r>
              <a:rPr lang="de-AT" dirty="0"/>
              <a:t>, sondern eine </a:t>
            </a:r>
            <a:r>
              <a:rPr lang="de-AT" b="1" i="1" dirty="0"/>
              <a:t>interpretierte</a:t>
            </a:r>
            <a:r>
              <a:rPr lang="de-AT" dirty="0"/>
              <a:t> </a:t>
            </a:r>
            <a:r>
              <a:rPr lang="de-AT" b="1" i="1" dirty="0"/>
              <a:t>Programmiersprache</a:t>
            </a:r>
          </a:p>
          <a:p>
            <a:r>
              <a:rPr lang="de-AT" dirty="0"/>
              <a:t>Mit JavaScript kannst du sowohl als Frontend als auch das Backend einer Webanwendung programmieren</a:t>
            </a:r>
            <a:br>
              <a:rPr lang="de-AT" dirty="0"/>
            </a:br>
            <a:endParaRPr lang="de-AT" dirty="0"/>
          </a:p>
          <a:p>
            <a:r>
              <a:rPr lang="de-AT" dirty="0"/>
              <a:t>Darüber hinaus erlaubt JavaScript die Entwicklung von:</a:t>
            </a:r>
          </a:p>
          <a:p>
            <a:pPr lvl="1"/>
            <a:r>
              <a:rPr lang="de-AT" dirty="0"/>
              <a:t>mobilen Anwendungen</a:t>
            </a:r>
          </a:p>
          <a:p>
            <a:pPr lvl="1"/>
            <a:r>
              <a:rPr lang="de-AT" dirty="0"/>
              <a:t>Desktopanwendungen</a:t>
            </a:r>
          </a:p>
          <a:p>
            <a:pPr lvl="1"/>
            <a:r>
              <a:rPr lang="de-AT" dirty="0"/>
              <a:t>eingebetteten Anwendungen</a:t>
            </a:r>
          </a:p>
          <a:p>
            <a:pPr lvl="1"/>
            <a:r>
              <a:rPr lang="de-AT" dirty="0"/>
              <a:t>Spielen und 3D-Anwendungen</a:t>
            </a:r>
          </a:p>
        </p:txBody>
      </p:sp>
    </p:spTree>
    <p:extLst>
      <p:ext uri="{BB962C8B-B14F-4D97-AF65-F5344CB8AC3E}">
        <p14:creationId xmlns:p14="http://schemas.microsoft.com/office/powerpoint/2010/main" val="165291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DA3F3616-A3F6-4B70-8096-32EE41FD6F7E}"/>
              </a:ext>
            </a:extLst>
          </p:cNvPr>
          <p:cNvSpPr>
            <a:spLocks noGrp="1"/>
          </p:cNvSpPr>
          <p:nvPr>
            <p:ph type="title"/>
          </p:nvPr>
        </p:nvSpPr>
        <p:spPr/>
        <p:txBody>
          <a:bodyPr/>
          <a:lstStyle/>
          <a:p>
            <a:r>
              <a:rPr lang="de-AT" dirty="0"/>
              <a:t>Zusammenfassung</a:t>
            </a:r>
            <a:br>
              <a:rPr lang="de-AT" dirty="0"/>
            </a:br>
            <a:r>
              <a:rPr lang="de-AT" dirty="0"/>
              <a:t>Erste Schritte</a:t>
            </a:r>
          </a:p>
        </p:txBody>
      </p:sp>
      <p:sp>
        <p:nvSpPr>
          <p:cNvPr id="8" name="Textplatzhalter 7">
            <a:extLst>
              <a:ext uri="{FF2B5EF4-FFF2-40B4-BE49-F238E27FC236}">
                <a16:creationId xmlns:a16="http://schemas.microsoft.com/office/drawing/2014/main" id="{81880416-D27E-4FD9-9992-109F09B18F77}"/>
              </a:ext>
            </a:extLst>
          </p:cNvPr>
          <p:cNvSpPr>
            <a:spLocks noGrp="1"/>
          </p:cNvSpPr>
          <p:nvPr>
            <p:ph type="body" sz="quarter" idx="13"/>
          </p:nvPr>
        </p:nvSpPr>
        <p:spPr>
          <a:xfrm>
            <a:off x="1062037" y="1536603"/>
            <a:ext cx="10067925" cy="3649546"/>
          </a:xfrm>
        </p:spPr>
        <p:txBody>
          <a:bodyPr numCol="2" spcCol="360000">
            <a:noAutofit/>
          </a:bodyPr>
          <a:lstStyle/>
          <a:p>
            <a:r>
              <a:rPr lang="de-AT" dirty="0"/>
              <a:t>Für die Frontend-Entwicklung sind drei Sprachen wichtig: HTML als </a:t>
            </a:r>
            <a:r>
              <a:rPr lang="de-AT" b="1" i="1" dirty="0"/>
              <a:t>Auszeichnungssprache</a:t>
            </a:r>
            <a:r>
              <a:rPr lang="de-AT" dirty="0"/>
              <a:t>, um die Struktur einer Webseite festzulegen, CSS als </a:t>
            </a:r>
            <a:r>
              <a:rPr lang="de-AT" b="1" i="1" dirty="0"/>
              <a:t>Stilsprache</a:t>
            </a:r>
            <a:r>
              <a:rPr lang="de-AT" dirty="0"/>
              <a:t>, um das Design und Layout zu definieren, und JavaScript als </a:t>
            </a:r>
            <a:r>
              <a:rPr lang="de-AT" b="1" i="1" dirty="0"/>
              <a:t>Programmiersprache</a:t>
            </a:r>
            <a:r>
              <a:rPr lang="de-AT" dirty="0"/>
              <a:t>, um einer Webseite zusätzliches Verhalten und Interaktivität hinzuzufügen</a:t>
            </a:r>
          </a:p>
          <a:p>
            <a:r>
              <a:rPr lang="de-AT" dirty="0"/>
              <a:t>Du kannst JavaScript entweder direkt innerhalb des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script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-Elements angeben oder über das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src</a:t>
            </a:r>
            <a:r>
              <a:rPr lang="de-AT" dirty="0"/>
              <a:t>-Attribut des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script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-Elements eine separate JavaScript-Datei einbinden. Achte auf eine saubere Trennung zwischen Struktur (HTML) und Verhalten (JavaScript) der Webseite.</a:t>
            </a:r>
          </a:p>
          <a:p>
            <a:r>
              <a:rPr lang="de-AT" dirty="0"/>
              <a:t>Du solltest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script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-Elemente immer vor dem schließenden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&lt;/</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body</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&gt;</a:t>
            </a:r>
            <a:r>
              <a:rPr lang="de-AT" dirty="0"/>
              <a:t>-Tag platzieren, da so sichergestellt ist, dass der Inhalt der Webseite vollständig geladen ist</a:t>
            </a:r>
          </a:p>
          <a:p>
            <a:r>
              <a:rPr lang="de-AT" dirty="0"/>
              <a:t>JavaScript bietet von Haus aus drei Funktionen für das Erzeugen einer Ausgabe: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alert()</a:t>
            </a:r>
            <a:r>
              <a:rPr lang="de-AT" dirty="0"/>
              <a:t> für das Erstellen von Hinweisdialogen,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confirm</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für das Erzeugen von Bestätigungsdialogen und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prompt()</a:t>
            </a:r>
            <a:r>
              <a:rPr lang="de-AT" dirty="0"/>
              <a:t> für das Erzeugen von Eingabedialogen</a:t>
            </a:r>
          </a:p>
          <a:p>
            <a:r>
              <a:rPr lang="de-AT" dirty="0"/>
              <a:t>In der Praxis verwendet man aber statt dieser (mehr oder weniger veralteten) Funktionen schickere Dialoge, wie sie beispielsweise die Bibliothek </a:t>
            </a:r>
            <a:r>
              <a:rPr lang="de-AT" dirty="0" err="1"/>
              <a:t>jQuery</a:t>
            </a:r>
            <a:r>
              <a:rPr lang="de-AT" dirty="0"/>
              <a:t> anbietet</a:t>
            </a:r>
          </a:p>
          <a:p>
            <a:r>
              <a:rPr lang="de-AT" dirty="0"/>
              <a:t>Darüber hinaus bieten alle aktuellen Browser über eine Konsole die Möglichkeit, Ausgaben zu erzeugen, die eher für dich als Entwickler gedacht sind.</a:t>
            </a:r>
          </a:p>
          <a:p>
            <a:endParaRPr lang="de-AT" dirty="0"/>
          </a:p>
        </p:txBody>
      </p:sp>
    </p:spTree>
    <p:extLst>
      <p:ext uri="{BB962C8B-B14F-4D97-AF65-F5344CB8AC3E}">
        <p14:creationId xmlns:p14="http://schemas.microsoft.com/office/powerpoint/2010/main" val="27080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696FE-66FB-4ED9-839B-71DA07DDF0B9}"/>
              </a:ext>
            </a:extLst>
          </p:cNvPr>
          <p:cNvSpPr>
            <a:spLocks noGrp="1"/>
          </p:cNvSpPr>
          <p:nvPr>
            <p:ph type="title"/>
          </p:nvPr>
        </p:nvSpPr>
        <p:spPr/>
        <p:txBody>
          <a:bodyPr/>
          <a:lstStyle/>
          <a:p>
            <a:r>
              <a:rPr lang="de-AT" dirty="0"/>
              <a:t>Zusammenfassung</a:t>
            </a:r>
            <a:br>
              <a:rPr lang="de-AT" dirty="0"/>
            </a:br>
            <a:r>
              <a:rPr lang="de-AT" dirty="0"/>
              <a:t>Sprachkern</a:t>
            </a:r>
          </a:p>
        </p:txBody>
      </p:sp>
      <p:sp>
        <p:nvSpPr>
          <p:cNvPr id="3" name="Textplatzhalter 2">
            <a:extLst>
              <a:ext uri="{FF2B5EF4-FFF2-40B4-BE49-F238E27FC236}">
                <a16:creationId xmlns:a16="http://schemas.microsoft.com/office/drawing/2014/main" id="{14A3E801-27EE-447A-B548-7332977C1539}"/>
              </a:ext>
            </a:extLst>
          </p:cNvPr>
          <p:cNvSpPr>
            <a:spLocks noGrp="1"/>
          </p:cNvSpPr>
          <p:nvPr>
            <p:ph type="body" sz="quarter" idx="13"/>
          </p:nvPr>
        </p:nvSpPr>
        <p:spPr>
          <a:xfrm>
            <a:off x="1062037" y="1144718"/>
            <a:ext cx="10067925" cy="5078661"/>
          </a:xfrm>
        </p:spPr>
        <p:txBody>
          <a:bodyPr numCol="2" spcCol="360000">
            <a:noAutofit/>
          </a:bodyPr>
          <a:lstStyle/>
          <a:p>
            <a:r>
              <a:rPr lang="de-AT" b="1" i="1" dirty="0"/>
              <a:t>Variablen</a:t>
            </a:r>
            <a:r>
              <a:rPr lang="de-AT" dirty="0"/>
              <a:t> können in JavaScript über die Schlüsselwörter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var</a:t>
            </a:r>
            <a:r>
              <a:rPr lang="de-AT" dirty="0"/>
              <a:t> und (seit ES6)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let</a:t>
            </a:r>
            <a:r>
              <a:rPr lang="de-AT" dirty="0"/>
              <a:t> definiert werden. Steht dir eine Laufzeitumgebung zur Verfügung, die ES6 unterstützt, solltest du dir angewöhnen, Variablen immer mit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let</a:t>
            </a:r>
            <a:r>
              <a:rPr lang="de-AT" dirty="0"/>
              <a:t> zu definieren.</a:t>
            </a:r>
          </a:p>
          <a:p>
            <a:r>
              <a:rPr lang="de-AT" b="1" i="1" dirty="0"/>
              <a:t>Konstanten</a:t>
            </a:r>
            <a:r>
              <a:rPr lang="de-AT" dirty="0"/>
              <a:t> definierst du in JavaScript 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const</a:t>
            </a:r>
            <a:endPar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p>
            <a:r>
              <a:rPr lang="de-AT" dirty="0"/>
              <a:t>Auch wenn JavaScript keine streng typisierte Programmiersprache ist, gibt es dennoch verschiedene </a:t>
            </a:r>
            <a:r>
              <a:rPr lang="de-AT" b="1" i="1" dirty="0"/>
              <a:t>Datentypen</a:t>
            </a:r>
            <a:r>
              <a:rPr lang="de-AT" dirty="0"/>
              <a:t>: zum einen die primitiven Standarddatentypen für Zahlen, Zeichenketten und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boolsche</a:t>
            </a:r>
            <a:r>
              <a:rPr lang="de-AT" dirty="0"/>
              <a:t> Werte sowie die besonderen Datentypen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undefined</a:t>
            </a:r>
            <a:r>
              <a:rPr lang="de-AT" dirty="0"/>
              <a:t> und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null</a:t>
            </a:r>
            <a:r>
              <a:rPr lang="de-AT" dirty="0"/>
              <a:t>, zum anderen Referenzdatentypen</a:t>
            </a:r>
          </a:p>
          <a:p>
            <a:r>
              <a:rPr lang="de-AT" dirty="0"/>
              <a:t>In JavaScript gibt es verschiedene Arten von </a:t>
            </a:r>
            <a:r>
              <a:rPr lang="de-AT" b="1" i="1" dirty="0"/>
              <a:t>Operatoren</a:t>
            </a:r>
          </a:p>
          <a:p>
            <a:pPr lvl="1"/>
            <a:r>
              <a:rPr lang="de-AT" dirty="0"/>
              <a:t>arithmetische Operatoren für das Arbeiten mit Zahlen</a:t>
            </a:r>
          </a:p>
          <a:p>
            <a:pPr lvl="1"/>
            <a:r>
              <a:rPr lang="de-AT" dirty="0"/>
              <a:t>Operatoren für das Arbeiten mit Zeichenketten</a:t>
            </a:r>
          </a:p>
          <a:p>
            <a:pPr lvl="1"/>
            <a:r>
              <a:rPr lang="de-AT" dirty="0"/>
              <a:t>logische Operatoren für das Arbeiten mit Bits</a:t>
            </a:r>
          </a:p>
          <a:p>
            <a:pPr lvl="1"/>
            <a:r>
              <a:rPr lang="de-AT" dirty="0"/>
              <a:t>Operatoren für das Vergleichen von Werten</a:t>
            </a:r>
          </a:p>
          <a:p>
            <a:pPr lvl="1"/>
            <a:r>
              <a:rPr lang="de-AT" dirty="0"/>
              <a:t>besondere Operatoren für u. a. die Typüberprüfung</a:t>
            </a:r>
          </a:p>
          <a:p>
            <a:r>
              <a:rPr lang="de-AT" dirty="0"/>
              <a:t>Wenn während der Ausführung eines Programms ein Fehler auftritt, kann man einen solchen Fehler behandeln. 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try</a:t>
            </a:r>
            <a:r>
              <a:rPr lang="de-AT" dirty="0"/>
              <a:t> markiert man den </a:t>
            </a:r>
            <a:r>
              <a:rPr lang="de-AT" dirty="0" err="1"/>
              <a:t>Codeteil</a:t>
            </a:r>
            <a:r>
              <a:rPr lang="de-AT" dirty="0"/>
              <a:t>, der potenziell Fehler werfen könnte, über das Schlüsselwort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catch</a:t>
            </a:r>
            <a:r>
              <a:rPr lang="de-AT" dirty="0"/>
              <a:t> markiert man den </a:t>
            </a:r>
            <a:r>
              <a:rPr lang="de-AT" dirty="0" err="1"/>
              <a:t>Codeteil</a:t>
            </a:r>
            <a:r>
              <a:rPr lang="de-AT" dirty="0"/>
              <a:t>, der im Fehlerfall ausgeführt werden soll, über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finally</a:t>
            </a:r>
            <a:r>
              <a:rPr lang="de-AT" dirty="0"/>
              <a:t> den </a:t>
            </a:r>
            <a:r>
              <a:rPr lang="de-AT" dirty="0" err="1"/>
              <a:t>Codeteil</a:t>
            </a:r>
            <a:r>
              <a:rPr lang="de-AT" dirty="0"/>
              <a:t>, der in jedem Fall aufgerufen werden soll</a:t>
            </a:r>
          </a:p>
          <a:p>
            <a:r>
              <a:rPr lang="de-AT" dirty="0"/>
              <a:t>Über </a:t>
            </a:r>
            <a:r>
              <a:rPr lang="de-AT" b="1" i="1" dirty="0"/>
              <a:t>Kommentare</a:t>
            </a:r>
            <a:r>
              <a:rPr lang="de-AT" dirty="0"/>
              <a:t> kannst du den Quelltext mit Notizen versehen. Dies kann hilfreich sein, damit andere Entwickler (oder du selbst, wenn du nach einiger Zeit wieder auf etwas älteren Quelltext schaust) den Quelltext schneller verstehen</a:t>
            </a:r>
          </a:p>
          <a:p>
            <a:r>
              <a:rPr lang="de-AT" dirty="0"/>
              <a:t>Um logische Fehler (auch Bugs genannt) aufzuspüren, sprich für das </a:t>
            </a:r>
            <a:r>
              <a:rPr lang="de-AT" b="1" i="1" dirty="0"/>
              <a:t>Debugging</a:t>
            </a:r>
            <a:r>
              <a:rPr lang="de-AT" dirty="0"/>
              <a:t> verwendet man in der Praxis einen Debugger, mit dem man u. a. ein Programm schrittweise ausführen und die Werte von Variablen einsehen kann</a:t>
            </a:r>
          </a:p>
          <a:p>
            <a:pPr lvl="1"/>
            <a:endParaRPr lang="de-AT" dirty="0"/>
          </a:p>
        </p:txBody>
      </p:sp>
    </p:spTree>
    <p:extLst>
      <p:ext uri="{BB962C8B-B14F-4D97-AF65-F5344CB8AC3E}">
        <p14:creationId xmlns:p14="http://schemas.microsoft.com/office/powerpoint/2010/main" val="317115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D71D42-B4F0-45A6-A24F-B99C12EA0428}"/>
              </a:ext>
            </a:extLst>
          </p:cNvPr>
          <p:cNvSpPr>
            <a:spLocks noGrp="1"/>
          </p:cNvSpPr>
          <p:nvPr>
            <p:ph type="title"/>
          </p:nvPr>
        </p:nvSpPr>
        <p:spPr/>
        <p:txBody>
          <a:bodyPr/>
          <a:lstStyle/>
          <a:p>
            <a:r>
              <a:rPr lang="de-AT" dirty="0"/>
              <a:t>Zusammenfassung</a:t>
            </a:r>
            <a:br>
              <a:rPr lang="de-AT" dirty="0"/>
            </a:br>
            <a:r>
              <a:rPr lang="de-AT" dirty="0"/>
              <a:t>Sprachkern</a:t>
            </a:r>
          </a:p>
        </p:txBody>
      </p:sp>
      <p:sp>
        <p:nvSpPr>
          <p:cNvPr id="3" name="Textplatzhalter 2">
            <a:extLst>
              <a:ext uri="{FF2B5EF4-FFF2-40B4-BE49-F238E27FC236}">
                <a16:creationId xmlns:a16="http://schemas.microsoft.com/office/drawing/2014/main" id="{C7AF88CA-2923-4044-8D0F-B3927E6F6C74}"/>
              </a:ext>
            </a:extLst>
          </p:cNvPr>
          <p:cNvSpPr>
            <a:spLocks noGrp="1"/>
          </p:cNvSpPr>
          <p:nvPr>
            <p:ph type="body" sz="quarter" idx="13"/>
          </p:nvPr>
        </p:nvSpPr>
        <p:spPr>
          <a:xfrm>
            <a:off x="1062037" y="1455738"/>
            <a:ext cx="10067925" cy="4355038"/>
          </a:xfrm>
        </p:spPr>
        <p:txBody>
          <a:bodyPr numCol="2" spcCol="360000">
            <a:noAutofit/>
          </a:bodyPr>
          <a:lstStyle/>
          <a:p>
            <a:r>
              <a:rPr lang="de-AT" dirty="0"/>
              <a:t>Den </a:t>
            </a:r>
            <a:r>
              <a:rPr lang="de-AT" b="1" i="1" dirty="0"/>
              <a:t>Kontrollfluss</a:t>
            </a:r>
            <a:r>
              <a:rPr lang="de-AT" dirty="0"/>
              <a:t> kannst du in JavaScript über bedingte Anweisungen, Verzweigungen, Mehrfachverzweigungen, Zählschleifen sowie kopfgesteuerte und fußgesteuerte Schleifen steuern.</a:t>
            </a:r>
          </a:p>
          <a:p>
            <a:pPr lvl="1"/>
            <a:r>
              <a:rPr lang="de-AT" dirty="0"/>
              <a:t>Bedingte Anweisungen und Verzweigungen eignen sich immer dann, wenn du einen oder mehrere Programmzweige auf Basis einer </a:t>
            </a:r>
            <a:r>
              <a:rPr lang="de-AT" dirty="0" err="1"/>
              <a:t>boolschen</a:t>
            </a:r>
            <a:r>
              <a:rPr lang="de-AT" dirty="0"/>
              <a:t> Bedingung ausführen möchtest. Mehrfachverzweigungen eignen sich dagegen, wenn du abhängig vom Wert einer Variablen einen oder mehreren Programmzweigen ausführen möchtest</a:t>
            </a:r>
          </a:p>
          <a:p>
            <a:pPr lvl="1"/>
            <a:r>
              <a:rPr lang="de-AT" dirty="0"/>
              <a:t>Zählschleifen eignen sich besonders dann, wenn die Anzahl der Schleifeniterationen im Vorhinein feststeht. Kopfgesteuerte und fußgesteuerte Schleifen eignen sich dann, wenn Code abhängig von einer booleschen Bedingung wiederholt ausgeführt werden soll.</a:t>
            </a:r>
          </a:p>
          <a:p>
            <a:pPr lvl="1"/>
            <a:r>
              <a:rPr lang="de-AT" dirty="0"/>
              <a:t>Über das Schlüsselwort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break</a:t>
            </a:r>
            <a:r>
              <a:rPr lang="de-AT" dirty="0"/>
              <a:t> kannst du die Ausführung einer Schleife abbrechen</a:t>
            </a:r>
          </a:p>
          <a:p>
            <a:pPr lvl="1"/>
            <a:r>
              <a:rPr lang="de-AT" dirty="0"/>
              <a:t>Über das Schlüsselwort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continue</a:t>
            </a:r>
            <a:r>
              <a:rPr lang="de-AT" dirty="0"/>
              <a:t> kannst du die Ausführung einer Schleifeniteration abbrechen und mit der nächsten Schleifeniteration fortfahren</a:t>
            </a:r>
          </a:p>
          <a:p>
            <a:pPr lvl="1"/>
            <a:r>
              <a:rPr lang="de-AT" dirty="0"/>
              <a:t>Um Code wiederverwendbar zu machen, kannst du in JavaScript eigene </a:t>
            </a:r>
            <a:r>
              <a:rPr lang="de-AT" b="1" i="1" dirty="0"/>
              <a:t>Funktionen</a:t>
            </a:r>
            <a:r>
              <a:rPr lang="de-AT" dirty="0"/>
              <a:t> definieren</a:t>
            </a:r>
          </a:p>
          <a:p>
            <a:pPr lvl="2"/>
            <a:r>
              <a:rPr lang="de-AT" dirty="0"/>
              <a:t>Funktionen können mit Argumenten aufgerufen werden und einen Rückgabewert liefern</a:t>
            </a:r>
          </a:p>
          <a:p>
            <a:pPr lvl="1"/>
            <a:r>
              <a:rPr lang="de-AT" dirty="0"/>
              <a:t>In JavaScript gibt es verschiedene Arten von </a:t>
            </a:r>
            <a:r>
              <a:rPr lang="de-AT" b="1" i="1" dirty="0"/>
              <a:t>Fehlern</a:t>
            </a:r>
            <a:r>
              <a:rPr lang="de-AT" dirty="0"/>
              <a:t>:</a:t>
            </a:r>
          </a:p>
          <a:p>
            <a:pPr lvl="2"/>
            <a:r>
              <a:rPr lang="de-AT" b="1" i="1" dirty="0"/>
              <a:t>Syntaxfehler</a:t>
            </a:r>
            <a:r>
              <a:rPr lang="de-AT" dirty="0"/>
              <a:t> treten auf, wenn die syntaktischen Regeln von JavaScript missachtet werden</a:t>
            </a:r>
          </a:p>
          <a:p>
            <a:pPr lvl="2"/>
            <a:r>
              <a:rPr lang="de-AT" b="1" i="1" dirty="0"/>
              <a:t>Laufzeitfehler</a:t>
            </a:r>
            <a:r>
              <a:rPr lang="de-AT" dirty="0"/>
              <a:t> sind Fehler, die erst zur Laufzeit auftreten, sprich wenn ein Programm ausgeführt wird</a:t>
            </a:r>
          </a:p>
          <a:p>
            <a:pPr lvl="2"/>
            <a:r>
              <a:rPr lang="de-AT" b="1" i="1" dirty="0"/>
              <a:t>Logische</a:t>
            </a:r>
            <a:r>
              <a:rPr lang="de-AT" dirty="0"/>
              <a:t> </a:t>
            </a:r>
            <a:r>
              <a:rPr lang="de-AT" b="1" i="1" dirty="0"/>
              <a:t>Fehler</a:t>
            </a:r>
            <a:r>
              <a:rPr lang="de-AT" dirty="0"/>
              <a:t> bzw. </a:t>
            </a:r>
            <a:r>
              <a:rPr lang="de-AT" b="1" i="1" dirty="0"/>
              <a:t>Bugs</a:t>
            </a:r>
            <a:r>
              <a:rPr lang="de-AT" dirty="0"/>
              <a:t> zu guter Letzt bezeichnen solche Arten von Fehlern, die durch falsche Logik des Programms verursacht werden</a:t>
            </a:r>
          </a:p>
        </p:txBody>
      </p:sp>
    </p:spTree>
    <p:extLst>
      <p:ext uri="{BB962C8B-B14F-4D97-AF65-F5344CB8AC3E}">
        <p14:creationId xmlns:p14="http://schemas.microsoft.com/office/powerpoint/2010/main" val="151770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D28546-CC98-4C0D-895D-313E975DDF20}"/>
              </a:ext>
            </a:extLst>
          </p:cNvPr>
          <p:cNvSpPr>
            <a:spLocks noGrp="1"/>
          </p:cNvSpPr>
          <p:nvPr>
            <p:ph type="title"/>
          </p:nvPr>
        </p:nvSpPr>
        <p:spPr/>
        <p:txBody>
          <a:bodyPr/>
          <a:lstStyle/>
          <a:p>
            <a:r>
              <a:rPr lang="de-AT" dirty="0"/>
              <a:t>Zusammenfassung</a:t>
            </a:r>
            <a:br>
              <a:rPr lang="de-AT" dirty="0"/>
            </a:br>
            <a:r>
              <a:rPr lang="de-AT" sz="1600" dirty="0"/>
              <a:t>Mit Objekten und Referenztypen arbeiten</a:t>
            </a:r>
            <a:endParaRPr lang="de-AT" dirty="0"/>
          </a:p>
        </p:txBody>
      </p:sp>
      <p:sp>
        <p:nvSpPr>
          <p:cNvPr id="3" name="Textplatzhalter 2">
            <a:extLst>
              <a:ext uri="{FF2B5EF4-FFF2-40B4-BE49-F238E27FC236}">
                <a16:creationId xmlns:a16="http://schemas.microsoft.com/office/drawing/2014/main" id="{D43163BD-E8E0-4D10-B460-1C0D1774EA1A}"/>
              </a:ext>
            </a:extLst>
          </p:cNvPr>
          <p:cNvSpPr>
            <a:spLocks noGrp="1"/>
          </p:cNvSpPr>
          <p:nvPr>
            <p:ph type="body" sz="quarter" idx="13"/>
          </p:nvPr>
        </p:nvSpPr>
        <p:spPr>
          <a:xfrm>
            <a:off x="1062037" y="2356492"/>
            <a:ext cx="10067925" cy="1973262"/>
          </a:xfrm>
        </p:spPr>
        <p:txBody>
          <a:bodyPr numCol="2" spcCol="360000">
            <a:noAutofit/>
          </a:bodyPr>
          <a:lstStyle/>
          <a:p>
            <a:r>
              <a:rPr lang="de-AT" dirty="0"/>
              <a:t>Der Referenztyp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Object</a:t>
            </a:r>
            <a:r>
              <a:rPr lang="de-AT" dirty="0"/>
              <a:t> stellt den </a:t>
            </a:r>
            <a:r>
              <a:rPr lang="de-AT" dirty="0" err="1"/>
              <a:t>Basistyp</a:t>
            </a:r>
            <a:r>
              <a:rPr lang="de-AT" dirty="0"/>
              <a:t> für alle Objekte in JavaScript dar</a:t>
            </a:r>
          </a:p>
          <a:p>
            <a:r>
              <a:rPr lang="de-AT" dirty="0"/>
              <a:t>Der Referenztyp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Array</a:t>
            </a:r>
            <a:r>
              <a:rPr lang="de-AT" dirty="0"/>
              <a:t> repräsentiert Arrays</a:t>
            </a:r>
          </a:p>
          <a:p>
            <a:r>
              <a:rPr lang="de-AT" dirty="0"/>
              <a:t>Der Referenztyp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String</a:t>
            </a:r>
            <a:r>
              <a:rPr lang="de-AT" dirty="0"/>
              <a:t> repräsentiert Zeichenketten</a:t>
            </a:r>
          </a:p>
          <a:p>
            <a:r>
              <a:rPr lang="de-AT" dirty="0"/>
              <a:t>Datum und Zeit werden durch den Referenztyp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Date</a:t>
            </a:r>
            <a:r>
              <a:rPr lang="de-AT" dirty="0"/>
              <a:t> repräsentiert.</a:t>
            </a:r>
            <a:br>
              <a:rPr lang="de-AT" dirty="0"/>
            </a:br>
            <a:endParaRPr lang="de-AT" dirty="0"/>
          </a:p>
          <a:p>
            <a:r>
              <a:rPr lang="de-AT" dirty="0"/>
              <a:t>Mithilfe des Referenztyps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Math</a:t>
            </a:r>
            <a:r>
              <a:rPr lang="de-AT" dirty="0"/>
              <a:t> lassen sich komplexe mathematische Berechnungen durchführen</a:t>
            </a:r>
          </a:p>
          <a:p>
            <a:r>
              <a:rPr lang="de-AT" dirty="0"/>
              <a:t>Reguläre Ausdrücke werden durch den Referenztyp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RegExp</a:t>
            </a:r>
            <a:r>
              <a:rPr lang="de-AT" dirty="0"/>
              <a:t> repräsentiert.</a:t>
            </a:r>
            <a:br>
              <a:rPr lang="de-AT" dirty="0"/>
            </a:br>
            <a:r>
              <a:rPr lang="de-AT" dirty="0"/>
              <a:t>da es sich in JavaScript auch bei Funktionen um Objekte handelt, gibt es den entsprechenden Referenztyp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Function</a:t>
            </a:r>
            <a:r>
              <a:rPr lang="de-AT" dirty="0"/>
              <a:t>, durch den Funktonen repräsentiert werden</a:t>
            </a:r>
          </a:p>
          <a:p>
            <a:endParaRPr lang="de-AT" dirty="0"/>
          </a:p>
        </p:txBody>
      </p:sp>
    </p:spTree>
    <p:extLst>
      <p:ext uri="{BB962C8B-B14F-4D97-AF65-F5344CB8AC3E}">
        <p14:creationId xmlns:p14="http://schemas.microsoft.com/office/powerpoint/2010/main" val="105288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FCC5F-5EE9-4C8B-8D88-200D787250D5}"/>
              </a:ext>
            </a:extLst>
          </p:cNvPr>
          <p:cNvSpPr>
            <a:spLocks noGrp="1"/>
          </p:cNvSpPr>
          <p:nvPr>
            <p:ph type="title"/>
          </p:nvPr>
        </p:nvSpPr>
        <p:spPr/>
        <p:txBody>
          <a:bodyPr/>
          <a:lstStyle/>
          <a:p>
            <a:r>
              <a:rPr lang="de-AT" dirty="0"/>
              <a:t>Zusammenfassung</a:t>
            </a:r>
            <a:br>
              <a:rPr lang="de-AT" dirty="0"/>
            </a:br>
            <a:r>
              <a:rPr lang="de-AT" dirty="0"/>
              <a:t>Webseiten dynamisch verändern</a:t>
            </a:r>
          </a:p>
        </p:txBody>
      </p:sp>
      <p:sp>
        <p:nvSpPr>
          <p:cNvPr id="3" name="Textplatzhalter 2">
            <a:extLst>
              <a:ext uri="{FF2B5EF4-FFF2-40B4-BE49-F238E27FC236}">
                <a16:creationId xmlns:a16="http://schemas.microsoft.com/office/drawing/2014/main" id="{54FE87CB-D089-40DC-97AF-EDE75F37E34F}"/>
              </a:ext>
            </a:extLst>
          </p:cNvPr>
          <p:cNvSpPr>
            <a:spLocks noGrp="1"/>
          </p:cNvSpPr>
          <p:nvPr>
            <p:ph type="body" sz="quarter" idx="13"/>
          </p:nvPr>
        </p:nvSpPr>
        <p:spPr>
          <a:xfrm>
            <a:off x="1062037" y="1219362"/>
            <a:ext cx="10067925" cy="4649175"/>
          </a:xfrm>
        </p:spPr>
        <p:txBody>
          <a:bodyPr numCol="2" spcCol="360000">
            <a:noAutofit/>
          </a:bodyPr>
          <a:lstStyle/>
          <a:p>
            <a:r>
              <a:rPr lang="de-AT" dirty="0"/>
              <a:t>Das </a:t>
            </a:r>
            <a:r>
              <a:rPr lang="de-AT" b="1" i="1" dirty="0" err="1"/>
              <a:t>Document</a:t>
            </a:r>
            <a:r>
              <a:rPr lang="de-AT" dirty="0"/>
              <a:t> </a:t>
            </a:r>
            <a:r>
              <a:rPr lang="de-AT" b="1" i="1" dirty="0" err="1"/>
              <a:t>Object</a:t>
            </a:r>
            <a:r>
              <a:rPr lang="de-AT" dirty="0"/>
              <a:t> </a:t>
            </a:r>
            <a:r>
              <a:rPr lang="de-AT" b="1" i="1" dirty="0"/>
              <a:t>Model</a:t>
            </a:r>
            <a:r>
              <a:rPr lang="de-AT" dirty="0"/>
              <a:t> (kurz </a:t>
            </a:r>
            <a:r>
              <a:rPr lang="de-AT" b="1" i="1" dirty="0"/>
              <a:t>DOM</a:t>
            </a:r>
            <a:r>
              <a:rPr lang="de-AT" dirty="0"/>
              <a:t>) stellt das Modell für eine Webseite dar, eine hierarchisch aufgebaute Baumstruktur</a:t>
            </a:r>
          </a:p>
          <a:p>
            <a:r>
              <a:rPr lang="de-AT" dirty="0"/>
              <a:t>Die einzelnen Komponenten in dieser Baumstruktur werden Konten genannt, wobei es verschiedene Arten von Knoten gibt. Die wichtigsten sind </a:t>
            </a:r>
            <a:r>
              <a:rPr lang="de-AT" b="1" i="1" dirty="0"/>
              <a:t>Dokumentenknoten</a:t>
            </a:r>
            <a:r>
              <a:rPr lang="de-AT" dirty="0"/>
              <a:t>, </a:t>
            </a:r>
            <a:r>
              <a:rPr lang="de-AT" b="1" i="1" dirty="0"/>
              <a:t>Elementknoten</a:t>
            </a:r>
            <a:r>
              <a:rPr lang="de-AT" dirty="0"/>
              <a:t>, </a:t>
            </a:r>
            <a:r>
              <a:rPr lang="de-AT" b="1" i="1" dirty="0"/>
              <a:t>Textknoten</a:t>
            </a:r>
            <a:r>
              <a:rPr lang="de-AT" dirty="0"/>
              <a:t> und </a:t>
            </a:r>
            <a:r>
              <a:rPr lang="de-AT" b="1" i="1" dirty="0"/>
              <a:t>Attributknoten</a:t>
            </a:r>
            <a:r>
              <a:rPr lang="de-AT" dirty="0"/>
              <a:t>. Die Elementknoten werden zudem über verschiedene Typen repräsentiert, ausgehend von dem Typ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HTMLElement</a:t>
            </a:r>
            <a:endPar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a:p>
            <a:r>
              <a:rPr lang="de-AT" dirty="0"/>
              <a:t>Die </a:t>
            </a:r>
            <a:r>
              <a:rPr lang="de-AT" b="1" i="1" dirty="0"/>
              <a:t>DOM</a:t>
            </a:r>
            <a:r>
              <a:rPr lang="de-AT" dirty="0"/>
              <a:t> </a:t>
            </a:r>
            <a:r>
              <a:rPr lang="de-AT" b="1" i="1" dirty="0"/>
              <a:t>API</a:t>
            </a:r>
            <a:r>
              <a:rPr lang="de-AT" dirty="0"/>
              <a:t> definiert Eigenschaften und Methoden, über die du an die Daten auf einer Webseite gelangst oder diese verändern kannst</a:t>
            </a:r>
          </a:p>
          <a:p>
            <a:r>
              <a:rPr lang="de-AT" dirty="0"/>
              <a:t>Du kannst mithilfe der DOM API beispielsweise Elemente hinzufügen, Elemente löschen, Texte verändern, Attribute hinzufügen und löschen</a:t>
            </a:r>
          </a:p>
          <a:p>
            <a:r>
              <a:rPr lang="de-AT" dirty="0"/>
              <a:t>Elemente auf einer Webseite können auf verschiedene Weisen selektiert werden: nach ID, nach CSS-Klasse, nach Elementname, nach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name</a:t>
            </a:r>
            <a:r>
              <a:rPr lang="de-AT" dirty="0"/>
              <a:t>-Attribut sowie nach CSS-Selektoren </a:t>
            </a:r>
          </a:p>
          <a:p>
            <a:r>
              <a:rPr lang="de-AT" dirty="0"/>
              <a:t>Ausgehend von einem Element bzw. Knoten können über verschiedene Eigenschaften das Elternelement/der Elternknoten sowie Geschwisterelemente/Geschwisterknoten selektiert werden</a:t>
            </a:r>
          </a:p>
          <a:p>
            <a:r>
              <a:rPr lang="de-AT" dirty="0"/>
              <a:t>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textContent</a:t>
            </a:r>
            <a:r>
              <a:rPr lang="de-AT" dirty="0"/>
              <a:t> kann auf den Textinhalt eines Knoten zugegriffen bzw. der Textinhalt gesetzt werden, 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innerHTML</a:t>
            </a:r>
            <a:r>
              <a:rPr lang="de-AT" dirty="0"/>
              <a:t> dagegen auf den HTML-Inhalt eines Elements</a:t>
            </a:r>
          </a:p>
          <a:p>
            <a:r>
              <a:rPr lang="de-AT" dirty="0"/>
              <a:t>Über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createTextNode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kannst du Textknoten erstellen, über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createElement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Elementknoten und über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createAttribute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Attributknoten</a:t>
            </a:r>
          </a:p>
          <a:p>
            <a:r>
              <a:rPr lang="de-AT" dirty="0"/>
              <a:t>Nachdem du einen Knoten erstellt hast, musst du ihn erst dem DOM-Baum hinzufügen, wobei verschiedene Methoden zur Verfügung stehen: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insertBefore</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appendChild</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und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replaceChild</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p>
        </p:txBody>
      </p:sp>
    </p:spTree>
    <p:extLst>
      <p:ext uri="{BB962C8B-B14F-4D97-AF65-F5344CB8AC3E}">
        <p14:creationId xmlns:p14="http://schemas.microsoft.com/office/powerpoint/2010/main" val="264411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50121-46D3-485F-8198-D68006646361}"/>
              </a:ext>
            </a:extLst>
          </p:cNvPr>
          <p:cNvSpPr>
            <a:spLocks noGrp="1"/>
          </p:cNvSpPr>
          <p:nvPr>
            <p:ph type="title"/>
          </p:nvPr>
        </p:nvSpPr>
        <p:spPr/>
        <p:txBody>
          <a:bodyPr/>
          <a:lstStyle/>
          <a:p>
            <a:r>
              <a:rPr lang="de-AT" dirty="0"/>
              <a:t>Zusammenfassung</a:t>
            </a:r>
            <a:br>
              <a:rPr lang="de-AT" dirty="0"/>
            </a:br>
            <a:r>
              <a:rPr lang="de-AT" sz="1800" dirty="0"/>
              <a:t>Ergebnisse verarbeiten uns auslösen</a:t>
            </a:r>
            <a:endParaRPr lang="de-AT" dirty="0"/>
          </a:p>
        </p:txBody>
      </p:sp>
      <p:sp>
        <p:nvSpPr>
          <p:cNvPr id="3" name="Textplatzhalter 2">
            <a:extLst>
              <a:ext uri="{FF2B5EF4-FFF2-40B4-BE49-F238E27FC236}">
                <a16:creationId xmlns:a16="http://schemas.microsoft.com/office/drawing/2014/main" id="{5D9476A9-A1CD-4242-A0DE-306167B8AAB2}"/>
              </a:ext>
            </a:extLst>
          </p:cNvPr>
          <p:cNvSpPr>
            <a:spLocks noGrp="1"/>
          </p:cNvSpPr>
          <p:nvPr>
            <p:ph type="body" sz="quarter" idx="13"/>
          </p:nvPr>
        </p:nvSpPr>
        <p:spPr>
          <a:xfrm>
            <a:off x="1062037" y="1091950"/>
            <a:ext cx="10067925" cy="4417620"/>
          </a:xfrm>
        </p:spPr>
        <p:txBody>
          <a:bodyPr numCol="2" spcCol="360000">
            <a:noAutofit/>
          </a:bodyPr>
          <a:lstStyle/>
          <a:p>
            <a:r>
              <a:rPr lang="de-AT" dirty="0"/>
              <a:t>Bei der </a:t>
            </a:r>
            <a:r>
              <a:rPr lang="de-AT" b="1" i="1" dirty="0"/>
              <a:t>ereignisorientierten Programmierung </a:t>
            </a:r>
            <a:r>
              <a:rPr lang="de-AT" dirty="0"/>
              <a:t>werden Ereignisse ausgelöst, auf die man innerhalb des Codes reagieren kann</a:t>
            </a:r>
          </a:p>
          <a:p>
            <a:r>
              <a:rPr lang="de-AT" dirty="0"/>
              <a:t>Im Allgemeinen bezeichnet man den Code, der auf Ereignisse reagiert, als Event-Handler oder als Event-</a:t>
            </a:r>
            <a:r>
              <a:rPr lang="de-AT" dirty="0" err="1"/>
              <a:t>Listener</a:t>
            </a:r>
            <a:endParaRPr lang="de-AT" dirty="0"/>
          </a:p>
          <a:p>
            <a:r>
              <a:rPr lang="de-AT" dirty="0"/>
              <a:t>In JavaScript kannst du Event-Handler per HTML (</a:t>
            </a:r>
            <a:r>
              <a:rPr lang="de-AT" b="1" i="1" dirty="0"/>
              <a:t>HTML-Event-Handler</a:t>
            </a:r>
            <a:r>
              <a:rPr lang="de-AT" dirty="0"/>
              <a:t>) oder per JavaScript (</a:t>
            </a:r>
            <a:r>
              <a:rPr lang="de-AT" b="1" i="1" dirty="0"/>
              <a:t>JavaScript-Event-Handler</a:t>
            </a:r>
            <a:r>
              <a:rPr lang="de-AT" dirty="0"/>
              <a:t>) definieren, Event-</a:t>
            </a:r>
            <a:r>
              <a:rPr lang="de-AT" dirty="0" err="1"/>
              <a:t>Listener</a:t>
            </a:r>
            <a:r>
              <a:rPr lang="de-AT" dirty="0"/>
              <a:t> dagegen nur per JavaScript.</a:t>
            </a:r>
          </a:p>
          <a:p>
            <a:r>
              <a:rPr lang="de-AT" dirty="0"/>
              <a:t>Der Vorteil von Event-</a:t>
            </a:r>
            <a:r>
              <a:rPr lang="de-AT" dirty="0" err="1"/>
              <a:t>Listenern</a:t>
            </a:r>
            <a:r>
              <a:rPr lang="de-AT" dirty="0"/>
              <a:t> gegenüber Event-Handler (in JavaScript) ist, dass du von Ersteren mehrere für ein Ereignis registrieren kannst</a:t>
            </a:r>
          </a:p>
          <a:p>
            <a:r>
              <a:rPr lang="de-AT" dirty="0"/>
              <a:t>Auch an Objekten wie dem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window</a:t>
            </a:r>
            <a:r>
              <a:rPr lang="de-AT" dirty="0"/>
              <a:t>-Objekt können Event-Handler und Event-</a:t>
            </a:r>
            <a:r>
              <a:rPr lang="de-AT" dirty="0" err="1"/>
              <a:t>Listener</a:t>
            </a:r>
            <a:r>
              <a:rPr lang="de-AT" dirty="0"/>
              <a:t> registriert werden</a:t>
            </a:r>
          </a:p>
          <a:p>
            <a:r>
              <a:rPr lang="de-AT" dirty="0"/>
              <a:t>Es gibt bei der Webentwicklung in JavaScript verschiedene Arten von Ereignissen, u. a. Mausereignisse, Tastaturereignisse, Ereignisse bei der Interaktion mit Formularen und viele mehr.</a:t>
            </a:r>
          </a:p>
          <a:p>
            <a:r>
              <a:rPr lang="de-AT" dirty="0"/>
              <a:t>Wird ein Ereignis auf einem Element im DOM-Baum ausgelöst, durchläuft es verschiedene Phasen: Beginnend von dem Dokumentknoten wird das Ereignis in der </a:t>
            </a:r>
            <a:r>
              <a:rPr lang="de-AT" b="1" i="1" dirty="0" err="1"/>
              <a:t>Capturing</a:t>
            </a:r>
            <a:r>
              <a:rPr lang="de-AT" b="1" i="1" dirty="0"/>
              <a:t>-Phase</a:t>
            </a:r>
            <a:r>
              <a:rPr lang="de-AT" dirty="0"/>
              <a:t> Element für Element "hinunter" zum Zielelement weitergereicht, wobei die jeweils für die </a:t>
            </a:r>
            <a:r>
              <a:rPr lang="de-AT" dirty="0" err="1"/>
              <a:t>Capturing</a:t>
            </a:r>
            <a:r>
              <a:rPr lang="de-AT" dirty="0"/>
              <a:t>-Phase registrierten Event-</a:t>
            </a:r>
            <a:r>
              <a:rPr lang="de-AT" dirty="0" err="1"/>
              <a:t>Listener</a:t>
            </a:r>
            <a:r>
              <a:rPr lang="de-AT" dirty="0"/>
              <a:t> ausgeführt werden. In der </a:t>
            </a:r>
            <a:r>
              <a:rPr lang="de-AT" b="1" i="1" dirty="0"/>
              <a:t>Target-Phase</a:t>
            </a:r>
            <a:r>
              <a:rPr lang="de-AT" dirty="0"/>
              <a:t> werden dann die </a:t>
            </a:r>
            <a:r>
              <a:rPr lang="de-AT" dirty="0" err="1"/>
              <a:t>EventHandler</a:t>
            </a:r>
            <a:r>
              <a:rPr lang="de-AT" dirty="0"/>
              <a:t>/Event-</a:t>
            </a:r>
            <a:r>
              <a:rPr lang="de-AT" dirty="0" err="1"/>
              <a:t>Listener</a:t>
            </a:r>
            <a:r>
              <a:rPr lang="de-AT" dirty="0"/>
              <a:t> ausgeführt, die an dem Zielelement registriert wurden. In der dritten Phase, der </a:t>
            </a:r>
            <a:r>
              <a:rPr lang="de-AT" b="1" i="1" dirty="0" err="1"/>
              <a:t>Bubbling</a:t>
            </a:r>
            <a:r>
              <a:rPr lang="de-AT" b="1" i="1" dirty="0"/>
              <a:t>-Phase</a:t>
            </a:r>
            <a:r>
              <a:rPr lang="de-AT" dirty="0"/>
              <a:t>, steigt das Ereignis ausgehend von dem Zielelement wieder "hoch" zum Dokumentenknoten und führt dabei alle Event-Handler/Event-</a:t>
            </a:r>
            <a:r>
              <a:rPr lang="de-AT" dirty="0" err="1"/>
              <a:t>Listener</a:t>
            </a:r>
            <a:r>
              <a:rPr lang="de-AT" dirty="0"/>
              <a:t> aus, die für diese Phase registriert wurden</a:t>
            </a:r>
          </a:p>
          <a:p>
            <a:r>
              <a:rPr lang="de-AT" dirty="0"/>
              <a:t>Es können Ereignisse auch programmatisch ausgelöst werden, sei es über den Objekttyp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Event</a:t>
            </a:r>
            <a:r>
              <a:rPr lang="de-AT" dirty="0"/>
              <a:t>, um allgemeine Ereignisse auszulösen, über den Objekttyp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CustomEvent</a:t>
            </a:r>
            <a:r>
              <a:rPr lang="de-AT" dirty="0"/>
              <a:t>, um Ereignisse mit Argumenten auszulösen, oder über die verschiedenen anderen Objekttypen wie beispielsweise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MouseEvent</a:t>
            </a:r>
            <a:endPar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endParaRPr>
          </a:p>
        </p:txBody>
      </p:sp>
    </p:spTree>
    <p:extLst>
      <p:ext uri="{BB962C8B-B14F-4D97-AF65-F5344CB8AC3E}">
        <p14:creationId xmlns:p14="http://schemas.microsoft.com/office/powerpoint/2010/main" val="421252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9658B-4F95-4F65-9B76-C49F597E4111}"/>
              </a:ext>
            </a:extLst>
          </p:cNvPr>
          <p:cNvSpPr>
            <a:spLocks noGrp="1"/>
          </p:cNvSpPr>
          <p:nvPr>
            <p:ph type="title"/>
          </p:nvPr>
        </p:nvSpPr>
        <p:spPr/>
        <p:txBody>
          <a:bodyPr/>
          <a:lstStyle/>
          <a:p>
            <a:r>
              <a:rPr lang="de-AT" dirty="0"/>
              <a:t>Zusammenfassung</a:t>
            </a:r>
            <a:br>
              <a:rPr lang="de-AT" dirty="0"/>
            </a:br>
            <a:r>
              <a:rPr lang="de-AT" dirty="0"/>
              <a:t>Mit Formularen arbeiten</a:t>
            </a:r>
          </a:p>
        </p:txBody>
      </p:sp>
      <p:sp>
        <p:nvSpPr>
          <p:cNvPr id="3" name="Textplatzhalter 2">
            <a:extLst>
              <a:ext uri="{FF2B5EF4-FFF2-40B4-BE49-F238E27FC236}">
                <a16:creationId xmlns:a16="http://schemas.microsoft.com/office/drawing/2014/main" id="{5BE27AC7-B11D-4282-8527-1C043F1DEA16}"/>
              </a:ext>
            </a:extLst>
          </p:cNvPr>
          <p:cNvSpPr>
            <a:spLocks noGrp="1"/>
          </p:cNvSpPr>
          <p:nvPr>
            <p:ph type="body" sz="quarter" idx="13"/>
          </p:nvPr>
        </p:nvSpPr>
        <p:spPr>
          <a:xfrm>
            <a:off x="1062037" y="1455738"/>
            <a:ext cx="10067925" cy="4032899"/>
          </a:xfrm>
        </p:spPr>
        <p:txBody>
          <a:bodyPr numCol="2" spcCol="360000">
            <a:noAutofit/>
          </a:bodyPr>
          <a:lstStyle/>
          <a:p>
            <a:r>
              <a:rPr lang="de-AT" dirty="0"/>
              <a:t>Formulare innerhalb einer Webseite können auf verschiedene Weise selektiert werden: über die bekannten DOM-Selektionsmethoden, 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forms</a:t>
            </a:r>
            <a:r>
              <a:rPr lang="de-AT" dirty="0"/>
              <a:t> des </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dokument</a:t>
            </a:r>
            <a:r>
              <a:rPr lang="de-AT" dirty="0"/>
              <a:t>-Objekts und über Eigenschaften des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document</a:t>
            </a:r>
            <a:r>
              <a:rPr lang="de-AT" dirty="0"/>
              <a:t>-Objekts, welche dem Namen des jeweiligen Formulars entsprechen.</a:t>
            </a:r>
          </a:p>
          <a:p>
            <a:r>
              <a:rPr lang="de-AT" dirty="0"/>
              <a:t>Um bei Änderungen bezüglich der Reihenfolge von Formularen auf einer Webseite nicht auch deinen JavaScript-Code anpassen zu müssen, solltest du in der Regel die DOM-Selektionsmethoden wie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getElementById</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oder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querySelector</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verwenden, um Formulare zu selektieren</a:t>
            </a:r>
          </a:p>
          <a:p>
            <a:r>
              <a:rPr lang="de-AT" dirty="0"/>
              <a:t>Einzelne Formularelemente innerhalb eines Formulars können ebenfalls auf verschiedene Weise selektiert werden: über die DOM-Selektionsmethoden sowie 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elements</a:t>
            </a:r>
            <a:r>
              <a:rPr lang="de-AT" dirty="0"/>
              <a:t> des jeweiligen Formulars. Auch hier gilt: Bei der Verwendung von DOM-Selektionsmethoden ist man von Änderungen bezüglich der Reihenfolge der Formularelemente unabhängig.</a:t>
            </a:r>
          </a:p>
          <a:p>
            <a:r>
              <a:rPr lang="de-AT" dirty="0"/>
              <a:t>Der Zugriff auf die Werte einzelner Formularelemente ist im Allgemeinen recht ähnlich: Auf die Werte von Textfeldern, Passwortfeldern, Checkboxen und Radiobuttons kann 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value</a:t>
            </a:r>
            <a:r>
              <a:rPr lang="de-AT" dirty="0"/>
              <a:t> zugegriffen werden, im Falle der letzten beiden kann zusätzlich über die Eigenschaft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checked</a:t>
            </a:r>
            <a:r>
              <a:rPr lang="de-AT" dirty="0"/>
              <a:t> überprüft werden, ob das jeweilige Element ausgewählt ist oder nicht</a:t>
            </a:r>
          </a:p>
          <a:p>
            <a:r>
              <a:rPr lang="de-AT" dirty="0"/>
              <a:t>Über die Methode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submit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können Formulare per JavaScript abgeschickt werden, über die Methode </a:t>
            </a:r>
            <a:r>
              <a:rPr lang="de-AT" b="1" dirty="0" err="1">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reset</a:t>
            </a:r>
            <a:r>
              <a:rPr lang="de-AT" b="1" dirty="0">
                <a:solidFill>
                  <a:schemeClr val="accent5">
                    <a:lumMod val="75000"/>
                  </a:schemeClr>
                </a:solidFill>
                <a:latin typeface="Source Code Pro Semibold" panose="020B0609030403020204" pitchFamily="49" charset="0"/>
                <a:ea typeface="Source Code Pro Semibold" panose="020B0609030403020204" pitchFamily="49" charset="0"/>
                <a:cs typeface="Arial" panose="020B0604020202020204" pitchFamily="34" charset="0"/>
              </a:rPr>
              <a:t>()</a:t>
            </a:r>
            <a:r>
              <a:rPr lang="de-AT" dirty="0"/>
              <a:t> dagegen auf die Standardwerte zurückgesetzt werden</a:t>
            </a:r>
          </a:p>
          <a:p>
            <a:r>
              <a:rPr lang="de-AT" dirty="0"/>
              <a:t>Für die Validierung von Formulareingaben steht dir die </a:t>
            </a:r>
            <a:r>
              <a:rPr lang="de-AT" dirty="0" err="1"/>
              <a:t>Constraint</a:t>
            </a:r>
            <a:r>
              <a:rPr lang="de-AT" dirty="0"/>
              <a:t> Validation API zur Verfügung. Mithilfe dieser API lassen sich sowohl die nativen HTML5-Validierungen verwenden als auch eigene Validierungen vornehmen</a:t>
            </a:r>
          </a:p>
        </p:txBody>
      </p:sp>
    </p:spTree>
    <p:extLst>
      <p:ext uri="{BB962C8B-B14F-4D97-AF65-F5344CB8AC3E}">
        <p14:creationId xmlns:p14="http://schemas.microsoft.com/office/powerpoint/2010/main" val="290148626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2848</Words>
  <Application>Microsoft Office PowerPoint</Application>
  <PresentationFormat>Breitbild</PresentationFormat>
  <Paragraphs>141</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FontAwesome</vt:lpstr>
      <vt:lpstr>Raleway</vt:lpstr>
      <vt:lpstr>Source Code Pro Semibold</vt:lpstr>
      <vt:lpstr>1_pm</vt:lpstr>
      <vt:lpstr>JavaScript Zusammenfassung</vt:lpstr>
      <vt:lpstr>Zusammenfassung Grundlagen &amp; Einführung</vt:lpstr>
      <vt:lpstr>Zusammenfassung Erste Schritte</vt:lpstr>
      <vt:lpstr>Zusammenfassung Sprachkern</vt:lpstr>
      <vt:lpstr>Zusammenfassung Sprachkern</vt:lpstr>
      <vt:lpstr>Zusammenfassung Mit Objekten und Referenztypen arbeiten</vt:lpstr>
      <vt:lpstr>Zusammenfassung Webseiten dynamisch verändern</vt:lpstr>
      <vt:lpstr>Zusammenfassung Ergebnisse verarbeiten uns auslösen</vt:lpstr>
      <vt:lpstr>Zusammenfassung Mit Formularen arbeiten</vt:lpstr>
      <vt:lpstr>Zusammenfassung Browser steuern und Browserinformationen auslesen</vt:lpstr>
      <vt:lpstr>Zusammenfassung Inhalte einer Webseite dynamisch nachladen</vt:lpstr>
      <vt:lpstr>Zusammenfassung Bilder und Grafiken</vt:lpstr>
      <vt:lpstr>Zusammenfassung Bilder und Grafiken</vt:lpstr>
      <vt:lpstr>Zusammenfassung Moderne Web-APIs</vt:lpstr>
      <vt:lpstr>Zusammenfassung Objektorientierte Programmierung</vt:lpstr>
      <vt:lpstr>Zusammenfassung Funktionale Programmierung</vt:lpstr>
      <vt:lpstr>Ende Quelle: JavaScript - Das umfassende Handbuch Rheinwerk Computing ISBN 978-3-8362-3838-0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37</cp:revision>
  <dcterms:created xsi:type="dcterms:W3CDTF">2019-08-06T11:54:56Z</dcterms:created>
  <dcterms:modified xsi:type="dcterms:W3CDTF">2019-11-28T12:51:52Z</dcterms:modified>
</cp:coreProperties>
</file>