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23"/>
  </p:notesMasterIdLst>
  <p:sldIdLst>
    <p:sldId id="398" r:id="rId2"/>
    <p:sldId id="256" r:id="rId3"/>
    <p:sldId id="257" r:id="rId4"/>
    <p:sldId id="258" r:id="rId5"/>
    <p:sldId id="259" r:id="rId6"/>
    <p:sldId id="260" r:id="rId7"/>
    <p:sldId id="261" r:id="rId8"/>
    <p:sldId id="262" r:id="rId9"/>
    <p:sldId id="370" r:id="rId10"/>
    <p:sldId id="372" r:id="rId11"/>
    <p:sldId id="375" r:id="rId12"/>
    <p:sldId id="263" r:id="rId13"/>
    <p:sldId id="264" r:id="rId14"/>
    <p:sldId id="265" r:id="rId15"/>
    <p:sldId id="410" r:id="rId16"/>
    <p:sldId id="412" r:id="rId17"/>
    <p:sldId id="485" r:id="rId18"/>
    <p:sldId id="376" r:id="rId19"/>
    <p:sldId id="414" r:id="rId20"/>
    <p:sldId id="415" r:id="rId21"/>
    <p:sldId id="281"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49" autoAdjust="0"/>
  </p:normalViewPr>
  <p:slideViewPr>
    <p:cSldViewPr snapToGrid="0">
      <p:cViewPr varScale="1">
        <p:scale>
          <a:sx n="140" d="100"/>
          <a:sy n="140" d="100"/>
        </p:scale>
        <p:origin x="594" y="126"/>
      </p:cViewPr>
      <p:guideLst/>
    </p:cSldViewPr>
  </p:slideViewPr>
  <p:outlineViewPr>
    <p:cViewPr>
      <p:scale>
        <a:sx n="33" d="100"/>
        <a:sy n="33" d="100"/>
      </p:scale>
      <p:origin x="0" y="-604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5" d="100"/>
          <a:sy n="65" d="100"/>
        </p:scale>
        <p:origin x="315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Rottensteiner" userId="ed43a293-1fa9-4524-a9c7-64cb6c525e83" providerId="ADAL" clId="{DFF7D89E-ACFA-4F47-82F2-2E4179256CCB}"/>
  </pc:docChgLst>
  <pc:docChgLst>
    <pc:chgData name="Rebecca Rottensteiner" userId="0b3bafb9-27b5-4ca3-88c6-6e68c01e6d3f" providerId="ADAL" clId="{900AFA1C-F12F-4E66-8EB4-E7DCA0569BD9}"/>
    <pc:docChg chg="delSld">
      <pc:chgData name="Rebecca Rottensteiner" userId="0b3bafb9-27b5-4ca3-88c6-6e68c01e6d3f" providerId="ADAL" clId="{900AFA1C-F12F-4E66-8EB4-E7DCA0569BD9}" dt="2019-08-07T09:08:25.881" v="18" actId="2696"/>
      <pc:docMkLst>
        <pc:docMk/>
      </pc:docMkLst>
      <pc:sldChg chg="del">
        <pc:chgData name="Rebecca Rottensteiner" userId="0b3bafb9-27b5-4ca3-88c6-6e68c01e6d3f" providerId="ADAL" clId="{900AFA1C-F12F-4E66-8EB4-E7DCA0569BD9}" dt="2019-08-07T09:08:25.730" v="10" actId="2696"/>
        <pc:sldMkLst>
          <pc:docMk/>
          <pc:sldMk cId="1256953409" sldId="291"/>
        </pc:sldMkLst>
      </pc:sldChg>
      <pc:sldChg chg="del">
        <pc:chgData name="Rebecca Rottensteiner" userId="0b3bafb9-27b5-4ca3-88c6-6e68c01e6d3f" providerId="ADAL" clId="{900AFA1C-F12F-4E66-8EB4-E7DCA0569BD9}" dt="2019-08-07T09:08:25.867" v="16" actId="2696"/>
        <pc:sldMkLst>
          <pc:docMk/>
          <pc:sldMk cId="2438179764" sldId="292"/>
        </pc:sldMkLst>
      </pc:sldChg>
      <pc:sldChg chg="del">
        <pc:chgData name="Rebecca Rottensteiner" userId="0b3bafb9-27b5-4ca3-88c6-6e68c01e6d3f" providerId="ADAL" clId="{900AFA1C-F12F-4E66-8EB4-E7DCA0569BD9}" dt="2019-08-07T09:08:25.751" v="11" actId="2696"/>
        <pc:sldMkLst>
          <pc:docMk/>
          <pc:sldMk cId="3099097348" sldId="293"/>
        </pc:sldMkLst>
      </pc:sldChg>
      <pc:sldChg chg="del">
        <pc:chgData name="Rebecca Rottensteiner" userId="0b3bafb9-27b5-4ca3-88c6-6e68c01e6d3f" providerId="ADAL" clId="{900AFA1C-F12F-4E66-8EB4-E7DCA0569BD9}" dt="2019-08-07T09:08:25.400" v="0" actId="2696"/>
        <pc:sldMkLst>
          <pc:docMk/>
          <pc:sldMk cId="1872036016" sldId="400"/>
        </pc:sldMkLst>
      </pc:sldChg>
      <pc:sldChg chg="del">
        <pc:chgData name="Rebecca Rottensteiner" userId="0b3bafb9-27b5-4ca3-88c6-6e68c01e6d3f" providerId="ADAL" clId="{900AFA1C-F12F-4E66-8EB4-E7DCA0569BD9}" dt="2019-08-07T09:08:25.453" v="2" actId="2696"/>
        <pc:sldMkLst>
          <pc:docMk/>
          <pc:sldMk cId="1925225967" sldId="423"/>
        </pc:sldMkLst>
      </pc:sldChg>
      <pc:sldChg chg="del">
        <pc:chgData name="Rebecca Rottensteiner" userId="0b3bafb9-27b5-4ca3-88c6-6e68c01e6d3f" providerId="ADAL" clId="{900AFA1C-F12F-4E66-8EB4-E7DCA0569BD9}" dt="2019-08-07T09:08:25.533" v="4" actId="2696"/>
        <pc:sldMkLst>
          <pc:docMk/>
          <pc:sldMk cId="793283548" sldId="424"/>
        </pc:sldMkLst>
      </pc:sldChg>
      <pc:sldChg chg="del">
        <pc:chgData name="Rebecca Rottensteiner" userId="0b3bafb9-27b5-4ca3-88c6-6e68c01e6d3f" providerId="ADAL" clId="{900AFA1C-F12F-4E66-8EB4-E7DCA0569BD9}" dt="2019-08-07T09:08:25.563" v="5" actId="2696"/>
        <pc:sldMkLst>
          <pc:docMk/>
          <pc:sldMk cId="1958716194" sldId="425"/>
        </pc:sldMkLst>
      </pc:sldChg>
      <pc:sldChg chg="del">
        <pc:chgData name="Rebecca Rottensteiner" userId="0b3bafb9-27b5-4ca3-88c6-6e68c01e6d3f" providerId="ADAL" clId="{900AFA1C-F12F-4E66-8EB4-E7DCA0569BD9}" dt="2019-08-07T09:08:25.881" v="18" actId="2696"/>
        <pc:sldMkLst>
          <pc:docMk/>
          <pc:sldMk cId="2017794077" sldId="426"/>
        </pc:sldMkLst>
      </pc:sldChg>
      <pc:sldChg chg="del">
        <pc:chgData name="Rebecca Rottensteiner" userId="0b3bafb9-27b5-4ca3-88c6-6e68c01e6d3f" providerId="ADAL" clId="{900AFA1C-F12F-4E66-8EB4-E7DCA0569BD9}" dt="2019-08-07T09:08:25.427" v="1" actId="2696"/>
        <pc:sldMkLst>
          <pc:docMk/>
          <pc:sldMk cId="1766837866" sldId="486"/>
        </pc:sldMkLst>
      </pc:sldChg>
      <pc:sldChg chg="del">
        <pc:chgData name="Rebecca Rottensteiner" userId="0b3bafb9-27b5-4ca3-88c6-6e68c01e6d3f" providerId="ADAL" clId="{900AFA1C-F12F-4E66-8EB4-E7DCA0569BD9}" dt="2019-08-07T09:08:25.629" v="7" actId="2696"/>
        <pc:sldMkLst>
          <pc:docMk/>
          <pc:sldMk cId="3350372897" sldId="487"/>
        </pc:sldMkLst>
      </pc:sldChg>
      <pc:sldChg chg="del">
        <pc:chgData name="Rebecca Rottensteiner" userId="0b3bafb9-27b5-4ca3-88c6-6e68c01e6d3f" providerId="ADAL" clId="{900AFA1C-F12F-4E66-8EB4-E7DCA0569BD9}" dt="2019-08-07T09:08:25.603" v="6" actId="2696"/>
        <pc:sldMkLst>
          <pc:docMk/>
          <pc:sldMk cId="1109098780" sldId="488"/>
        </pc:sldMkLst>
      </pc:sldChg>
      <pc:sldChg chg="del">
        <pc:chgData name="Rebecca Rottensteiner" userId="0b3bafb9-27b5-4ca3-88c6-6e68c01e6d3f" providerId="ADAL" clId="{900AFA1C-F12F-4E66-8EB4-E7DCA0569BD9}" dt="2019-08-07T09:08:25.665" v="8" actId="2696"/>
        <pc:sldMkLst>
          <pc:docMk/>
          <pc:sldMk cId="2343703429" sldId="489"/>
        </pc:sldMkLst>
      </pc:sldChg>
      <pc:sldChg chg="del">
        <pc:chgData name="Rebecca Rottensteiner" userId="0b3bafb9-27b5-4ca3-88c6-6e68c01e6d3f" providerId="ADAL" clId="{900AFA1C-F12F-4E66-8EB4-E7DCA0569BD9}" dt="2019-08-07T09:08:25.692" v="9" actId="2696"/>
        <pc:sldMkLst>
          <pc:docMk/>
          <pc:sldMk cId="3858496646" sldId="490"/>
        </pc:sldMkLst>
      </pc:sldChg>
      <pc:sldChg chg="del">
        <pc:chgData name="Rebecca Rottensteiner" userId="0b3bafb9-27b5-4ca3-88c6-6e68c01e6d3f" providerId="ADAL" clId="{900AFA1C-F12F-4E66-8EB4-E7DCA0569BD9}" dt="2019-08-07T09:08:25.780" v="12" actId="2696"/>
        <pc:sldMkLst>
          <pc:docMk/>
          <pc:sldMk cId="2189392990" sldId="491"/>
        </pc:sldMkLst>
      </pc:sldChg>
      <pc:sldChg chg="del">
        <pc:chgData name="Rebecca Rottensteiner" userId="0b3bafb9-27b5-4ca3-88c6-6e68c01e6d3f" providerId="ADAL" clId="{900AFA1C-F12F-4E66-8EB4-E7DCA0569BD9}" dt="2019-08-07T09:08:25.808" v="13" actId="2696"/>
        <pc:sldMkLst>
          <pc:docMk/>
          <pc:sldMk cId="1093736286" sldId="492"/>
        </pc:sldMkLst>
      </pc:sldChg>
      <pc:sldChg chg="del">
        <pc:chgData name="Rebecca Rottensteiner" userId="0b3bafb9-27b5-4ca3-88c6-6e68c01e6d3f" providerId="ADAL" clId="{900AFA1C-F12F-4E66-8EB4-E7DCA0569BD9}" dt="2019-08-07T09:08:25.832" v="14" actId="2696"/>
        <pc:sldMkLst>
          <pc:docMk/>
          <pc:sldMk cId="4109813919" sldId="493"/>
        </pc:sldMkLst>
      </pc:sldChg>
      <pc:sldChg chg="del">
        <pc:chgData name="Rebecca Rottensteiner" userId="0b3bafb9-27b5-4ca3-88c6-6e68c01e6d3f" providerId="ADAL" clId="{900AFA1C-F12F-4E66-8EB4-E7DCA0569BD9}" dt="2019-08-07T09:08:25.850" v="15" actId="2696"/>
        <pc:sldMkLst>
          <pc:docMk/>
          <pc:sldMk cId="2895933055" sldId="494"/>
        </pc:sldMkLst>
      </pc:sldChg>
      <pc:sldChg chg="del">
        <pc:chgData name="Rebecca Rottensteiner" userId="0b3bafb9-27b5-4ca3-88c6-6e68c01e6d3f" providerId="ADAL" clId="{900AFA1C-F12F-4E66-8EB4-E7DCA0569BD9}" dt="2019-08-07T09:08:25.498" v="3" actId="2696"/>
        <pc:sldMkLst>
          <pc:docMk/>
          <pc:sldMk cId="1401438412" sldId="495"/>
        </pc:sldMkLst>
      </pc:sldChg>
      <pc:sldMasterChg chg="delSldLayout">
        <pc:chgData name="Rebecca Rottensteiner" userId="0b3bafb9-27b5-4ca3-88c6-6e68c01e6d3f" providerId="ADAL" clId="{900AFA1C-F12F-4E66-8EB4-E7DCA0569BD9}" dt="2019-08-07T09:08:25.869" v="17" actId="2696"/>
        <pc:sldMasterMkLst>
          <pc:docMk/>
          <pc:sldMasterMk cId="3077309385" sldId="2147483686"/>
        </pc:sldMasterMkLst>
        <pc:sldLayoutChg chg="del">
          <pc:chgData name="Rebecca Rottensteiner" userId="0b3bafb9-27b5-4ca3-88c6-6e68c01e6d3f" providerId="ADAL" clId="{900AFA1C-F12F-4E66-8EB4-E7DCA0569BD9}" dt="2019-08-07T09:08:25.869" v="17" actId="2696"/>
          <pc:sldLayoutMkLst>
            <pc:docMk/>
            <pc:sldMasterMk cId="3077309385" sldId="2147483686"/>
            <pc:sldLayoutMk cId="2267634256" sldId="2147483692"/>
          </pc:sldLayoutMkLst>
        </pc:sldLayoutChg>
      </pc:sldMasterChg>
    </pc:docChg>
  </pc:docChgLst>
  <pc:docChgLst>
    <pc:chgData name="Rebecca Rottensteiner" userId="0b3bafb9-27b5-4ca3-88c6-6e68c01e6d3f" providerId="ADAL" clId="{74607FEA-0E8D-499A-A96F-4EDFD16CC074}"/>
    <pc:docChg chg="undo custSel addSld delSld modSld">
      <pc:chgData name="Rebecca Rottensteiner" userId="0b3bafb9-27b5-4ca3-88c6-6e68c01e6d3f" providerId="ADAL" clId="{74607FEA-0E8D-499A-A96F-4EDFD16CC074}" dt="2019-07-31T11:57:58.843" v="159" actId="20577"/>
      <pc:docMkLst>
        <pc:docMk/>
      </pc:docMkLst>
      <pc:sldChg chg="addSp delSp modSp">
        <pc:chgData name="Rebecca Rottensteiner" userId="0b3bafb9-27b5-4ca3-88c6-6e68c01e6d3f" providerId="ADAL" clId="{74607FEA-0E8D-499A-A96F-4EDFD16CC074}" dt="2019-07-31T08:46:20.962" v="157" actId="113"/>
        <pc:sldMkLst>
          <pc:docMk/>
          <pc:sldMk cId="3905693903" sldId="259"/>
        </pc:sldMkLst>
        <pc:spChg chg="mod">
          <ac:chgData name="Rebecca Rottensteiner" userId="0b3bafb9-27b5-4ca3-88c6-6e68c01e6d3f" providerId="ADAL" clId="{74607FEA-0E8D-499A-A96F-4EDFD16CC074}" dt="2019-07-31T08:46:20.962" v="157" actId="113"/>
          <ac:spMkLst>
            <pc:docMk/>
            <pc:sldMk cId="3905693903" sldId="259"/>
            <ac:spMk id="3" creationId="{E4746ECD-42F1-44A7-8394-90703DEEE988}"/>
          </ac:spMkLst>
        </pc:spChg>
        <pc:picChg chg="del">
          <ac:chgData name="Rebecca Rottensteiner" userId="0b3bafb9-27b5-4ca3-88c6-6e68c01e6d3f" providerId="ADAL" clId="{74607FEA-0E8D-499A-A96F-4EDFD16CC074}" dt="2019-07-31T08:45:19.186" v="130" actId="478"/>
          <ac:picMkLst>
            <pc:docMk/>
            <pc:sldMk cId="3905693903" sldId="259"/>
            <ac:picMk id="6" creationId="{13AF4C0E-1F77-484C-B2FE-B3DCF1C40C1D}"/>
          </ac:picMkLst>
        </pc:picChg>
        <pc:picChg chg="add mod modCrop">
          <ac:chgData name="Rebecca Rottensteiner" userId="0b3bafb9-27b5-4ca3-88c6-6e68c01e6d3f" providerId="ADAL" clId="{74607FEA-0E8D-499A-A96F-4EDFD16CC074}" dt="2019-07-31T08:46:08.538" v="156" actId="1076"/>
          <ac:picMkLst>
            <pc:docMk/>
            <pc:sldMk cId="3905693903" sldId="259"/>
            <ac:picMk id="7" creationId="{664D65CD-E784-4EBD-8EE0-D808E0BC5D99}"/>
          </ac:picMkLst>
        </pc:picChg>
      </pc:sldChg>
      <pc:sldChg chg="addSp delSp modSp modTransition">
        <pc:chgData name="Rebecca Rottensteiner" userId="0b3bafb9-27b5-4ca3-88c6-6e68c01e6d3f" providerId="ADAL" clId="{74607FEA-0E8D-499A-A96F-4EDFD16CC074}" dt="2019-07-30T13:32:15.079" v="19" actId="20577"/>
        <pc:sldMkLst>
          <pc:docMk/>
          <pc:sldMk cId="2467149762" sldId="281"/>
        </pc:sldMkLst>
        <pc:spChg chg="add del mod">
          <ac:chgData name="Rebecca Rottensteiner" userId="0b3bafb9-27b5-4ca3-88c6-6e68c01e6d3f" providerId="ADAL" clId="{74607FEA-0E8D-499A-A96F-4EDFD16CC074}" dt="2019-07-30T13:32:15.079" v="19" actId="20577"/>
          <ac:spMkLst>
            <pc:docMk/>
            <pc:sldMk cId="2467149762" sldId="281"/>
            <ac:spMk id="2" creationId="{A866F4DF-59C5-4919-8750-19715F4FB7A2}"/>
          </ac:spMkLst>
        </pc:spChg>
        <pc:spChg chg="del">
          <ac:chgData name="Rebecca Rottensteiner" userId="0b3bafb9-27b5-4ca3-88c6-6e68c01e6d3f" providerId="ADAL" clId="{74607FEA-0E8D-499A-A96F-4EDFD16CC074}" dt="2019-07-30T13:31:53.998" v="1" actId="478"/>
          <ac:spMkLst>
            <pc:docMk/>
            <pc:sldMk cId="2467149762" sldId="281"/>
            <ac:spMk id="3" creationId="{52409631-29A3-4500-8626-D7FF054A7CE0}"/>
          </ac:spMkLst>
        </pc:spChg>
      </pc:sldChg>
      <pc:sldChg chg="modTransition">
        <pc:chgData name="Rebecca Rottensteiner" userId="0b3bafb9-27b5-4ca3-88c6-6e68c01e6d3f" providerId="ADAL" clId="{74607FEA-0E8D-499A-A96F-4EDFD16CC074}" dt="2019-07-30T13:31:30.266" v="0"/>
        <pc:sldMkLst>
          <pc:docMk/>
          <pc:sldMk cId="3996394603" sldId="372"/>
        </pc:sldMkLst>
      </pc:sldChg>
      <pc:sldChg chg="modSp">
        <pc:chgData name="Rebecca Rottensteiner" userId="0b3bafb9-27b5-4ca3-88c6-6e68c01e6d3f" providerId="ADAL" clId="{74607FEA-0E8D-499A-A96F-4EDFD16CC074}" dt="2019-07-31T07:24:10.465" v="21" actId="20577"/>
        <pc:sldMkLst>
          <pc:docMk/>
          <pc:sldMk cId="4127498640" sldId="412"/>
        </pc:sldMkLst>
        <pc:spChg chg="mod">
          <ac:chgData name="Rebecca Rottensteiner" userId="0b3bafb9-27b5-4ca3-88c6-6e68c01e6d3f" providerId="ADAL" clId="{74607FEA-0E8D-499A-A96F-4EDFD16CC074}" dt="2019-07-31T07:24:10.465" v="21" actId="20577"/>
          <ac:spMkLst>
            <pc:docMk/>
            <pc:sldMk cId="4127498640" sldId="412"/>
            <ac:spMk id="8" creationId="{231A6417-D48E-48CB-806A-969D907AF049}"/>
          </ac:spMkLst>
        </pc:spChg>
      </pc:sldChg>
      <pc:sldMasterChg chg="delSldLayout">
        <pc:chgData name="Rebecca Rottensteiner" userId="0b3bafb9-27b5-4ca3-88c6-6e68c01e6d3f" providerId="ADAL" clId="{74607FEA-0E8D-499A-A96F-4EDFD16CC074}" dt="2019-07-31T07:31:55.540" v="76" actId="2696"/>
        <pc:sldMasterMkLst>
          <pc:docMk/>
          <pc:sldMasterMk cId="3077309385" sldId="2147483686"/>
        </pc:sldMasterMkLst>
      </pc:sldMasterChg>
    </pc:docChg>
  </pc:docChgLst>
  <pc:docChgLst>
    <pc:chgData name="Rebecca Rottensteiner" userId="0b3bafb9-27b5-4ca3-88c6-6e68c01e6d3f" providerId="ADAL" clId="{36CA97D5-223C-4340-BB5B-B28467D08F16}"/>
    <pc:docChg chg="modSld">
      <pc:chgData name="Rebecca Rottensteiner" userId="0b3bafb9-27b5-4ca3-88c6-6e68c01e6d3f" providerId="ADAL" clId="{36CA97D5-223C-4340-BB5B-B28467D08F16}" dt="2019-08-06T09:45:00.193" v="0" actId="108"/>
      <pc:docMkLst>
        <pc:docMk/>
      </pc:docMkLst>
      <pc:sldChg chg="modSp">
        <pc:chgData name="Rebecca Rottensteiner" userId="0b3bafb9-27b5-4ca3-88c6-6e68c01e6d3f" providerId="ADAL" clId="{36CA97D5-223C-4340-BB5B-B28467D08F16}" dt="2019-08-06T09:45:00.193" v="0" actId="108"/>
        <pc:sldMkLst>
          <pc:docMk/>
          <pc:sldMk cId="3723993150" sldId="262"/>
        </pc:sldMkLst>
        <pc:spChg chg="mod">
          <ac:chgData name="Rebecca Rottensteiner" userId="0b3bafb9-27b5-4ca3-88c6-6e68c01e6d3f" providerId="ADAL" clId="{36CA97D5-223C-4340-BB5B-B28467D08F16}" dt="2019-08-06T09:45:00.193" v="0" actId="108"/>
          <ac:spMkLst>
            <pc:docMk/>
            <pc:sldMk cId="3723993150" sldId="262"/>
            <ac:spMk id="14" creationId="{CD55AAA1-353D-4FE9-8AF6-35F07EA6DC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D6CB4-CF69-4346-BA99-20E9A53AA418}" type="datetimeFigureOut">
              <a:rPr lang="de-AT" smtClean="0"/>
              <a:t>07.08.2019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FC873-3414-4EBD-BAC0-BCE62EE6B911}" type="slidenum">
              <a:rPr lang="de-AT" smtClean="0"/>
              <a:t>‹Nr.›</a:t>
            </a:fld>
            <a:endParaRPr lang="de-AT"/>
          </a:p>
        </p:txBody>
      </p:sp>
    </p:spTree>
    <p:extLst>
      <p:ext uri="{BB962C8B-B14F-4D97-AF65-F5344CB8AC3E}">
        <p14:creationId xmlns:p14="http://schemas.microsoft.com/office/powerpoint/2010/main" val="86342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des </a:t>
            </a:r>
            <a:r>
              <a:rPr lang="de-AT" dirty="0" err="1"/>
              <a:t>is</a:t>
            </a:r>
            <a:r>
              <a:rPr lang="de-AT" dirty="0"/>
              <a:t> </a:t>
            </a:r>
            <a:r>
              <a:rPr lang="de-AT" dirty="0" err="1"/>
              <a:t>soooooo</a:t>
            </a:r>
            <a:r>
              <a:rPr lang="de-AT" dirty="0"/>
              <a:t> </a:t>
            </a:r>
            <a:r>
              <a:rPr lang="de-AT" dirty="0" err="1"/>
              <a:t>doooof</a:t>
            </a:r>
            <a:endParaRPr lang="de-AT" dirty="0"/>
          </a:p>
        </p:txBody>
      </p:sp>
      <p:sp>
        <p:nvSpPr>
          <p:cNvPr id="4" name="Foliennummernplatzhalter 3"/>
          <p:cNvSpPr>
            <a:spLocks noGrp="1"/>
          </p:cNvSpPr>
          <p:nvPr>
            <p:ph type="sldNum" sz="quarter" idx="5"/>
          </p:nvPr>
        </p:nvSpPr>
        <p:spPr/>
        <p:txBody>
          <a:bodyPr/>
          <a:lstStyle/>
          <a:p>
            <a:fld id="{33CFC873-3414-4EBD-BAC0-BCE62EE6B911}" type="slidenum">
              <a:rPr lang="de-AT" smtClean="0"/>
              <a:t>1</a:t>
            </a:fld>
            <a:endParaRPr lang="de-AT"/>
          </a:p>
        </p:txBody>
      </p:sp>
    </p:spTree>
    <p:extLst>
      <p:ext uri="{BB962C8B-B14F-4D97-AF65-F5344CB8AC3E}">
        <p14:creationId xmlns:p14="http://schemas.microsoft.com/office/powerpoint/2010/main" val="728273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12" name="CustomShape 2">
            <a:extLst>
              <a:ext uri="{FF2B5EF4-FFF2-40B4-BE49-F238E27FC236}">
                <a16:creationId xmlns:a16="http://schemas.microsoft.com/office/drawing/2014/main" id="{2FDB6CBE-5D04-43E1-A53F-F4235D05B847}"/>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07.04.2019/ Rebecca Rottensteiner</a:t>
            </a:r>
            <a:endParaRPr lang="de-AT" sz="1800" b="0" strike="noStrike" spc="-1" dirty="0">
              <a:solidFill>
                <a:schemeClr val="tx2"/>
              </a:solidFill>
              <a:latin typeface="Arial"/>
            </a:endParaRPr>
          </a:p>
        </p:txBody>
      </p:sp>
      <p:grpSp>
        <p:nvGrpSpPr>
          <p:cNvPr id="5" name="Gruppieren 4">
            <a:extLst>
              <a:ext uri="{FF2B5EF4-FFF2-40B4-BE49-F238E27FC236}">
                <a16:creationId xmlns:a16="http://schemas.microsoft.com/office/drawing/2014/main" id="{6DB78EC5-0A8E-4197-B26D-CACDB010CA8B}"/>
              </a:ext>
            </a:extLst>
          </p:cNvPr>
          <p:cNvGrpSpPr/>
          <p:nvPr/>
        </p:nvGrpSpPr>
        <p:grpSpPr>
          <a:xfrm>
            <a:off x="3373989" y="2308613"/>
            <a:ext cx="5444022" cy="2522103"/>
            <a:chOff x="3540782" y="2123419"/>
            <a:chExt cx="5444022" cy="2522103"/>
          </a:xfrm>
        </p:grpSpPr>
        <p:sp>
          <p:nvSpPr>
            <p:cNvPr id="6" name="Freeform 6" title="Crop Mark">
              <a:extLst>
                <a:ext uri="{FF2B5EF4-FFF2-40B4-BE49-F238E27FC236}">
                  <a16:creationId xmlns:a16="http://schemas.microsoft.com/office/drawing/2014/main" id="{C04B73A0-713A-4471-B6CC-EEAA2B0FA6B3}"/>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sp>
          <p:nvSpPr>
            <p:cNvPr id="7" name="Freeform 6" title="Crop Mark">
              <a:extLst>
                <a:ext uri="{FF2B5EF4-FFF2-40B4-BE49-F238E27FC236}">
                  <a16:creationId xmlns:a16="http://schemas.microsoft.com/office/drawing/2014/main" id="{F1B6BF36-92CB-4F0D-A69D-B4EB892504CC}"/>
                </a:ext>
              </a:extLst>
            </p:cNvPr>
            <p:cNvSpPr/>
            <p:nvPr/>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grpSp>
      <p:pic>
        <p:nvPicPr>
          <p:cNvPr id="8" name="Grafik 6">
            <a:extLst>
              <a:ext uri="{FF2B5EF4-FFF2-40B4-BE49-F238E27FC236}">
                <a16:creationId xmlns:a16="http://schemas.microsoft.com/office/drawing/2014/main" id="{D50609EE-8603-4507-892A-3D7AE3CB9D7E}"/>
              </a:ext>
            </a:extLst>
          </p:cNvPr>
          <p:cNvPicPr/>
          <p:nvPr/>
        </p:nvPicPr>
        <p:blipFill>
          <a:blip r:embed="rId2"/>
          <a:stretch/>
        </p:blipFill>
        <p:spPr>
          <a:xfrm>
            <a:off x="5287079" y="704877"/>
            <a:ext cx="1617840" cy="1296000"/>
          </a:xfrm>
          <a:prstGeom prst="rect">
            <a:avLst/>
          </a:prstGeom>
          <a:ln>
            <a:noFill/>
          </a:ln>
        </p:spPr>
      </p:pic>
      <p:sp>
        <p:nvSpPr>
          <p:cNvPr id="9" name="Titel 1">
            <a:extLst>
              <a:ext uri="{FF2B5EF4-FFF2-40B4-BE49-F238E27FC236}">
                <a16:creationId xmlns:a16="http://schemas.microsoft.com/office/drawing/2014/main" id="{309AFDFE-C1FB-4F65-A81D-13A9BE955426}"/>
              </a:ext>
            </a:extLst>
          </p:cNvPr>
          <p:cNvSpPr>
            <a:spLocks noGrp="1"/>
          </p:cNvSpPr>
          <p:nvPr>
            <p:ph type="title"/>
          </p:nvPr>
        </p:nvSpPr>
        <p:spPr>
          <a:xfrm>
            <a:off x="3630967" y="2698231"/>
            <a:ext cx="4935984" cy="1590465"/>
          </a:xfrm>
          <a:prstGeom prst="rect">
            <a:avLst/>
          </a:prstGeom>
          <a:effectLst>
            <a:outerShdw blurRad="50800" dist="38100" dir="2700000" algn="tl" rotWithShape="0">
              <a:schemeClr val="accent5">
                <a:lumMod val="20000"/>
                <a:lumOff val="80000"/>
                <a:alpha val="40000"/>
              </a:schemeClr>
            </a:outerShdw>
          </a:effectLst>
        </p:spPr>
        <p:txBody>
          <a:bodyPr anchor="ctr">
            <a:normAutofit/>
          </a:bodyPr>
          <a:lstStyle>
            <a:lvl1pPr algn="ctr">
              <a:defRPr lang="de-AT" sz="3600" b="1" kern="1200" cap="small" baseline="0" dirty="0">
                <a:solidFill>
                  <a:schemeClr val="tx2"/>
                </a:solidFill>
                <a:effectLst>
                  <a:outerShdw blurRad="50800" dist="38100" dir="2700000" algn="tl" rotWithShape="0">
                    <a:prstClr val="black">
                      <a:alpha val="40000"/>
                    </a:prst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spTree>
    <p:extLst>
      <p:ext uri="{BB962C8B-B14F-4D97-AF65-F5344CB8AC3E}">
        <p14:creationId xmlns:p14="http://schemas.microsoft.com/office/powerpoint/2010/main" val="1302827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6DB78EC5-0A8E-4197-B26D-CACDB010CA8B}"/>
              </a:ext>
            </a:extLst>
          </p:cNvPr>
          <p:cNvGrpSpPr/>
          <p:nvPr/>
        </p:nvGrpSpPr>
        <p:grpSpPr>
          <a:xfrm>
            <a:off x="3373989" y="2308613"/>
            <a:ext cx="5444022" cy="2522103"/>
            <a:chOff x="3540782" y="2123419"/>
            <a:chExt cx="5444022" cy="2522103"/>
          </a:xfrm>
        </p:grpSpPr>
        <p:sp>
          <p:nvSpPr>
            <p:cNvPr id="6" name="Freeform 6" title="Crop Mark">
              <a:extLst>
                <a:ext uri="{FF2B5EF4-FFF2-40B4-BE49-F238E27FC236}">
                  <a16:creationId xmlns:a16="http://schemas.microsoft.com/office/drawing/2014/main" id="{C04B73A0-713A-4471-B6CC-EEAA2B0FA6B3}"/>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sp>
          <p:nvSpPr>
            <p:cNvPr id="7" name="Freeform 6" title="Crop Mark">
              <a:extLst>
                <a:ext uri="{FF2B5EF4-FFF2-40B4-BE49-F238E27FC236}">
                  <a16:creationId xmlns:a16="http://schemas.microsoft.com/office/drawing/2014/main" id="{F1B6BF36-92CB-4F0D-A69D-B4EB892504CC}"/>
                </a:ext>
              </a:extLst>
            </p:cNvPr>
            <p:cNvSpPr/>
            <p:nvPr/>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grpSp>
      <p:pic>
        <p:nvPicPr>
          <p:cNvPr id="8" name="Grafik 6">
            <a:extLst>
              <a:ext uri="{FF2B5EF4-FFF2-40B4-BE49-F238E27FC236}">
                <a16:creationId xmlns:a16="http://schemas.microsoft.com/office/drawing/2014/main" id="{D50609EE-8603-4507-892A-3D7AE3CB9D7E}"/>
              </a:ext>
            </a:extLst>
          </p:cNvPr>
          <p:cNvPicPr/>
          <p:nvPr/>
        </p:nvPicPr>
        <p:blipFill>
          <a:blip r:embed="rId2"/>
          <a:stretch/>
        </p:blipFill>
        <p:spPr>
          <a:xfrm>
            <a:off x="5287079" y="704877"/>
            <a:ext cx="1617840" cy="1296000"/>
          </a:xfrm>
          <a:prstGeom prst="rect">
            <a:avLst/>
          </a:prstGeom>
          <a:ln>
            <a:noFill/>
          </a:ln>
        </p:spPr>
      </p:pic>
      <p:sp>
        <p:nvSpPr>
          <p:cNvPr id="9" name="Titel 1">
            <a:extLst>
              <a:ext uri="{FF2B5EF4-FFF2-40B4-BE49-F238E27FC236}">
                <a16:creationId xmlns:a16="http://schemas.microsoft.com/office/drawing/2014/main" id="{309AFDFE-C1FB-4F65-A81D-13A9BE955426}"/>
              </a:ext>
            </a:extLst>
          </p:cNvPr>
          <p:cNvSpPr>
            <a:spLocks noGrp="1"/>
          </p:cNvSpPr>
          <p:nvPr>
            <p:ph type="title"/>
          </p:nvPr>
        </p:nvSpPr>
        <p:spPr>
          <a:xfrm>
            <a:off x="3630967" y="2698231"/>
            <a:ext cx="4935984" cy="1590465"/>
          </a:xfrm>
          <a:prstGeom prst="rect">
            <a:avLst/>
          </a:prstGeom>
          <a:effectLst>
            <a:outerShdw blurRad="50800" dist="38100" dir="2700000" algn="tl" rotWithShape="0">
              <a:schemeClr val="accent5">
                <a:lumMod val="20000"/>
                <a:lumOff val="80000"/>
                <a:alpha val="40000"/>
              </a:schemeClr>
            </a:outerShdw>
          </a:effectLst>
        </p:spPr>
        <p:txBody>
          <a:bodyPr anchor="ctr">
            <a:normAutofit/>
          </a:bodyPr>
          <a:lstStyle>
            <a:lvl1pPr algn="ctr">
              <a:defRPr lang="de-AT" sz="3600" b="1" kern="1200" cap="small" baseline="0" dirty="0">
                <a:solidFill>
                  <a:schemeClr val="tx2"/>
                </a:solidFill>
                <a:effectLst>
                  <a:outerShdw blurRad="50800" dist="38100" dir="2700000" algn="tl" rotWithShape="0">
                    <a:prstClr val="black">
                      <a:alpha val="40000"/>
                    </a:prst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spTree>
    <p:extLst>
      <p:ext uri="{BB962C8B-B14F-4D97-AF65-F5344CB8AC3E}">
        <p14:creationId xmlns:p14="http://schemas.microsoft.com/office/powerpoint/2010/main" val="653827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76507" y="20337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5" name="Rechteck 4">
            <a:extLst>
              <a:ext uri="{FF2B5EF4-FFF2-40B4-BE49-F238E27FC236}">
                <a16:creationId xmlns:a16="http://schemas.microsoft.com/office/drawing/2014/main" id="{68637CDC-6197-4BEF-84E9-89F47B469F32}"/>
              </a:ext>
            </a:extLst>
          </p:cNvPr>
          <p:cNvSpPr/>
          <p:nvPr/>
        </p:nvSpPr>
        <p:spPr>
          <a:xfrm>
            <a:off x="0" y="6492816"/>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7" name="Grafik 6">
            <a:extLst>
              <a:ext uri="{FF2B5EF4-FFF2-40B4-BE49-F238E27FC236}">
                <a16:creationId xmlns:a16="http://schemas.microsoft.com/office/drawing/2014/main" id="{19A73139-C56D-4082-BFD0-541B2FFD235F}"/>
              </a:ext>
            </a:extLst>
          </p:cNvPr>
          <p:cNvPicPr/>
          <p:nvPr/>
        </p:nvPicPr>
        <p:blipFill>
          <a:blip r:embed="rId2"/>
          <a:stretch/>
        </p:blipFill>
        <p:spPr>
          <a:xfrm>
            <a:off x="11097785" y="88176"/>
            <a:ext cx="949085" cy="760282"/>
          </a:xfrm>
          <a:prstGeom prst="rect">
            <a:avLst/>
          </a:prstGeom>
          <a:ln>
            <a:noFill/>
          </a:ln>
        </p:spPr>
      </p:pic>
      <p:sp>
        <p:nvSpPr>
          <p:cNvPr id="4" name="Textplatzhalter 3">
            <a:extLst>
              <a:ext uri="{FF2B5EF4-FFF2-40B4-BE49-F238E27FC236}">
                <a16:creationId xmlns:a16="http://schemas.microsoft.com/office/drawing/2014/main" id="{31D7F2BF-5011-4468-BC76-F45CAF16891D}"/>
              </a:ext>
            </a:extLst>
          </p:cNvPr>
          <p:cNvSpPr>
            <a:spLocks noGrp="1"/>
          </p:cNvSpPr>
          <p:nvPr>
            <p:ph type="body" sz="quarter" idx="13"/>
          </p:nvPr>
        </p:nvSpPr>
        <p:spPr>
          <a:xfrm>
            <a:off x="1071563" y="1257300"/>
            <a:ext cx="10029825" cy="1467427"/>
          </a:xfrm>
          <a:prstGeom prst="rect">
            <a:avLst/>
          </a:prstGeom>
        </p:spPr>
        <p:txBody>
          <a:bodyPr/>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1" name="Textplatzhalter 3">
            <a:extLst>
              <a:ext uri="{FF2B5EF4-FFF2-40B4-BE49-F238E27FC236}">
                <a16:creationId xmlns:a16="http://schemas.microsoft.com/office/drawing/2014/main" id="{87EDF8AB-4E5D-41CD-9AF2-8D7F92E7CA9E}"/>
              </a:ext>
            </a:extLst>
          </p:cNvPr>
          <p:cNvSpPr>
            <a:spLocks noGrp="1"/>
          </p:cNvSpPr>
          <p:nvPr>
            <p:ph type="body" sz="quarter" idx="14"/>
          </p:nvPr>
        </p:nvSpPr>
        <p:spPr>
          <a:xfrm>
            <a:off x="1071562" y="3231335"/>
            <a:ext cx="10029825" cy="1467427"/>
          </a:xfrm>
          <a:prstGeom prst="rect">
            <a:avLst/>
          </a:prstGeom>
        </p:spPr>
        <p:txBody>
          <a:bodyPr/>
          <a:lstStyle>
            <a:lvl1pPr marL="0" indent="0">
              <a:buNone/>
              <a:defRPr/>
            </a:lvl1pPr>
          </a:lstStyle>
          <a:p>
            <a:pPr lvl="0"/>
            <a:r>
              <a:rPr lang="de-DE"/>
              <a:t>Mastertextformat bearbeiten</a:t>
            </a:r>
          </a:p>
        </p:txBody>
      </p:sp>
    </p:spTree>
    <p:extLst>
      <p:ext uri="{BB962C8B-B14F-4D97-AF65-F5344CB8AC3E}">
        <p14:creationId xmlns:p14="http://schemas.microsoft.com/office/powerpoint/2010/main" val="378593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userDrawn="1"/>
        </p:nvSpPr>
        <p:spPr>
          <a:xfrm>
            <a:off x="472939" y="312494"/>
            <a:ext cx="4473147" cy="547319"/>
          </a:xfrm>
          <a:prstGeom prst="rect">
            <a:avLst/>
          </a:prstGeom>
        </p:spPr>
        <p:txBody>
          <a:bodyPr anchor="ctr"/>
          <a:lstStyle>
            <a:lvl1pPr algn="ctr">
              <a:lnSpc>
                <a:spcPct val="90000"/>
              </a:lnSpc>
              <a:spcBef>
                <a:spcPct val="0"/>
              </a:spcBef>
              <a:buNone/>
              <a:defRPr sz="2000" b="1" cap="small" baseline="0">
                <a:effectLst>
                  <a:outerShdw blurRad="38100" dist="38100" dir="2700000" algn="tl">
                    <a:srgbClr val="000000">
                      <a:alpha val="43137"/>
                    </a:srgbClr>
                  </a:outerShdw>
                </a:effectLst>
                <a:latin typeface="+mj-lt"/>
                <a:ea typeface="+mj-ea"/>
                <a:cs typeface="+mj-cs"/>
              </a:defRPr>
            </a:lvl1pPr>
          </a:lstStyle>
          <a:p>
            <a:pPr lvl="0"/>
            <a:r>
              <a:rPr lang="de-DE" dirty="0"/>
              <a:t>Übung…</a:t>
            </a:r>
            <a:endParaRPr lang="de-AT" dirty="0"/>
          </a:p>
        </p:txBody>
      </p:sp>
      <p:sp>
        <p:nvSpPr>
          <p:cNvPr id="12" name="Rechteck 11">
            <a:extLst>
              <a:ext uri="{FF2B5EF4-FFF2-40B4-BE49-F238E27FC236}">
                <a16:creationId xmlns:a16="http://schemas.microsoft.com/office/drawing/2014/main" id="{419D7FBC-88B2-40CA-9DDF-CBCD8548A6B0}"/>
              </a:ext>
            </a:extLst>
          </p:cNvPr>
          <p:cNvSpPr/>
          <p:nvPr userDrawn="1"/>
        </p:nvSpPr>
        <p:spPr>
          <a:xfrm>
            <a:off x="0" y="6492816"/>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
        <p:nvSpPr>
          <p:cNvPr id="16" name="Freeform 6" title="Crop Mark">
            <a:extLst>
              <a:ext uri="{FF2B5EF4-FFF2-40B4-BE49-F238E27FC236}">
                <a16:creationId xmlns:a16="http://schemas.microsoft.com/office/drawing/2014/main" id="{1FD3587F-8054-4B37-9178-1599F9604774}"/>
              </a:ext>
            </a:extLst>
          </p:cNvPr>
          <p:cNvSpPr/>
          <p:nvPr userDrawn="1"/>
        </p:nvSpPr>
        <p:spPr bwMode="auto">
          <a:xfrm rot="10800000">
            <a:off x="523515" y="2498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7" name="Freeform 6" title="Crop Mark">
            <a:extLst>
              <a:ext uri="{FF2B5EF4-FFF2-40B4-BE49-F238E27FC236}">
                <a16:creationId xmlns:a16="http://schemas.microsoft.com/office/drawing/2014/main" id="{951E1FA3-557A-4A7B-85C8-BE870098EA15}"/>
              </a:ext>
            </a:extLst>
          </p:cNvPr>
          <p:cNvSpPr/>
          <p:nvPr userDrawn="1"/>
        </p:nvSpPr>
        <p:spPr bwMode="auto">
          <a:xfrm>
            <a:off x="4700690" y="2553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8" name="Grafik 17">
            <a:extLst>
              <a:ext uri="{FF2B5EF4-FFF2-40B4-BE49-F238E27FC236}">
                <a16:creationId xmlns:a16="http://schemas.microsoft.com/office/drawing/2014/main" id="{C91C3BA2-D8AB-4A7F-BBCB-B67DFFA04EA7}"/>
              </a:ext>
            </a:extLst>
          </p:cNvPr>
          <p:cNvPicPr/>
          <p:nvPr userDrawn="1"/>
        </p:nvPicPr>
        <p:blipFill>
          <a:blip r:embed="rId2"/>
          <a:stretch/>
        </p:blipFill>
        <p:spPr>
          <a:xfrm>
            <a:off x="11097785" y="88176"/>
            <a:ext cx="949085" cy="760282"/>
          </a:xfrm>
          <a:prstGeom prst="rect">
            <a:avLst/>
          </a:prstGeom>
          <a:ln>
            <a:noFill/>
          </a:ln>
        </p:spPr>
      </p:pic>
    </p:spTree>
    <p:extLst>
      <p:ext uri="{BB962C8B-B14F-4D97-AF65-F5344CB8AC3E}">
        <p14:creationId xmlns:p14="http://schemas.microsoft.com/office/powerpoint/2010/main" val="252896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309385"/>
      </p:ext>
    </p:extLst>
  </p:cSld>
  <p:clrMap bg1="lt1" tx1="dk1" bg2="lt2" tx2="dk2" accent1="accent1" accent2="accent2" accent3="accent3" accent4="accent4" accent5="accent5" accent6="accent6" hlink="hlink" folHlink="folHlink"/>
  <p:sldLayoutIdLst>
    <p:sldLayoutId id="2147483687" r:id="rId1"/>
    <p:sldLayoutId id="2147483690" r:id="rId2"/>
    <p:sldLayoutId id="2147483688" r:id="rId3"/>
    <p:sldLayoutId id="2147483668"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AD401C-CAC7-4234-9314-9C12F20193CC}"/>
              </a:ext>
            </a:extLst>
          </p:cNvPr>
          <p:cNvSpPr>
            <a:spLocks noGrp="1"/>
          </p:cNvSpPr>
          <p:nvPr>
            <p:ph type="title"/>
          </p:nvPr>
        </p:nvSpPr>
        <p:spPr>
          <a:prstGeom prst="rect">
            <a:avLst/>
          </a:prstGeom>
        </p:spPr>
        <p:txBody>
          <a:bodyPr/>
          <a:lstStyle/>
          <a:p>
            <a:r>
              <a:rPr lang="de-AT" dirty="0"/>
              <a:t>HTML &amp; CSS</a:t>
            </a:r>
          </a:p>
        </p:txBody>
      </p:sp>
    </p:spTree>
    <p:extLst>
      <p:ext uri="{BB962C8B-B14F-4D97-AF65-F5344CB8AC3E}">
        <p14:creationId xmlns:p14="http://schemas.microsoft.com/office/powerpoint/2010/main" val="16320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A9753-15E5-459A-8815-2ECAEDE5EA49}"/>
              </a:ext>
            </a:extLst>
          </p:cNvPr>
          <p:cNvSpPr>
            <a:spLocks noGrp="1"/>
          </p:cNvSpPr>
          <p:nvPr>
            <p:ph type="title"/>
          </p:nvPr>
        </p:nvSpPr>
        <p:spPr/>
        <p:txBody>
          <a:bodyPr/>
          <a:lstStyle/>
          <a:p>
            <a:r>
              <a:rPr lang="de-AT" dirty="0"/>
              <a:t>&lt;title&gt; &amp; &lt;link&gt;</a:t>
            </a:r>
          </a:p>
        </p:txBody>
      </p:sp>
      <p:sp>
        <p:nvSpPr>
          <p:cNvPr id="4" name="Foliennummernplatzhalter 3">
            <a:extLst>
              <a:ext uri="{FF2B5EF4-FFF2-40B4-BE49-F238E27FC236}">
                <a16:creationId xmlns:a16="http://schemas.microsoft.com/office/drawing/2014/main" id="{C26D5E28-E352-42F0-8FC7-C64E4532B0A1}"/>
              </a:ext>
            </a:extLst>
          </p:cNvPr>
          <p:cNvSpPr>
            <a:spLocks noGrp="1"/>
          </p:cNvSpPr>
          <p:nvPr>
            <p:ph type="sldNum" sz="quarter" idx="4294967295"/>
          </p:nvPr>
        </p:nvSpPr>
        <p:spPr>
          <a:xfrm>
            <a:off x="11288713" y="6548438"/>
            <a:ext cx="903287" cy="309562"/>
          </a:xfrm>
          <a:prstGeom prst="rect">
            <a:avLst/>
          </a:prstGeom>
        </p:spPr>
        <p:txBody>
          <a:bodyPr/>
          <a:lstStyle/>
          <a:p>
            <a:r>
              <a:rPr lang="de-AT"/>
              <a:t>&lt; </a:t>
            </a:r>
            <a:fld id="{6BBE5B70-5D0B-4CE5-AA79-5078F758D57B}" type="slidenum">
              <a:rPr lang="de-AT" smtClean="0"/>
              <a:pPr/>
              <a:t>10</a:t>
            </a:fld>
            <a:r>
              <a:rPr lang="de-AT"/>
              <a:t> /&gt;</a:t>
            </a:r>
            <a:endParaRPr lang="de-AT" dirty="0"/>
          </a:p>
        </p:txBody>
      </p:sp>
      <p:sp>
        <p:nvSpPr>
          <p:cNvPr id="3" name="Textfeld 2">
            <a:extLst>
              <a:ext uri="{FF2B5EF4-FFF2-40B4-BE49-F238E27FC236}">
                <a16:creationId xmlns:a16="http://schemas.microsoft.com/office/drawing/2014/main" id="{61626D93-3F41-4C1D-900B-4912191C27E9}"/>
              </a:ext>
            </a:extLst>
          </p:cNvPr>
          <p:cNvSpPr txBox="1"/>
          <p:nvPr/>
        </p:nvSpPr>
        <p:spPr>
          <a:xfrm>
            <a:off x="626076" y="1491049"/>
            <a:ext cx="8555547" cy="3539430"/>
          </a:xfrm>
          <a:prstGeom prst="rect">
            <a:avLst/>
          </a:prstGeom>
          <a:noFill/>
        </p:spPr>
        <p:txBody>
          <a:bodyPr wrap="none" rtlCol="0">
            <a:spAutoFit/>
          </a:bodyPr>
          <a:lstStyle/>
          <a:p>
            <a:r>
              <a:rPr lang="de-AT" sz="1400" dirty="0"/>
              <a:t>&lt;!DOCTYPE </a:t>
            </a:r>
            <a:r>
              <a:rPr lang="de-AT" sz="1400" dirty="0" err="1"/>
              <a:t>html</a:t>
            </a:r>
            <a:r>
              <a:rPr lang="de-AT" sz="1400" dirty="0"/>
              <a:t>&gt;</a:t>
            </a:r>
          </a:p>
          <a:p>
            <a:r>
              <a:rPr lang="de-AT" sz="1400" dirty="0"/>
              <a:t>&lt;</a:t>
            </a:r>
            <a:r>
              <a:rPr lang="de-AT" sz="1400" dirty="0" err="1"/>
              <a:t>html</a:t>
            </a:r>
            <a:r>
              <a:rPr lang="de-AT" sz="1400" dirty="0"/>
              <a:t> lang="de"&gt;</a:t>
            </a:r>
          </a:p>
          <a:p>
            <a:pPr lvl="1"/>
            <a:r>
              <a:rPr lang="de-AT" sz="1400" dirty="0"/>
              <a:t>&lt;</a:t>
            </a:r>
            <a:r>
              <a:rPr lang="de-AT" sz="1400" dirty="0" err="1"/>
              <a:t>head</a:t>
            </a:r>
            <a:r>
              <a:rPr lang="de-AT" sz="1400" dirty="0"/>
              <a:t>&gt;</a:t>
            </a:r>
          </a:p>
          <a:p>
            <a:pPr lvl="2"/>
            <a:r>
              <a:rPr lang="de-AT" sz="1400" dirty="0"/>
              <a:t>&lt;</a:t>
            </a:r>
            <a:r>
              <a:rPr lang="de-AT" sz="1400" dirty="0" err="1"/>
              <a:t>meta</a:t>
            </a:r>
            <a:r>
              <a:rPr lang="de-AT" sz="1400" dirty="0"/>
              <a:t> </a:t>
            </a:r>
            <a:r>
              <a:rPr lang="de-AT" sz="1400" dirty="0" err="1"/>
              <a:t>charset</a:t>
            </a:r>
            <a:r>
              <a:rPr lang="de-AT" sz="1400" dirty="0"/>
              <a:t>="utf-8" /&gt;</a:t>
            </a:r>
          </a:p>
          <a:p>
            <a:pPr lvl="2"/>
            <a:r>
              <a:rPr lang="de-AT" sz="1400" dirty="0"/>
              <a:t>&lt;</a:t>
            </a:r>
            <a:r>
              <a:rPr lang="de-AT" sz="1400" dirty="0" err="1"/>
              <a:t>meta</a:t>
            </a:r>
            <a:r>
              <a:rPr lang="de-AT" sz="1400" dirty="0"/>
              <a:t> http-</a:t>
            </a:r>
            <a:r>
              <a:rPr lang="de-AT" sz="1400" dirty="0" err="1"/>
              <a:t>equiv</a:t>
            </a:r>
            <a:r>
              <a:rPr lang="de-AT" sz="1400" dirty="0"/>
              <a:t>="X-UA-</a:t>
            </a:r>
            <a:r>
              <a:rPr lang="de-AT" sz="1400" dirty="0" err="1"/>
              <a:t>Compatible</a:t>
            </a:r>
            <a:r>
              <a:rPr lang="de-AT" sz="1400" dirty="0"/>
              <a:t>" </a:t>
            </a:r>
            <a:r>
              <a:rPr lang="de-AT" sz="1400" dirty="0" err="1"/>
              <a:t>content</a:t>
            </a:r>
            <a:r>
              <a:rPr lang="de-AT" sz="1400" dirty="0"/>
              <a:t>="IE=</a:t>
            </a:r>
            <a:r>
              <a:rPr lang="de-AT" sz="1400" dirty="0" err="1"/>
              <a:t>edge</a:t>
            </a:r>
            <a:r>
              <a:rPr lang="de-AT" sz="1400" dirty="0"/>
              <a:t>" /&gt;</a:t>
            </a:r>
          </a:p>
          <a:p>
            <a:pPr lvl="2"/>
            <a:r>
              <a:rPr lang="de-AT" sz="1400" dirty="0"/>
              <a:t>&lt;</a:t>
            </a:r>
            <a:r>
              <a:rPr lang="de-AT" sz="1400" dirty="0" err="1"/>
              <a:t>meta</a:t>
            </a:r>
            <a:r>
              <a:rPr lang="de-AT" sz="1400" dirty="0"/>
              <a:t> </a:t>
            </a:r>
            <a:r>
              <a:rPr lang="de-AT" sz="1400" dirty="0" err="1"/>
              <a:t>name</a:t>
            </a:r>
            <a:r>
              <a:rPr lang="de-AT" sz="1400" dirty="0"/>
              <a:t>="</a:t>
            </a:r>
            <a:r>
              <a:rPr lang="de-AT" sz="1400" dirty="0" err="1"/>
              <a:t>viewport</a:t>
            </a:r>
            <a:r>
              <a:rPr lang="de-AT" sz="1400" dirty="0"/>
              <a:t>" </a:t>
            </a:r>
            <a:r>
              <a:rPr lang="de-AT" sz="1400" dirty="0" err="1"/>
              <a:t>content</a:t>
            </a:r>
            <a:r>
              <a:rPr lang="de-AT" sz="1400" dirty="0"/>
              <a:t>="</a:t>
            </a:r>
            <a:r>
              <a:rPr lang="de-AT" sz="1400" dirty="0" err="1"/>
              <a:t>width</a:t>
            </a:r>
            <a:r>
              <a:rPr lang="de-AT" sz="1400" dirty="0"/>
              <a:t>=</a:t>
            </a:r>
            <a:r>
              <a:rPr lang="de-AT" sz="1400" dirty="0" err="1"/>
              <a:t>device-width,initial-scale</a:t>
            </a:r>
            <a:r>
              <a:rPr lang="de-AT" sz="1400" dirty="0"/>
              <a:t>=1.0,user-scalable=</a:t>
            </a:r>
            <a:r>
              <a:rPr lang="de-AT" sz="1400" dirty="0" err="1"/>
              <a:t>no</a:t>
            </a:r>
            <a:r>
              <a:rPr lang="de-AT" sz="1400" dirty="0"/>
              <a:t>" /&gt;</a:t>
            </a:r>
          </a:p>
          <a:p>
            <a:pPr lvl="2"/>
            <a:r>
              <a:rPr lang="de-AT" sz="1400" dirty="0"/>
              <a:t>&lt;</a:t>
            </a:r>
            <a:r>
              <a:rPr lang="de-AT" sz="1400" dirty="0" err="1"/>
              <a:t>meta</a:t>
            </a:r>
            <a:r>
              <a:rPr lang="de-AT" sz="1400" dirty="0"/>
              <a:t> </a:t>
            </a:r>
            <a:r>
              <a:rPr lang="de-AT" sz="1400" dirty="0" err="1"/>
              <a:t>name</a:t>
            </a:r>
            <a:r>
              <a:rPr lang="de-AT" sz="1400" dirty="0"/>
              <a:t>="</a:t>
            </a:r>
            <a:r>
              <a:rPr lang="de-AT" sz="1400" dirty="0" err="1"/>
              <a:t>csrf</a:t>
            </a:r>
            <a:r>
              <a:rPr lang="de-AT" sz="1400" dirty="0"/>
              <a:t>-token" </a:t>
            </a:r>
            <a:r>
              <a:rPr lang="de-AT" sz="1400" dirty="0" err="1"/>
              <a:t>content</a:t>
            </a:r>
            <a:r>
              <a:rPr lang="de-AT" sz="1400" dirty="0"/>
              <a:t>=""&gt;</a:t>
            </a:r>
          </a:p>
          <a:p>
            <a:pPr lvl="2"/>
            <a:r>
              <a:rPr lang="de-AT" sz="1400" dirty="0"/>
              <a:t>&lt;</a:t>
            </a:r>
            <a:r>
              <a:rPr lang="de-AT" sz="1400" dirty="0" err="1"/>
              <a:t>meta</a:t>
            </a:r>
            <a:r>
              <a:rPr lang="de-AT" sz="1400" dirty="0"/>
              <a:t> </a:t>
            </a:r>
            <a:r>
              <a:rPr lang="de-AT" sz="1400" dirty="0" err="1"/>
              <a:t>name</a:t>
            </a:r>
            <a:r>
              <a:rPr lang="de-AT" sz="1400" dirty="0"/>
              <a:t>="</a:t>
            </a:r>
            <a:r>
              <a:rPr lang="de-AT" sz="1400" dirty="0" err="1"/>
              <a:t>description</a:t>
            </a:r>
            <a:r>
              <a:rPr lang="de-AT" sz="1400" dirty="0"/>
              <a:t>" </a:t>
            </a:r>
            <a:r>
              <a:rPr lang="de-AT" sz="1400" dirty="0" err="1"/>
              <a:t>content</a:t>
            </a:r>
            <a:r>
              <a:rPr lang="de-AT" sz="1400" dirty="0"/>
              <a:t>="" /&gt;</a:t>
            </a:r>
          </a:p>
          <a:p>
            <a:pPr lvl="2"/>
            <a:r>
              <a:rPr lang="de-AT" sz="1400" dirty="0"/>
              <a:t>&lt;</a:t>
            </a:r>
            <a:r>
              <a:rPr lang="de-AT" sz="1400" dirty="0" err="1"/>
              <a:t>meta</a:t>
            </a:r>
            <a:r>
              <a:rPr lang="de-AT" sz="1400" dirty="0"/>
              <a:t> </a:t>
            </a:r>
            <a:r>
              <a:rPr lang="de-AT" sz="1400" dirty="0" err="1"/>
              <a:t>name</a:t>
            </a:r>
            <a:r>
              <a:rPr lang="de-AT" sz="1400" dirty="0"/>
              <a:t>="</a:t>
            </a:r>
            <a:r>
              <a:rPr lang="de-AT" sz="1400" dirty="0" err="1"/>
              <a:t>author</a:t>
            </a:r>
            <a:r>
              <a:rPr lang="de-AT" sz="1400" dirty="0"/>
              <a:t>" </a:t>
            </a:r>
            <a:r>
              <a:rPr lang="de-AT" sz="1400" dirty="0" err="1"/>
              <a:t>content</a:t>
            </a:r>
            <a:r>
              <a:rPr lang="de-AT" sz="1400" dirty="0"/>
              <a:t>="" /&gt;</a:t>
            </a:r>
          </a:p>
          <a:p>
            <a:pPr lvl="2"/>
            <a:endParaRPr lang="de-AT" sz="1400" dirty="0"/>
          </a:p>
          <a:p>
            <a:pPr lvl="2"/>
            <a:r>
              <a:rPr lang="de-AT" sz="1400" dirty="0"/>
              <a:t>&lt;title&gt; Irgendein Titel &lt;/title&gt;</a:t>
            </a:r>
          </a:p>
          <a:p>
            <a:pPr lvl="2"/>
            <a:endParaRPr lang="de-AT" sz="1400" dirty="0"/>
          </a:p>
          <a:p>
            <a:pPr lvl="2"/>
            <a:r>
              <a:rPr lang="de-AT" sz="1400" dirty="0"/>
              <a:t>&lt;!-- Bootstrap </a:t>
            </a:r>
            <a:r>
              <a:rPr lang="de-AT" sz="1400" dirty="0" err="1"/>
              <a:t>core</a:t>
            </a:r>
            <a:r>
              <a:rPr lang="de-AT" sz="1400" dirty="0"/>
              <a:t> CSS --&gt;</a:t>
            </a:r>
          </a:p>
          <a:p>
            <a:pPr lvl="2"/>
            <a:r>
              <a:rPr lang="de-AT" sz="1400" dirty="0"/>
              <a:t>&lt;link </a:t>
            </a:r>
            <a:r>
              <a:rPr lang="de-AT" sz="1400" dirty="0" err="1"/>
              <a:t>href</a:t>
            </a:r>
            <a:r>
              <a:rPr lang="de-AT" sz="1400" dirty="0"/>
              <a:t>="</a:t>
            </a:r>
            <a:r>
              <a:rPr lang="de-AT" sz="1400" dirty="0" err="1"/>
              <a:t>vendor</a:t>
            </a:r>
            <a:r>
              <a:rPr lang="de-AT" sz="1400" dirty="0"/>
              <a:t>/</a:t>
            </a:r>
            <a:r>
              <a:rPr lang="de-AT" sz="1400" dirty="0" err="1"/>
              <a:t>bootstrap</a:t>
            </a:r>
            <a:r>
              <a:rPr lang="de-AT" sz="1400" dirty="0"/>
              <a:t>/</a:t>
            </a:r>
            <a:r>
              <a:rPr lang="de-AT" sz="1400" dirty="0" err="1"/>
              <a:t>css</a:t>
            </a:r>
            <a:r>
              <a:rPr lang="de-AT" sz="1400" dirty="0"/>
              <a:t>/bootstrap.min.css" </a:t>
            </a:r>
            <a:r>
              <a:rPr lang="de-AT" sz="1400" dirty="0" err="1"/>
              <a:t>rel</a:t>
            </a:r>
            <a:r>
              <a:rPr lang="de-AT" sz="1400" dirty="0"/>
              <a:t>="</a:t>
            </a:r>
            <a:r>
              <a:rPr lang="de-AT" sz="1400" dirty="0" err="1"/>
              <a:t>stylesheet</a:t>
            </a:r>
            <a:r>
              <a:rPr lang="de-AT" sz="1400" dirty="0"/>
              <a:t>"&gt;</a:t>
            </a:r>
          </a:p>
          <a:p>
            <a:pPr lvl="1"/>
            <a:r>
              <a:rPr lang="de-AT" sz="1400" dirty="0"/>
              <a:t>&lt;/</a:t>
            </a:r>
            <a:r>
              <a:rPr lang="de-AT" sz="1400" dirty="0" err="1"/>
              <a:t>head</a:t>
            </a:r>
            <a:r>
              <a:rPr lang="de-AT" sz="1400" dirty="0"/>
              <a:t>&gt;</a:t>
            </a:r>
          </a:p>
          <a:p>
            <a:pPr lvl="1"/>
            <a:r>
              <a:rPr lang="de-AT" sz="1400" dirty="0"/>
              <a:t> &lt;</a:t>
            </a:r>
            <a:r>
              <a:rPr lang="de-AT" sz="1400" dirty="0" err="1"/>
              <a:t>body</a:t>
            </a:r>
            <a:r>
              <a:rPr lang="de-AT" sz="1400" dirty="0"/>
              <a:t>&gt;</a:t>
            </a:r>
          </a:p>
        </p:txBody>
      </p:sp>
      <p:sp>
        <p:nvSpPr>
          <p:cNvPr id="5" name="Rechteck 4">
            <a:extLst>
              <a:ext uri="{FF2B5EF4-FFF2-40B4-BE49-F238E27FC236}">
                <a16:creationId xmlns:a16="http://schemas.microsoft.com/office/drawing/2014/main" id="{298653B2-27DD-41A1-A88F-21A94E3C957C}"/>
              </a:ext>
            </a:extLst>
          </p:cNvPr>
          <p:cNvSpPr/>
          <p:nvPr/>
        </p:nvSpPr>
        <p:spPr>
          <a:xfrm>
            <a:off x="4546173" y="3657337"/>
            <a:ext cx="4222631" cy="307777"/>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a:spAutoFit/>
          </a:bodyPr>
          <a:lstStyle/>
          <a:p>
            <a:r>
              <a:rPr lang="de-DE" sz="1400" dirty="0">
                <a:latin typeface="+mj-lt"/>
              </a:rPr>
              <a:t>Seitentitel, erscheint in der oberen Browserleiste</a:t>
            </a:r>
          </a:p>
        </p:txBody>
      </p:sp>
      <p:sp>
        <p:nvSpPr>
          <p:cNvPr id="6" name="Rechteck 5">
            <a:extLst>
              <a:ext uri="{FF2B5EF4-FFF2-40B4-BE49-F238E27FC236}">
                <a16:creationId xmlns:a16="http://schemas.microsoft.com/office/drawing/2014/main" id="{08E9CB06-9A47-470E-9717-A320950915AB}"/>
              </a:ext>
            </a:extLst>
          </p:cNvPr>
          <p:cNvSpPr/>
          <p:nvPr/>
        </p:nvSpPr>
        <p:spPr>
          <a:xfrm>
            <a:off x="7478486" y="4052202"/>
            <a:ext cx="4405084" cy="73866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a:spAutoFit/>
          </a:bodyPr>
          <a:lstStyle/>
          <a:p>
            <a:r>
              <a:rPr lang="de-DE" sz="1400" dirty="0">
                <a:latin typeface="+mj-lt"/>
              </a:rPr>
              <a:t>erzeugt einen Link zwischen dem aktuellen und einem verwandten Dokument, z.B. für eine CSS-Datei</a:t>
            </a:r>
          </a:p>
        </p:txBody>
      </p:sp>
    </p:spTree>
    <p:extLst>
      <p:ext uri="{BB962C8B-B14F-4D97-AF65-F5344CB8AC3E}">
        <p14:creationId xmlns:p14="http://schemas.microsoft.com/office/powerpoint/2010/main" val="399639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E2066D-ADB0-47C3-B5AF-47F48F379F38}"/>
              </a:ext>
            </a:extLst>
          </p:cNvPr>
          <p:cNvSpPr>
            <a:spLocks noGrp="1"/>
          </p:cNvSpPr>
          <p:nvPr>
            <p:ph type="title"/>
          </p:nvPr>
        </p:nvSpPr>
        <p:spPr/>
        <p:txBody>
          <a:bodyPr/>
          <a:lstStyle/>
          <a:p>
            <a:r>
              <a:rPr lang="de-AT" dirty="0"/>
              <a:t>Seitenaufbau</a:t>
            </a:r>
          </a:p>
        </p:txBody>
      </p:sp>
      <p:sp>
        <p:nvSpPr>
          <p:cNvPr id="3" name="Foliennummernplatzhalter 2">
            <a:extLst>
              <a:ext uri="{FF2B5EF4-FFF2-40B4-BE49-F238E27FC236}">
                <a16:creationId xmlns:a16="http://schemas.microsoft.com/office/drawing/2014/main" id="{5656C380-F548-4CF7-ABBF-A9AD380BE6A1}"/>
              </a:ext>
            </a:extLst>
          </p:cNvPr>
          <p:cNvSpPr>
            <a:spLocks noGrp="1"/>
          </p:cNvSpPr>
          <p:nvPr>
            <p:ph type="sldNum" sz="quarter" idx="4294967295"/>
          </p:nvPr>
        </p:nvSpPr>
        <p:spPr>
          <a:xfrm>
            <a:off x="11288713" y="6548438"/>
            <a:ext cx="903287" cy="309562"/>
          </a:xfrm>
          <a:prstGeom prst="rect">
            <a:avLst/>
          </a:prstGeom>
        </p:spPr>
        <p:txBody>
          <a:bodyPr/>
          <a:lstStyle/>
          <a:p>
            <a:r>
              <a:rPr lang="de-AT"/>
              <a:t>&lt; </a:t>
            </a:r>
            <a:fld id="{6BBE5B70-5D0B-4CE5-AA79-5078F758D57B}" type="slidenum">
              <a:rPr lang="de-AT" smtClean="0"/>
              <a:pPr/>
              <a:t>11</a:t>
            </a:fld>
            <a:r>
              <a:rPr lang="de-AT"/>
              <a:t> /&gt;</a:t>
            </a:r>
            <a:endParaRPr lang="de-AT" dirty="0"/>
          </a:p>
        </p:txBody>
      </p:sp>
      <p:pic>
        <p:nvPicPr>
          <p:cNvPr id="4" name="Grafik 3">
            <a:extLst>
              <a:ext uri="{FF2B5EF4-FFF2-40B4-BE49-F238E27FC236}">
                <a16:creationId xmlns:a16="http://schemas.microsoft.com/office/drawing/2014/main" id="{8872CE14-8234-43A9-98DA-EA8BEC273F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2534" y="1113292"/>
            <a:ext cx="8266932" cy="4961266"/>
          </a:xfrm>
          <a:prstGeom prst="rect">
            <a:avLst/>
          </a:prstGeom>
        </p:spPr>
      </p:pic>
    </p:spTree>
    <p:extLst>
      <p:ext uri="{BB962C8B-B14F-4D97-AF65-F5344CB8AC3E}">
        <p14:creationId xmlns:p14="http://schemas.microsoft.com/office/powerpoint/2010/main" val="282345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029A94-35F6-4095-AF3B-E60BE7832CE1}"/>
              </a:ext>
            </a:extLst>
          </p:cNvPr>
          <p:cNvSpPr>
            <a:spLocks noGrp="1"/>
          </p:cNvSpPr>
          <p:nvPr>
            <p:ph type="title"/>
          </p:nvPr>
        </p:nvSpPr>
        <p:spPr/>
        <p:txBody>
          <a:bodyPr/>
          <a:lstStyle/>
          <a:p>
            <a:r>
              <a:rPr lang="de-AT" dirty="0"/>
              <a:t>Überschriften</a:t>
            </a:r>
          </a:p>
        </p:txBody>
      </p:sp>
      <p:sp>
        <p:nvSpPr>
          <p:cNvPr id="3" name="Textplatzhalter 2">
            <a:extLst>
              <a:ext uri="{FF2B5EF4-FFF2-40B4-BE49-F238E27FC236}">
                <a16:creationId xmlns:a16="http://schemas.microsoft.com/office/drawing/2014/main" id="{D5F6D9D8-C611-42CA-8D14-50DC4ABEBA15}"/>
              </a:ext>
            </a:extLst>
          </p:cNvPr>
          <p:cNvSpPr>
            <a:spLocks noGrp="1"/>
          </p:cNvSpPr>
          <p:nvPr>
            <p:ph type="body" sz="quarter" idx="13"/>
          </p:nvPr>
        </p:nvSpPr>
        <p:spPr/>
        <p:txBody>
          <a:bodyPr/>
          <a:lstStyle/>
          <a:p>
            <a:r>
              <a:rPr lang="de-AT" dirty="0"/>
              <a:t>HTML unterstützt sechs Ebenen von Überschriften</a:t>
            </a:r>
          </a:p>
          <a:p>
            <a:pPr lvl="1"/>
            <a:r>
              <a:rPr lang="de-AT" dirty="0"/>
              <a:t>&lt;h1&gt; bis &lt;h6&gt;</a:t>
            </a:r>
          </a:p>
          <a:p>
            <a:r>
              <a:rPr lang="de-AT" dirty="0"/>
              <a:t>steht im Tag-Body</a:t>
            </a:r>
          </a:p>
          <a:p>
            <a:r>
              <a:rPr lang="de-AT" dirty="0"/>
              <a:t>Überschriften nicht kleiner machen, indem eine Überschrift geringerer Ordnung verwendet wird</a:t>
            </a:r>
          </a:p>
        </p:txBody>
      </p:sp>
      <p:sp>
        <p:nvSpPr>
          <p:cNvPr id="4" name="Textfeld 3">
            <a:extLst>
              <a:ext uri="{FF2B5EF4-FFF2-40B4-BE49-F238E27FC236}">
                <a16:creationId xmlns:a16="http://schemas.microsoft.com/office/drawing/2014/main" id="{31FAFBF6-ACD1-46B3-939A-8ECA7B6A6BDA}"/>
              </a:ext>
            </a:extLst>
          </p:cNvPr>
          <p:cNvSpPr txBox="1"/>
          <p:nvPr/>
        </p:nvSpPr>
        <p:spPr>
          <a:xfrm>
            <a:off x="4196080" y="3169184"/>
            <a:ext cx="6918960" cy="2462213"/>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&lt;!DOCTYPE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 Das ist wirklich meine erste Webseite --&gt;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&lt;title&gt;Meine erste Webseite&lt;/title&gt;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&lt;h1&gt;Das ist eine Überschrift der ersten Ordnung&lt;/h1&gt;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&lt;p&gt;Hallo Webwelt!&lt;/p&gt;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608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05C79-7577-4F37-8930-E181788F6400}"/>
              </a:ext>
            </a:extLst>
          </p:cNvPr>
          <p:cNvSpPr>
            <a:spLocks noGrp="1"/>
          </p:cNvSpPr>
          <p:nvPr>
            <p:ph type="title"/>
          </p:nvPr>
        </p:nvSpPr>
        <p:spPr/>
        <p:txBody>
          <a:bodyPr/>
          <a:lstStyle/>
          <a:p>
            <a:r>
              <a:rPr lang="de-AT" dirty="0"/>
              <a:t>Attribute und Links</a:t>
            </a:r>
          </a:p>
        </p:txBody>
      </p:sp>
      <p:sp>
        <p:nvSpPr>
          <p:cNvPr id="3" name="Textplatzhalter 2">
            <a:extLst>
              <a:ext uri="{FF2B5EF4-FFF2-40B4-BE49-F238E27FC236}">
                <a16:creationId xmlns:a16="http://schemas.microsoft.com/office/drawing/2014/main" id="{EF8DE08B-D682-49AD-8DEC-27D0F813FE34}"/>
              </a:ext>
            </a:extLst>
          </p:cNvPr>
          <p:cNvSpPr>
            <a:spLocks noGrp="1"/>
          </p:cNvSpPr>
          <p:nvPr>
            <p:ph type="body" sz="quarter" idx="13"/>
          </p:nvPr>
        </p:nvSpPr>
        <p:spPr/>
        <p:txBody>
          <a:bodyPr/>
          <a:lstStyle/>
          <a:p>
            <a:r>
              <a:rPr lang="de-AT" dirty="0"/>
              <a:t>Links</a:t>
            </a:r>
            <a:br>
              <a:rPr lang="de-AT" dirty="0"/>
            </a:br>
            <a:r>
              <a:rPr lang="de-AT" dirty="0"/>
              <a:t>Textmarken, die man anklicken kann, um zu einer anderen Webseite oder einer anderen Stelle auf derselben Seite zu gelangen</a:t>
            </a:r>
          </a:p>
          <a:p>
            <a:pPr lvl="1"/>
            <a:r>
              <a:rPr lang="de-AT" dirty="0"/>
              <a:t>Links werden auch Hyperlinks genannt</a:t>
            </a:r>
          </a:p>
          <a:p>
            <a:pPr lvl="1"/>
            <a:r>
              <a:rPr lang="de-AT" dirty="0"/>
              <a:t>Tag: &lt;a&gt;</a:t>
            </a:r>
          </a:p>
        </p:txBody>
      </p:sp>
      <p:grpSp>
        <p:nvGrpSpPr>
          <p:cNvPr id="9" name="Gruppieren 8">
            <a:extLst>
              <a:ext uri="{FF2B5EF4-FFF2-40B4-BE49-F238E27FC236}">
                <a16:creationId xmlns:a16="http://schemas.microsoft.com/office/drawing/2014/main" id="{91977FC6-0C1B-4E4D-A093-6EF4E2C8E600}"/>
              </a:ext>
            </a:extLst>
          </p:cNvPr>
          <p:cNvGrpSpPr/>
          <p:nvPr/>
        </p:nvGrpSpPr>
        <p:grpSpPr>
          <a:xfrm>
            <a:off x="8603755" y="5398247"/>
            <a:ext cx="3596640" cy="1057370"/>
            <a:chOff x="0" y="5863253"/>
            <a:chExt cx="3596640" cy="1057370"/>
          </a:xfrm>
        </p:grpSpPr>
        <p:sp>
          <p:nvSpPr>
            <p:cNvPr id="4" name="Textfeld 3">
              <a:extLst>
                <a:ext uri="{FF2B5EF4-FFF2-40B4-BE49-F238E27FC236}">
                  <a16:creationId xmlns:a16="http://schemas.microsoft.com/office/drawing/2014/main" id="{CF96FA67-7131-4B11-BA5A-CD09F1608454}"/>
                </a:ext>
              </a:extLst>
            </p:cNvPr>
            <p:cNvSpPr txBox="1"/>
            <p:nvPr/>
          </p:nvSpPr>
          <p:spPr>
            <a:xfrm>
              <a:off x="0" y="5963850"/>
              <a:ext cx="3596640" cy="956773"/>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Für jedes Tag gibt es eine Liste von gültigen Attributen. </a:t>
              </a:r>
            </a:p>
            <a:p>
              <a:r>
                <a:rPr lang="de-AT" sz="1200" dirty="0">
                  <a:effectLst>
                    <a:outerShdw blurRad="38100" dist="38100" dir="2700000" algn="tl">
                      <a:srgbClr val="000000">
                        <a:alpha val="43137"/>
                      </a:srgbClr>
                    </a:outerShdw>
                  </a:effectLst>
                </a:rPr>
                <a:t>In den meisten Browsern werden Links blau und unterstrichen angestellt</a:t>
              </a:r>
            </a:p>
          </p:txBody>
        </p:sp>
        <p:pic>
          <p:nvPicPr>
            <p:cNvPr id="5" name="Grafik 4">
              <a:extLst>
                <a:ext uri="{FF2B5EF4-FFF2-40B4-BE49-F238E27FC236}">
                  <a16:creationId xmlns:a16="http://schemas.microsoft.com/office/drawing/2014/main" id="{0718C864-D8FC-477E-A052-BF90A637B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863253"/>
              <a:ext cx="297000" cy="396000"/>
            </a:xfrm>
            <a:prstGeom prst="rect">
              <a:avLst/>
            </a:prstGeom>
            <a:effectLst>
              <a:outerShdw blurRad="50800" dist="38100" dir="2700000" algn="tl" rotWithShape="0">
                <a:prstClr val="black">
                  <a:alpha val="40000"/>
                </a:prstClr>
              </a:outerShdw>
            </a:effectLst>
          </p:spPr>
        </p:pic>
      </p:grpSp>
      <p:sp>
        <p:nvSpPr>
          <p:cNvPr id="6" name="Rechteck 5">
            <a:extLst>
              <a:ext uri="{FF2B5EF4-FFF2-40B4-BE49-F238E27FC236}">
                <a16:creationId xmlns:a16="http://schemas.microsoft.com/office/drawing/2014/main" id="{2BCDBD59-FBE3-4AE8-8E76-D9570A85CBA6}"/>
              </a:ext>
            </a:extLst>
          </p:cNvPr>
          <p:cNvSpPr/>
          <p:nvPr/>
        </p:nvSpPr>
        <p:spPr>
          <a:xfrm>
            <a:off x="371474" y="3878249"/>
            <a:ext cx="10067925" cy="932050"/>
          </a:xfrm>
          <a:prstGeom prst="rect">
            <a:avLst/>
          </a:prstGeom>
        </p:spPr>
        <p:txBody>
          <a:bodyPr wrap="square">
            <a:spAutoFit/>
          </a:bodyPr>
          <a:lstStyle/>
          <a:p>
            <a:pPr marL="228594" indent="-228594">
              <a:lnSpc>
                <a:spcPct val="90000"/>
              </a:lnSpc>
              <a:spcBef>
                <a:spcPts val="1000"/>
              </a:spcBef>
              <a:buFont typeface="FontAwesome" pitchFamily="50" charset="0"/>
              <a:buChar char=""/>
            </a:pPr>
            <a:r>
              <a:rPr lang="de-AT" sz="1400" dirty="0"/>
              <a:t>Attribute</a:t>
            </a:r>
            <a:br>
              <a:rPr lang="de-AT" sz="1400" dirty="0"/>
            </a:br>
            <a:r>
              <a:rPr lang="de-AT" sz="1400" dirty="0"/>
              <a:t>werden in ein öffnendes Tag geschrieben und haben einen Namen und meistens einen Wert</a:t>
            </a:r>
          </a:p>
          <a:p>
            <a:pPr marL="685783" lvl="1" indent="-228594">
              <a:lnSpc>
                <a:spcPct val="90000"/>
              </a:lnSpc>
              <a:spcBef>
                <a:spcPts val="500"/>
              </a:spcBef>
              <a:buFont typeface="FontAwesome" pitchFamily="50" charset="0"/>
              <a:buChar char=""/>
            </a:pPr>
            <a:r>
              <a:rPr lang="de-AT" sz="1400" dirty="0"/>
              <a:t>&lt;a&gt;-Tags, die das Attribut </a:t>
            </a:r>
            <a:r>
              <a:rPr lang="de-AT" sz="1400" dirty="0" err="1"/>
              <a:t>href</a:t>
            </a:r>
            <a:r>
              <a:rPr lang="de-AT" sz="1400" dirty="0"/>
              <a:t> haben, sind Links. Wenn man darauf klickt, gelangt man zu dem Ziel, das im Attribut </a:t>
            </a:r>
            <a:r>
              <a:rPr lang="de-AT" sz="1400" dirty="0" err="1"/>
              <a:t>href</a:t>
            </a:r>
            <a:r>
              <a:rPr lang="de-AT" sz="1400" dirty="0"/>
              <a:t> angegeben ist</a:t>
            </a:r>
          </a:p>
        </p:txBody>
      </p:sp>
      <p:sp>
        <p:nvSpPr>
          <p:cNvPr id="7" name="Textfeld 6">
            <a:extLst>
              <a:ext uri="{FF2B5EF4-FFF2-40B4-BE49-F238E27FC236}">
                <a16:creationId xmlns:a16="http://schemas.microsoft.com/office/drawing/2014/main" id="{97757EFD-1587-4EE8-A355-F99EF25ECB9D}"/>
              </a:ext>
            </a:extLst>
          </p:cNvPr>
          <p:cNvSpPr txBox="1"/>
          <p:nvPr/>
        </p:nvSpPr>
        <p:spPr>
          <a:xfrm>
            <a:off x="3596640" y="2499086"/>
            <a:ext cx="555752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="#unten"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meinLink</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"&gt;Link nach unten&lt;/a&gt;</a:t>
            </a:r>
          </a:p>
        </p:txBody>
      </p:sp>
      <p:sp>
        <p:nvSpPr>
          <p:cNvPr id="11" name="Geschweifte Klammer links 10">
            <a:extLst>
              <a:ext uri="{FF2B5EF4-FFF2-40B4-BE49-F238E27FC236}">
                <a16:creationId xmlns:a16="http://schemas.microsoft.com/office/drawing/2014/main" id="{0CF334F2-F060-4A67-BBAB-502791F85C39}"/>
              </a:ext>
            </a:extLst>
          </p:cNvPr>
          <p:cNvSpPr/>
          <p:nvPr/>
        </p:nvSpPr>
        <p:spPr>
          <a:xfrm rot="16200000">
            <a:off x="3712740" y="2640036"/>
            <a:ext cx="133569" cy="365765"/>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2" name="Geschweifte Klammer links 11">
            <a:extLst>
              <a:ext uri="{FF2B5EF4-FFF2-40B4-BE49-F238E27FC236}">
                <a16:creationId xmlns:a16="http://schemas.microsoft.com/office/drawing/2014/main" id="{8207468C-FEDE-4AFB-89F7-C71E2754A1B5}"/>
              </a:ext>
            </a:extLst>
          </p:cNvPr>
          <p:cNvSpPr/>
          <p:nvPr/>
        </p:nvSpPr>
        <p:spPr>
          <a:xfrm rot="16200000">
            <a:off x="4638946" y="2075843"/>
            <a:ext cx="143301" cy="1496379"/>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3" name="Geschweifte Klammer links 12">
            <a:extLst>
              <a:ext uri="{FF2B5EF4-FFF2-40B4-BE49-F238E27FC236}">
                <a16:creationId xmlns:a16="http://schemas.microsoft.com/office/drawing/2014/main" id="{8FB401F2-EFC4-4FBB-ADD4-D2CD3B1B5267}"/>
              </a:ext>
            </a:extLst>
          </p:cNvPr>
          <p:cNvSpPr/>
          <p:nvPr/>
        </p:nvSpPr>
        <p:spPr>
          <a:xfrm rot="16200000">
            <a:off x="6175136" y="2039783"/>
            <a:ext cx="143301" cy="1576000"/>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4" name="Textfeld 13">
            <a:extLst>
              <a:ext uri="{FF2B5EF4-FFF2-40B4-BE49-F238E27FC236}">
                <a16:creationId xmlns:a16="http://schemas.microsoft.com/office/drawing/2014/main" id="{ED4B5DD3-07D6-4A75-88CD-A0569A6D0006}"/>
              </a:ext>
            </a:extLst>
          </p:cNvPr>
          <p:cNvSpPr txBox="1"/>
          <p:nvPr/>
        </p:nvSpPr>
        <p:spPr>
          <a:xfrm>
            <a:off x="2964092" y="2923536"/>
            <a:ext cx="1402080" cy="523220"/>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Name des Tags</a:t>
            </a:r>
          </a:p>
        </p:txBody>
      </p:sp>
      <p:sp>
        <p:nvSpPr>
          <p:cNvPr id="15" name="Textfeld 14">
            <a:extLst>
              <a:ext uri="{FF2B5EF4-FFF2-40B4-BE49-F238E27FC236}">
                <a16:creationId xmlns:a16="http://schemas.microsoft.com/office/drawing/2014/main" id="{F46E7F8B-A958-42BD-B349-D67F232FC255}"/>
              </a:ext>
            </a:extLst>
          </p:cNvPr>
          <p:cNvSpPr txBox="1"/>
          <p:nvPr/>
        </p:nvSpPr>
        <p:spPr>
          <a:xfrm>
            <a:off x="4120717" y="2949035"/>
            <a:ext cx="1402080" cy="523220"/>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Attribute mit Wert</a:t>
            </a:r>
          </a:p>
        </p:txBody>
      </p:sp>
      <p:sp>
        <p:nvSpPr>
          <p:cNvPr id="16" name="Textfeld 15">
            <a:extLst>
              <a:ext uri="{FF2B5EF4-FFF2-40B4-BE49-F238E27FC236}">
                <a16:creationId xmlns:a16="http://schemas.microsoft.com/office/drawing/2014/main" id="{FB4A4A7B-A9D7-48A7-86B5-9CA2446D5E52}"/>
              </a:ext>
            </a:extLst>
          </p:cNvPr>
          <p:cNvSpPr txBox="1"/>
          <p:nvPr/>
        </p:nvSpPr>
        <p:spPr>
          <a:xfrm>
            <a:off x="5549901" y="2922836"/>
            <a:ext cx="1650997" cy="307777"/>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Attribute mit Wert</a:t>
            </a:r>
          </a:p>
        </p:txBody>
      </p:sp>
    </p:spTree>
    <p:extLst>
      <p:ext uri="{BB962C8B-B14F-4D97-AF65-F5344CB8AC3E}">
        <p14:creationId xmlns:p14="http://schemas.microsoft.com/office/powerpoint/2010/main" val="162917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12F8C-9BDB-440B-917B-4C08DAD676FF}"/>
              </a:ext>
            </a:extLst>
          </p:cNvPr>
          <p:cNvSpPr>
            <a:spLocks noGrp="1"/>
          </p:cNvSpPr>
          <p:nvPr>
            <p:ph type="title"/>
          </p:nvPr>
        </p:nvSpPr>
        <p:spPr/>
        <p:txBody>
          <a:bodyPr/>
          <a:lstStyle/>
          <a:p>
            <a:r>
              <a:rPr lang="de-AT"/>
              <a:t>IDs und leere Tags</a:t>
            </a:r>
            <a:endParaRPr lang="de-AT" dirty="0"/>
          </a:p>
        </p:txBody>
      </p:sp>
      <p:sp>
        <p:nvSpPr>
          <p:cNvPr id="3" name="Textplatzhalter 2">
            <a:extLst>
              <a:ext uri="{FF2B5EF4-FFF2-40B4-BE49-F238E27FC236}">
                <a16:creationId xmlns:a16="http://schemas.microsoft.com/office/drawing/2014/main" id="{5C1F473A-555F-4EDC-812F-1B8402430EC4}"/>
              </a:ext>
            </a:extLst>
          </p:cNvPr>
          <p:cNvSpPr>
            <a:spLocks noGrp="1"/>
          </p:cNvSpPr>
          <p:nvPr>
            <p:ph type="body" sz="quarter" idx="13"/>
          </p:nvPr>
        </p:nvSpPr>
        <p:spPr/>
        <p:txBody>
          <a:bodyPr/>
          <a:lstStyle/>
          <a:p>
            <a:r>
              <a:rPr lang="de-AT" dirty="0"/>
              <a:t>Um ein Sprungziel nutzen zu können wird ein leerer Tag genutzt</a:t>
            </a:r>
          </a:p>
          <a:p>
            <a:r>
              <a:rPr lang="de-AT" dirty="0" err="1">
                <a:latin typeface="Courier New" panose="02070309020205020404" pitchFamily="49" charset="0"/>
                <a:cs typeface="Courier New" panose="02070309020205020404" pitchFamily="49" charset="0"/>
              </a:rPr>
              <a:t>id</a:t>
            </a:r>
            <a:r>
              <a:rPr lang="de-AT" dirty="0"/>
              <a:t> ist das Attribut, das einen Link zum Sprungziel macht</a:t>
            </a:r>
          </a:p>
          <a:p>
            <a:r>
              <a:rPr lang="de-AT" dirty="0"/>
              <a:t>Es muss immer einen </a:t>
            </a:r>
            <a:r>
              <a:rPr lang="de-AT" dirty="0">
                <a:latin typeface="Courier New" panose="02070309020205020404" pitchFamily="49" charset="0"/>
                <a:cs typeface="Courier New" panose="02070309020205020404" pitchFamily="49" charset="0"/>
              </a:rPr>
              <a:t>/</a:t>
            </a:r>
            <a:r>
              <a:rPr lang="de-AT" dirty="0"/>
              <a:t> geben um einen leeren Tag zu schließen. Bei leeren Tags wandert der Slash an eine andere Stelle</a:t>
            </a:r>
          </a:p>
        </p:txBody>
      </p:sp>
      <p:grpSp>
        <p:nvGrpSpPr>
          <p:cNvPr id="10" name="Gruppieren 9">
            <a:extLst>
              <a:ext uri="{FF2B5EF4-FFF2-40B4-BE49-F238E27FC236}">
                <a16:creationId xmlns:a16="http://schemas.microsoft.com/office/drawing/2014/main" id="{7E639AEA-ECDD-4997-8012-1FC5D57D79EB}"/>
              </a:ext>
            </a:extLst>
          </p:cNvPr>
          <p:cNvGrpSpPr/>
          <p:nvPr/>
        </p:nvGrpSpPr>
        <p:grpSpPr>
          <a:xfrm>
            <a:off x="8595360" y="5228493"/>
            <a:ext cx="3596640" cy="1224280"/>
            <a:chOff x="0" y="5676362"/>
            <a:chExt cx="3596640" cy="1224280"/>
          </a:xfrm>
        </p:grpSpPr>
        <p:sp>
          <p:nvSpPr>
            <p:cNvPr id="5" name="Textfeld 4">
              <a:extLst>
                <a:ext uri="{FF2B5EF4-FFF2-40B4-BE49-F238E27FC236}">
                  <a16:creationId xmlns:a16="http://schemas.microsoft.com/office/drawing/2014/main" id="{285AC66F-499E-4305-BC07-716C9D5FF1E0}"/>
                </a:ext>
              </a:extLst>
            </p:cNvPr>
            <p:cNvSpPr txBox="1"/>
            <p:nvPr/>
          </p:nvSpPr>
          <p:spPr>
            <a:xfrm>
              <a:off x="0" y="5759203"/>
              <a:ext cx="3596640" cy="1141439"/>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https://www.blindtextgenerator.de/</a:t>
              </a:r>
            </a:p>
            <a:p>
              <a:r>
                <a:rPr lang="de-AT" sz="1200" dirty="0" err="1">
                  <a:effectLst>
                    <a:outerShdw blurRad="38100" dist="38100" dir="2700000" algn="tl">
                      <a:srgbClr val="000000">
                        <a:alpha val="43137"/>
                      </a:srgbClr>
                    </a:outerShdw>
                  </a:effectLst>
                </a:rPr>
                <a:t>Lorem</a:t>
              </a:r>
              <a:r>
                <a:rPr lang="de-AT" sz="1200" dirty="0">
                  <a:effectLst>
                    <a:outerShdw blurRad="38100" dist="38100" dir="2700000" algn="tl">
                      <a:srgbClr val="000000">
                        <a:alpha val="43137"/>
                      </a:srgbClr>
                    </a:outerShdw>
                  </a:effectLst>
                </a:rPr>
                <a:t> </a:t>
              </a:r>
              <a:r>
                <a:rPr lang="de-AT" sz="1200" dirty="0" err="1">
                  <a:effectLst>
                    <a:outerShdw blurRad="38100" dist="38100" dir="2700000" algn="tl">
                      <a:srgbClr val="000000">
                        <a:alpha val="43137"/>
                      </a:srgbClr>
                    </a:outerShdw>
                  </a:effectLst>
                </a:rPr>
                <a:t>Ipsum</a:t>
              </a:r>
              <a:r>
                <a:rPr lang="de-AT" sz="1200" dirty="0">
                  <a:effectLst>
                    <a:outerShdw blurRad="38100" dist="38100" dir="2700000" algn="tl">
                      <a:srgbClr val="000000">
                        <a:alpha val="43137"/>
                      </a:srgbClr>
                    </a:outerShdw>
                  </a:effectLst>
                </a:rPr>
                <a:t> wird heute noch gern genutzt. Da der Text sinnfrei ist, versucht das Gehirn nicht, den Inhalt zu verstehen. So kann man sich besser auf das Layout konzentrieren.</a:t>
              </a:r>
            </a:p>
          </p:txBody>
        </p:sp>
        <p:pic>
          <p:nvPicPr>
            <p:cNvPr id="6" name="Grafik 5">
              <a:extLst>
                <a:ext uri="{FF2B5EF4-FFF2-40B4-BE49-F238E27FC236}">
                  <a16:creationId xmlns:a16="http://schemas.microsoft.com/office/drawing/2014/main" id="{AF66690E-96DB-476B-9812-C02CA6B7DA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676362"/>
              <a:ext cx="297000" cy="396000"/>
            </a:xfrm>
            <a:prstGeom prst="rect">
              <a:avLst/>
            </a:prstGeom>
            <a:effectLst>
              <a:outerShdw blurRad="50800" dist="38100" dir="2700000" algn="tl" rotWithShape="0">
                <a:prstClr val="black">
                  <a:alpha val="40000"/>
                </a:prstClr>
              </a:outerShdw>
            </a:effectLst>
          </p:spPr>
        </p:pic>
      </p:grpSp>
      <p:sp>
        <p:nvSpPr>
          <p:cNvPr id="7" name="Textfeld 6">
            <a:extLst>
              <a:ext uri="{FF2B5EF4-FFF2-40B4-BE49-F238E27FC236}">
                <a16:creationId xmlns:a16="http://schemas.microsoft.com/office/drawing/2014/main" id="{02186B98-5F39-4028-89A1-6B48FD942513}"/>
              </a:ext>
            </a:extLst>
          </p:cNvPr>
          <p:cNvSpPr txBox="1"/>
          <p:nvPr/>
        </p:nvSpPr>
        <p:spPr>
          <a:xfrm>
            <a:off x="3363800" y="3272391"/>
            <a:ext cx="5557520" cy="95410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unten</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meinLink</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"&gt;Link nach unten&lt;/a&gt;</a:t>
            </a:r>
          </a:p>
          <a:p>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unten</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p:txBody>
      </p:sp>
      <p:sp>
        <p:nvSpPr>
          <p:cNvPr id="8" name="Textplatzhalter 2">
            <a:extLst>
              <a:ext uri="{FF2B5EF4-FFF2-40B4-BE49-F238E27FC236}">
                <a16:creationId xmlns:a16="http://schemas.microsoft.com/office/drawing/2014/main" id="{C3C581E5-AEC2-4461-BD57-448FECCA5C89}"/>
              </a:ext>
            </a:extLst>
          </p:cNvPr>
          <p:cNvSpPr txBox="1">
            <a:spLocks/>
          </p:cNvSpPr>
          <p:nvPr/>
        </p:nvSpPr>
        <p:spPr>
          <a:xfrm>
            <a:off x="1929460" y="2929129"/>
            <a:ext cx="569558" cy="286232"/>
          </a:xfrm>
          <a:prstGeom prst="rect">
            <a:avLst/>
          </a:prstGeom>
          <a:solidFill>
            <a:schemeClr val="accent5">
              <a:lumMod val="50000"/>
            </a:schemeClr>
          </a:solidFill>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dirty="0">
                <a:solidFill>
                  <a:schemeClr val="bg1"/>
                </a:solidFill>
                <a:effectLst>
                  <a:outerShdw blurRad="38100" dist="38100" dir="2700000" algn="tl">
                    <a:srgbClr val="000000">
                      <a:alpha val="43137"/>
                    </a:srgbClr>
                  </a:outerShdw>
                </a:effectLst>
              </a:rPr>
              <a:t>Link</a:t>
            </a:r>
          </a:p>
        </p:txBody>
      </p:sp>
      <p:sp>
        <p:nvSpPr>
          <p:cNvPr id="9" name="Textplatzhalter 2">
            <a:extLst>
              <a:ext uri="{FF2B5EF4-FFF2-40B4-BE49-F238E27FC236}">
                <a16:creationId xmlns:a16="http://schemas.microsoft.com/office/drawing/2014/main" id="{6E0E673A-A142-42CD-B91C-8F7A311B4400}"/>
              </a:ext>
            </a:extLst>
          </p:cNvPr>
          <p:cNvSpPr txBox="1">
            <a:spLocks/>
          </p:cNvSpPr>
          <p:nvPr/>
        </p:nvSpPr>
        <p:spPr>
          <a:xfrm>
            <a:off x="1632799" y="4182389"/>
            <a:ext cx="1162881" cy="286232"/>
          </a:xfrm>
          <a:prstGeom prst="rect">
            <a:avLst/>
          </a:prstGeom>
          <a:solidFill>
            <a:schemeClr val="accent5">
              <a:lumMod val="50000"/>
            </a:schemeClr>
          </a:solidFill>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dirty="0">
                <a:solidFill>
                  <a:schemeClr val="bg1"/>
                </a:solidFill>
                <a:effectLst>
                  <a:outerShdw blurRad="38100" dist="38100" dir="2700000" algn="tl">
                    <a:srgbClr val="000000">
                      <a:alpha val="43137"/>
                    </a:srgbClr>
                  </a:outerShdw>
                </a:effectLst>
              </a:rPr>
              <a:t>Sprungziel</a:t>
            </a:r>
          </a:p>
        </p:txBody>
      </p:sp>
      <p:cxnSp>
        <p:nvCxnSpPr>
          <p:cNvPr id="11" name="Gerade Verbindung mit Pfeil 10">
            <a:extLst>
              <a:ext uri="{FF2B5EF4-FFF2-40B4-BE49-F238E27FC236}">
                <a16:creationId xmlns:a16="http://schemas.microsoft.com/office/drawing/2014/main" id="{0E4EC92B-C5CC-4588-821A-E170F034AC7F}"/>
              </a:ext>
            </a:extLst>
          </p:cNvPr>
          <p:cNvCxnSpPr>
            <a:cxnSpLocks/>
            <a:stCxn id="8" idx="3"/>
          </p:cNvCxnSpPr>
          <p:nvPr/>
        </p:nvCxnSpPr>
        <p:spPr>
          <a:xfrm>
            <a:off x="2499018" y="3072245"/>
            <a:ext cx="864782" cy="340398"/>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B54EB183-C96F-4A46-A46B-32F71B16F9D2}"/>
              </a:ext>
            </a:extLst>
          </p:cNvPr>
          <p:cNvCxnSpPr>
            <a:cxnSpLocks/>
            <a:stCxn id="9" idx="3"/>
          </p:cNvCxnSpPr>
          <p:nvPr/>
        </p:nvCxnSpPr>
        <p:spPr>
          <a:xfrm flipV="1">
            <a:off x="2795680" y="4105374"/>
            <a:ext cx="568120" cy="220131"/>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platzhalter 2">
            <a:extLst>
              <a:ext uri="{FF2B5EF4-FFF2-40B4-BE49-F238E27FC236}">
                <a16:creationId xmlns:a16="http://schemas.microsoft.com/office/drawing/2014/main" id="{5BDBD570-8441-4242-AAEE-76D168F21FDF}"/>
              </a:ext>
            </a:extLst>
          </p:cNvPr>
          <p:cNvSpPr txBox="1">
            <a:spLocks/>
          </p:cNvSpPr>
          <p:nvPr/>
        </p:nvSpPr>
        <p:spPr>
          <a:xfrm>
            <a:off x="1071563" y="4789712"/>
            <a:ext cx="6907066"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Achte genau auf den Unterschied zwischen den Werten für </a:t>
            </a:r>
            <a:r>
              <a:rPr lang="de-AT" dirty="0" err="1">
                <a:latin typeface="Courier New" panose="02070309020205020404" pitchFamily="49" charset="0"/>
                <a:cs typeface="Courier New" panose="02070309020205020404" pitchFamily="49" charset="0"/>
              </a:rPr>
              <a:t>href</a:t>
            </a:r>
            <a:r>
              <a:rPr lang="de-AT" dirty="0"/>
              <a:t> im Link und </a:t>
            </a:r>
            <a:r>
              <a:rPr lang="de-AT" dirty="0" err="1">
                <a:latin typeface="Courier New" panose="02070309020205020404" pitchFamily="49" charset="0"/>
                <a:cs typeface="Courier New" panose="02070309020205020404" pitchFamily="49" charset="0"/>
              </a:rPr>
              <a:t>id</a:t>
            </a:r>
            <a:r>
              <a:rPr lang="de-AT" dirty="0"/>
              <a:t> im Sprungziel. Das </a:t>
            </a:r>
            <a:r>
              <a:rPr lang="de-AT" dirty="0" err="1">
                <a:latin typeface="Courier New" panose="02070309020205020404" pitchFamily="49" charset="0"/>
                <a:cs typeface="Courier New" panose="02070309020205020404" pitchFamily="49" charset="0"/>
              </a:rPr>
              <a:t>href</a:t>
            </a:r>
            <a:r>
              <a:rPr lang="de-AT" dirty="0"/>
              <a:t> beginnt mit einem Hash (</a:t>
            </a:r>
            <a:r>
              <a:rPr lang="de-AT" dirty="0">
                <a:latin typeface="Courier New" panose="02070309020205020404" pitchFamily="49" charset="0"/>
                <a:cs typeface="Courier New" panose="02070309020205020404" pitchFamily="49" charset="0"/>
              </a:rPr>
              <a:t>#</a:t>
            </a:r>
            <a:r>
              <a:rPr lang="de-AT" dirty="0"/>
              <a:t>), die </a:t>
            </a:r>
            <a:r>
              <a:rPr lang="de-AT" dirty="0" err="1">
                <a:latin typeface="Courier New" panose="02070309020205020404" pitchFamily="49" charset="0"/>
                <a:cs typeface="Courier New" panose="02070309020205020404" pitchFamily="49" charset="0"/>
              </a:rPr>
              <a:t>id</a:t>
            </a:r>
            <a:r>
              <a:rPr lang="de-AT" dirty="0"/>
              <a:t> nicht.</a:t>
            </a:r>
          </a:p>
          <a:p>
            <a:r>
              <a:rPr lang="de-AT" dirty="0"/>
              <a:t>Mehrere Sprungziele mit derselben </a:t>
            </a:r>
            <a:r>
              <a:rPr lang="de-AT" dirty="0" err="1">
                <a:latin typeface="Courier New" panose="02070309020205020404" pitchFamily="49" charset="0"/>
                <a:cs typeface="Courier New" panose="02070309020205020404" pitchFamily="49" charset="0"/>
              </a:rPr>
              <a:t>id</a:t>
            </a:r>
            <a:r>
              <a:rPr lang="de-AT" dirty="0"/>
              <a:t> funktionieren nicht. Mehrere Links mit demselben </a:t>
            </a:r>
            <a:r>
              <a:rPr lang="de-AT" dirty="0" err="1">
                <a:latin typeface="Courier New" panose="02070309020205020404" pitchFamily="49" charset="0"/>
                <a:cs typeface="Courier New" panose="02070309020205020404" pitchFamily="49" charset="0"/>
              </a:rPr>
              <a:t>href</a:t>
            </a:r>
            <a:r>
              <a:rPr lang="de-AT" dirty="0"/>
              <a:t> dagegen schon.</a:t>
            </a:r>
          </a:p>
          <a:p>
            <a:r>
              <a:rPr lang="de-AT" dirty="0"/>
              <a:t>Mit Sprungzielen kann zum Seitenende gesprungen werden und umgekehrt.</a:t>
            </a:r>
          </a:p>
        </p:txBody>
      </p:sp>
    </p:spTree>
    <p:extLst>
      <p:ext uri="{BB962C8B-B14F-4D97-AF65-F5344CB8AC3E}">
        <p14:creationId xmlns:p14="http://schemas.microsoft.com/office/powerpoint/2010/main" val="345209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37139-61E9-4E49-A1E0-11C8989602FF}"/>
              </a:ext>
            </a:extLst>
          </p:cNvPr>
          <p:cNvSpPr>
            <a:spLocks noGrp="1"/>
          </p:cNvSpPr>
          <p:nvPr>
            <p:ph type="title"/>
          </p:nvPr>
        </p:nvSpPr>
        <p:spPr/>
        <p:txBody>
          <a:bodyPr/>
          <a:lstStyle/>
          <a:p>
            <a:r>
              <a:rPr lang="de-AT" dirty="0"/>
              <a:t>relative und </a:t>
            </a:r>
            <a:r>
              <a:rPr lang="de-AT" dirty="0" err="1"/>
              <a:t>abolute</a:t>
            </a:r>
            <a:r>
              <a:rPr lang="de-AT" dirty="0"/>
              <a:t> Links</a:t>
            </a:r>
          </a:p>
        </p:txBody>
      </p:sp>
      <p:sp>
        <p:nvSpPr>
          <p:cNvPr id="4" name="Textplatzhalter 3">
            <a:extLst>
              <a:ext uri="{FF2B5EF4-FFF2-40B4-BE49-F238E27FC236}">
                <a16:creationId xmlns:a16="http://schemas.microsoft.com/office/drawing/2014/main" id="{99457428-77EE-4B0A-8076-6005266442D5}"/>
              </a:ext>
            </a:extLst>
          </p:cNvPr>
          <p:cNvSpPr>
            <a:spLocks noGrp="1"/>
          </p:cNvSpPr>
          <p:nvPr>
            <p:ph type="body" sz="quarter" idx="13"/>
          </p:nvPr>
        </p:nvSpPr>
        <p:spPr/>
        <p:txBody>
          <a:bodyPr/>
          <a:lstStyle/>
          <a:p>
            <a:r>
              <a:rPr lang="de-AT" dirty="0"/>
              <a:t>Bei einem Link auf eine andere Seite wird kein Hash an den Anfang des </a:t>
            </a:r>
            <a:r>
              <a:rPr lang="de-AT" dirty="0" err="1"/>
              <a:t>href</a:t>
            </a:r>
            <a:r>
              <a:rPr lang="de-AT" dirty="0"/>
              <a:t> gestellt, die ist nur für Links innerhalb der Seite dar.</a:t>
            </a:r>
          </a:p>
          <a:p>
            <a:r>
              <a:rPr lang="de-AT" dirty="0"/>
              <a:t>Achte auf Groß- und Kleinschreibung. Es könnte sonst passieren, dass es auf dem Server nicht funktioniert.</a:t>
            </a:r>
          </a:p>
        </p:txBody>
      </p:sp>
      <p:sp>
        <p:nvSpPr>
          <p:cNvPr id="3" name="Textplatzhalter 2">
            <a:extLst>
              <a:ext uri="{FF2B5EF4-FFF2-40B4-BE49-F238E27FC236}">
                <a16:creationId xmlns:a16="http://schemas.microsoft.com/office/drawing/2014/main" id="{176BA774-C26E-43C8-B739-B9865952D03C}"/>
              </a:ext>
            </a:extLst>
          </p:cNvPr>
          <p:cNvSpPr>
            <a:spLocks noGrp="1"/>
          </p:cNvSpPr>
          <p:nvPr>
            <p:ph type="body" sz="quarter" idx="14"/>
          </p:nvPr>
        </p:nvSpPr>
        <p:spPr/>
        <p:txBody>
          <a:bodyPr/>
          <a:lstStyle/>
          <a:p>
            <a:endParaRPr lang="de-AT"/>
          </a:p>
        </p:txBody>
      </p:sp>
      <p:sp>
        <p:nvSpPr>
          <p:cNvPr id="5" name="Textfeld 4">
            <a:extLst>
              <a:ext uri="{FF2B5EF4-FFF2-40B4-BE49-F238E27FC236}">
                <a16:creationId xmlns:a16="http://schemas.microsoft.com/office/drawing/2014/main" id="{EBAAEE30-2C19-4691-B0D7-2818D726CD68}"/>
              </a:ext>
            </a:extLst>
          </p:cNvPr>
          <p:cNvSpPr txBox="1"/>
          <p:nvPr/>
        </p:nvSpPr>
        <p:spPr>
          <a:xfrm>
            <a:off x="6228080" y="2580324"/>
            <a:ext cx="573236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="datei.html"&gt;Link zu einer anderen Seite&lt;/a&gt;</a:t>
            </a:r>
          </a:p>
        </p:txBody>
      </p:sp>
      <p:sp>
        <p:nvSpPr>
          <p:cNvPr id="6" name="Textplatzhalter 2">
            <a:extLst>
              <a:ext uri="{FF2B5EF4-FFF2-40B4-BE49-F238E27FC236}">
                <a16:creationId xmlns:a16="http://schemas.microsoft.com/office/drawing/2014/main" id="{65405DD4-B8C0-4F15-9F53-A4C7CA0FA183}"/>
              </a:ext>
            </a:extLst>
          </p:cNvPr>
          <p:cNvSpPr txBox="1">
            <a:spLocks/>
          </p:cNvSpPr>
          <p:nvPr/>
        </p:nvSpPr>
        <p:spPr>
          <a:xfrm>
            <a:off x="229234" y="2395291"/>
            <a:ext cx="4129405" cy="674031"/>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solidFill>
                  <a:schemeClr val="bg1"/>
                </a:solidFill>
                <a:effectLst>
                  <a:outerShdw blurRad="38100" dist="38100" dir="2700000" algn="tl">
                    <a:srgbClr val="000000">
                      <a:alpha val="43137"/>
                    </a:srgbClr>
                  </a:outerShdw>
                </a:effectLst>
              </a:rPr>
              <a:t>Diese Art von Link nennt man einen relativen Link, weil er Dateien relativ zu der Datei sucht, in der sich der Link befindet.</a:t>
            </a:r>
          </a:p>
        </p:txBody>
      </p:sp>
      <p:sp>
        <p:nvSpPr>
          <p:cNvPr id="7" name="Textfeld 6">
            <a:extLst>
              <a:ext uri="{FF2B5EF4-FFF2-40B4-BE49-F238E27FC236}">
                <a16:creationId xmlns:a16="http://schemas.microsoft.com/office/drawing/2014/main" id="{79FC61E0-799C-4A41-9AF4-E60C5F741D33}"/>
              </a:ext>
            </a:extLst>
          </p:cNvPr>
          <p:cNvSpPr txBox="1"/>
          <p:nvPr/>
        </p:nvSpPr>
        <p:spPr>
          <a:xfrm>
            <a:off x="4884840" y="3392124"/>
            <a:ext cx="707560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verzeichnis</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/datei.html"&gt;Link zu einer anderen Seite&lt;/a&gt;</a:t>
            </a:r>
          </a:p>
        </p:txBody>
      </p:sp>
      <p:sp>
        <p:nvSpPr>
          <p:cNvPr id="8" name="Textplatzhalter 2">
            <a:extLst>
              <a:ext uri="{FF2B5EF4-FFF2-40B4-BE49-F238E27FC236}">
                <a16:creationId xmlns:a16="http://schemas.microsoft.com/office/drawing/2014/main" id="{218C66AE-C975-4EC2-8AF2-BFBF004DFF59}"/>
              </a:ext>
            </a:extLst>
          </p:cNvPr>
          <p:cNvSpPr txBox="1">
            <a:spLocks/>
          </p:cNvSpPr>
          <p:nvPr/>
        </p:nvSpPr>
        <p:spPr>
          <a:xfrm>
            <a:off x="229235" y="3205461"/>
            <a:ext cx="4129405" cy="674031"/>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a:spAutoFit/>
          </a:bodyPr>
          <a:lstStyle>
            <a:defPPr>
              <a:defRPr lang="de-DE"/>
            </a:defPPr>
            <a:lvl1pPr marL="228594" indent="-228594">
              <a:lnSpc>
                <a:spcPct val="90000"/>
              </a:lnSpc>
              <a:spcBef>
                <a:spcPts val="1000"/>
              </a:spcBef>
              <a:buFont typeface="FontAwesome" pitchFamily="50" charset="0"/>
              <a:buChar char=""/>
              <a:defRPr sz="1400">
                <a:solidFill>
                  <a:schemeClr val="bg1"/>
                </a:solidFill>
                <a:effectLst>
                  <a:outerShdw blurRad="38100" dist="38100" dir="2700000" algn="tl">
                    <a:srgbClr val="000000">
                      <a:alpha val="43137"/>
                    </a:srgbClr>
                  </a:outerShdw>
                </a:effectLst>
              </a:defRPr>
            </a:lvl1pPr>
            <a:lvl2pPr marL="685783" indent="-228594">
              <a:lnSpc>
                <a:spcPct val="90000"/>
              </a:lnSpc>
              <a:spcBef>
                <a:spcPts val="500"/>
              </a:spcBef>
              <a:buFont typeface="FontAwesome" pitchFamily="50" charset="0"/>
              <a:buChar char=""/>
              <a:defRPr sz="1400"/>
            </a:lvl2pPr>
            <a:lvl3pPr marL="1142971" indent="-228594">
              <a:lnSpc>
                <a:spcPct val="90000"/>
              </a:lnSpc>
              <a:spcBef>
                <a:spcPts val="500"/>
              </a:spcBef>
              <a:buFont typeface="FontAwesome" pitchFamily="50" charset="0"/>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Die Zieldatei muss nicht im selben Verzeichnis liegen. In ein Unterverzeichnis kann man wie links angegeben verlinken.</a:t>
            </a:r>
          </a:p>
        </p:txBody>
      </p:sp>
      <p:sp>
        <p:nvSpPr>
          <p:cNvPr id="9" name="Textfeld 8">
            <a:extLst>
              <a:ext uri="{FF2B5EF4-FFF2-40B4-BE49-F238E27FC236}">
                <a16:creationId xmlns:a16="http://schemas.microsoft.com/office/drawing/2014/main" id="{B02E21C2-4A90-4EFC-8015-24D69A56831F}"/>
              </a:ext>
            </a:extLst>
          </p:cNvPr>
          <p:cNvSpPr txBox="1"/>
          <p:nvPr/>
        </p:nvSpPr>
        <p:spPr>
          <a:xfrm>
            <a:off x="5902960" y="4190229"/>
            <a:ext cx="605748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="../datei.html"&gt;Link zu einer anderen Seite&lt;/a&gt;</a:t>
            </a:r>
          </a:p>
        </p:txBody>
      </p:sp>
      <p:sp>
        <p:nvSpPr>
          <p:cNvPr id="10" name="Textplatzhalter 2">
            <a:extLst>
              <a:ext uri="{FF2B5EF4-FFF2-40B4-BE49-F238E27FC236}">
                <a16:creationId xmlns:a16="http://schemas.microsoft.com/office/drawing/2014/main" id="{33B9435E-EF6F-4AB6-9010-A5F00FA32E38}"/>
              </a:ext>
            </a:extLst>
          </p:cNvPr>
          <p:cNvSpPr txBox="1">
            <a:spLocks/>
          </p:cNvSpPr>
          <p:nvPr/>
        </p:nvSpPr>
        <p:spPr>
          <a:xfrm>
            <a:off x="229234" y="4104051"/>
            <a:ext cx="4129405" cy="480131"/>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a:spAutoFit/>
          </a:bodyPr>
          <a:lstStyle>
            <a:defPPr>
              <a:defRPr lang="de-DE"/>
            </a:defPPr>
            <a:lvl1pPr marL="228594" indent="-228594">
              <a:lnSpc>
                <a:spcPct val="90000"/>
              </a:lnSpc>
              <a:spcBef>
                <a:spcPts val="1000"/>
              </a:spcBef>
              <a:buFont typeface="FontAwesome" pitchFamily="50" charset="0"/>
              <a:buChar char=""/>
              <a:defRPr sz="1400">
                <a:solidFill>
                  <a:schemeClr val="bg1"/>
                </a:solidFill>
                <a:effectLst>
                  <a:outerShdw blurRad="38100" dist="38100" dir="2700000" algn="tl">
                    <a:srgbClr val="000000">
                      <a:alpha val="43137"/>
                    </a:srgbClr>
                  </a:outerShdw>
                </a:effectLst>
              </a:defRPr>
            </a:lvl1pPr>
            <a:lvl2pPr marL="685783" indent="-228594">
              <a:lnSpc>
                <a:spcPct val="90000"/>
              </a:lnSpc>
              <a:spcBef>
                <a:spcPts val="500"/>
              </a:spcBef>
              <a:buFont typeface="FontAwesome" pitchFamily="50" charset="0"/>
              <a:buChar char=""/>
              <a:defRPr sz="1400"/>
            </a:lvl2pPr>
            <a:lvl3pPr marL="1142971" indent="-228594">
              <a:lnSpc>
                <a:spcPct val="90000"/>
              </a:lnSpc>
              <a:spcBef>
                <a:spcPts val="500"/>
              </a:spcBef>
              <a:buFont typeface="FontAwesome" pitchFamily="50" charset="0"/>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In ein Verzeichnis weiter oben wie rechts angegeben</a:t>
            </a:r>
          </a:p>
        </p:txBody>
      </p:sp>
      <p:cxnSp>
        <p:nvCxnSpPr>
          <p:cNvPr id="11" name="Gerade Verbindung mit Pfeil 10">
            <a:extLst>
              <a:ext uri="{FF2B5EF4-FFF2-40B4-BE49-F238E27FC236}">
                <a16:creationId xmlns:a16="http://schemas.microsoft.com/office/drawing/2014/main" id="{C0458ABE-7F07-44ED-B63C-F4B497CDA5C5}"/>
              </a:ext>
            </a:extLst>
          </p:cNvPr>
          <p:cNvCxnSpPr>
            <a:cxnSpLocks/>
            <a:stCxn id="6" idx="3"/>
            <a:endCxn id="5" idx="1"/>
          </p:cNvCxnSpPr>
          <p:nvPr/>
        </p:nvCxnSpPr>
        <p:spPr>
          <a:xfrm>
            <a:off x="4358639" y="2732307"/>
            <a:ext cx="1869441" cy="1906"/>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A2EE2D78-754F-402D-A2AA-FD25638A3540}"/>
              </a:ext>
            </a:extLst>
          </p:cNvPr>
          <p:cNvCxnSpPr>
            <a:cxnSpLocks/>
            <a:stCxn id="8" idx="3"/>
            <a:endCxn id="7" idx="1"/>
          </p:cNvCxnSpPr>
          <p:nvPr/>
        </p:nvCxnSpPr>
        <p:spPr>
          <a:xfrm>
            <a:off x="4358640" y="3542477"/>
            <a:ext cx="526200" cy="3536"/>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C0C2C97B-F5D3-4C40-BB66-8A4B60586A2A}"/>
              </a:ext>
            </a:extLst>
          </p:cNvPr>
          <p:cNvCxnSpPr>
            <a:cxnSpLocks/>
            <a:stCxn id="10" idx="3"/>
            <a:endCxn id="9" idx="1"/>
          </p:cNvCxnSpPr>
          <p:nvPr/>
        </p:nvCxnSpPr>
        <p:spPr>
          <a:xfrm>
            <a:off x="4358639" y="4344117"/>
            <a:ext cx="1544321" cy="1"/>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7BA1D573-1AA7-46A9-87C6-6C33C01D9764}"/>
              </a:ext>
            </a:extLst>
          </p:cNvPr>
          <p:cNvSpPr txBox="1"/>
          <p:nvPr/>
        </p:nvSpPr>
        <p:spPr>
          <a:xfrm>
            <a:off x="4884840" y="4870949"/>
            <a:ext cx="707560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="http://codersbay.at"&gt;Link zu einer anderen Webseite&lt;/a&gt;</a:t>
            </a:r>
          </a:p>
        </p:txBody>
      </p:sp>
      <p:sp>
        <p:nvSpPr>
          <p:cNvPr id="29" name="Textplatzhalter 3">
            <a:extLst>
              <a:ext uri="{FF2B5EF4-FFF2-40B4-BE49-F238E27FC236}">
                <a16:creationId xmlns:a16="http://schemas.microsoft.com/office/drawing/2014/main" id="{157520C3-0270-4BE3-870C-4D36856A8293}"/>
              </a:ext>
            </a:extLst>
          </p:cNvPr>
          <p:cNvSpPr txBox="1">
            <a:spLocks/>
          </p:cNvSpPr>
          <p:nvPr/>
        </p:nvSpPr>
        <p:spPr>
          <a:xfrm>
            <a:off x="229235" y="4795951"/>
            <a:ext cx="3570606" cy="480131"/>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a:spAutoFit/>
          </a:bodyPr>
          <a:lstStyle>
            <a:defPPr>
              <a:defRPr lang="de-DE"/>
            </a:defPPr>
            <a:lvl1pPr marL="228594" indent="-228594">
              <a:lnSpc>
                <a:spcPct val="90000"/>
              </a:lnSpc>
              <a:spcBef>
                <a:spcPts val="1000"/>
              </a:spcBef>
              <a:buFont typeface="FontAwesome" pitchFamily="50" charset="0"/>
              <a:buChar char=""/>
              <a:defRPr sz="1400">
                <a:solidFill>
                  <a:schemeClr val="bg1"/>
                </a:solidFill>
                <a:effectLst>
                  <a:outerShdw blurRad="38100" dist="38100" dir="2700000" algn="tl">
                    <a:srgbClr val="000000">
                      <a:alpha val="43137"/>
                    </a:srgbClr>
                  </a:outerShdw>
                </a:effectLst>
              </a:defRPr>
            </a:lvl1pPr>
            <a:lvl2pPr marL="685783" indent="-228594">
              <a:lnSpc>
                <a:spcPct val="90000"/>
              </a:lnSpc>
              <a:spcBef>
                <a:spcPts val="500"/>
              </a:spcBef>
              <a:buFont typeface="FontAwesome" pitchFamily="50" charset="0"/>
              <a:buChar char=""/>
              <a:defRPr sz="1400"/>
            </a:lvl2pPr>
            <a:lvl3pPr marL="1142971" indent="-228594">
              <a:lnSpc>
                <a:spcPct val="90000"/>
              </a:lnSpc>
              <a:spcBef>
                <a:spcPts val="500"/>
              </a:spcBef>
              <a:buFont typeface="FontAwesome" pitchFamily="50" charset="0"/>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Dieser  Wert von </a:t>
            </a:r>
            <a:r>
              <a:rPr lang="de-AT" dirty="0" err="1">
                <a:latin typeface="Courier New" panose="02070309020205020404" pitchFamily="49" charset="0"/>
                <a:cs typeface="Courier New" panose="02070309020205020404" pitchFamily="49" charset="0"/>
              </a:rPr>
              <a:t>href</a:t>
            </a:r>
            <a:r>
              <a:rPr lang="de-AT" dirty="0"/>
              <a:t> ist technisch eine absolute URL</a:t>
            </a:r>
          </a:p>
        </p:txBody>
      </p:sp>
      <p:cxnSp>
        <p:nvCxnSpPr>
          <p:cNvPr id="31" name="Gerade Verbindung mit Pfeil 30">
            <a:extLst>
              <a:ext uri="{FF2B5EF4-FFF2-40B4-BE49-F238E27FC236}">
                <a16:creationId xmlns:a16="http://schemas.microsoft.com/office/drawing/2014/main" id="{35F9819A-AB8F-475A-BD06-F2BB07145B0C}"/>
              </a:ext>
            </a:extLst>
          </p:cNvPr>
          <p:cNvCxnSpPr>
            <a:cxnSpLocks/>
            <a:stCxn id="36" idx="3"/>
            <a:endCxn id="39" idx="1"/>
          </p:cNvCxnSpPr>
          <p:nvPr/>
        </p:nvCxnSpPr>
        <p:spPr>
          <a:xfrm>
            <a:off x="5273040" y="6014709"/>
            <a:ext cx="2279059" cy="0"/>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platzhalter 3">
            <a:extLst>
              <a:ext uri="{FF2B5EF4-FFF2-40B4-BE49-F238E27FC236}">
                <a16:creationId xmlns:a16="http://schemas.microsoft.com/office/drawing/2014/main" id="{D5905A8E-AC68-453D-A8F2-51B5A682BB46}"/>
              </a:ext>
            </a:extLst>
          </p:cNvPr>
          <p:cNvSpPr txBox="1">
            <a:spLocks/>
          </p:cNvSpPr>
          <p:nvPr/>
        </p:nvSpPr>
        <p:spPr>
          <a:xfrm>
            <a:off x="229234" y="5677693"/>
            <a:ext cx="5043806" cy="674031"/>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a:spAutoFit/>
          </a:bodyPr>
          <a:lstStyle>
            <a:defPPr>
              <a:defRPr lang="de-DE"/>
            </a:defPPr>
            <a:lvl1pPr marL="228594" indent="-228594">
              <a:lnSpc>
                <a:spcPct val="90000"/>
              </a:lnSpc>
              <a:spcBef>
                <a:spcPts val="1000"/>
              </a:spcBef>
              <a:buFont typeface="FontAwesome" pitchFamily="50" charset="0"/>
              <a:buChar char=""/>
              <a:defRPr sz="1400">
                <a:solidFill>
                  <a:schemeClr val="bg1"/>
                </a:solidFill>
                <a:effectLst>
                  <a:outerShdw blurRad="38100" dist="38100" dir="2700000" algn="tl">
                    <a:srgbClr val="000000">
                      <a:alpha val="43137"/>
                    </a:srgbClr>
                  </a:outerShdw>
                </a:effectLst>
              </a:defRPr>
            </a:lvl1pPr>
            <a:lvl2pPr marL="685783" indent="-228594">
              <a:lnSpc>
                <a:spcPct val="90000"/>
              </a:lnSpc>
              <a:spcBef>
                <a:spcPts val="500"/>
              </a:spcBef>
              <a:buFont typeface="FontAwesome" pitchFamily="50" charset="0"/>
              <a:buChar char=""/>
              <a:defRPr sz="1400"/>
            </a:lvl2pPr>
            <a:lvl3pPr marL="1142971" indent="-228594">
              <a:lnSpc>
                <a:spcPct val="90000"/>
              </a:lnSpc>
              <a:spcBef>
                <a:spcPts val="500"/>
              </a:spcBef>
              <a:buFont typeface="FontAwesome" pitchFamily="50" charset="0"/>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latin typeface="Courier New" panose="02070309020205020404" pitchFamily="49" charset="0"/>
                <a:cs typeface="Courier New" panose="02070309020205020404" pitchFamily="49" charset="0"/>
              </a:rPr>
              <a:t>_blank</a:t>
            </a:r>
            <a:br>
              <a:rPr lang="de-AT" dirty="0"/>
            </a:br>
            <a:r>
              <a:rPr lang="de-AT" dirty="0"/>
              <a:t>Link wird in einem neuen Fenster bzw. Tab geöffnet. Ob ein Fenster oder ein Tab geöffnet wird, liegt am Browser</a:t>
            </a:r>
          </a:p>
        </p:txBody>
      </p:sp>
      <p:sp>
        <p:nvSpPr>
          <p:cNvPr id="39" name="Textfeld 38">
            <a:extLst>
              <a:ext uri="{FF2B5EF4-FFF2-40B4-BE49-F238E27FC236}">
                <a16:creationId xmlns:a16="http://schemas.microsoft.com/office/drawing/2014/main" id="{EE33A9D0-8B68-4C41-9671-314A82562A9A}"/>
              </a:ext>
            </a:extLst>
          </p:cNvPr>
          <p:cNvSpPr txBox="1"/>
          <p:nvPr/>
        </p:nvSpPr>
        <p:spPr>
          <a:xfrm>
            <a:off x="7552099" y="5860820"/>
            <a:ext cx="4408341"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href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target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="_blank"&gt;Link&lt;/a&gt;</a:t>
            </a:r>
          </a:p>
        </p:txBody>
      </p:sp>
      <p:cxnSp>
        <p:nvCxnSpPr>
          <p:cNvPr id="44" name="Gerade Verbindung mit Pfeil 43">
            <a:extLst>
              <a:ext uri="{FF2B5EF4-FFF2-40B4-BE49-F238E27FC236}">
                <a16:creationId xmlns:a16="http://schemas.microsoft.com/office/drawing/2014/main" id="{E0395BA3-E829-4DA6-B190-D3721F0934DD}"/>
              </a:ext>
            </a:extLst>
          </p:cNvPr>
          <p:cNvCxnSpPr>
            <a:cxnSpLocks/>
            <a:stCxn id="29" idx="3"/>
            <a:endCxn id="28" idx="1"/>
          </p:cNvCxnSpPr>
          <p:nvPr/>
        </p:nvCxnSpPr>
        <p:spPr>
          <a:xfrm flipV="1">
            <a:off x="3799841" y="5024838"/>
            <a:ext cx="1084999" cy="11179"/>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34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6CD40-A76E-4046-B250-FC4B74883BFE}"/>
              </a:ext>
            </a:extLst>
          </p:cNvPr>
          <p:cNvSpPr>
            <a:spLocks noGrp="1"/>
          </p:cNvSpPr>
          <p:nvPr>
            <p:ph type="title"/>
          </p:nvPr>
        </p:nvSpPr>
        <p:spPr/>
        <p:txBody>
          <a:bodyPr/>
          <a:lstStyle/>
          <a:p>
            <a:r>
              <a:rPr lang="de-AT" dirty="0"/>
              <a:t>Bilder</a:t>
            </a:r>
          </a:p>
        </p:txBody>
      </p:sp>
      <p:sp>
        <p:nvSpPr>
          <p:cNvPr id="4" name="Textplatzhalter 3">
            <a:extLst>
              <a:ext uri="{FF2B5EF4-FFF2-40B4-BE49-F238E27FC236}">
                <a16:creationId xmlns:a16="http://schemas.microsoft.com/office/drawing/2014/main" id="{BA6906BA-89AC-47EE-B6F0-7817FDE15441}"/>
              </a:ext>
            </a:extLst>
          </p:cNvPr>
          <p:cNvSpPr>
            <a:spLocks noGrp="1"/>
          </p:cNvSpPr>
          <p:nvPr>
            <p:ph type="body" sz="quarter" idx="13"/>
          </p:nvPr>
        </p:nvSpPr>
        <p:spPr/>
        <p:txBody>
          <a:bodyPr/>
          <a:lstStyle/>
          <a:p>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img</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rPr>
              <a:t> ist ein sogenanntes </a:t>
            </a:r>
            <a:r>
              <a:rPr lang="de-AT" dirty="0" err="1">
                <a:effectLst>
                  <a:outerShdw blurRad="38100" dist="38100" dir="2700000" algn="tl">
                    <a:srgbClr val="000000">
                      <a:alpha val="43137"/>
                    </a:srgbClr>
                  </a:outerShdw>
                </a:effectLst>
              </a:rPr>
              <a:t>Void</a:t>
            </a:r>
            <a:r>
              <a:rPr lang="de-AT" dirty="0">
                <a:effectLst>
                  <a:outerShdw blurRad="38100" dist="38100" dir="2700000" algn="tl">
                    <a:srgbClr val="000000">
                      <a:alpha val="43137"/>
                    </a:srgbClr>
                  </a:outerShdw>
                </a:effectLst>
              </a:rPr>
              <a:t>-Element, ein HTML-Tag, das niemals einen Tag-Body haben kann.</a:t>
            </a:r>
            <a:endPar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Textfeld 4">
            <a:extLst>
              <a:ext uri="{FF2B5EF4-FFF2-40B4-BE49-F238E27FC236}">
                <a16:creationId xmlns:a16="http://schemas.microsoft.com/office/drawing/2014/main" id="{6E3E882D-562C-4E43-BAB5-AC208ED8045D}"/>
              </a:ext>
            </a:extLst>
          </p:cNvPr>
          <p:cNvSpPr txBox="1"/>
          <p:nvPr/>
        </p:nvSpPr>
        <p:spPr>
          <a:xfrm>
            <a:off x="5689601" y="1770084"/>
            <a:ext cx="593556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src</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="beispielbild.jpg" alt="Bildbeschreibung" /&gt;</a:t>
            </a:r>
          </a:p>
        </p:txBody>
      </p:sp>
      <p:cxnSp>
        <p:nvCxnSpPr>
          <p:cNvPr id="6" name="Gerade Verbindung mit Pfeil 5">
            <a:extLst>
              <a:ext uri="{FF2B5EF4-FFF2-40B4-BE49-F238E27FC236}">
                <a16:creationId xmlns:a16="http://schemas.microsoft.com/office/drawing/2014/main" id="{1A1895E3-82EA-4BDB-93E3-1F44D1F2DC45}"/>
              </a:ext>
            </a:extLst>
          </p:cNvPr>
          <p:cNvCxnSpPr>
            <a:cxnSpLocks/>
            <a:stCxn id="4" idx="3"/>
            <a:endCxn id="5" idx="1"/>
          </p:cNvCxnSpPr>
          <p:nvPr/>
        </p:nvCxnSpPr>
        <p:spPr>
          <a:xfrm>
            <a:off x="4165600" y="1916982"/>
            <a:ext cx="1524001" cy="6991"/>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FF257322-6D1C-4DE9-98D5-3D70C56F10E9}"/>
              </a:ext>
            </a:extLst>
          </p:cNvPr>
          <p:cNvGrpSpPr/>
          <p:nvPr/>
        </p:nvGrpSpPr>
        <p:grpSpPr>
          <a:xfrm>
            <a:off x="6471919" y="5215016"/>
            <a:ext cx="5720081" cy="1254760"/>
            <a:chOff x="-30481" y="5588240"/>
            <a:chExt cx="5720081" cy="1254760"/>
          </a:xfrm>
        </p:grpSpPr>
        <p:sp>
          <p:nvSpPr>
            <p:cNvPr id="8" name="Textfeld 7">
              <a:extLst>
                <a:ext uri="{FF2B5EF4-FFF2-40B4-BE49-F238E27FC236}">
                  <a16:creationId xmlns:a16="http://schemas.microsoft.com/office/drawing/2014/main" id="{231A6417-D48E-48CB-806A-969D907AF049}"/>
                </a:ext>
              </a:extLst>
            </p:cNvPr>
            <p:cNvSpPr txBox="1"/>
            <p:nvPr/>
          </p:nvSpPr>
          <p:spPr>
            <a:xfrm>
              <a:off x="-30481" y="5701561"/>
              <a:ext cx="5720081" cy="1141439"/>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Ein HTML-Dokument ist valide, wenn es allen Regeln für HTML entspricht: Verwendet nur offizielle Tags und Attribute an Stellen, an denen sie erlaubt sind, es schließt alle Tags korrekt und enthält alle verpflichtende Tags und Attribute. Valide ist für einen Webentwickler koscher, halal und zuckerfrei in einem</a:t>
              </a:r>
            </a:p>
          </p:txBody>
        </p:sp>
        <p:pic>
          <p:nvPicPr>
            <p:cNvPr id="9" name="Grafik 8">
              <a:extLst>
                <a:ext uri="{FF2B5EF4-FFF2-40B4-BE49-F238E27FC236}">
                  <a16:creationId xmlns:a16="http://schemas.microsoft.com/office/drawing/2014/main" id="{D3AA8B67-F703-4993-BB81-EA4D85F469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8740" y="5588240"/>
              <a:ext cx="297000" cy="396000"/>
            </a:xfrm>
            <a:prstGeom prst="rect">
              <a:avLst/>
            </a:prstGeom>
            <a:effectLst>
              <a:outerShdw blurRad="50800" dist="38100" dir="2700000" algn="tl" rotWithShape="0">
                <a:prstClr val="black">
                  <a:alpha val="40000"/>
                </a:prstClr>
              </a:outerShdw>
            </a:effectLst>
          </p:spPr>
        </p:pic>
      </p:grpSp>
      <p:sp>
        <p:nvSpPr>
          <p:cNvPr id="12" name="Rechteck 11">
            <a:extLst>
              <a:ext uri="{FF2B5EF4-FFF2-40B4-BE49-F238E27FC236}">
                <a16:creationId xmlns:a16="http://schemas.microsoft.com/office/drawing/2014/main" id="{D9DC07D2-6859-4C06-B894-18610ACE3FD3}"/>
              </a:ext>
            </a:extLst>
          </p:cNvPr>
          <p:cNvSpPr/>
          <p:nvPr/>
        </p:nvSpPr>
        <p:spPr>
          <a:xfrm>
            <a:off x="8818888" y="2265680"/>
            <a:ext cx="2346955" cy="523220"/>
          </a:xfrm>
          <a:prstGeom prst="rect">
            <a:avLst/>
          </a:prstGeom>
        </p:spPr>
        <p:txBody>
          <a:bodyPr wrap="square">
            <a:spAutoFit/>
          </a:bodyPr>
          <a:lstStyle/>
          <a:p>
            <a:r>
              <a:rPr lang="de-AT" sz="1400" dirty="0">
                <a:effectLst>
                  <a:outerShdw blurRad="38100" dist="38100" dir="2700000" algn="tl">
                    <a:srgbClr val="000000">
                      <a:alpha val="43137"/>
                    </a:srgbClr>
                  </a:outerShdw>
                </a:effectLst>
                <a:cs typeface="Courier New" panose="02070309020205020404" pitchFamily="49" charset="0"/>
              </a:rPr>
              <a:t>kurze, aussagekräftige Beschreibung des Bildes</a:t>
            </a:r>
            <a:endParaRPr lang="de-AT" sz="1400" dirty="0"/>
          </a:p>
        </p:txBody>
      </p:sp>
      <p:sp>
        <p:nvSpPr>
          <p:cNvPr id="13" name="Geschweifte Klammer links 12">
            <a:extLst>
              <a:ext uri="{FF2B5EF4-FFF2-40B4-BE49-F238E27FC236}">
                <a16:creationId xmlns:a16="http://schemas.microsoft.com/office/drawing/2014/main" id="{51A8BC11-9A98-426B-8145-23743F1350DA}"/>
              </a:ext>
            </a:extLst>
          </p:cNvPr>
          <p:cNvSpPr/>
          <p:nvPr/>
        </p:nvSpPr>
        <p:spPr>
          <a:xfrm rot="16200000">
            <a:off x="9924519" y="932917"/>
            <a:ext cx="135692" cy="2346953"/>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4" name="Rechteck 13">
            <a:extLst>
              <a:ext uri="{FF2B5EF4-FFF2-40B4-BE49-F238E27FC236}">
                <a16:creationId xmlns:a16="http://schemas.microsoft.com/office/drawing/2014/main" id="{F170C574-3BE2-46A5-9604-CCDB65B7ED4C}"/>
              </a:ext>
            </a:extLst>
          </p:cNvPr>
          <p:cNvSpPr/>
          <p:nvPr/>
        </p:nvSpPr>
        <p:spPr>
          <a:xfrm>
            <a:off x="6310425" y="2265680"/>
            <a:ext cx="2346955" cy="523220"/>
          </a:xfrm>
          <a:prstGeom prst="rect">
            <a:avLst/>
          </a:prstGeom>
        </p:spPr>
        <p:txBody>
          <a:bodyPr wrap="square">
            <a:spAutoFit/>
          </a:bodyPr>
          <a:lstStyle/>
          <a:p>
            <a:r>
              <a:rPr lang="de-AT" sz="1400" dirty="0">
                <a:effectLst>
                  <a:outerShdw blurRad="38100" dist="38100" dir="2700000" algn="tl">
                    <a:srgbClr val="000000">
                      <a:alpha val="43137"/>
                    </a:srgbClr>
                  </a:outerShdw>
                </a:effectLst>
              </a:rPr>
              <a:t>relative oder absolute URL des Bildes</a:t>
            </a:r>
            <a:endParaRPr lang="de-AT" sz="1400" dirty="0"/>
          </a:p>
        </p:txBody>
      </p:sp>
      <p:sp>
        <p:nvSpPr>
          <p:cNvPr id="15" name="Geschweifte Klammer links 14">
            <a:extLst>
              <a:ext uri="{FF2B5EF4-FFF2-40B4-BE49-F238E27FC236}">
                <a16:creationId xmlns:a16="http://schemas.microsoft.com/office/drawing/2014/main" id="{52766683-F3D7-4C05-B8CC-76428FD1C434}"/>
              </a:ext>
            </a:extLst>
          </p:cNvPr>
          <p:cNvSpPr/>
          <p:nvPr/>
        </p:nvSpPr>
        <p:spPr>
          <a:xfrm rot="16200000">
            <a:off x="7416056" y="932917"/>
            <a:ext cx="135692" cy="2346953"/>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9" name="Textplatzhalter 3">
            <a:extLst>
              <a:ext uri="{FF2B5EF4-FFF2-40B4-BE49-F238E27FC236}">
                <a16:creationId xmlns:a16="http://schemas.microsoft.com/office/drawing/2014/main" id="{36A4BF8A-F572-40EE-991C-FD98924B3C53}"/>
              </a:ext>
            </a:extLst>
          </p:cNvPr>
          <p:cNvSpPr txBox="1">
            <a:spLocks/>
          </p:cNvSpPr>
          <p:nvPr/>
        </p:nvSpPr>
        <p:spPr>
          <a:xfrm>
            <a:off x="486032" y="3620493"/>
            <a:ext cx="401484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effectLst>
                  <a:outerShdw blurRad="38100" dist="38100" dir="2700000" algn="tl">
                    <a:srgbClr val="000000">
                      <a:alpha val="43137"/>
                    </a:srgbClr>
                  </a:outerShdw>
                </a:effectLst>
                <a:latin typeface="+mj-lt"/>
                <a:cs typeface="Courier New" panose="02070309020205020404" pitchFamily="49" charset="0"/>
              </a:rPr>
              <a:t>Höhe und Breite des Bildes: </a:t>
            </a:r>
            <a:r>
              <a:rPr lang="de-AT" dirty="0" err="1">
                <a:effectLst>
                  <a:outerShdw blurRad="38100" dist="38100" dir="2700000" algn="tl">
                    <a:srgbClr val="000000">
                      <a:alpha val="43137"/>
                    </a:srgbClr>
                  </a:outerShdw>
                </a:effectLst>
                <a:latin typeface="+mj-lt"/>
                <a:cs typeface="Courier New" panose="02070309020205020404" pitchFamily="49" charset="0"/>
              </a:rPr>
              <a:t>height</a:t>
            </a:r>
            <a:r>
              <a:rPr lang="de-AT" dirty="0">
                <a:effectLst>
                  <a:outerShdw blurRad="38100" dist="38100" dir="2700000" algn="tl">
                    <a:srgbClr val="000000">
                      <a:alpha val="43137"/>
                    </a:srgbClr>
                  </a:outerShdw>
                </a:effectLst>
                <a:latin typeface="+mj-lt"/>
                <a:cs typeface="Courier New" panose="02070309020205020404" pitchFamily="49" charset="0"/>
              </a:rPr>
              <a:t> und </a:t>
            </a:r>
            <a:r>
              <a:rPr lang="de-AT" dirty="0" err="1">
                <a:effectLst>
                  <a:outerShdw blurRad="38100" dist="38100" dir="2700000" algn="tl">
                    <a:srgbClr val="000000">
                      <a:alpha val="43137"/>
                    </a:srgbClr>
                  </a:outerShdw>
                </a:effectLst>
                <a:latin typeface="+mj-lt"/>
                <a:cs typeface="Courier New" panose="02070309020205020404" pitchFamily="49" charset="0"/>
              </a:rPr>
              <a:t>width</a:t>
            </a:r>
            <a:endParaRPr lang="de-AT" dirty="0">
              <a:effectLst>
                <a:outerShdw blurRad="38100" dist="38100" dir="2700000" algn="tl">
                  <a:srgbClr val="000000">
                    <a:alpha val="43137"/>
                  </a:srgbClr>
                </a:outerShdw>
              </a:effectLst>
              <a:latin typeface="+mj-lt"/>
              <a:cs typeface="Courier New" panose="02070309020205020404" pitchFamily="49" charset="0"/>
            </a:endParaRPr>
          </a:p>
          <a:p>
            <a:r>
              <a:rPr lang="de-AT" dirty="0">
                <a:effectLst>
                  <a:outerShdw blurRad="38100" dist="38100" dir="2700000" algn="tl">
                    <a:srgbClr val="000000">
                      <a:alpha val="43137"/>
                    </a:srgbClr>
                  </a:outerShdw>
                </a:effectLst>
                <a:latin typeface="+mj-lt"/>
                <a:cs typeface="Courier New" panose="02070309020205020404" pitchFamily="49" charset="0"/>
              </a:rPr>
              <a:t>nicht verpflichtend</a:t>
            </a:r>
          </a:p>
        </p:txBody>
      </p:sp>
      <p:sp>
        <p:nvSpPr>
          <p:cNvPr id="21" name="Textfeld 20">
            <a:extLst>
              <a:ext uri="{FF2B5EF4-FFF2-40B4-BE49-F238E27FC236}">
                <a16:creationId xmlns:a16="http://schemas.microsoft.com/office/drawing/2014/main" id="{E49B22F8-FD26-4C3D-ABBA-D53530645606}"/>
              </a:ext>
            </a:extLst>
          </p:cNvPr>
          <p:cNvSpPr txBox="1"/>
          <p:nvPr/>
        </p:nvSpPr>
        <p:spPr>
          <a:xfrm>
            <a:off x="5689601" y="3749770"/>
            <a:ext cx="593556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src</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alt="..."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height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="50"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width</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="200" /&gt;</a:t>
            </a:r>
          </a:p>
        </p:txBody>
      </p:sp>
      <p:cxnSp>
        <p:nvCxnSpPr>
          <p:cNvPr id="22" name="Gerade Verbindung mit Pfeil 21">
            <a:extLst>
              <a:ext uri="{FF2B5EF4-FFF2-40B4-BE49-F238E27FC236}">
                <a16:creationId xmlns:a16="http://schemas.microsoft.com/office/drawing/2014/main" id="{6BB6116B-5290-46EF-A635-E9AFE8FC2657}"/>
              </a:ext>
            </a:extLst>
          </p:cNvPr>
          <p:cNvCxnSpPr>
            <a:cxnSpLocks/>
            <a:stCxn id="19" idx="3"/>
            <a:endCxn id="21" idx="1"/>
          </p:cNvCxnSpPr>
          <p:nvPr/>
        </p:nvCxnSpPr>
        <p:spPr>
          <a:xfrm flipV="1">
            <a:off x="4500880" y="3903659"/>
            <a:ext cx="1188721" cy="21020"/>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9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6CD40-A76E-4046-B250-FC4B74883BFE}"/>
              </a:ext>
            </a:extLst>
          </p:cNvPr>
          <p:cNvSpPr>
            <a:spLocks noGrp="1"/>
          </p:cNvSpPr>
          <p:nvPr>
            <p:ph type="title"/>
          </p:nvPr>
        </p:nvSpPr>
        <p:spPr/>
        <p:txBody>
          <a:bodyPr/>
          <a:lstStyle/>
          <a:p>
            <a:r>
              <a:rPr lang="de-AT" dirty="0"/>
              <a:t>Bilder</a:t>
            </a:r>
          </a:p>
        </p:txBody>
      </p:sp>
      <p:sp>
        <p:nvSpPr>
          <p:cNvPr id="7" name="Textplatzhalter 6">
            <a:extLst>
              <a:ext uri="{FF2B5EF4-FFF2-40B4-BE49-F238E27FC236}">
                <a16:creationId xmlns:a16="http://schemas.microsoft.com/office/drawing/2014/main" id="{C39C0717-6BD7-4101-92CF-36270937C613}"/>
              </a:ext>
            </a:extLst>
          </p:cNvPr>
          <p:cNvSpPr>
            <a:spLocks noGrp="1"/>
          </p:cNvSpPr>
          <p:nvPr>
            <p:ph type="body" sz="quarter" idx="13"/>
          </p:nvPr>
        </p:nvSpPr>
        <p:spPr/>
        <p:txBody>
          <a:bodyPr/>
          <a:lstStyle/>
          <a:p>
            <a:r>
              <a:rPr lang="de-AT" dirty="0"/>
              <a:t>JPEG/JPG</a:t>
            </a:r>
          </a:p>
          <a:p>
            <a:pPr lvl="1"/>
            <a:r>
              <a:rPr lang="de-AT" dirty="0"/>
              <a:t>erzeugt die kleinsten Dateien, benutzt eine verlustbehaftete Kompression. Je kleiner die Bilddatei desto </a:t>
            </a:r>
            <a:r>
              <a:rPr lang="de-AT" dirty="0" err="1"/>
              <a:t>pixeliger</a:t>
            </a:r>
            <a:r>
              <a:rPr lang="de-AT" dirty="0"/>
              <a:t> scheint das Bild</a:t>
            </a:r>
          </a:p>
          <a:p>
            <a:pPr lvl="1"/>
            <a:r>
              <a:rPr lang="de-AT" dirty="0"/>
              <a:t>unterstützt keine Transparenz</a:t>
            </a:r>
          </a:p>
          <a:p>
            <a:pPr lvl="1"/>
            <a:endParaRPr lang="de-AT" dirty="0"/>
          </a:p>
          <a:p>
            <a:r>
              <a:rPr lang="de-AT" dirty="0"/>
              <a:t>PNG</a:t>
            </a:r>
          </a:p>
          <a:p>
            <a:pPr lvl="1"/>
            <a:r>
              <a:rPr lang="de-AT" dirty="0"/>
              <a:t>schlechtere Kompression als JPG, aber verlustfreier</a:t>
            </a:r>
          </a:p>
          <a:p>
            <a:pPr lvl="1"/>
            <a:r>
              <a:rPr lang="de-AT" dirty="0"/>
              <a:t>unterstützt Transparenz</a:t>
            </a:r>
          </a:p>
          <a:p>
            <a:pPr lvl="1"/>
            <a:endParaRPr lang="de-AT" dirty="0"/>
          </a:p>
          <a:p>
            <a:r>
              <a:rPr lang="de-AT" dirty="0"/>
              <a:t>GIF</a:t>
            </a:r>
          </a:p>
          <a:p>
            <a:pPr lvl="1"/>
            <a:r>
              <a:rPr lang="de-AT" dirty="0"/>
              <a:t>benutzt nur 256 Farben</a:t>
            </a:r>
          </a:p>
          <a:p>
            <a:pPr lvl="1"/>
            <a:r>
              <a:rPr lang="de-AT" dirty="0"/>
              <a:t>benutzt für kurze Animationen</a:t>
            </a:r>
          </a:p>
        </p:txBody>
      </p:sp>
      <p:grpSp>
        <p:nvGrpSpPr>
          <p:cNvPr id="4" name="Gruppieren 3">
            <a:extLst>
              <a:ext uri="{FF2B5EF4-FFF2-40B4-BE49-F238E27FC236}">
                <a16:creationId xmlns:a16="http://schemas.microsoft.com/office/drawing/2014/main" id="{78DE277F-F569-441C-92BA-9DC5024ACAB0}"/>
              </a:ext>
            </a:extLst>
          </p:cNvPr>
          <p:cNvGrpSpPr/>
          <p:nvPr/>
        </p:nvGrpSpPr>
        <p:grpSpPr>
          <a:xfrm>
            <a:off x="9460971" y="5811704"/>
            <a:ext cx="2733041" cy="644778"/>
            <a:chOff x="-275" y="6212916"/>
            <a:chExt cx="2733041" cy="644778"/>
          </a:xfrm>
        </p:grpSpPr>
        <p:sp>
          <p:nvSpPr>
            <p:cNvPr id="8" name="Textfeld 7">
              <a:extLst>
                <a:ext uri="{FF2B5EF4-FFF2-40B4-BE49-F238E27FC236}">
                  <a16:creationId xmlns:a16="http://schemas.microsoft.com/office/drawing/2014/main" id="{231A6417-D48E-48CB-806A-969D907AF049}"/>
                </a:ext>
              </a:extLst>
            </p:cNvPr>
            <p:cNvSpPr txBox="1"/>
            <p:nvPr/>
          </p:nvSpPr>
          <p:spPr>
            <a:xfrm>
              <a:off x="-275" y="6270253"/>
              <a:ext cx="2733041" cy="587441"/>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Bilder verlustfrei komprimieren: </a:t>
              </a:r>
            </a:p>
            <a:p>
              <a:r>
                <a:rPr lang="de-AT" sz="1200" dirty="0">
                  <a:effectLst>
                    <a:outerShdw blurRad="38100" dist="38100" dir="2700000" algn="tl">
                      <a:srgbClr val="000000">
                        <a:alpha val="43137"/>
                      </a:srgbClr>
                    </a:outerShdw>
                  </a:effectLst>
                </a:rPr>
                <a:t>http://tinypng.com/</a:t>
              </a:r>
            </a:p>
          </p:txBody>
        </p:sp>
        <p:pic>
          <p:nvPicPr>
            <p:cNvPr id="9" name="Grafik 8">
              <a:extLst>
                <a:ext uri="{FF2B5EF4-FFF2-40B4-BE49-F238E27FC236}">
                  <a16:creationId xmlns:a16="http://schemas.microsoft.com/office/drawing/2014/main" id="{D3AA8B67-F703-4993-BB81-EA4D85F469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5162" y="6212916"/>
              <a:ext cx="297000" cy="396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61621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A9753-15E5-459A-8815-2ECAEDE5EA49}"/>
              </a:ext>
            </a:extLst>
          </p:cNvPr>
          <p:cNvSpPr>
            <a:spLocks noGrp="1"/>
          </p:cNvSpPr>
          <p:nvPr>
            <p:ph type="title"/>
          </p:nvPr>
        </p:nvSpPr>
        <p:spPr/>
        <p:txBody>
          <a:bodyPr anchor="ctr"/>
          <a:lstStyle/>
          <a:p>
            <a:r>
              <a:rPr lang="de-AT" dirty="0"/>
              <a:t>Meta-Tags</a:t>
            </a:r>
          </a:p>
        </p:txBody>
      </p:sp>
      <p:sp>
        <p:nvSpPr>
          <p:cNvPr id="4" name="Foliennummernplatzhalter 3">
            <a:extLst>
              <a:ext uri="{FF2B5EF4-FFF2-40B4-BE49-F238E27FC236}">
                <a16:creationId xmlns:a16="http://schemas.microsoft.com/office/drawing/2014/main" id="{174156A9-093E-4111-8ECA-58F828199E3C}"/>
              </a:ext>
            </a:extLst>
          </p:cNvPr>
          <p:cNvSpPr>
            <a:spLocks noGrp="1"/>
          </p:cNvSpPr>
          <p:nvPr>
            <p:ph type="sldNum" sz="quarter" idx="4294967295"/>
          </p:nvPr>
        </p:nvSpPr>
        <p:spPr>
          <a:xfrm>
            <a:off x="11288713" y="6548438"/>
            <a:ext cx="903287" cy="309562"/>
          </a:xfrm>
          <a:prstGeom prst="rect">
            <a:avLst/>
          </a:prstGeom>
        </p:spPr>
        <p:txBody>
          <a:bodyPr/>
          <a:lstStyle/>
          <a:p>
            <a:r>
              <a:rPr lang="de-AT"/>
              <a:t>&lt; </a:t>
            </a:r>
            <a:fld id="{6BBE5B70-5D0B-4CE5-AA79-5078F758D57B}" type="slidenum">
              <a:rPr lang="de-AT" smtClean="0"/>
              <a:pPr/>
              <a:t>18</a:t>
            </a:fld>
            <a:r>
              <a:rPr lang="de-AT"/>
              <a:t> /&gt;</a:t>
            </a:r>
            <a:endParaRPr lang="de-AT" dirty="0"/>
          </a:p>
        </p:txBody>
      </p:sp>
      <p:sp>
        <p:nvSpPr>
          <p:cNvPr id="3" name="Textfeld 2">
            <a:extLst>
              <a:ext uri="{FF2B5EF4-FFF2-40B4-BE49-F238E27FC236}">
                <a16:creationId xmlns:a16="http://schemas.microsoft.com/office/drawing/2014/main" id="{61626D93-3F41-4C1D-900B-4912191C27E9}"/>
              </a:ext>
            </a:extLst>
          </p:cNvPr>
          <p:cNvSpPr txBox="1"/>
          <p:nvPr/>
        </p:nvSpPr>
        <p:spPr>
          <a:xfrm>
            <a:off x="626076" y="1491049"/>
            <a:ext cx="10622621" cy="3108543"/>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defPPr>
              <a:defRPr lang="de-DE"/>
            </a:defPPr>
            <a:lvl1pPr>
              <a:defRPr sz="14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 lang="de"&gt;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charset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="utf-8" /&gt;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http-</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equiv</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="X-UA-</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Compatible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="IE=</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edge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viewport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width</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device-width,initial-scale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=1.0,user-scalable=</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csrf</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-token"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description</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author</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content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lvl="2"/>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lvl="2"/>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
        <p:nvSpPr>
          <p:cNvPr id="12" name="Rectangle 5">
            <a:extLst>
              <a:ext uri="{FF2B5EF4-FFF2-40B4-BE49-F238E27FC236}">
                <a16:creationId xmlns:a16="http://schemas.microsoft.com/office/drawing/2014/main" id="{A806D355-7F02-4CCD-8405-C9FEFAB6C2B4}"/>
              </a:ext>
            </a:extLst>
          </p:cNvPr>
          <p:cNvSpPr>
            <a:spLocks noChangeArrowheads="1"/>
          </p:cNvSpPr>
          <p:nvPr/>
        </p:nvSpPr>
        <p:spPr bwMode="auto">
          <a:xfrm>
            <a:off x="1633857" y="4927601"/>
            <a:ext cx="6778334" cy="1383969"/>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Meta-Tags enthalten Informationen über die Webseite, die im Browser nicht angezeigt werden, sondern sich eher an die Browser selbst, an den Server, die Suchmaschinen und spezielle Anwendungen richten.</a:t>
            </a:r>
          </a:p>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Sie sitzen meist im Kopf der Seite und als maschinenlesbare Informationen von der Kurzbeschreibung (</a:t>
            </a:r>
            <a:r>
              <a:rPr lang="de-DE" sz="1400" dirty="0" err="1">
                <a:effectLst>
                  <a:outerShdw blurRad="38100" dist="38100" dir="2700000" algn="tl">
                    <a:srgbClr val="000000">
                      <a:alpha val="43137"/>
                    </a:srgbClr>
                  </a:outerShdw>
                </a:effectLst>
              </a:rPr>
              <a:t>meta</a:t>
            </a:r>
            <a:r>
              <a:rPr lang="de-DE" sz="1400" dirty="0">
                <a:effectLst>
                  <a:outerShdw blurRad="38100" dist="38100" dir="2700000" algn="tl">
                    <a:srgbClr val="000000">
                      <a:alpha val="43137"/>
                    </a:srgbClr>
                  </a:outerShdw>
                </a:effectLst>
              </a:rPr>
              <a:t> </a:t>
            </a:r>
            <a:r>
              <a:rPr lang="de-DE" sz="1400" dirty="0" err="1">
                <a:effectLst>
                  <a:outerShdw blurRad="38100" dist="38100" dir="2700000" algn="tl">
                    <a:srgbClr val="000000">
                      <a:alpha val="43137"/>
                    </a:srgbClr>
                  </a:outerShdw>
                </a:effectLst>
              </a:rPr>
              <a:t>description</a:t>
            </a:r>
            <a:r>
              <a:rPr lang="de-DE" sz="1400" dirty="0">
                <a:effectLst>
                  <a:outerShdw blurRad="38100" dist="38100" dir="2700000" algn="tl">
                    <a:srgbClr val="000000">
                      <a:alpha val="43137"/>
                    </a:srgbClr>
                  </a:outerShdw>
                </a:effectLst>
              </a:rPr>
              <a:t>) über die </a:t>
            </a:r>
            <a:r>
              <a:rPr lang="de-DE" sz="1400" dirty="0" err="1">
                <a:effectLst>
                  <a:outerShdw blurRad="38100" dist="38100" dir="2700000" algn="tl">
                    <a:srgbClr val="000000">
                      <a:alpha val="43137"/>
                    </a:srgbClr>
                  </a:outerShdw>
                </a:effectLst>
              </a:rPr>
              <a:t>robots</a:t>
            </a:r>
            <a:r>
              <a:rPr lang="de-DE" sz="1400" dirty="0">
                <a:effectLst>
                  <a:outerShdw blurRad="38100" dist="38100" dir="2700000" algn="tl">
                    <a:srgbClr val="000000">
                      <a:alpha val="43137"/>
                    </a:srgbClr>
                  </a:outerShdw>
                </a:effectLst>
              </a:rPr>
              <a:t>-Anweisung bis zum Viewport der mobilen Geräte.</a:t>
            </a:r>
          </a:p>
        </p:txBody>
      </p:sp>
      <p:grpSp>
        <p:nvGrpSpPr>
          <p:cNvPr id="7" name="Gruppieren 6">
            <a:extLst>
              <a:ext uri="{FF2B5EF4-FFF2-40B4-BE49-F238E27FC236}">
                <a16:creationId xmlns:a16="http://schemas.microsoft.com/office/drawing/2014/main" id="{61C2F22D-D087-4552-852B-C59D987E6056}"/>
              </a:ext>
            </a:extLst>
          </p:cNvPr>
          <p:cNvGrpSpPr/>
          <p:nvPr/>
        </p:nvGrpSpPr>
        <p:grpSpPr>
          <a:xfrm>
            <a:off x="8595360" y="5971979"/>
            <a:ext cx="3596640" cy="485616"/>
            <a:chOff x="0" y="6401186"/>
            <a:chExt cx="3596640" cy="485616"/>
          </a:xfrm>
        </p:grpSpPr>
        <p:sp>
          <p:nvSpPr>
            <p:cNvPr id="8" name="Textfeld 7">
              <a:extLst>
                <a:ext uri="{FF2B5EF4-FFF2-40B4-BE49-F238E27FC236}">
                  <a16:creationId xmlns:a16="http://schemas.microsoft.com/office/drawing/2014/main" id="{706D3E6B-27BD-4002-81DD-09049CA7514F}"/>
                </a:ext>
              </a:extLst>
            </p:cNvPr>
            <p:cNvSpPr txBox="1"/>
            <p:nvPr/>
          </p:nvSpPr>
          <p:spPr>
            <a:xfrm>
              <a:off x="0" y="6484027"/>
              <a:ext cx="3596640" cy="402775"/>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https://www.mediaevent.de/xhtml/meta.html</a:t>
              </a:r>
            </a:p>
          </p:txBody>
        </p:sp>
        <p:pic>
          <p:nvPicPr>
            <p:cNvPr id="9" name="Grafik 8">
              <a:extLst>
                <a:ext uri="{FF2B5EF4-FFF2-40B4-BE49-F238E27FC236}">
                  <a16:creationId xmlns:a16="http://schemas.microsoft.com/office/drawing/2014/main" id="{A8FC7453-9684-4470-AF23-5EE2CAD4E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6401186"/>
              <a:ext cx="297000" cy="396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70995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861C75CF-2453-483E-B50C-38915F9D4CB9}"/>
              </a:ext>
            </a:extLst>
          </p:cNvPr>
          <p:cNvSpPr txBox="1"/>
          <p:nvPr/>
        </p:nvSpPr>
        <p:spPr>
          <a:xfrm>
            <a:off x="5191762" y="4572514"/>
            <a:ext cx="589280" cy="216000"/>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3" name="Textfeld 12">
            <a:extLst>
              <a:ext uri="{FF2B5EF4-FFF2-40B4-BE49-F238E27FC236}">
                <a16:creationId xmlns:a16="http://schemas.microsoft.com/office/drawing/2014/main" id="{9A9A98ED-27A7-4EDA-A9EA-47C4EB880FC8}"/>
              </a:ext>
            </a:extLst>
          </p:cNvPr>
          <p:cNvSpPr txBox="1"/>
          <p:nvPr/>
        </p:nvSpPr>
        <p:spPr>
          <a:xfrm>
            <a:off x="4043680" y="4572514"/>
            <a:ext cx="436880" cy="216000"/>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4" name="Textfeld 13">
            <a:extLst>
              <a:ext uri="{FF2B5EF4-FFF2-40B4-BE49-F238E27FC236}">
                <a16:creationId xmlns:a16="http://schemas.microsoft.com/office/drawing/2014/main" id="{7D7BCFB8-8723-4DBF-BA2B-73B1FC8F2467}"/>
              </a:ext>
            </a:extLst>
          </p:cNvPr>
          <p:cNvSpPr txBox="1"/>
          <p:nvPr/>
        </p:nvSpPr>
        <p:spPr>
          <a:xfrm>
            <a:off x="3423921" y="4572514"/>
            <a:ext cx="436879" cy="216000"/>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8" name="Textplatzhalter 2">
            <a:extLst>
              <a:ext uri="{FF2B5EF4-FFF2-40B4-BE49-F238E27FC236}">
                <a16:creationId xmlns:a16="http://schemas.microsoft.com/office/drawing/2014/main" id="{8707B177-B7EF-4454-832F-B75D58B977F0}"/>
              </a:ext>
            </a:extLst>
          </p:cNvPr>
          <p:cNvSpPr txBox="1">
            <a:spLocks/>
          </p:cNvSpPr>
          <p:nvPr/>
        </p:nvSpPr>
        <p:spPr>
          <a:xfrm>
            <a:off x="371475" y="4033789"/>
            <a:ext cx="10067925" cy="996170"/>
          </a:xfrm>
          <a:prstGeom prst="rect">
            <a:avLst/>
          </a:prstGeom>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Character </a:t>
            </a:r>
            <a:r>
              <a:rPr lang="de-AT" dirty="0" err="1"/>
              <a:t>Entities</a:t>
            </a:r>
            <a:r>
              <a:rPr lang="de-AT" dirty="0"/>
              <a:t> fangen mit einem </a:t>
            </a:r>
            <a:r>
              <a:rPr lang="de-AT" dirty="0">
                <a:latin typeface="Courier New" panose="02070309020205020404" pitchFamily="49" charset="0"/>
                <a:cs typeface="Courier New" panose="02070309020205020404" pitchFamily="49" charset="0"/>
              </a:rPr>
              <a:t>&amp;</a:t>
            </a:r>
            <a:r>
              <a:rPr lang="de-AT" dirty="0"/>
              <a:t> an und hören mit einem </a:t>
            </a:r>
            <a:r>
              <a:rPr lang="de-AT" dirty="0">
                <a:latin typeface="Courier New" panose="02070309020205020404" pitchFamily="49" charset="0"/>
                <a:cs typeface="Courier New" panose="02070309020205020404" pitchFamily="49" charset="0"/>
              </a:rPr>
              <a:t>;</a:t>
            </a:r>
            <a:r>
              <a:rPr lang="de-AT" dirty="0"/>
              <a:t> auf</a:t>
            </a:r>
          </a:p>
          <a:p>
            <a:pPr lvl="1"/>
            <a:r>
              <a:rPr lang="de-AT" dirty="0"/>
              <a:t>&amp;</a:t>
            </a:r>
            <a:r>
              <a:rPr lang="de-AT" dirty="0" err="1"/>
              <a:t>copy</a:t>
            </a:r>
            <a:r>
              <a:rPr lang="de-AT" dirty="0"/>
              <a:t>;  = ©</a:t>
            </a:r>
          </a:p>
          <a:p>
            <a:pPr lvl="1"/>
            <a:r>
              <a:rPr lang="de-AT" b="1" dirty="0">
                <a:latin typeface="Courier New" panose="02070309020205020404" pitchFamily="49" charset="0"/>
                <a:cs typeface="Courier New" panose="02070309020205020404" pitchFamily="49" charset="0"/>
              </a:rPr>
              <a:t>&lt;</a:t>
            </a:r>
            <a:r>
              <a:rPr lang="de-AT" dirty="0"/>
              <a:t>, </a:t>
            </a:r>
            <a:r>
              <a:rPr lang="de-AT" b="1" dirty="0">
                <a:latin typeface="Courier New" panose="02070309020205020404" pitchFamily="49" charset="0"/>
                <a:cs typeface="Courier New" panose="02070309020205020404" pitchFamily="49" charset="0"/>
              </a:rPr>
              <a:t>&gt;</a:t>
            </a:r>
            <a:r>
              <a:rPr lang="de-AT" dirty="0"/>
              <a:t>, </a:t>
            </a:r>
            <a:r>
              <a:rPr lang="de-AT" b="1" dirty="0">
                <a:latin typeface="Courier New" panose="02070309020205020404" pitchFamily="49" charset="0"/>
                <a:cs typeface="Courier New" panose="02070309020205020404" pitchFamily="49" charset="0"/>
              </a:rPr>
              <a:t>&amp;</a:t>
            </a:r>
            <a:r>
              <a:rPr lang="de-AT" dirty="0"/>
              <a:t> müssen IMMER als    </a:t>
            </a:r>
            <a:r>
              <a:rPr lang="de-AT" b="1" dirty="0">
                <a:latin typeface="Courier New" panose="02070309020205020404" pitchFamily="49" charset="0"/>
                <a:cs typeface="Courier New" panose="02070309020205020404" pitchFamily="49" charset="0"/>
              </a:rPr>
              <a:t>&amp;</a:t>
            </a:r>
            <a:r>
              <a:rPr lang="de-AT" b="1" dirty="0" err="1">
                <a:latin typeface="Courier New" panose="02070309020205020404" pitchFamily="49" charset="0"/>
                <a:cs typeface="Courier New" panose="02070309020205020404" pitchFamily="49" charset="0"/>
              </a:rPr>
              <a:t>lt</a:t>
            </a:r>
            <a:r>
              <a:rPr lang="de-AT" b="1" dirty="0">
                <a:latin typeface="Courier New" panose="02070309020205020404" pitchFamily="49" charset="0"/>
                <a:cs typeface="Courier New" panose="02070309020205020404" pitchFamily="49" charset="0"/>
              </a:rPr>
              <a:t>;</a:t>
            </a:r>
            <a:r>
              <a:rPr lang="de-AT" dirty="0"/>
              <a:t>    </a:t>
            </a:r>
            <a:r>
              <a:rPr lang="de-AT" b="1" dirty="0">
                <a:latin typeface="Courier New" panose="02070309020205020404" pitchFamily="49" charset="0"/>
                <a:cs typeface="Courier New" panose="02070309020205020404" pitchFamily="49" charset="0"/>
              </a:rPr>
              <a:t>&amp;</a:t>
            </a:r>
            <a:r>
              <a:rPr lang="de-AT" b="1" dirty="0" err="1">
                <a:latin typeface="Courier New" panose="02070309020205020404" pitchFamily="49" charset="0"/>
                <a:cs typeface="Courier New" panose="02070309020205020404" pitchFamily="49" charset="0"/>
              </a:rPr>
              <a:t>gt</a:t>
            </a:r>
            <a:r>
              <a:rPr lang="de-AT" b="1" dirty="0">
                <a:latin typeface="Courier New" panose="02070309020205020404" pitchFamily="49" charset="0"/>
                <a:cs typeface="Courier New" panose="02070309020205020404" pitchFamily="49" charset="0"/>
              </a:rPr>
              <a:t>;</a:t>
            </a:r>
            <a:r>
              <a:rPr lang="de-AT" dirty="0"/>
              <a:t>     und    </a:t>
            </a:r>
            <a:r>
              <a:rPr lang="de-AT" b="1" dirty="0">
                <a:latin typeface="Courier New" panose="02070309020205020404" pitchFamily="49" charset="0"/>
                <a:cs typeface="Courier New" panose="02070309020205020404" pitchFamily="49" charset="0"/>
              </a:rPr>
              <a:t>&amp;</a:t>
            </a:r>
            <a:r>
              <a:rPr lang="de-AT" b="1" dirty="0" err="1">
                <a:latin typeface="Courier New" panose="02070309020205020404" pitchFamily="49" charset="0"/>
                <a:cs typeface="Courier New" panose="02070309020205020404" pitchFamily="49" charset="0"/>
              </a:rPr>
              <a:t>amp</a:t>
            </a:r>
            <a:r>
              <a:rPr lang="de-AT" b="1" dirty="0">
                <a:latin typeface="Courier New" panose="02070309020205020404" pitchFamily="49" charset="0"/>
                <a:cs typeface="Courier New" panose="02070309020205020404" pitchFamily="49" charset="0"/>
              </a:rPr>
              <a:t>; </a:t>
            </a:r>
            <a:r>
              <a:rPr lang="de-AT" dirty="0"/>
              <a:t> codiert werden, sonst interpretiert sie der Browser als Teil eines Tags oder einer Entity</a:t>
            </a:r>
          </a:p>
        </p:txBody>
      </p:sp>
      <p:sp>
        <p:nvSpPr>
          <p:cNvPr id="2" name="Titel 1">
            <a:extLst>
              <a:ext uri="{FF2B5EF4-FFF2-40B4-BE49-F238E27FC236}">
                <a16:creationId xmlns:a16="http://schemas.microsoft.com/office/drawing/2014/main" id="{8D4BD061-C044-41BA-81C0-02CA911AD940}"/>
              </a:ext>
            </a:extLst>
          </p:cNvPr>
          <p:cNvSpPr>
            <a:spLocks noGrp="1"/>
          </p:cNvSpPr>
          <p:nvPr>
            <p:ph type="title"/>
          </p:nvPr>
        </p:nvSpPr>
        <p:spPr/>
        <p:txBody>
          <a:bodyPr/>
          <a:lstStyle/>
          <a:p>
            <a:r>
              <a:rPr lang="de-AT" dirty="0"/>
              <a:t>Character Encoding &amp; </a:t>
            </a:r>
            <a:br>
              <a:rPr lang="de-AT" dirty="0"/>
            </a:br>
            <a:r>
              <a:rPr lang="de-AT" dirty="0"/>
              <a:t>Character </a:t>
            </a:r>
            <a:r>
              <a:rPr lang="de-AT" dirty="0" err="1"/>
              <a:t>Entities</a:t>
            </a:r>
            <a:endParaRPr lang="de-AT" dirty="0"/>
          </a:p>
        </p:txBody>
      </p:sp>
      <p:sp>
        <p:nvSpPr>
          <p:cNvPr id="4" name="Textplatzhalter 3">
            <a:extLst>
              <a:ext uri="{FF2B5EF4-FFF2-40B4-BE49-F238E27FC236}">
                <a16:creationId xmlns:a16="http://schemas.microsoft.com/office/drawing/2014/main" id="{E11D5968-CD0B-4E2B-8D81-1F2B5EB7B742}"/>
              </a:ext>
            </a:extLst>
          </p:cNvPr>
          <p:cNvSpPr>
            <a:spLocks noGrp="1"/>
          </p:cNvSpPr>
          <p:nvPr>
            <p:ph type="body" sz="quarter" idx="13"/>
          </p:nvPr>
        </p:nvSpPr>
        <p:spPr/>
        <p:txBody>
          <a:bodyPr/>
          <a:lstStyle/>
          <a:p>
            <a:r>
              <a:rPr lang="de-AT" dirty="0"/>
              <a:t>Dokument muss in einem Unicode Encoding gespeichert sein und Browser muss das auch wissen</a:t>
            </a:r>
          </a:p>
          <a:p>
            <a:r>
              <a:rPr lang="de-AT" dirty="0"/>
              <a:t>Einstellung für Notepad++</a:t>
            </a:r>
          </a:p>
          <a:p>
            <a:pPr lvl="1"/>
            <a:r>
              <a:rPr lang="de-AT" dirty="0"/>
              <a:t>Menü "Encoding", hier wählst du "</a:t>
            </a:r>
            <a:r>
              <a:rPr lang="de-AT" dirty="0" err="1"/>
              <a:t>Encode</a:t>
            </a:r>
            <a:r>
              <a:rPr lang="de-AT" dirty="0"/>
              <a:t> in UTF-8" aus</a:t>
            </a:r>
          </a:p>
          <a:p>
            <a:r>
              <a:rPr lang="de-AT" dirty="0"/>
              <a:t>Bei falscher Encoding werden im schlimmsten Fall nur wilde Sonderzeichen angezeigt.</a:t>
            </a:r>
          </a:p>
          <a:p>
            <a:r>
              <a:rPr lang="de-AT" dirty="0"/>
              <a:t>UTF-8 ist das </a:t>
            </a:r>
            <a:r>
              <a:rPr lang="de-AT" dirty="0" err="1"/>
              <a:t>verbreiteste</a:t>
            </a:r>
            <a:r>
              <a:rPr lang="de-AT" dirty="0"/>
              <a:t> der Unicode-Encodings </a:t>
            </a:r>
          </a:p>
        </p:txBody>
      </p:sp>
      <p:grpSp>
        <p:nvGrpSpPr>
          <p:cNvPr id="9" name="Gruppieren 8">
            <a:extLst>
              <a:ext uri="{FF2B5EF4-FFF2-40B4-BE49-F238E27FC236}">
                <a16:creationId xmlns:a16="http://schemas.microsoft.com/office/drawing/2014/main" id="{3C84559B-86D8-4CE4-BBBE-FF1AB3084A79}"/>
              </a:ext>
            </a:extLst>
          </p:cNvPr>
          <p:cNvGrpSpPr/>
          <p:nvPr/>
        </p:nvGrpSpPr>
        <p:grpSpPr>
          <a:xfrm>
            <a:off x="8595360" y="5600700"/>
            <a:ext cx="3596640" cy="854948"/>
            <a:chOff x="0" y="6004946"/>
            <a:chExt cx="3596640" cy="854948"/>
          </a:xfrm>
        </p:grpSpPr>
        <p:sp>
          <p:nvSpPr>
            <p:cNvPr id="5" name="Textfeld 4">
              <a:extLst>
                <a:ext uri="{FF2B5EF4-FFF2-40B4-BE49-F238E27FC236}">
                  <a16:creationId xmlns:a16="http://schemas.microsoft.com/office/drawing/2014/main" id="{69950C11-8B7F-4256-8662-8F2BB1717084}"/>
                </a:ext>
              </a:extLst>
            </p:cNvPr>
            <p:cNvSpPr txBox="1"/>
            <p:nvPr/>
          </p:nvSpPr>
          <p:spPr>
            <a:xfrm>
              <a:off x="0" y="6087787"/>
              <a:ext cx="3596640" cy="772107"/>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Ein Character Encoding, sie zu knechten, alle Zeichen zu finden, zusammenzutreiben und an Zahlen zu binden</a:t>
              </a:r>
            </a:p>
          </p:txBody>
        </p:sp>
        <p:pic>
          <p:nvPicPr>
            <p:cNvPr id="6" name="Grafik 5">
              <a:extLst>
                <a:ext uri="{FF2B5EF4-FFF2-40B4-BE49-F238E27FC236}">
                  <a16:creationId xmlns:a16="http://schemas.microsoft.com/office/drawing/2014/main" id="{2D205E67-113E-4698-8F8E-B345EB2AD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6004946"/>
              <a:ext cx="297000" cy="396000"/>
            </a:xfrm>
            <a:prstGeom prst="rect">
              <a:avLst/>
            </a:prstGeom>
            <a:effectLst>
              <a:outerShdw blurRad="50800" dist="38100" dir="2700000" algn="tl" rotWithShape="0">
                <a:prstClr val="black">
                  <a:alpha val="40000"/>
                </a:prstClr>
              </a:outerShdw>
            </a:effectLst>
          </p:spPr>
        </p:pic>
      </p:grpSp>
      <p:sp>
        <p:nvSpPr>
          <p:cNvPr id="7" name="Textfeld 6">
            <a:extLst>
              <a:ext uri="{FF2B5EF4-FFF2-40B4-BE49-F238E27FC236}">
                <a16:creationId xmlns:a16="http://schemas.microsoft.com/office/drawing/2014/main" id="{67F87352-9610-4958-AA72-D2DD4702E78B}"/>
              </a:ext>
            </a:extLst>
          </p:cNvPr>
          <p:cNvSpPr txBox="1"/>
          <p:nvPr/>
        </p:nvSpPr>
        <p:spPr>
          <a:xfrm>
            <a:off x="5720081" y="2984060"/>
            <a:ext cx="593556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charset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="utf-8"&gt;</a:t>
            </a:r>
          </a:p>
        </p:txBody>
      </p:sp>
      <p:sp>
        <p:nvSpPr>
          <p:cNvPr id="11" name="Textfeld 10">
            <a:extLst>
              <a:ext uri="{FF2B5EF4-FFF2-40B4-BE49-F238E27FC236}">
                <a16:creationId xmlns:a16="http://schemas.microsoft.com/office/drawing/2014/main" id="{A07691D5-DDBC-4A38-A0D9-B35C810773A0}"/>
              </a:ext>
            </a:extLst>
          </p:cNvPr>
          <p:cNvSpPr txBox="1"/>
          <p:nvPr/>
        </p:nvSpPr>
        <p:spPr>
          <a:xfrm>
            <a:off x="5720081" y="2975961"/>
            <a:ext cx="5935560"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meta</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charset</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="utf-8"&gt;</a:t>
            </a:r>
          </a:p>
        </p:txBody>
      </p:sp>
    </p:spTree>
    <p:extLst>
      <p:ext uri="{BB962C8B-B14F-4D97-AF65-F5344CB8AC3E}">
        <p14:creationId xmlns:p14="http://schemas.microsoft.com/office/powerpoint/2010/main" val="388038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A63AE1D-D006-4302-9074-BE5F9E75D4C1}"/>
              </a:ext>
            </a:extLst>
          </p:cNvPr>
          <p:cNvSpPr>
            <a:spLocks noGrp="1"/>
          </p:cNvSpPr>
          <p:nvPr>
            <p:ph type="title"/>
          </p:nvPr>
        </p:nvSpPr>
        <p:spPr/>
        <p:txBody>
          <a:bodyPr>
            <a:normAutofit/>
          </a:bodyPr>
          <a:lstStyle/>
          <a:p>
            <a:r>
              <a:rPr lang="de-AT" sz="2800" dirty="0"/>
              <a:t>Aufbau einer Seite und die wichtigsten Elemente</a:t>
            </a:r>
          </a:p>
        </p:txBody>
      </p:sp>
    </p:spTree>
    <p:extLst>
      <p:ext uri="{BB962C8B-B14F-4D97-AF65-F5344CB8AC3E}">
        <p14:creationId xmlns:p14="http://schemas.microsoft.com/office/powerpoint/2010/main" val="3700898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5A486A74-85F5-47C1-8487-BB050760939B}"/>
              </a:ext>
            </a:extLst>
          </p:cNvPr>
          <p:cNvSpPr>
            <a:spLocks noGrp="1"/>
          </p:cNvSpPr>
          <p:nvPr>
            <p:ph type="body" sz="quarter" idx="13"/>
          </p:nvPr>
        </p:nvSpPr>
        <p:spPr>
          <a:xfrm>
            <a:off x="2043112" y="2966830"/>
            <a:ext cx="8105775" cy="1631729"/>
          </a:xfrm>
        </p:spPr>
        <p:txBody>
          <a:bodyPr wrap="square">
            <a:spAutoFit/>
          </a:bodyPr>
          <a:lstStyle/>
          <a:p>
            <a:r>
              <a:rPr lang="de-DE" altLang="de-DE" sz="1800" dirty="0"/>
              <a:t>Übung 1 - Aufbau einer Seite und die wichtigsten Elemente Aufgabe </a:t>
            </a:r>
          </a:p>
          <a:p>
            <a:pPr marL="0" indent="0">
              <a:buNone/>
            </a:pPr>
            <a:r>
              <a:rPr lang="de-DE" altLang="de-DE" dirty="0"/>
              <a:t>     </a:t>
            </a:r>
          </a:p>
          <a:p>
            <a:pPr lvl="1"/>
            <a:r>
              <a:rPr lang="de-DE" altLang="de-DE" dirty="0"/>
              <a:t>Erstelle zwei HTML-Dokumente, die jeweils zueinander verlinken. Füge in die Seiten Überschriften, mindestens ein Bild, Sprungziele und Textabschnitte ein.</a:t>
            </a:r>
          </a:p>
          <a:p>
            <a:pPr lvl="2"/>
            <a:endParaRPr lang="de-DE" altLang="de-DE" dirty="0"/>
          </a:p>
          <a:p>
            <a:pPr lvl="2"/>
            <a:r>
              <a:rPr lang="de-DE" altLang="de-DE" dirty="0"/>
              <a:t>Abgabetermin:</a:t>
            </a:r>
          </a:p>
        </p:txBody>
      </p:sp>
    </p:spTree>
    <p:extLst>
      <p:ext uri="{BB962C8B-B14F-4D97-AF65-F5344CB8AC3E}">
        <p14:creationId xmlns:p14="http://schemas.microsoft.com/office/powerpoint/2010/main" val="420660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6F4DF-59C5-4919-8750-19715F4FB7A2}"/>
              </a:ext>
            </a:extLst>
          </p:cNvPr>
          <p:cNvSpPr>
            <a:spLocks noGrp="1"/>
          </p:cNvSpPr>
          <p:nvPr>
            <p:ph type="title"/>
          </p:nvPr>
        </p:nvSpPr>
        <p:spPr/>
        <p:txBody>
          <a:bodyPr/>
          <a:lstStyle/>
          <a:p>
            <a:r>
              <a:rPr lang="de-AT" dirty="0"/>
              <a:t>Ende 1. </a:t>
            </a:r>
            <a:r>
              <a:rPr lang="de-AT"/>
              <a:t>Kapitel</a:t>
            </a:r>
            <a:endParaRPr lang="de-AT" dirty="0"/>
          </a:p>
        </p:txBody>
      </p:sp>
    </p:spTree>
    <p:extLst>
      <p:ext uri="{BB962C8B-B14F-4D97-AF65-F5344CB8AC3E}">
        <p14:creationId xmlns:p14="http://schemas.microsoft.com/office/powerpoint/2010/main" val="246714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8329F-5AE1-44A8-A225-052D223935C6}"/>
              </a:ext>
            </a:extLst>
          </p:cNvPr>
          <p:cNvSpPr>
            <a:spLocks noGrp="1"/>
          </p:cNvSpPr>
          <p:nvPr>
            <p:ph type="title"/>
          </p:nvPr>
        </p:nvSpPr>
        <p:spPr/>
        <p:txBody>
          <a:bodyPr/>
          <a:lstStyle/>
          <a:p>
            <a:r>
              <a:rPr lang="de-AT" dirty="0">
                <a:effectLst/>
              </a:rPr>
              <a:t>HTML, CSS, JavaScript</a:t>
            </a:r>
          </a:p>
        </p:txBody>
      </p:sp>
      <p:sp>
        <p:nvSpPr>
          <p:cNvPr id="3" name="Textplatzhalter 2">
            <a:extLst>
              <a:ext uri="{FF2B5EF4-FFF2-40B4-BE49-F238E27FC236}">
                <a16:creationId xmlns:a16="http://schemas.microsoft.com/office/drawing/2014/main" id="{8A34D5D3-C7EB-4FFD-93F6-2C5E96EA6F61}"/>
              </a:ext>
            </a:extLst>
          </p:cNvPr>
          <p:cNvSpPr>
            <a:spLocks noGrp="1"/>
          </p:cNvSpPr>
          <p:nvPr>
            <p:ph type="body" sz="quarter" idx="13"/>
          </p:nvPr>
        </p:nvSpPr>
        <p:spPr/>
        <p:txBody>
          <a:bodyPr/>
          <a:lstStyle/>
          <a:p>
            <a:r>
              <a:rPr lang="de-AT" dirty="0"/>
              <a:t>drei wichtige Elemente für Webseiten – drei Sprachen</a:t>
            </a:r>
          </a:p>
          <a:p>
            <a:pPr lvl="1"/>
            <a:r>
              <a:rPr lang="de-AT" dirty="0"/>
              <a:t>HTML</a:t>
            </a:r>
          </a:p>
          <a:p>
            <a:pPr lvl="2"/>
            <a:r>
              <a:rPr lang="de-AT" dirty="0"/>
              <a:t>beschreibt die Struktur und den Inhalt der Seite</a:t>
            </a:r>
          </a:p>
          <a:p>
            <a:pPr lvl="1"/>
            <a:r>
              <a:rPr lang="de-AT" dirty="0"/>
              <a:t>CSS</a:t>
            </a:r>
          </a:p>
          <a:p>
            <a:pPr lvl="2"/>
            <a:r>
              <a:rPr lang="de-AT" dirty="0"/>
              <a:t>Cascading Style Sheets</a:t>
            </a:r>
          </a:p>
          <a:p>
            <a:pPr lvl="2"/>
            <a:r>
              <a:rPr lang="de-AT" dirty="0"/>
              <a:t>sorgt dafür, dass alles gut aussieht </a:t>
            </a:r>
            <a:r>
              <a:rPr lang="de-AT" dirty="0" err="1"/>
              <a:t>bzw</a:t>
            </a:r>
            <a:r>
              <a:rPr lang="de-AT" dirty="0"/>
              <a:t> so aussieht, wie man es haben möchte</a:t>
            </a:r>
          </a:p>
          <a:p>
            <a:pPr lvl="1"/>
            <a:r>
              <a:rPr lang="de-AT" dirty="0"/>
              <a:t>JavaScript</a:t>
            </a:r>
          </a:p>
          <a:p>
            <a:pPr lvl="2"/>
            <a:r>
              <a:rPr lang="de-AT" dirty="0"/>
              <a:t>ist für alles da, was etwas tun soll</a:t>
            </a:r>
          </a:p>
          <a:p>
            <a:pPr lvl="2"/>
            <a:r>
              <a:rPr lang="de-AT" dirty="0"/>
              <a:t>z.B.: Rechnen, sich bewegen, ...</a:t>
            </a:r>
          </a:p>
        </p:txBody>
      </p:sp>
      <p:grpSp>
        <p:nvGrpSpPr>
          <p:cNvPr id="6" name="Gruppieren 5">
            <a:extLst>
              <a:ext uri="{FF2B5EF4-FFF2-40B4-BE49-F238E27FC236}">
                <a16:creationId xmlns:a16="http://schemas.microsoft.com/office/drawing/2014/main" id="{588CCF27-2DA8-4DAC-8C70-C900C4ACB3FD}"/>
              </a:ext>
            </a:extLst>
          </p:cNvPr>
          <p:cNvGrpSpPr/>
          <p:nvPr/>
        </p:nvGrpSpPr>
        <p:grpSpPr>
          <a:xfrm>
            <a:off x="8595360" y="5204512"/>
            <a:ext cx="3596640" cy="1252271"/>
            <a:chOff x="0" y="5633720"/>
            <a:chExt cx="3596640" cy="1252271"/>
          </a:xfrm>
        </p:grpSpPr>
        <p:sp>
          <p:nvSpPr>
            <p:cNvPr id="4" name="Textfeld 3">
              <a:extLst>
                <a:ext uri="{FF2B5EF4-FFF2-40B4-BE49-F238E27FC236}">
                  <a16:creationId xmlns:a16="http://schemas.microsoft.com/office/drawing/2014/main" id="{150772D4-6946-432F-BB50-6E777F413255}"/>
                </a:ext>
              </a:extLst>
            </p:cNvPr>
            <p:cNvSpPr txBox="1"/>
            <p:nvPr/>
          </p:nvSpPr>
          <p:spPr>
            <a:xfrm>
              <a:off x="0" y="5744552"/>
              <a:ext cx="3596640" cy="1141439"/>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Der Browser ist das Programm, mit dem man Webseiten anschaut und im World Wide Web surft. Die bekanntesten sind Internet Explorer, Edge, Firefox, Safari und Chrome</a:t>
              </a:r>
            </a:p>
          </p:txBody>
        </p:sp>
        <p:pic>
          <p:nvPicPr>
            <p:cNvPr id="8" name="Grafik 7">
              <a:extLst>
                <a:ext uri="{FF2B5EF4-FFF2-40B4-BE49-F238E27FC236}">
                  <a16:creationId xmlns:a16="http://schemas.microsoft.com/office/drawing/2014/main" id="{7A78EF35-DB5E-4915-99BD-A32015BE67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633720"/>
              <a:ext cx="297000" cy="396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82300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CF067-B98D-45C7-A6A7-0A2247E9C3C9}"/>
              </a:ext>
            </a:extLst>
          </p:cNvPr>
          <p:cNvSpPr>
            <a:spLocks noGrp="1"/>
          </p:cNvSpPr>
          <p:nvPr>
            <p:ph type="title"/>
          </p:nvPr>
        </p:nvSpPr>
        <p:spPr/>
        <p:txBody>
          <a:bodyPr/>
          <a:lstStyle/>
          <a:p>
            <a:r>
              <a:rPr lang="de-AT" dirty="0">
                <a:effectLst/>
              </a:rPr>
              <a:t>Der Werkzeugkasten</a:t>
            </a:r>
          </a:p>
        </p:txBody>
      </p:sp>
      <p:sp>
        <p:nvSpPr>
          <p:cNvPr id="3" name="Textplatzhalter 2">
            <a:extLst>
              <a:ext uri="{FF2B5EF4-FFF2-40B4-BE49-F238E27FC236}">
                <a16:creationId xmlns:a16="http://schemas.microsoft.com/office/drawing/2014/main" id="{A65D8691-73EE-4E13-B404-04F57C68F605}"/>
              </a:ext>
            </a:extLst>
          </p:cNvPr>
          <p:cNvSpPr>
            <a:spLocks noGrp="1"/>
          </p:cNvSpPr>
          <p:nvPr>
            <p:ph type="body" sz="quarter" idx="13"/>
          </p:nvPr>
        </p:nvSpPr>
        <p:spPr/>
        <p:txBody>
          <a:bodyPr/>
          <a:lstStyle/>
          <a:p>
            <a:r>
              <a:rPr lang="de-AT" dirty="0"/>
              <a:t>Webseiten sehen nicht in jedem Browser gleich aus</a:t>
            </a:r>
          </a:p>
          <a:p>
            <a:r>
              <a:rPr lang="de-AT" dirty="0"/>
              <a:t>Safari</a:t>
            </a:r>
          </a:p>
          <a:p>
            <a:r>
              <a:rPr lang="de-AT" dirty="0"/>
              <a:t>Chrome</a:t>
            </a:r>
          </a:p>
          <a:p>
            <a:r>
              <a:rPr lang="de-AT" dirty="0"/>
              <a:t>Edge</a:t>
            </a:r>
          </a:p>
          <a:p>
            <a:r>
              <a:rPr lang="de-AT" dirty="0"/>
              <a:t>Firefox</a:t>
            </a:r>
          </a:p>
          <a:p>
            <a:endParaRPr lang="de-AT" dirty="0"/>
          </a:p>
        </p:txBody>
      </p:sp>
      <p:pic>
        <p:nvPicPr>
          <p:cNvPr id="7" name="Grafik 6">
            <a:extLst>
              <a:ext uri="{FF2B5EF4-FFF2-40B4-BE49-F238E27FC236}">
                <a16:creationId xmlns:a16="http://schemas.microsoft.com/office/drawing/2014/main" id="{D0A22E34-63A5-4B70-B676-FD69180B90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0206" y="2931160"/>
            <a:ext cx="964565" cy="964565"/>
          </a:xfrm>
          <a:prstGeom prst="rect">
            <a:avLst/>
          </a:prstGeom>
        </p:spPr>
      </p:pic>
      <p:pic>
        <p:nvPicPr>
          <p:cNvPr id="9" name="Grafik 8">
            <a:extLst>
              <a:ext uri="{FF2B5EF4-FFF2-40B4-BE49-F238E27FC236}">
                <a16:creationId xmlns:a16="http://schemas.microsoft.com/office/drawing/2014/main" id="{4F83003B-34BD-40E0-8C90-86FD2187E1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0583" y="2931160"/>
            <a:ext cx="964565" cy="995680"/>
          </a:xfrm>
          <a:prstGeom prst="rect">
            <a:avLst/>
          </a:prstGeom>
        </p:spPr>
      </p:pic>
      <p:pic>
        <p:nvPicPr>
          <p:cNvPr id="11" name="Grafik 10">
            <a:extLst>
              <a:ext uri="{FF2B5EF4-FFF2-40B4-BE49-F238E27FC236}">
                <a16:creationId xmlns:a16="http://schemas.microsoft.com/office/drawing/2014/main" id="{664D873E-8B96-4557-9431-4FD7A83867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00960" y="2931160"/>
            <a:ext cx="995680" cy="995680"/>
          </a:xfrm>
          <a:prstGeom prst="rect">
            <a:avLst/>
          </a:prstGeom>
        </p:spPr>
      </p:pic>
      <p:pic>
        <p:nvPicPr>
          <p:cNvPr id="13" name="Grafik 12">
            <a:extLst>
              <a:ext uri="{FF2B5EF4-FFF2-40B4-BE49-F238E27FC236}">
                <a16:creationId xmlns:a16="http://schemas.microsoft.com/office/drawing/2014/main" id="{543404FE-6C7E-4215-BEE1-A0B4AE4757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98931" y="2931160"/>
            <a:ext cx="904280" cy="964565"/>
          </a:xfrm>
          <a:prstGeom prst="rect">
            <a:avLst/>
          </a:prstGeom>
        </p:spPr>
      </p:pic>
      <p:grpSp>
        <p:nvGrpSpPr>
          <p:cNvPr id="5" name="Gruppieren 4">
            <a:extLst>
              <a:ext uri="{FF2B5EF4-FFF2-40B4-BE49-F238E27FC236}">
                <a16:creationId xmlns:a16="http://schemas.microsoft.com/office/drawing/2014/main" id="{6B0BD213-55BE-40A3-9650-42DDB7C551E1}"/>
              </a:ext>
            </a:extLst>
          </p:cNvPr>
          <p:cNvGrpSpPr/>
          <p:nvPr/>
        </p:nvGrpSpPr>
        <p:grpSpPr>
          <a:xfrm>
            <a:off x="8668139" y="5971168"/>
            <a:ext cx="3596640" cy="485616"/>
            <a:chOff x="0" y="6400375"/>
            <a:chExt cx="3596640" cy="485616"/>
          </a:xfrm>
        </p:grpSpPr>
        <p:sp>
          <p:nvSpPr>
            <p:cNvPr id="14" name="Textfeld 13">
              <a:extLst>
                <a:ext uri="{FF2B5EF4-FFF2-40B4-BE49-F238E27FC236}">
                  <a16:creationId xmlns:a16="http://schemas.microsoft.com/office/drawing/2014/main" id="{CC2D3B81-8D96-46DE-830C-4CCBDA6449CE}"/>
                </a:ext>
              </a:extLst>
            </p:cNvPr>
            <p:cNvSpPr txBox="1"/>
            <p:nvPr/>
          </p:nvSpPr>
          <p:spPr>
            <a:xfrm>
              <a:off x="0" y="6483216"/>
              <a:ext cx="3596640" cy="402775"/>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Webseiten auf mehreren Browsern testen</a:t>
              </a:r>
            </a:p>
          </p:txBody>
        </p:sp>
        <p:pic>
          <p:nvPicPr>
            <p:cNvPr id="15" name="Grafik 14">
              <a:extLst>
                <a:ext uri="{FF2B5EF4-FFF2-40B4-BE49-F238E27FC236}">
                  <a16:creationId xmlns:a16="http://schemas.microsoft.com/office/drawing/2014/main" id="{6B39983F-7B86-4D6C-9CBC-EC77AFD6F9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15300" y="6400375"/>
              <a:ext cx="297000" cy="396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48125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75835-CC31-4FD4-8001-BA5D63D359FE}"/>
              </a:ext>
            </a:extLst>
          </p:cNvPr>
          <p:cNvSpPr>
            <a:spLocks noGrp="1"/>
          </p:cNvSpPr>
          <p:nvPr>
            <p:ph type="title"/>
          </p:nvPr>
        </p:nvSpPr>
        <p:spPr/>
        <p:txBody>
          <a:bodyPr/>
          <a:lstStyle/>
          <a:p>
            <a:r>
              <a:rPr lang="de-AT" dirty="0">
                <a:effectLst/>
              </a:rPr>
              <a:t>Editoren</a:t>
            </a:r>
          </a:p>
        </p:txBody>
      </p:sp>
      <p:sp>
        <p:nvSpPr>
          <p:cNvPr id="3" name="Textplatzhalter 2">
            <a:extLst>
              <a:ext uri="{FF2B5EF4-FFF2-40B4-BE49-F238E27FC236}">
                <a16:creationId xmlns:a16="http://schemas.microsoft.com/office/drawing/2014/main" id="{E4746ECD-42F1-44A7-8394-90703DEEE988}"/>
              </a:ext>
            </a:extLst>
          </p:cNvPr>
          <p:cNvSpPr>
            <a:spLocks noGrp="1"/>
          </p:cNvSpPr>
          <p:nvPr>
            <p:ph type="body" sz="quarter" idx="13"/>
          </p:nvPr>
        </p:nvSpPr>
        <p:spPr>
          <a:xfrm>
            <a:off x="1071563" y="1257300"/>
            <a:ext cx="10029825" cy="4457700"/>
          </a:xfrm>
        </p:spPr>
        <p:txBody>
          <a:bodyPr/>
          <a:lstStyle/>
          <a:p>
            <a:r>
              <a:rPr lang="de-AT" dirty="0"/>
              <a:t>ein guter Editor für HTML zeigt an, wenn das Dokument korrekt ist, hebt die Struktur hervor und erleichtert die Fehlersuche</a:t>
            </a:r>
          </a:p>
          <a:p>
            <a:pPr lvl="1"/>
            <a:r>
              <a:rPr lang="de-AT" dirty="0"/>
              <a:t>Notepad++</a:t>
            </a:r>
            <a:br>
              <a:rPr lang="de-AT" dirty="0"/>
            </a:br>
            <a:r>
              <a:rPr lang="de-AT" dirty="0"/>
              <a:t>notepad-plus-plus.org</a:t>
            </a:r>
          </a:p>
          <a:p>
            <a:pPr lvl="1"/>
            <a:r>
              <a:rPr lang="de-AT" dirty="0"/>
              <a:t>Atom</a:t>
            </a:r>
            <a:br>
              <a:rPr lang="de-AT" dirty="0"/>
            </a:br>
            <a:r>
              <a:rPr lang="de-AT" dirty="0"/>
              <a:t>atom.io</a:t>
            </a:r>
          </a:p>
          <a:p>
            <a:pPr lvl="1"/>
            <a:r>
              <a:rPr lang="de-AT" dirty="0"/>
              <a:t>Brackets</a:t>
            </a:r>
            <a:br>
              <a:rPr lang="de-AT" dirty="0"/>
            </a:br>
            <a:r>
              <a:rPr lang="de-AT" dirty="0"/>
              <a:t>brackets.io</a:t>
            </a:r>
          </a:p>
          <a:p>
            <a:pPr lvl="1"/>
            <a:r>
              <a:rPr lang="de-AT" b="1" dirty="0"/>
              <a:t>Visual Studio Code</a:t>
            </a:r>
            <a:br>
              <a:rPr lang="de-AT" b="1" dirty="0"/>
            </a:br>
            <a:r>
              <a:rPr lang="de-AT" b="1" dirty="0"/>
              <a:t>https://code.visualstudio.com/</a:t>
            </a:r>
          </a:p>
        </p:txBody>
      </p:sp>
      <p:grpSp>
        <p:nvGrpSpPr>
          <p:cNvPr id="8" name="Gruppieren 7">
            <a:extLst>
              <a:ext uri="{FF2B5EF4-FFF2-40B4-BE49-F238E27FC236}">
                <a16:creationId xmlns:a16="http://schemas.microsoft.com/office/drawing/2014/main" id="{CC1BFA39-13F1-47FE-8241-4131501D4F56}"/>
              </a:ext>
            </a:extLst>
          </p:cNvPr>
          <p:cNvGrpSpPr/>
          <p:nvPr/>
        </p:nvGrpSpPr>
        <p:grpSpPr>
          <a:xfrm>
            <a:off x="8604691" y="5050453"/>
            <a:ext cx="3596640" cy="1408946"/>
            <a:chOff x="0" y="5498323"/>
            <a:chExt cx="3596640" cy="1408946"/>
          </a:xfrm>
        </p:grpSpPr>
        <p:sp>
          <p:nvSpPr>
            <p:cNvPr id="4" name="Textfeld 3">
              <a:extLst>
                <a:ext uri="{FF2B5EF4-FFF2-40B4-BE49-F238E27FC236}">
                  <a16:creationId xmlns:a16="http://schemas.microsoft.com/office/drawing/2014/main" id="{D191E6CA-F1D9-4785-8103-E575FF77CB15}"/>
                </a:ext>
              </a:extLst>
            </p:cNvPr>
            <p:cNvSpPr txBox="1"/>
            <p:nvPr/>
          </p:nvSpPr>
          <p:spPr>
            <a:xfrm>
              <a:off x="0" y="5581164"/>
              <a:ext cx="3596640" cy="1326105"/>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WYSIGWYG – "</a:t>
              </a:r>
              <a:r>
                <a:rPr lang="de-AT" sz="1200" dirty="0" err="1"/>
                <a:t>what</a:t>
              </a:r>
              <a:r>
                <a:rPr lang="de-AT" sz="1200" dirty="0"/>
                <a:t> </a:t>
              </a:r>
              <a:r>
                <a:rPr lang="de-AT" sz="1200" dirty="0" err="1"/>
                <a:t>you</a:t>
              </a:r>
              <a:r>
                <a:rPr lang="de-AT" sz="1200" dirty="0"/>
                <a:t> </a:t>
              </a:r>
              <a:r>
                <a:rPr lang="de-AT" sz="1200" dirty="0" err="1"/>
                <a:t>see</a:t>
              </a:r>
              <a:r>
                <a:rPr lang="de-AT" sz="1200" dirty="0"/>
                <a:t> </a:t>
              </a:r>
              <a:r>
                <a:rPr lang="de-AT" sz="1200" dirty="0" err="1"/>
                <a:t>is</a:t>
              </a:r>
              <a:r>
                <a:rPr lang="de-AT" sz="1200" dirty="0"/>
                <a:t> </a:t>
              </a:r>
              <a:r>
                <a:rPr lang="de-AT" sz="1200" dirty="0" err="1"/>
                <a:t>what</a:t>
              </a:r>
              <a:r>
                <a:rPr lang="de-AT" sz="1200" dirty="0"/>
                <a:t> </a:t>
              </a:r>
              <a:r>
                <a:rPr lang="de-AT" sz="1200" dirty="0" err="1"/>
                <a:t>you</a:t>
              </a:r>
              <a:r>
                <a:rPr lang="de-AT" sz="1200" dirty="0"/>
                <a:t> </a:t>
              </a:r>
              <a:r>
                <a:rPr lang="de-AT" sz="1200" dirty="0" err="1"/>
                <a:t>get</a:t>
              </a:r>
              <a:r>
                <a:rPr lang="de-AT" sz="1200" dirty="0"/>
                <a:t>", also "was du siehst ist auch das, was rauskommt", und beschreibt alle Programme, bei denen das Dokument beim Bearbeiten genauso aussieht wie später für den Leser</a:t>
              </a:r>
            </a:p>
          </p:txBody>
        </p:sp>
        <p:pic>
          <p:nvPicPr>
            <p:cNvPr id="5" name="Grafik 4">
              <a:extLst>
                <a:ext uri="{FF2B5EF4-FFF2-40B4-BE49-F238E27FC236}">
                  <a16:creationId xmlns:a16="http://schemas.microsoft.com/office/drawing/2014/main" id="{1654103F-A3D6-43DA-BBFC-28A64A42A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498323"/>
              <a:ext cx="297000" cy="396000"/>
            </a:xfrm>
            <a:prstGeom prst="rect">
              <a:avLst/>
            </a:prstGeom>
            <a:effectLst>
              <a:outerShdw blurRad="50800" dist="38100" dir="2700000" algn="tl" rotWithShape="0">
                <a:prstClr val="black">
                  <a:alpha val="40000"/>
                </a:prstClr>
              </a:outerShdw>
            </a:effectLst>
          </p:spPr>
        </p:pic>
      </p:grpSp>
      <p:pic>
        <p:nvPicPr>
          <p:cNvPr id="7" name="Grafik 6">
            <a:extLst>
              <a:ext uri="{FF2B5EF4-FFF2-40B4-BE49-F238E27FC236}">
                <a16:creationId xmlns:a16="http://schemas.microsoft.com/office/drawing/2014/main" id="{664D65CD-E784-4EBD-8EE0-D808E0BC5D99}"/>
              </a:ext>
            </a:extLst>
          </p:cNvPr>
          <p:cNvPicPr>
            <a:picLocks noChangeAspect="1"/>
          </p:cNvPicPr>
          <p:nvPr/>
        </p:nvPicPr>
        <p:blipFill rotWithShape="1">
          <a:blip r:embed="rId4"/>
          <a:srcRect l="18915" t="21187" r="10700" b="31211"/>
          <a:stretch/>
        </p:blipFill>
        <p:spPr>
          <a:xfrm>
            <a:off x="1451133" y="3574288"/>
            <a:ext cx="5531558" cy="2026412"/>
          </a:xfrm>
          <a:prstGeom prst="rect">
            <a:avLst/>
          </a:prstGeom>
        </p:spPr>
      </p:pic>
    </p:spTree>
    <p:extLst>
      <p:ext uri="{BB962C8B-B14F-4D97-AF65-F5344CB8AC3E}">
        <p14:creationId xmlns:p14="http://schemas.microsoft.com/office/powerpoint/2010/main" val="390569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A7834-9349-4521-83C1-7397D6A853AE}"/>
              </a:ext>
            </a:extLst>
          </p:cNvPr>
          <p:cNvSpPr>
            <a:spLocks noGrp="1"/>
          </p:cNvSpPr>
          <p:nvPr>
            <p:ph type="title"/>
          </p:nvPr>
        </p:nvSpPr>
        <p:spPr/>
        <p:txBody>
          <a:bodyPr/>
          <a:lstStyle/>
          <a:p>
            <a:r>
              <a:rPr lang="de-AT" dirty="0"/>
              <a:t>Das erste Dokument</a:t>
            </a:r>
          </a:p>
        </p:txBody>
      </p:sp>
      <p:sp>
        <p:nvSpPr>
          <p:cNvPr id="3" name="Textplatzhalter 2">
            <a:extLst>
              <a:ext uri="{FF2B5EF4-FFF2-40B4-BE49-F238E27FC236}">
                <a16:creationId xmlns:a16="http://schemas.microsoft.com/office/drawing/2014/main" id="{FAF27737-CCD4-4ADA-9DC2-9B7D55526588}"/>
              </a:ext>
            </a:extLst>
          </p:cNvPr>
          <p:cNvSpPr>
            <a:spLocks noGrp="1"/>
          </p:cNvSpPr>
          <p:nvPr>
            <p:ph type="body" sz="quarter" idx="13"/>
          </p:nvPr>
        </p:nvSpPr>
        <p:spPr/>
        <p:txBody>
          <a:bodyPr/>
          <a:lstStyle/>
          <a:p>
            <a:r>
              <a:rPr lang="de-AT" dirty="0">
                <a:effectLst>
                  <a:outerShdw blurRad="38100" dist="38100" dir="2700000" algn="tl">
                    <a:srgbClr val="000000">
                      <a:alpha val="43137"/>
                    </a:srgbClr>
                  </a:outerShdw>
                </a:effectLst>
              </a:rPr>
              <a:t>Erstelle eine neue Datei und speichere sie mit der Endung .</a:t>
            </a:r>
            <a:r>
              <a:rPr lang="de-AT" dirty="0" err="1">
                <a:effectLst>
                  <a:outerShdw blurRad="38100" dist="38100" dir="2700000" algn="tl">
                    <a:srgbClr val="000000">
                      <a:alpha val="43137"/>
                    </a:srgbClr>
                  </a:outerShdw>
                </a:effectLst>
              </a:rPr>
              <a:t>html</a:t>
            </a:r>
            <a:endParaRPr lang="de-AT" dirty="0">
              <a:effectLst>
                <a:outerShdw blurRad="38100" dist="38100" dir="2700000" algn="tl">
                  <a:srgbClr val="000000">
                    <a:alpha val="43137"/>
                  </a:srgbClr>
                </a:outerShdw>
              </a:effectLst>
            </a:endParaRPr>
          </a:p>
          <a:p>
            <a:r>
              <a:rPr lang="de-AT" dirty="0">
                <a:effectLst>
                  <a:outerShdw blurRad="38100" dist="38100" dir="2700000" algn="tl">
                    <a:srgbClr val="000000">
                      <a:alpha val="43137"/>
                    </a:srgbClr>
                  </a:outerShdw>
                </a:effectLst>
              </a:rPr>
              <a:t>Den HTML-Code einzurücken, wie gezeigt, ist für die Funktion der Seite nicht wichtig. </a:t>
            </a:r>
            <a:br>
              <a:rPr lang="de-AT" dirty="0">
                <a:effectLst>
                  <a:outerShdw blurRad="38100" dist="38100" dir="2700000" algn="tl">
                    <a:srgbClr val="000000">
                      <a:alpha val="43137"/>
                    </a:srgbClr>
                  </a:outerShdw>
                </a:effectLst>
              </a:rPr>
            </a:br>
            <a:r>
              <a:rPr lang="de-AT" dirty="0">
                <a:effectLst>
                  <a:outerShdw blurRad="38100" dist="38100" dir="2700000" algn="tl">
                    <a:srgbClr val="000000">
                      <a:alpha val="43137"/>
                    </a:srgbClr>
                  </a:outerShdw>
                </a:effectLst>
              </a:rPr>
              <a:t>Man könnte alles in eine Zeile schreiben und es sieht im Browser gleich aus</a:t>
            </a:r>
          </a:p>
          <a:p>
            <a:r>
              <a:rPr lang="de-AT" dirty="0">
                <a:effectLst>
                  <a:outerShdw blurRad="38100" dist="38100" dir="2700000" algn="tl">
                    <a:srgbClr val="000000">
                      <a:alpha val="43137"/>
                    </a:srgbClr>
                  </a:outerShdw>
                </a:effectLst>
              </a:rPr>
              <a:t>Einrückungen machen es angenehmer die Datei zu bearbeiten</a:t>
            </a:r>
          </a:p>
        </p:txBody>
      </p:sp>
      <p:grpSp>
        <p:nvGrpSpPr>
          <p:cNvPr id="8" name="Gruppieren 7">
            <a:extLst>
              <a:ext uri="{FF2B5EF4-FFF2-40B4-BE49-F238E27FC236}">
                <a16:creationId xmlns:a16="http://schemas.microsoft.com/office/drawing/2014/main" id="{0938EAD4-3F72-4E01-B153-C33BD48BC8B7}"/>
              </a:ext>
            </a:extLst>
          </p:cNvPr>
          <p:cNvGrpSpPr/>
          <p:nvPr/>
        </p:nvGrpSpPr>
        <p:grpSpPr>
          <a:xfrm>
            <a:off x="8595360" y="5045523"/>
            <a:ext cx="3596640" cy="1408946"/>
            <a:chOff x="0" y="5478832"/>
            <a:chExt cx="3596640" cy="1408946"/>
          </a:xfrm>
        </p:grpSpPr>
        <p:sp>
          <p:nvSpPr>
            <p:cNvPr id="4" name="Textfeld 3">
              <a:extLst>
                <a:ext uri="{FF2B5EF4-FFF2-40B4-BE49-F238E27FC236}">
                  <a16:creationId xmlns:a16="http://schemas.microsoft.com/office/drawing/2014/main" id="{5D02F898-6136-46DA-BE2F-8FE4C7AD9518}"/>
                </a:ext>
              </a:extLst>
            </p:cNvPr>
            <p:cNvSpPr txBox="1"/>
            <p:nvPr/>
          </p:nvSpPr>
          <p:spPr>
            <a:xfrm>
              <a:off x="0" y="5561673"/>
              <a:ext cx="3596640" cy="1326105"/>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Die meisten Editoren erkennen an der Dateiendung, dass es sich zum Beispiel um eine HTML-Datei handelt. Deshalb ist es besser, die Datei mit der richtigen Endung zu speichern, bevor man anfängt zu arbeiten.</a:t>
              </a:r>
            </a:p>
          </p:txBody>
        </p:sp>
        <p:pic>
          <p:nvPicPr>
            <p:cNvPr id="5" name="Grafik 4">
              <a:extLst>
                <a:ext uri="{FF2B5EF4-FFF2-40B4-BE49-F238E27FC236}">
                  <a16:creationId xmlns:a16="http://schemas.microsoft.com/office/drawing/2014/main" id="{60246B19-4423-443A-A310-912722D13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478832"/>
              <a:ext cx="297000" cy="396000"/>
            </a:xfrm>
            <a:prstGeom prst="rect">
              <a:avLst/>
            </a:prstGeom>
            <a:effectLst>
              <a:outerShdw blurRad="50800" dist="38100" dir="2700000" algn="tl" rotWithShape="0">
                <a:prstClr val="black">
                  <a:alpha val="40000"/>
                </a:prstClr>
              </a:outerShdw>
            </a:effectLst>
          </p:spPr>
        </p:pic>
      </p:grpSp>
      <p:sp>
        <p:nvSpPr>
          <p:cNvPr id="6" name="Textfeld 5">
            <a:extLst>
              <a:ext uri="{FF2B5EF4-FFF2-40B4-BE49-F238E27FC236}">
                <a16:creationId xmlns:a16="http://schemas.microsoft.com/office/drawing/2014/main" id="{11167734-C620-4AC0-B16D-123A4EA6B3A0}"/>
              </a:ext>
            </a:extLst>
          </p:cNvPr>
          <p:cNvSpPr txBox="1"/>
          <p:nvPr/>
        </p:nvSpPr>
        <p:spPr>
          <a:xfrm>
            <a:off x="2441305" y="2923044"/>
            <a:ext cx="5669278" cy="2677656"/>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rPr>
              <a:t>Einfache Aufgabe</a:t>
            </a:r>
          </a:p>
          <a:p>
            <a:endParaRPr lang="de-AT" sz="1400" dirty="0">
              <a:effectLst>
                <a:outerShdw blurRad="38100" dist="38100" dir="2700000" algn="tl">
                  <a:srgbClr val="000000">
                    <a:alpha val="43137"/>
                  </a:srgbClr>
                </a:outerShdw>
              </a:effectLst>
            </a:endParaRP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&lt;!DOCTYPE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 Das ist wirklich meine erste Webseite --&gt;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&lt;title&gt;Meine erste Webseite&lt;/title&gt;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&lt;p&gt;Hallo Webwelt!&lt;/p&gt;</a:t>
            </a:r>
          </a:p>
          <a:p>
            <a:pPr lvl="1"/>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28764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41C11-776A-40D1-8B1C-CA2996DAE6C0}"/>
              </a:ext>
            </a:extLst>
          </p:cNvPr>
          <p:cNvSpPr>
            <a:spLocks noGrp="1"/>
          </p:cNvSpPr>
          <p:nvPr>
            <p:ph type="title"/>
          </p:nvPr>
        </p:nvSpPr>
        <p:spPr/>
        <p:txBody>
          <a:bodyPr/>
          <a:lstStyle/>
          <a:p>
            <a:r>
              <a:rPr lang="de-AT" dirty="0"/>
              <a:t>Markup und Tags</a:t>
            </a:r>
          </a:p>
        </p:txBody>
      </p:sp>
      <p:sp>
        <p:nvSpPr>
          <p:cNvPr id="3" name="Textplatzhalter 2">
            <a:extLst>
              <a:ext uri="{FF2B5EF4-FFF2-40B4-BE49-F238E27FC236}">
                <a16:creationId xmlns:a16="http://schemas.microsoft.com/office/drawing/2014/main" id="{711C0934-AB09-4760-A571-0A7E214C3DD4}"/>
              </a:ext>
            </a:extLst>
          </p:cNvPr>
          <p:cNvSpPr>
            <a:spLocks noGrp="1"/>
          </p:cNvSpPr>
          <p:nvPr>
            <p:ph type="body" sz="quarter" idx="13"/>
          </p:nvPr>
        </p:nvSpPr>
        <p:spPr/>
        <p:txBody>
          <a:bodyPr/>
          <a:lstStyle/>
          <a:p>
            <a:r>
              <a:rPr lang="de-AT" dirty="0">
                <a:effectLst>
                  <a:outerShdw blurRad="38100" dist="38100" dir="2700000" algn="tl">
                    <a:srgbClr val="000000">
                      <a:alpha val="43137"/>
                    </a:srgbClr>
                  </a:outerShdw>
                </a:effectLst>
              </a:rPr>
              <a:t>alles was zwischen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a:effectLst>
                  <a:outerShdw blurRad="38100" dist="38100" dir="2700000" algn="tl">
                    <a:srgbClr val="000000">
                      <a:alpha val="43137"/>
                    </a:srgbClr>
                  </a:outerShdw>
                </a:effectLst>
              </a:rPr>
              <a:t> und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rPr>
              <a:t> steht, ist ein </a:t>
            </a:r>
            <a:r>
              <a:rPr lang="de-AT" b="1" dirty="0">
                <a:effectLst>
                  <a:outerShdw blurRad="38100" dist="38100" dir="2700000" algn="tl">
                    <a:srgbClr val="000000">
                      <a:alpha val="43137"/>
                    </a:srgbClr>
                  </a:outerShdw>
                </a:effectLst>
              </a:rPr>
              <a:t>Tag</a:t>
            </a:r>
          </a:p>
          <a:p>
            <a:r>
              <a:rPr lang="de-AT" dirty="0">
                <a:effectLst>
                  <a:outerShdw blurRad="38100" dist="38100" dir="2700000" algn="tl">
                    <a:srgbClr val="000000">
                      <a:alpha val="43137"/>
                    </a:srgbClr>
                  </a:outerShdw>
                </a:effectLst>
              </a:rPr>
              <a:t>sind </a:t>
            </a:r>
            <a:r>
              <a:rPr lang="de-AT" b="1" dirty="0">
                <a:effectLst>
                  <a:outerShdw blurRad="38100" dist="38100" dir="2700000" algn="tl">
                    <a:srgbClr val="000000">
                      <a:alpha val="43137"/>
                    </a:srgbClr>
                  </a:outerShdw>
                </a:effectLst>
              </a:rPr>
              <a:t>geöffnete</a:t>
            </a:r>
            <a:r>
              <a:rPr lang="de-AT" dirty="0">
                <a:effectLst>
                  <a:outerShdw blurRad="38100" dist="38100" dir="2700000" algn="tl">
                    <a:srgbClr val="000000">
                      <a:alpha val="43137"/>
                    </a:srgbClr>
                  </a:outerShdw>
                </a:effectLst>
              </a:rPr>
              <a:t> Tags</a:t>
            </a:r>
          </a:p>
          <a:p>
            <a:pPr lvl="1"/>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a:t>
            </a:r>
          </a:p>
          <a:p>
            <a:r>
              <a:rPr lang="de-AT" dirty="0">
                <a:effectLst>
                  <a:outerShdw blurRad="38100" dist="38100" dir="2700000" algn="tl">
                    <a:srgbClr val="000000">
                      <a:alpha val="43137"/>
                    </a:srgbClr>
                  </a:outerShdw>
                </a:effectLst>
              </a:rPr>
              <a:t>mit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de-AT" dirty="0">
                <a:effectLst>
                  <a:outerShdw blurRad="38100" dist="38100" dir="2700000" algn="tl">
                    <a:srgbClr val="000000">
                      <a:alpha val="43137"/>
                    </a:srgbClr>
                  </a:outerShdw>
                </a:effectLst>
              </a:rPr>
              <a:t> ist es ein </a:t>
            </a:r>
            <a:r>
              <a:rPr lang="de-AT" b="1" dirty="0">
                <a:effectLst>
                  <a:outerShdw blurRad="38100" dist="38100" dir="2700000" algn="tl">
                    <a:srgbClr val="000000">
                      <a:alpha val="43137"/>
                    </a:srgbClr>
                  </a:outerShdw>
                </a:effectLst>
              </a:rPr>
              <a:t>schließender</a:t>
            </a:r>
            <a:r>
              <a:rPr lang="de-AT" dirty="0">
                <a:effectLst>
                  <a:outerShdw blurRad="38100" dist="38100" dir="2700000" algn="tl">
                    <a:srgbClr val="000000">
                      <a:alpha val="43137"/>
                    </a:srgbClr>
                  </a:outerShdw>
                </a:effectLst>
              </a:rPr>
              <a:t> Tag</a:t>
            </a:r>
          </a:p>
          <a:p>
            <a:pPr lvl="1"/>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a:t>
            </a:r>
          </a:p>
          <a:p>
            <a:r>
              <a:rPr lang="de-AT" dirty="0">
                <a:effectLst>
                  <a:outerShdw blurRad="38100" dist="38100" dir="2700000" algn="tl">
                    <a:srgbClr val="000000">
                      <a:alpha val="43137"/>
                    </a:srgbClr>
                  </a:outerShdw>
                </a:effectLst>
              </a:rPr>
              <a:t>Alles zwischen einem öffnenden und dem schließenden Tag ist der </a:t>
            </a:r>
            <a:r>
              <a:rPr lang="de-AT" b="1" dirty="0">
                <a:effectLst>
                  <a:outerShdw blurRad="38100" dist="38100" dir="2700000" algn="tl">
                    <a:srgbClr val="000000">
                      <a:alpha val="43137"/>
                    </a:srgbClr>
                  </a:outerShdw>
                </a:effectLst>
              </a:rPr>
              <a:t>Tag-Body</a:t>
            </a:r>
            <a:r>
              <a:rPr lang="de-AT" dirty="0">
                <a:effectLst>
                  <a:outerShdw blurRad="38100" dist="38100" dir="2700000" algn="tl">
                    <a:srgbClr val="000000">
                      <a:alpha val="43137"/>
                    </a:srgbClr>
                  </a:outerShdw>
                </a:effectLst>
              </a:rPr>
              <a:t>, der Inhalt des Tags</a:t>
            </a:r>
          </a:p>
          <a:p>
            <a:r>
              <a:rPr lang="de-AT" dirty="0">
                <a:effectLst>
                  <a:outerShdw blurRad="38100" dist="38100" dir="2700000" algn="tl">
                    <a:srgbClr val="000000">
                      <a:alpha val="43137"/>
                    </a:srgbClr>
                  </a:outerShdw>
                </a:effectLst>
              </a:rPr>
              <a:t>Tags können und müssen ineinander verschachtelt werden</a:t>
            </a:r>
          </a:p>
          <a:p>
            <a:r>
              <a:rPr lang="de-AT" dirty="0">
                <a:effectLst>
                  <a:outerShdw blurRad="38100" dist="38100" dir="2700000" algn="tl">
                    <a:srgbClr val="000000">
                      <a:alpha val="43137"/>
                    </a:srgbClr>
                  </a:outerShdw>
                </a:effectLst>
              </a:rPr>
              <a:t>Tags dürfen beliebig tief ineinander verschachtelt werden, aber nicht jedes Tag darf an jeder Stelle stehen</a:t>
            </a:r>
          </a:p>
          <a:p>
            <a:r>
              <a:rPr lang="de-AT" dirty="0">
                <a:effectLst>
                  <a:outerShdw blurRad="38100" dist="38100" dir="2700000" algn="tl">
                    <a:srgbClr val="000000">
                      <a:alpha val="43137"/>
                    </a:srgbClr>
                  </a:outerShdw>
                </a:effectLst>
              </a:rPr>
              <a:t>Wenn das öffnende Tag innerhalb eines anderen Tags verschachtelt ist, dann </a:t>
            </a:r>
            <a:r>
              <a:rPr lang="de-AT" b="1" dirty="0">
                <a:effectLst>
                  <a:outerShdw blurRad="38100" dist="38100" dir="2700000" algn="tl">
                    <a:srgbClr val="000000">
                      <a:alpha val="43137"/>
                    </a:srgbClr>
                  </a:outerShdw>
                </a:effectLst>
              </a:rPr>
              <a:t>muss</a:t>
            </a:r>
            <a:r>
              <a:rPr lang="de-AT" dirty="0">
                <a:effectLst>
                  <a:outerShdw blurRad="38100" dist="38100" dir="2700000" algn="tl">
                    <a:srgbClr val="000000">
                      <a:alpha val="43137"/>
                    </a:srgbClr>
                  </a:outerShdw>
                </a:effectLst>
              </a:rPr>
              <a:t> das passende schließende Tag in dem gleichen Tag verschachtelt sein</a:t>
            </a:r>
          </a:p>
          <a:p>
            <a:r>
              <a:rPr lang="de-AT" dirty="0">
                <a:effectLst>
                  <a:outerShdw blurRad="38100" dist="38100" dir="2700000" algn="tl">
                    <a:srgbClr val="000000">
                      <a:alpha val="43137"/>
                    </a:srgbClr>
                  </a:outerShdw>
                </a:effectLst>
              </a:rPr>
              <a:t>Falsch verschachtelte Tags verursachen im Browser keine Fehlermeldung, aber die Seite kann falsch dargestellt werden</a:t>
            </a:r>
          </a:p>
          <a:p>
            <a:r>
              <a:rPr lang="de-AT" dirty="0">
                <a:effectLst>
                  <a:outerShdw blurRad="38100" dist="38100" dir="2700000" algn="tl">
                    <a:srgbClr val="000000">
                      <a:alpha val="43137"/>
                    </a:srgbClr>
                  </a:outerShdw>
                </a:effectLst>
              </a:rPr>
              <a:t>Mit CSS und JavaScript könnten falsche Verschachtelungen zu Fehlern finden, die nur schwer zu finden sind</a:t>
            </a:r>
          </a:p>
          <a:p>
            <a:r>
              <a:rPr lang="de-AT" dirty="0">
                <a:effectLst>
                  <a:outerShdw blurRad="38100" dist="38100" dir="2700000" algn="tl">
                    <a:srgbClr val="000000">
                      <a:alpha val="43137"/>
                    </a:srgbClr>
                  </a:outerShdw>
                </a:effectLst>
              </a:rPr>
              <a:t>Ein HTML-Dokument, in dem alle Tags korrekt geschlossen und verschachtelt sind, heißt </a:t>
            </a:r>
            <a:r>
              <a:rPr lang="de-AT" b="1" dirty="0">
                <a:effectLst>
                  <a:outerShdw blurRad="38100" dist="38100" dir="2700000" algn="tl">
                    <a:srgbClr val="000000">
                      <a:alpha val="43137"/>
                    </a:srgbClr>
                  </a:outerShdw>
                </a:effectLst>
              </a:rPr>
              <a:t>wohlgeformt</a:t>
            </a:r>
            <a:r>
              <a:rPr lang="de-AT" dirty="0">
                <a:effectLst>
                  <a:outerShdw blurRad="38100" dist="38100" dir="2700000" algn="tl">
                    <a:srgbClr val="000000">
                      <a:alpha val="43137"/>
                    </a:srgbClr>
                  </a:outerShdw>
                </a:effectLst>
              </a:rPr>
              <a:t> (well-</a:t>
            </a:r>
            <a:r>
              <a:rPr lang="de-AT" dirty="0" err="1">
                <a:effectLst>
                  <a:outerShdw blurRad="38100" dist="38100" dir="2700000" algn="tl">
                    <a:srgbClr val="000000">
                      <a:alpha val="43137"/>
                    </a:srgbClr>
                  </a:outerShdw>
                </a:effectLst>
              </a:rPr>
              <a:t>formed</a:t>
            </a:r>
            <a:r>
              <a:rPr lang="de-AT" dirty="0">
                <a:effectLst>
                  <a:outerShdw blurRad="38100" dist="38100" dir="2700000" algn="tl">
                    <a:srgbClr val="000000">
                      <a:alpha val="43137"/>
                    </a:srgbClr>
                  </a:outerShdw>
                </a:effectLst>
              </a:rPr>
              <a:t>)</a:t>
            </a:r>
          </a:p>
        </p:txBody>
      </p:sp>
      <p:grpSp>
        <p:nvGrpSpPr>
          <p:cNvPr id="16" name="Gruppieren 15">
            <a:extLst>
              <a:ext uri="{FF2B5EF4-FFF2-40B4-BE49-F238E27FC236}">
                <a16:creationId xmlns:a16="http://schemas.microsoft.com/office/drawing/2014/main" id="{10EDE420-ABE1-4327-896E-320BD4238875}"/>
              </a:ext>
            </a:extLst>
          </p:cNvPr>
          <p:cNvGrpSpPr/>
          <p:nvPr/>
        </p:nvGrpSpPr>
        <p:grpSpPr>
          <a:xfrm>
            <a:off x="8597838" y="5387392"/>
            <a:ext cx="3596640" cy="1067606"/>
            <a:chOff x="0" y="5816600"/>
            <a:chExt cx="3596640" cy="1067606"/>
          </a:xfrm>
        </p:grpSpPr>
        <p:sp>
          <p:nvSpPr>
            <p:cNvPr id="4" name="Textfeld 3">
              <a:extLst>
                <a:ext uri="{FF2B5EF4-FFF2-40B4-BE49-F238E27FC236}">
                  <a16:creationId xmlns:a16="http://schemas.microsoft.com/office/drawing/2014/main" id="{D76BD932-3343-4C53-848A-91F75FFD898C}"/>
                </a:ext>
              </a:extLst>
            </p:cNvPr>
            <p:cNvSpPr txBox="1"/>
            <p:nvPr/>
          </p:nvSpPr>
          <p:spPr>
            <a:xfrm>
              <a:off x="0" y="5927433"/>
              <a:ext cx="3596640" cy="956773"/>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effectLst>
                    <a:outerShdw blurRad="38100" dist="38100" dir="2700000" algn="tl">
                      <a:srgbClr val="000000">
                        <a:alpha val="43137"/>
                      </a:srgbClr>
                    </a:outerShdw>
                  </a:effectLst>
                </a:rPr>
                <a:t>Zag ist ein englisches Wort. Bedeutet "Markierung". Ein Tag markiert Text.</a:t>
              </a:r>
            </a:p>
            <a:p>
              <a:r>
                <a:rPr lang="de-AT" sz="1200" dirty="0">
                  <a:effectLst>
                    <a:outerShdw blurRad="38100" dist="38100" dir="2700000" algn="tl">
                      <a:srgbClr val="000000">
                        <a:alpha val="43137"/>
                      </a:srgbClr>
                    </a:outerShdw>
                  </a:effectLst>
                </a:rPr>
                <a:t>HTML = </a:t>
              </a:r>
              <a:r>
                <a:rPr lang="de-AT" sz="1200" dirty="0" err="1">
                  <a:effectLst>
                    <a:outerShdw blurRad="38100" dist="38100" dir="2700000" algn="tl">
                      <a:srgbClr val="000000">
                        <a:alpha val="43137"/>
                      </a:srgbClr>
                    </a:outerShdw>
                  </a:effectLst>
                </a:rPr>
                <a:t>Hyper</a:t>
              </a:r>
              <a:r>
                <a:rPr lang="de-AT" sz="1200" dirty="0">
                  <a:effectLst>
                    <a:outerShdw blurRad="38100" dist="38100" dir="2700000" algn="tl">
                      <a:srgbClr val="000000">
                        <a:alpha val="43137"/>
                      </a:srgbClr>
                    </a:outerShdw>
                  </a:effectLst>
                </a:rPr>
                <a:t> Text Markup Language. Ist eine Markupsprache. </a:t>
              </a:r>
            </a:p>
          </p:txBody>
        </p:sp>
        <p:pic>
          <p:nvPicPr>
            <p:cNvPr id="5" name="Grafik 4">
              <a:extLst>
                <a:ext uri="{FF2B5EF4-FFF2-40B4-BE49-F238E27FC236}">
                  <a16:creationId xmlns:a16="http://schemas.microsoft.com/office/drawing/2014/main" id="{08A8EF3B-1677-44D5-8649-0F245F5840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5300" y="5816600"/>
              <a:ext cx="297000" cy="396000"/>
            </a:xfrm>
            <a:prstGeom prst="rect">
              <a:avLst/>
            </a:prstGeom>
            <a:effectLst>
              <a:outerShdw blurRad="50800" dist="38100" dir="2700000" algn="tl" rotWithShape="0">
                <a:prstClr val="black">
                  <a:alpha val="40000"/>
                </a:prstClr>
              </a:outerShdw>
            </a:effectLst>
          </p:spPr>
        </p:pic>
      </p:grpSp>
      <p:grpSp>
        <p:nvGrpSpPr>
          <p:cNvPr id="14" name="Gruppieren 13">
            <a:extLst>
              <a:ext uri="{FF2B5EF4-FFF2-40B4-BE49-F238E27FC236}">
                <a16:creationId xmlns:a16="http://schemas.microsoft.com/office/drawing/2014/main" id="{5DC73DBF-C307-42DF-8CBB-A3D7F6A22EB5}"/>
              </a:ext>
            </a:extLst>
          </p:cNvPr>
          <p:cNvGrpSpPr/>
          <p:nvPr/>
        </p:nvGrpSpPr>
        <p:grpSpPr>
          <a:xfrm>
            <a:off x="5335436" y="1768567"/>
            <a:ext cx="5103964" cy="849400"/>
            <a:chOff x="5210977" y="3546567"/>
            <a:chExt cx="5103964" cy="849400"/>
          </a:xfrm>
        </p:grpSpPr>
        <p:sp>
          <p:nvSpPr>
            <p:cNvPr id="6" name="Textfeld 5">
              <a:extLst>
                <a:ext uri="{FF2B5EF4-FFF2-40B4-BE49-F238E27FC236}">
                  <a16:creationId xmlns:a16="http://schemas.microsoft.com/office/drawing/2014/main" id="{09BABF13-E4FC-4D6D-A33A-1D06785BED7F}"/>
                </a:ext>
              </a:extLst>
            </p:cNvPr>
            <p:cNvSpPr txBox="1"/>
            <p:nvPr/>
          </p:nvSpPr>
          <p:spPr>
            <a:xfrm>
              <a:off x="5445762" y="3546567"/>
              <a:ext cx="4592318"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 Dies ist der Seitentitel &lt;/title&gt;</a:t>
              </a:r>
            </a:p>
          </p:txBody>
        </p:sp>
        <p:grpSp>
          <p:nvGrpSpPr>
            <p:cNvPr id="13" name="Gruppieren 12">
              <a:extLst>
                <a:ext uri="{FF2B5EF4-FFF2-40B4-BE49-F238E27FC236}">
                  <a16:creationId xmlns:a16="http://schemas.microsoft.com/office/drawing/2014/main" id="{034A6EA2-2ADC-4780-94A8-2FC73C3F2E9B}"/>
                </a:ext>
              </a:extLst>
            </p:cNvPr>
            <p:cNvGrpSpPr/>
            <p:nvPr/>
          </p:nvGrpSpPr>
          <p:grpSpPr>
            <a:xfrm>
              <a:off x="5210977" y="3700455"/>
              <a:ext cx="5103964" cy="695512"/>
              <a:chOff x="5210977" y="3700455"/>
              <a:chExt cx="5103964" cy="695512"/>
            </a:xfrm>
          </p:grpSpPr>
          <p:sp>
            <p:nvSpPr>
              <p:cNvPr id="7" name="Geschweifte Klammer links 6">
                <a:extLst>
                  <a:ext uri="{FF2B5EF4-FFF2-40B4-BE49-F238E27FC236}">
                    <a16:creationId xmlns:a16="http://schemas.microsoft.com/office/drawing/2014/main" id="{7C6FED87-A59D-4E0D-934B-21E0B10021FA}"/>
                  </a:ext>
                </a:extLst>
              </p:cNvPr>
              <p:cNvSpPr/>
              <p:nvPr/>
            </p:nvSpPr>
            <p:spPr>
              <a:xfrm rot="16200000">
                <a:off x="5758131" y="3469370"/>
                <a:ext cx="307777" cy="769948"/>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8" name="Geschweifte Klammer links 7">
                <a:extLst>
                  <a:ext uri="{FF2B5EF4-FFF2-40B4-BE49-F238E27FC236}">
                    <a16:creationId xmlns:a16="http://schemas.microsoft.com/office/drawing/2014/main" id="{5CECE4D5-4E83-423F-894F-E1E9231B261C}"/>
                  </a:ext>
                </a:extLst>
              </p:cNvPr>
              <p:cNvSpPr/>
              <p:nvPr/>
            </p:nvSpPr>
            <p:spPr>
              <a:xfrm rot="16200000">
                <a:off x="7521321" y="2568426"/>
                <a:ext cx="296759" cy="2582850"/>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9" name="Geschweifte Klammer links 8">
                <a:extLst>
                  <a:ext uri="{FF2B5EF4-FFF2-40B4-BE49-F238E27FC236}">
                    <a16:creationId xmlns:a16="http://schemas.microsoft.com/office/drawing/2014/main" id="{B199953B-4033-421E-B4C0-4FAD1860CB3B}"/>
                  </a:ext>
                </a:extLst>
              </p:cNvPr>
              <p:cNvSpPr/>
              <p:nvPr/>
            </p:nvSpPr>
            <p:spPr>
              <a:xfrm rot="16200000">
                <a:off x="9335556" y="3418320"/>
                <a:ext cx="307777" cy="894078"/>
              </a:xfrm>
              <a:prstGeom prst="lef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effectLst>
                    <a:outerShdw blurRad="38100" dist="38100" dir="2700000" algn="tl">
                      <a:srgbClr val="000000">
                        <a:alpha val="43137"/>
                      </a:srgbClr>
                    </a:outerShdw>
                  </a:effectLst>
                </a:endParaRPr>
              </a:p>
            </p:txBody>
          </p:sp>
          <p:sp>
            <p:nvSpPr>
              <p:cNvPr id="10" name="Textfeld 9">
                <a:extLst>
                  <a:ext uri="{FF2B5EF4-FFF2-40B4-BE49-F238E27FC236}">
                    <a16:creationId xmlns:a16="http://schemas.microsoft.com/office/drawing/2014/main" id="{9236FA6C-3687-449D-BE10-84B5B908765D}"/>
                  </a:ext>
                </a:extLst>
              </p:cNvPr>
              <p:cNvSpPr txBox="1"/>
              <p:nvPr/>
            </p:nvSpPr>
            <p:spPr>
              <a:xfrm>
                <a:off x="5210977" y="4088113"/>
                <a:ext cx="1402080" cy="307777"/>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öffnendes Tag</a:t>
                </a:r>
              </a:p>
            </p:txBody>
          </p:sp>
          <p:sp>
            <p:nvSpPr>
              <p:cNvPr id="11" name="Textfeld 10">
                <a:extLst>
                  <a:ext uri="{FF2B5EF4-FFF2-40B4-BE49-F238E27FC236}">
                    <a16:creationId xmlns:a16="http://schemas.microsoft.com/office/drawing/2014/main" id="{F24EEA16-F18A-4871-9966-63EB73A760B5}"/>
                  </a:ext>
                </a:extLst>
              </p:cNvPr>
              <p:cNvSpPr txBox="1"/>
              <p:nvPr/>
            </p:nvSpPr>
            <p:spPr>
              <a:xfrm>
                <a:off x="6968658" y="4088190"/>
                <a:ext cx="1402080" cy="307777"/>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Tag-Body</a:t>
                </a:r>
              </a:p>
            </p:txBody>
          </p:sp>
          <p:sp>
            <p:nvSpPr>
              <p:cNvPr id="12" name="Textfeld 11">
                <a:extLst>
                  <a:ext uri="{FF2B5EF4-FFF2-40B4-BE49-F238E27FC236}">
                    <a16:creationId xmlns:a16="http://schemas.microsoft.com/office/drawing/2014/main" id="{29B12144-4A45-4CDE-B6DD-6CA17C1E68CB}"/>
                  </a:ext>
                </a:extLst>
              </p:cNvPr>
              <p:cNvSpPr txBox="1"/>
              <p:nvPr/>
            </p:nvSpPr>
            <p:spPr>
              <a:xfrm>
                <a:off x="8663944" y="4088113"/>
                <a:ext cx="1650997" cy="307777"/>
              </a:xfrm>
              <a:prstGeom prst="rect">
                <a:avLst/>
              </a:prstGeom>
              <a:noFill/>
            </p:spPr>
            <p:txBody>
              <a:bodyPr wrap="square" rtlCol="0">
                <a:spAutoFit/>
              </a:bodyPr>
              <a:lstStyle/>
              <a:p>
                <a:pPr algn="ctr"/>
                <a:r>
                  <a:rPr lang="de-AT" sz="1400" dirty="0">
                    <a:effectLst>
                      <a:outerShdw blurRad="38100" dist="38100" dir="2700000" algn="tl">
                        <a:srgbClr val="000000">
                          <a:alpha val="43137"/>
                        </a:srgbClr>
                      </a:outerShdw>
                    </a:effectLst>
                  </a:rPr>
                  <a:t>schließendes Tag</a:t>
                </a:r>
              </a:p>
            </p:txBody>
          </p:sp>
        </p:grpSp>
      </p:grpSp>
    </p:spTree>
    <p:extLst>
      <p:ext uri="{BB962C8B-B14F-4D97-AF65-F5344CB8AC3E}">
        <p14:creationId xmlns:p14="http://schemas.microsoft.com/office/powerpoint/2010/main" val="38953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a:extLst>
              <a:ext uri="{FF2B5EF4-FFF2-40B4-BE49-F238E27FC236}">
                <a16:creationId xmlns:a16="http://schemas.microsoft.com/office/drawing/2014/main" id="{DDB24007-A8F5-41BB-B25F-115BE365E566}"/>
              </a:ext>
            </a:extLst>
          </p:cNvPr>
          <p:cNvSpPr/>
          <p:nvPr/>
        </p:nvSpPr>
        <p:spPr>
          <a:xfrm>
            <a:off x="4582160" y="2233946"/>
            <a:ext cx="5049520" cy="360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3" name="Rechteck 32">
            <a:extLst>
              <a:ext uri="{FF2B5EF4-FFF2-40B4-BE49-F238E27FC236}">
                <a16:creationId xmlns:a16="http://schemas.microsoft.com/office/drawing/2014/main" id="{593B8051-F90D-4268-9340-5CC6983151A6}"/>
              </a:ext>
            </a:extLst>
          </p:cNvPr>
          <p:cNvSpPr/>
          <p:nvPr/>
        </p:nvSpPr>
        <p:spPr>
          <a:xfrm>
            <a:off x="4114801" y="1818640"/>
            <a:ext cx="844378" cy="360000"/>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2" name="Rechteck 31">
            <a:extLst>
              <a:ext uri="{FF2B5EF4-FFF2-40B4-BE49-F238E27FC236}">
                <a16:creationId xmlns:a16="http://schemas.microsoft.com/office/drawing/2014/main" id="{E6547539-DFB4-44F1-9ED0-03F137FA515B}"/>
              </a:ext>
            </a:extLst>
          </p:cNvPr>
          <p:cNvSpPr/>
          <p:nvPr/>
        </p:nvSpPr>
        <p:spPr>
          <a:xfrm>
            <a:off x="4114801" y="1351750"/>
            <a:ext cx="1737359" cy="36000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2" name="Titel 1">
            <a:extLst>
              <a:ext uri="{FF2B5EF4-FFF2-40B4-BE49-F238E27FC236}">
                <a16:creationId xmlns:a16="http://schemas.microsoft.com/office/drawing/2014/main" id="{EC3B1327-9CB0-4D77-AF18-E71CE0BD658E}"/>
              </a:ext>
            </a:extLst>
          </p:cNvPr>
          <p:cNvSpPr>
            <a:spLocks noGrp="1"/>
          </p:cNvSpPr>
          <p:nvPr>
            <p:ph type="title"/>
          </p:nvPr>
        </p:nvSpPr>
        <p:spPr/>
        <p:txBody>
          <a:bodyPr/>
          <a:lstStyle/>
          <a:p>
            <a:r>
              <a:rPr lang="de-AT" dirty="0"/>
              <a:t>Struktur einer Seite</a:t>
            </a:r>
          </a:p>
        </p:txBody>
      </p:sp>
      <p:sp>
        <p:nvSpPr>
          <p:cNvPr id="3" name="Textplatzhalter 2">
            <a:extLst>
              <a:ext uri="{FF2B5EF4-FFF2-40B4-BE49-F238E27FC236}">
                <a16:creationId xmlns:a16="http://schemas.microsoft.com/office/drawing/2014/main" id="{996391C5-EA56-4998-B686-9815A8B51524}"/>
              </a:ext>
            </a:extLst>
          </p:cNvPr>
          <p:cNvSpPr>
            <a:spLocks noGrp="1"/>
          </p:cNvSpPr>
          <p:nvPr>
            <p:ph type="body" sz="quarter" idx="13"/>
          </p:nvPr>
        </p:nvSpPr>
        <p:spPr>
          <a:xfrm>
            <a:off x="203834" y="1146671"/>
            <a:ext cx="3418206" cy="1078245"/>
          </a:xfrm>
          <a:solidFill>
            <a:schemeClr val="accent5">
              <a:lumMod val="20000"/>
              <a:lumOff val="80000"/>
            </a:schemeClr>
          </a:solidFill>
          <a:effectLst>
            <a:outerShdw blurRad="50800" dist="38100" dir="2700000" algn="tl" rotWithShape="0">
              <a:prstClr val="black">
                <a:alpha val="40000"/>
              </a:prstClr>
            </a:outerShdw>
          </a:effectLst>
        </p:spPr>
        <p:txBody>
          <a:bodyPr/>
          <a:lstStyle/>
          <a:p>
            <a:pPr marL="0" indent="0">
              <a:buNone/>
            </a:pPr>
            <a:r>
              <a:rPr lang="de-AT" dirty="0">
                <a:effectLst>
                  <a:outerShdw blurRad="38100" dist="38100" dir="2700000" algn="tl">
                    <a:srgbClr val="000000">
                      <a:alpha val="43137"/>
                    </a:srgbClr>
                  </a:outerShdw>
                </a:effectLst>
              </a:rPr>
              <a:t>Ist kein echtes Tag, sondern die Doctype-Deklaration. Damit wird dem Browser mitgeteilt, dass jetzt wirklich ein HTML-Dokument beginnt – falls er der Dateiendung nicht vertraut.</a:t>
            </a:r>
          </a:p>
        </p:txBody>
      </p:sp>
      <p:sp>
        <p:nvSpPr>
          <p:cNvPr id="4" name="Textplatzhalter 3">
            <a:extLst>
              <a:ext uri="{FF2B5EF4-FFF2-40B4-BE49-F238E27FC236}">
                <a16:creationId xmlns:a16="http://schemas.microsoft.com/office/drawing/2014/main" id="{347D0864-AFC0-4525-AF61-B8D090C92EC3}"/>
              </a:ext>
            </a:extLst>
          </p:cNvPr>
          <p:cNvSpPr>
            <a:spLocks noGrp="1"/>
          </p:cNvSpPr>
          <p:nvPr>
            <p:ph type="body" sz="quarter" idx="14"/>
          </p:nvPr>
        </p:nvSpPr>
        <p:spPr/>
        <p:txBody>
          <a:bodyPr/>
          <a:lstStyle/>
          <a:p>
            <a:endParaRPr lang="de-AT"/>
          </a:p>
        </p:txBody>
      </p:sp>
      <p:cxnSp>
        <p:nvCxnSpPr>
          <p:cNvPr id="7" name="Gerade Verbindung mit Pfeil 6">
            <a:extLst>
              <a:ext uri="{FF2B5EF4-FFF2-40B4-BE49-F238E27FC236}">
                <a16:creationId xmlns:a16="http://schemas.microsoft.com/office/drawing/2014/main" id="{1213A1F4-05B4-4F39-AE87-69566DF8B1EF}"/>
              </a:ext>
            </a:extLst>
          </p:cNvPr>
          <p:cNvCxnSpPr>
            <a:cxnSpLocks/>
            <a:stCxn id="3" idx="3"/>
            <a:endCxn id="32" idx="1"/>
          </p:cNvCxnSpPr>
          <p:nvPr/>
        </p:nvCxnSpPr>
        <p:spPr>
          <a:xfrm flipV="1">
            <a:off x="3622040" y="1531750"/>
            <a:ext cx="492761" cy="154044"/>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platzhalter 2">
            <a:extLst>
              <a:ext uri="{FF2B5EF4-FFF2-40B4-BE49-F238E27FC236}">
                <a16:creationId xmlns:a16="http://schemas.microsoft.com/office/drawing/2014/main" id="{7DC806CC-B318-4CBD-922B-4648CE6C93C0}"/>
              </a:ext>
            </a:extLst>
          </p:cNvPr>
          <p:cNvSpPr txBox="1">
            <a:spLocks/>
          </p:cNvSpPr>
          <p:nvPr/>
        </p:nvSpPr>
        <p:spPr>
          <a:xfrm>
            <a:off x="239394" y="2561070"/>
            <a:ext cx="2889885" cy="867930"/>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rPr>
              <a:t> ist ein Root-Tag. Muss bei jedem HTML-Dokument vorhanden sein. Davor darf nur der Doctype stehen</a:t>
            </a:r>
          </a:p>
        </p:txBody>
      </p:sp>
      <p:cxnSp>
        <p:nvCxnSpPr>
          <p:cNvPr id="9" name="Gerade Verbindung mit Pfeil 8">
            <a:extLst>
              <a:ext uri="{FF2B5EF4-FFF2-40B4-BE49-F238E27FC236}">
                <a16:creationId xmlns:a16="http://schemas.microsoft.com/office/drawing/2014/main" id="{8C4B17C1-D086-427B-A694-030AD814E516}"/>
              </a:ext>
            </a:extLst>
          </p:cNvPr>
          <p:cNvCxnSpPr>
            <a:cxnSpLocks/>
            <a:endCxn id="33" idx="1"/>
          </p:cNvCxnSpPr>
          <p:nvPr/>
        </p:nvCxnSpPr>
        <p:spPr>
          <a:xfrm flipV="1">
            <a:off x="3129279" y="1998640"/>
            <a:ext cx="985522" cy="1067916"/>
          </a:xfrm>
          <a:prstGeom prst="straightConnector1">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platzhalter 2">
            <a:extLst>
              <a:ext uri="{FF2B5EF4-FFF2-40B4-BE49-F238E27FC236}">
                <a16:creationId xmlns:a16="http://schemas.microsoft.com/office/drawing/2014/main" id="{733DBEDB-B73B-4260-8CA7-A4778DEA95EB}"/>
              </a:ext>
            </a:extLst>
          </p:cNvPr>
          <p:cNvSpPr txBox="1">
            <a:spLocks/>
          </p:cNvSpPr>
          <p:nvPr/>
        </p:nvSpPr>
        <p:spPr>
          <a:xfrm>
            <a:off x="8645332" y="1146671"/>
            <a:ext cx="2889885" cy="674031"/>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rPr>
              <a:t>Alles zwischen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 --&gt;</a:t>
            </a:r>
            <a:r>
              <a:rPr lang="de-AT" dirty="0">
                <a:effectLst>
                  <a:outerShdw blurRad="38100" dist="38100" dir="2700000" algn="tl">
                    <a:srgbClr val="000000">
                      <a:alpha val="43137"/>
                    </a:srgbClr>
                  </a:outerShdw>
                </a:effectLst>
              </a:rPr>
              <a:t> ist ein Kommentar und wird vom Browser ignoriert</a:t>
            </a:r>
          </a:p>
        </p:txBody>
      </p:sp>
      <p:cxnSp>
        <p:nvCxnSpPr>
          <p:cNvPr id="13" name="Gerade Verbindung mit Pfeil 12">
            <a:extLst>
              <a:ext uri="{FF2B5EF4-FFF2-40B4-BE49-F238E27FC236}">
                <a16:creationId xmlns:a16="http://schemas.microsoft.com/office/drawing/2014/main" id="{4294E043-3254-44AE-934A-6CE1B2E56263}"/>
              </a:ext>
            </a:extLst>
          </p:cNvPr>
          <p:cNvCxnSpPr>
            <a:cxnSpLocks/>
            <a:stCxn id="11" idx="2"/>
            <a:endCxn id="34" idx="3"/>
          </p:cNvCxnSpPr>
          <p:nvPr/>
        </p:nvCxnSpPr>
        <p:spPr>
          <a:xfrm flipH="1">
            <a:off x="9631680" y="1820702"/>
            <a:ext cx="458595" cy="593244"/>
          </a:xfrm>
          <a:prstGeom prst="straightConnector1">
            <a:avLst/>
          </a:prstGeom>
          <a:ln w="254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platzhalter 2">
            <a:extLst>
              <a:ext uri="{FF2B5EF4-FFF2-40B4-BE49-F238E27FC236}">
                <a16:creationId xmlns:a16="http://schemas.microsoft.com/office/drawing/2014/main" id="{CD55AAA1-353D-4FE9-8AF6-35F07EA6DCEA}"/>
              </a:ext>
            </a:extLst>
          </p:cNvPr>
          <p:cNvSpPr txBox="1">
            <a:spLocks/>
          </p:cNvSpPr>
          <p:nvPr/>
        </p:nvSpPr>
        <p:spPr>
          <a:xfrm>
            <a:off x="239394" y="3654524"/>
            <a:ext cx="2889885" cy="674031"/>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a:spAutoFit/>
          </a:bodyPr>
          <a:lstStyle>
            <a:defPPr>
              <a:defRPr lang="de-DE"/>
            </a:defPPr>
            <a:lvl1pPr indent="0">
              <a:lnSpc>
                <a:spcPct val="90000"/>
              </a:lnSpc>
              <a:spcBef>
                <a:spcPts val="1000"/>
              </a:spcBef>
              <a:buFont typeface="FontAwesome" pitchFamily="50" charset="0"/>
              <a:buNone/>
              <a:defRPr sz="1400">
                <a:effectLst>
                  <a:outerShdw blurRad="38100" dist="38100" dir="2700000" algn="tl">
                    <a:srgbClr val="000000">
                      <a:alpha val="43137"/>
                    </a:srgbClr>
                  </a:outerShdw>
                </a:effectLst>
              </a:defRPr>
            </a:lvl1pPr>
            <a:lvl2pPr marL="685783" indent="-228594">
              <a:lnSpc>
                <a:spcPct val="90000"/>
              </a:lnSpc>
              <a:spcBef>
                <a:spcPts val="500"/>
              </a:spcBef>
              <a:buFont typeface="FontAwesome" pitchFamily="50" charset="0"/>
              <a:buChar char=""/>
              <a:defRPr sz="1400"/>
            </a:lvl2pPr>
            <a:lvl3pPr marL="1142971" indent="-228594">
              <a:lnSpc>
                <a:spcPct val="90000"/>
              </a:lnSpc>
              <a:spcBef>
                <a:spcPts val="500"/>
              </a:spcBef>
              <a:buFont typeface="FontAwesome" pitchFamily="50" charset="0"/>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Hier gehört alles rein, was zwar mit der Seite zu tun hat, aber nicht zum Inhalt gehört.</a:t>
            </a:r>
          </a:p>
        </p:txBody>
      </p:sp>
      <p:cxnSp>
        <p:nvCxnSpPr>
          <p:cNvPr id="15" name="Gerade Verbindung mit Pfeil 14">
            <a:extLst>
              <a:ext uri="{FF2B5EF4-FFF2-40B4-BE49-F238E27FC236}">
                <a16:creationId xmlns:a16="http://schemas.microsoft.com/office/drawing/2014/main" id="{8B10883C-95A8-4E8B-9FBC-06196D5FD097}"/>
              </a:ext>
            </a:extLst>
          </p:cNvPr>
          <p:cNvCxnSpPr>
            <a:cxnSpLocks/>
            <a:stCxn id="14" idx="3"/>
            <a:endCxn id="35" idx="1"/>
          </p:cNvCxnSpPr>
          <p:nvPr/>
        </p:nvCxnSpPr>
        <p:spPr>
          <a:xfrm flipV="1">
            <a:off x="3129279" y="2850947"/>
            <a:ext cx="1468122" cy="114059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platzhalter 2">
            <a:extLst>
              <a:ext uri="{FF2B5EF4-FFF2-40B4-BE49-F238E27FC236}">
                <a16:creationId xmlns:a16="http://schemas.microsoft.com/office/drawing/2014/main" id="{CFD4C040-46E5-4390-8DA0-13FD1B5FF8A9}"/>
              </a:ext>
            </a:extLst>
          </p:cNvPr>
          <p:cNvSpPr txBox="1">
            <a:spLocks/>
          </p:cNvSpPr>
          <p:nvPr/>
        </p:nvSpPr>
        <p:spPr>
          <a:xfrm>
            <a:off x="239394" y="4611149"/>
            <a:ext cx="2889885" cy="867930"/>
          </a:xfrm>
          <a:prstGeom prst="rect">
            <a:avLst/>
          </a:prstGeom>
          <a:solidFill>
            <a:schemeClr val="bg2">
              <a:lumMod val="9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rPr>
              <a:t>Seitentitel, wird nicht in der Seite angezeigt, sondern zum Beispiel in der Titelzeile (Tab) des Browserfensters</a:t>
            </a:r>
          </a:p>
        </p:txBody>
      </p:sp>
      <p:cxnSp>
        <p:nvCxnSpPr>
          <p:cNvPr id="19" name="Gerade Verbindung mit Pfeil 18">
            <a:extLst>
              <a:ext uri="{FF2B5EF4-FFF2-40B4-BE49-F238E27FC236}">
                <a16:creationId xmlns:a16="http://schemas.microsoft.com/office/drawing/2014/main" id="{51B900FE-7C39-40E9-BDCD-3114B9B0F358}"/>
              </a:ext>
            </a:extLst>
          </p:cNvPr>
          <p:cNvCxnSpPr>
            <a:cxnSpLocks/>
            <a:stCxn id="18" idx="3"/>
            <a:endCxn id="36" idx="1"/>
          </p:cNvCxnSpPr>
          <p:nvPr/>
        </p:nvCxnSpPr>
        <p:spPr>
          <a:xfrm flipV="1">
            <a:off x="3129279" y="3262381"/>
            <a:ext cx="1950721" cy="1782733"/>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platzhalter 2">
            <a:extLst>
              <a:ext uri="{FF2B5EF4-FFF2-40B4-BE49-F238E27FC236}">
                <a16:creationId xmlns:a16="http://schemas.microsoft.com/office/drawing/2014/main" id="{5BE7A114-DCEB-42AE-B0AF-EA90A2FA9BAA}"/>
              </a:ext>
            </a:extLst>
          </p:cNvPr>
          <p:cNvSpPr txBox="1">
            <a:spLocks/>
          </p:cNvSpPr>
          <p:nvPr/>
        </p:nvSpPr>
        <p:spPr>
          <a:xfrm>
            <a:off x="8260080" y="3693910"/>
            <a:ext cx="2889885" cy="86793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rPr>
              <a:t>Im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r>
              <a:rPr lang="de-AT" dirty="0">
                <a:effectLst>
                  <a:outerShdw blurRad="38100" dist="38100" dir="2700000" algn="tl">
                    <a:srgbClr val="000000">
                      <a:alpha val="43137"/>
                    </a:srgbClr>
                  </a:outerShdw>
                </a:effectLst>
              </a:rPr>
              <a:t> steht der wirkliche Inhalt der Seite, alles, was hier steht, wird im Browserfenster angezeigt</a:t>
            </a:r>
          </a:p>
        </p:txBody>
      </p:sp>
      <p:cxnSp>
        <p:nvCxnSpPr>
          <p:cNvPr id="24" name="Gerade Verbindung mit Pfeil 23">
            <a:extLst>
              <a:ext uri="{FF2B5EF4-FFF2-40B4-BE49-F238E27FC236}">
                <a16:creationId xmlns:a16="http://schemas.microsoft.com/office/drawing/2014/main" id="{0538C5B8-71EA-478A-B7A5-A1FACC85663B}"/>
              </a:ext>
            </a:extLst>
          </p:cNvPr>
          <p:cNvCxnSpPr>
            <a:cxnSpLocks/>
            <a:endCxn id="37" idx="3"/>
          </p:cNvCxnSpPr>
          <p:nvPr/>
        </p:nvCxnSpPr>
        <p:spPr>
          <a:xfrm flipH="1">
            <a:off x="5394960" y="4013967"/>
            <a:ext cx="2865120" cy="12052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platzhalter 2">
            <a:extLst>
              <a:ext uri="{FF2B5EF4-FFF2-40B4-BE49-F238E27FC236}">
                <a16:creationId xmlns:a16="http://schemas.microsoft.com/office/drawing/2014/main" id="{727F04BF-E06D-4301-BA90-FA0C3D55E14A}"/>
              </a:ext>
            </a:extLst>
          </p:cNvPr>
          <p:cNvSpPr txBox="1">
            <a:spLocks/>
          </p:cNvSpPr>
          <p:nvPr/>
        </p:nvSpPr>
        <p:spPr>
          <a:xfrm>
            <a:off x="8410255" y="5100282"/>
            <a:ext cx="2889885" cy="1061829"/>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 </a:t>
            </a:r>
            <a:r>
              <a:rPr lang="de-AT" dirty="0">
                <a:effectLst>
                  <a:outerShdw blurRad="38100" dist="38100" dir="2700000" algn="tl">
                    <a:srgbClr val="000000">
                      <a:alpha val="43137"/>
                    </a:srgbClr>
                  </a:outerShdw>
                </a:effectLst>
              </a:rPr>
              <a:t>steht für Paragraph, also Textabsatz. Man muss Text nicht in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a:t>
            </a:r>
            <a:r>
              <a:rPr lang="de-AT" dirty="0">
                <a:effectLst>
                  <a:outerShdw blurRad="38100" dist="38100" dir="2700000" algn="tl">
                    <a:srgbClr val="000000">
                      <a:alpha val="43137"/>
                    </a:srgbClr>
                  </a:outerShdw>
                </a:effectLst>
              </a:rPr>
              <a:t>-Tags einpacken. Aber wenn man Fließtext schreibt, bietet es sich an.</a:t>
            </a:r>
          </a:p>
        </p:txBody>
      </p:sp>
      <p:cxnSp>
        <p:nvCxnSpPr>
          <p:cNvPr id="28" name="Gerade Verbindung mit Pfeil 27">
            <a:extLst>
              <a:ext uri="{FF2B5EF4-FFF2-40B4-BE49-F238E27FC236}">
                <a16:creationId xmlns:a16="http://schemas.microsoft.com/office/drawing/2014/main" id="{595C95C7-C2A0-433F-ACBC-6A8F0809D0F7}"/>
              </a:ext>
            </a:extLst>
          </p:cNvPr>
          <p:cNvCxnSpPr>
            <a:cxnSpLocks/>
            <a:stCxn id="26" idx="1"/>
            <a:endCxn id="38" idx="3"/>
          </p:cNvCxnSpPr>
          <p:nvPr/>
        </p:nvCxnSpPr>
        <p:spPr>
          <a:xfrm flipH="1" flipV="1">
            <a:off x="7452997" y="4547878"/>
            <a:ext cx="957258" cy="1083319"/>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platzhalter 2">
            <a:extLst>
              <a:ext uri="{FF2B5EF4-FFF2-40B4-BE49-F238E27FC236}">
                <a16:creationId xmlns:a16="http://schemas.microsoft.com/office/drawing/2014/main" id="{4021CC85-807D-47F9-9AC1-9F9397F3EBAF}"/>
              </a:ext>
            </a:extLst>
          </p:cNvPr>
          <p:cNvSpPr txBox="1">
            <a:spLocks/>
          </p:cNvSpPr>
          <p:nvPr/>
        </p:nvSpPr>
        <p:spPr>
          <a:xfrm>
            <a:off x="476507" y="5631196"/>
            <a:ext cx="2889885" cy="674031"/>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effectLst>
                  <a:outerShdw blurRad="38100" dist="38100" dir="2700000" algn="tl">
                    <a:srgbClr val="000000">
                      <a:alpha val="43137"/>
                    </a:srgbClr>
                  </a:outerShdw>
                </a:effectLst>
              </a:rPr>
              <a:t>Das Ende des HTML-Dokuments. Nach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a:t>
            </a:r>
            <a:r>
              <a:rPr lang="de-AT" dirty="0">
                <a:effectLst>
                  <a:outerShdw blurRad="38100" dist="38100" dir="2700000" algn="tl">
                    <a:srgbClr val="000000">
                      <a:alpha val="43137"/>
                    </a:srgbClr>
                  </a:outerShdw>
                </a:effectLst>
              </a:rPr>
              <a:t>darf nichts mehr kommen. </a:t>
            </a:r>
          </a:p>
        </p:txBody>
      </p:sp>
      <p:cxnSp>
        <p:nvCxnSpPr>
          <p:cNvPr id="31" name="Gerade Verbindung mit Pfeil 30">
            <a:extLst>
              <a:ext uri="{FF2B5EF4-FFF2-40B4-BE49-F238E27FC236}">
                <a16:creationId xmlns:a16="http://schemas.microsoft.com/office/drawing/2014/main" id="{F9636CE0-4737-4FE9-975E-D4A6047199B3}"/>
              </a:ext>
            </a:extLst>
          </p:cNvPr>
          <p:cNvCxnSpPr>
            <a:cxnSpLocks/>
            <a:stCxn id="29" idx="3"/>
            <a:endCxn id="39" idx="1"/>
          </p:cNvCxnSpPr>
          <p:nvPr/>
        </p:nvCxnSpPr>
        <p:spPr>
          <a:xfrm flipV="1">
            <a:off x="3366392" y="5398541"/>
            <a:ext cx="748409" cy="56967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hteck 34">
            <a:extLst>
              <a:ext uri="{FF2B5EF4-FFF2-40B4-BE49-F238E27FC236}">
                <a16:creationId xmlns:a16="http://schemas.microsoft.com/office/drawing/2014/main" id="{16690A81-95A5-4491-B4BD-F0F0BB8E0CE4}"/>
              </a:ext>
            </a:extLst>
          </p:cNvPr>
          <p:cNvSpPr/>
          <p:nvPr/>
        </p:nvSpPr>
        <p:spPr>
          <a:xfrm>
            <a:off x="4597401" y="2670947"/>
            <a:ext cx="777239" cy="360000"/>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6" name="Rechteck 35">
            <a:extLst>
              <a:ext uri="{FF2B5EF4-FFF2-40B4-BE49-F238E27FC236}">
                <a16:creationId xmlns:a16="http://schemas.microsoft.com/office/drawing/2014/main" id="{D30F294A-0519-490D-B2A1-0ED1761A9130}"/>
              </a:ext>
            </a:extLst>
          </p:cNvPr>
          <p:cNvSpPr/>
          <p:nvPr/>
        </p:nvSpPr>
        <p:spPr>
          <a:xfrm>
            <a:off x="5080000" y="3082381"/>
            <a:ext cx="3830320" cy="360000"/>
          </a:xfrm>
          <a:prstGeom prst="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7" name="Rechteck 36">
            <a:extLst>
              <a:ext uri="{FF2B5EF4-FFF2-40B4-BE49-F238E27FC236}">
                <a16:creationId xmlns:a16="http://schemas.microsoft.com/office/drawing/2014/main" id="{AD5748AA-680A-4AAE-A080-025ABACE4444}"/>
              </a:ext>
            </a:extLst>
          </p:cNvPr>
          <p:cNvSpPr/>
          <p:nvPr/>
        </p:nvSpPr>
        <p:spPr>
          <a:xfrm>
            <a:off x="4561840" y="3954494"/>
            <a:ext cx="833120" cy="360000"/>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8" name="Rechteck 37">
            <a:extLst>
              <a:ext uri="{FF2B5EF4-FFF2-40B4-BE49-F238E27FC236}">
                <a16:creationId xmlns:a16="http://schemas.microsoft.com/office/drawing/2014/main" id="{CC3D3815-E9E7-4E8B-BD39-27A6307FE039}"/>
              </a:ext>
            </a:extLst>
          </p:cNvPr>
          <p:cNvSpPr/>
          <p:nvPr/>
        </p:nvSpPr>
        <p:spPr>
          <a:xfrm>
            <a:off x="5008880" y="4367878"/>
            <a:ext cx="2444117" cy="360000"/>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39" name="Rechteck 38">
            <a:extLst>
              <a:ext uri="{FF2B5EF4-FFF2-40B4-BE49-F238E27FC236}">
                <a16:creationId xmlns:a16="http://schemas.microsoft.com/office/drawing/2014/main" id="{76522C42-D9B1-4E24-B937-D13D9C0F17FF}"/>
              </a:ext>
            </a:extLst>
          </p:cNvPr>
          <p:cNvSpPr/>
          <p:nvPr/>
        </p:nvSpPr>
        <p:spPr>
          <a:xfrm>
            <a:off x="4114801" y="5218541"/>
            <a:ext cx="965199" cy="360000"/>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effectLst>
                <a:outerShdw blurRad="38100" dist="38100" dir="2700000" algn="tl">
                  <a:srgbClr val="000000">
                    <a:alpha val="43137"/>
                  </a:srgbClr>
                </a:outerShdw>
              </a:effectLst>
            </a:endParaRPr>
          </a:p>
        </p:txBody>
      </p:sp>
      <p:sp>
        <p:nvSpPr>
          <p:cNvPr id="5" name="Textfeld 4">
            <a:extLst>
              <a:ext uri="{FF2B5EF4-FFF2-40B4-BE49-F238E27FC236}">
                <a16:creationId xmlns:a16="http://schemas.microsoft.com/office/drawing/2014/main" id="{68C02D8A-997D-48AC-8986-C303861FB7C9}"/>
              </a:ext>
            </a:extLst>
          </p:cNvPr>
          <p:cNvSpPr txBox="1"/>
          <p:nvPr/>
        </p:nvSpPr>
        <p:spPr>
          <a:xfrm>
            <a:off x="4114802" y="1255328"/>
            <a:ext cx="6299200" cy="4347344"/>
          </a:xfrm>
          <a:prstGeom prst="rect">
            <a:avLst/>
          </a:prstGeom>
          <a:noFill/>
          <a:effectLst/>
        </p:spPr>
        <p:txBody>
          <a:bodyPr wrap="square" rtlCol="0">
            <a:spAutoFit/>
          </a:bodyPr>
          <a:lstStyle/>
          <a:p>
            <a:pPr>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&lt;!DOCTYPE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 Das ist wirklich meine erste Webseite --&gt;</a:t>
            </a:r>
          </a:p>
          <a:p>
            <a:pPr lvl="1">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&lt;title&gt;Meine erste Webseite&lt;/title&gt;</a:t>
            </a:r>
          </a:p>
          <a:p>
            <a:pPr lvl="1">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head</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1">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lvl="2">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&lt;p&gt;Hallo Webwelt!&lt;/p&gt;</a:t>
            </a:r>
          </a:p>
          <a:p>
            <a:pPr lvl="1">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a:lnSpc>
                <a:spcPct val="200000"/>
              </a:lnSpc>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2399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D7A61-7408-4650-BF19-B5E56CFA8EE3}"/>
              </a:ext>
            </a:extLst>
          </p:cNvPr>
          <p:cNvSpPr>
            <a:spLocks noGrp="1"/>
          </p:cNvSpPr>
          <p:nvPr>
            <p:ph type="title"/>
          </p:nvPr>
        </p:nvSpPr>
        <p:spPr/>
        <p:txBody>
          <a:bodyPr/>
          <a:lstStyle/>
          <a:p>
            <a:r>
              <a:rPr lang="de-AT" dirty="0"/>
              <a:t>Doctype</a:t>
            </a:r>
          </a:p>
        </p:txBody>
      </p:sp>
      <p:sp>
        <p:nvSpPr>
          <p:cNvPr id="3" name="Foliennummernplatzhalter 2">
            <a:extLst>
              <a:ext uri="{FF2B5EF4-FFF2-40B4-BE49-F238E27FC236}">
                <a16:creationId xmlns:a16="http://schemas.microsoft.com/office/drawing/2014/main" id="{69C88D2C-6BA9-48E8-8A22-E7F38AAECB31}"/>
              </a:ext>
            </a:extLst>
          </p:cNvPr>
          <p:cNvSpPr>
            <a:spLocks noGrp="1"/>
          </p:cNvSpPr>
          <p:nvPr>
            <p:ph type="sldNum" sz="quarter" idx="4294967295"/>
          </p:nvPr>
        </p:nvSpPr>
        <p:spPr>
          <a:xfrm>
            <a:off x="11288713" y="6548438"/>
            <a:ext cx="903287" cy="309562"/>
          </a:xfrm>
          <a:prstGeom prst="rect">
            <a:avLst/>
          </a:prstGeom>
        </p:spPr>
        <p:txBody>
          <a:bodyPr/>
          <a:lstStyle/>
          <a:p>
            <a:r>
              <a:rPr lang="de-AT"/>
              <a:t>&lt; </a:t>
            </a:r>
            <a:fld id="{6BBE5B70-5D0B-4CE5-AA79-5078F758D57B}" type="slidenum">
              <a:rPr lang="de-AT" smtClean="0"/>
              <a:pPr/>
              <a:t>9</a:t>
            </a:fld>
            <a:r>
              <a:rPr lang="de-AT"/>
              <a:t> /&gt;</a:t>
            </a:r>
            <a:endParaRPr lang="de-AT" dirty="0"/>
          </a:p>
        </p:txBody>
      </p:sp>
      <p:sp>
        <p:nvSpPr>
          <p:cNvPr id="4" name="Rechteck 3">
            <a:extLst>
              <a:ext uri="{FF2B5EF4-FFF2-40B4-BE49-F238E27FC236}">
                <a16:creationId xmlns:a16="http://schemas.microsoft.com/office/drawing/2014/main" id="{B9E570B4-D76A-44B6-A537-23262FFD5665}"/>
              </a:ext>
            </a:extLst>
          </p:cNvPr>
          <p:cNvSpPr/>
          <p:nvPr/>
        </p:nvSpPr>
        <p:spPr>
          <a:xfrm>
            <a:off x="3048000" y="1537216"/>
            <a:ext cx="6629400" cy="2156488"/>
          </a:xfrm>
          <a:prstGeom prst="rect">
            <a:avLst/>
          </a:prstGeom>
        </p:spPr>
        <p:txBody>
          <a:bodyPr>
            <a:spAutoFit/>
          </a:bodyPr>
          <a:lstStyle/>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kein HTML-Tag im strengen Sinne, sondern die Information für die Browser, um welche HTML-Version es sich bei der aktuellen Webseite handelt.</a:t>
            </a:r>
          </a:p>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!DOCTYPE ist kein HTML-Tag. Darum gibt es auch kein schließendes !DOCTYPE-Tag.</a:t>
            </a:r>
          </a:p>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!DOCTYPE ist das einzige, was vor dem &lt;HTML&gt;-Tag stehen kann.</a:t>
            </a:r>
          </a:p>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Das Ausrufezeichen "!" gehört dazu.</a:t>
            </a:r>
          </a:p>
          <a:p>
            <a:pPr marL="228594" indent="-228594">
              <a:lnSpc>
                <a:spcPct val="90000"/>
              </a:lnSpc>
              <a:spcBef>
                <a:spcPts val="1000"/>
              </a:spcBef>
              <a:buFont typeface="FontAwesome" pitchFamily="50" charset="0"/>
              <a:buChar char=""/>
            </a:pPr>
            <a:r>
              <a:rPr lang="de-DE" sz="1400" dirty="0">
                <a:effectLst>
                  <a:outerShdw blurRad="38100" dist="38100" dir="2700000" algn="tl">
                    <a:srgbClr val="000000">
                      <a:alpha val="43137"/>
                    </a:srgbClr>
                  </a:outerShdw>
                </a:effectLst>
              </a:rPr>
              <a:t>DOCTYPE ist nicht </a:t>
            </a:r>
            <a:r>
              <a:rPr lang="de-DE" sz="1400" dirty="0" err="1">
                <a:effectLst>
                  <a:outerShdw blurRad="38100" dist="38100" dir="2700000" algn="tl">
                    <a:srgbClr val="000000">
                      <a:alpha val="43137"/>
                    </a:srgbClr>
                  </a:outerShdw>
                </a:effectLst>
              </a:rPr>
              <a:t>case</a:t>
            </a:r>
            <a:r>
              <a:rPr lang="de-DE" sz="1400" dirty="0">
                <a:effectLst>
                  <a:outerShdw blurRad="38100" dist="38100" dir="2700000" algn="tl">
                    <a:srgbClr val="000000">
                      <a:alpha val="43137"/>
                    </a:srgbClr>
                  </a:outerShdw>
                </a:effectLst>
              </a:rPr>
              <a:t>-sensitiv, darf also auch als Doctype oder </a:t>
            </a:r>
            <a:r>
              <a:rPr lang="de-DE" sz="1400" dirty="0" err="1">
                <a:effectLst>
                  <a:outerShdw blurRad="38100" dist="38100" dir="2700000" algn="tl">
                    <a:srgbClr val="000000">
                      <a:alpha val="43137"/>
                    </a:srgbClr>
                  </a:outerShdw>
                </a:effectLst>
              </a:rPr>
              <a:t>doctype</a:t>
            </a:r>
            <a:r>
              <a:rPr lang="de-DE" sz="1400" dirty="0">
                <a:effectLst>
                  <a:outerShdw blurRad="38100" dist="38100" dir="2700000" algn="tl">
                    <a:srgbClr val="000000">
                      <a:alpha val="43137"/>
                    </a:srgbClr>
                  </a:outerShdw>
                </a:effectLst>
              </a:rPr>
              <a:t> geschrieben werden.</a:t>
            </a:r>
            <a:endParaRPr lang="de-AT" sz="1400" dirty="0">
              <a:effectLst>
                <a:outerShdw blurRad="38100" dist="38100" dir="2700000" algn="tl">
                  <a:srgbClr val="000000">
                    <a:alpha val="43137"/>
                  </a:srgbClr>
                </a:outerShdw>
              </a:effectLst>
            </a:endParaRPr>
          </a:p>
        </p:txBody>
      </p:sp>
      <p:sp>
        <p:nvSpPr>
          <p:cNvPr id="5" name="Textfeld 4">
            <a:extLst>
              <a:ext uri="{FF2B5EF4-FFF2-40B4-BE49-F238E27FC236}">
                <a16:creationId xmlns:a16="http://schemas.microsoft.com/office/drawing/2014/main" id="{695BEABD-FED3-4707-A88A-45CB4446C3A6}"/>
              </a:ext>
            </a:extLst>
          </p:cNvPr>
          <p:cNvSpPr txBox="1"/>
          <p:nvPr/>
        </p:nvSpPr>
        <p:spPr>
          <a:xfrm>
            <a:off x="626076" y="1491049"/>
            <a:ext cx="1888524"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defPPr>
              <a:defRPr lang="de-DE"/>
            </a:defPPr>
            <a:lvl1pPr>
              <a:defRPr sz="14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defRPr>
            </a:lvl1pPr>
          </a:lstStyle>
          <a:p>
            <a:r>
              <a:rPr lang="de-AT" dirty="0"/>
              <a:t>&lt;!DOCTYPE </a:t>
            </a:r>
            <a:r>
              <a:rPr lang="de-AT" dirty="0" err="1"/>
              <a:t>html</a:t>
            </a:r>
            <a:r>
              <a:rPr lang="de-AT" dirty="0"/>
              <a:t>&gt;</a:t>
            </a:r>
          </a:p>
        </p:txBody>
      </p:sp>
      <p:sp>
        <p:nvSpPr>
          <p:cNvPr id="7" name="Rechteck 6">
            <a:extLst>
              <a:ext uri="{FF2B5EF4-FFF2-40B4-BE49-F238E27FC236}">
                <a16:creationId xmlns:a16="http://schemas.microsoft.com/office/drawing/2014/main" id="{95802AFD-95C9-4D46-9F74-6AEBD5483CE3}"/>
              </a:ext>
            </a:extLst>
          </p:cNvPr>
          <p:cNvSpPr/>
          <p:nvPr/>
        </p:nvSpPr>
        <p:spPr>
          <a:xfrm>
            <a:off x="539750" y="3733171"/>
            <a:ext cx="11112500" cy="2652008"/>
          </a:xfrm>
          <a:prstGeom prst="rect">
            <a:avLst/>
          </a:prstGeom>
        </p:spPr>
        <p:txBody>
          <a:bodyPr>
            <a:spAutoFit/>
          </a:bodyPr>
          <a:lstStyle/>
          <a:p>
            <a:pPr marL="228594" indent="-228594">
              <a:lnSpc>
                <a:spcPct val="90000"/>
              </a:lnSpc>
              <a:spcBef>
                <a:spcPts val="1000"/>
              </a:spcBef>
              <a:buFont typeface="FontAwesome" pitchFamily="50" charset="0"/>
              <a:buChar char=""/>
            </a:pPr>
            <a:r>
              <a:rPr lang="de-AT" sz="1400" dirty="0">
                <a:effectLst>
                  <a:outerShdw blurRad="38100" dist="38100" dir="2700000" algn="tl">
                    <a:srgbClr val="000000">
                      <a:alpha val="43137"/>
                    </a:srgbClr>
                  </a:outerShdw>
                </a:effectLst>
              </a:rPr>
              <a:t>Doctype für </a:t>
            </a:r>
            <a:r>
              <a:rPr lang="de-AT" sz="1400" dirty="0" err="1">
                <a:effectLst>
                  <a:outerShdw blurRad="38100" dist="38100" dir="2700000" algn="tl">
                    <a:srgbClr val="000000">
                      <a:alpha val="43137"/>
                    </a:srgbClr>
                  </a:outerShdw>
                </a:effectLst>
              </a:rPr>
              <a:t>ePub</a:t>
            </a:r>
            <a:endParaRPr lang="de-AT" sz="1400" dirty="0">
              <a:effectLst>
                <a:outerShdw blurRad="38100" dist="38100" dir="2700000" algn="tl">
                  <a:srgbClr val="000000">
                    <a:alpha val="43137"/>
                  </a:srgbClr>
                </a:outerShdw>
              </a:effectLst>
            </a:endParaRPr>
          </a:p>
          <a:p>
            <a:pPr lvl="1"/>
            <a:r>
              <a:rPr lang="de-DE" altLang="de-DE" sz="1400" dirty="0"/>
              <a:t>&lt;!DOCTYPE </a:t>
            </a:r>
            <a:r>
              <a:rPr lang="de-DE" altLang="de-DE" sz="1400" dirty="0" err="1"/>
              <a:t>html</a:t>
            </a:r>
            <a:r>
              <a:rPr lang="de-DE" altLang="de-DE" sz="1400" dirty="0"/>
              <a:t> PUBLIC "-//W3C//DTD XHTML 1.1//EN" "http://www.w3.org/TR/xhtml11/DTD/xhtml11.dtd"&gt; </a:t>
            </a:r>
          </a:p>
          <a:p>
            <a:pPr marL="228594" indent="-228594">
              <a:lnSpc>
                <a:spcPct val="90000"/>
              </a:lnSpc>
              <a:spcBef>
                <a:spcPts val="1000"/>
              </a:spcBef>
              <a:buFont typeface="FontAwesome" pitchFamily="50" charset="0"/>
              <a:buChar char=""/>
            </a:pPr>
            <a:r>
              <a:rPr lang="de-DE" altLang="de-DE" sz="1400" dirty="0">
                <a:effectLst>
                  <a:outerShdw blurRad="38100" dist="38100" dir="2700000" algn="tl">
                    <a:srgbClr val="000000">
                      <a:alpha val="43137"/>
                    </a:srgbClr>
                  </a:outerShdw>
                </a:effectLst>
              </a:rPr>
              <a:t>Doctype für SVG</a:t>
            </a:r>
          </a:p>
          <a:p>
            <a:pPr lvl="1"/>
            <a:r>
              <a:rPr lang="de-DE" altLang="de-DE" sz="1400" dirty="0"/>
              <a:t>&lt;!DOCTYPE </a:t>
            </a:r>
            <a:r>
              <a:rPr lang="de-DE" altLang="de-DE" sz="1400" dirty="0" err="1"/>
              <a:t>svg</a:t>
            </a:r>
            <a:r>
              <a:rPr lang="de-DE" altLang="de-DE" sz="1400" dirty="0"/>
              <a:t> PUBLIC "-//W3C//DTD SVG 1.1//EN" "http://www.w3.org/Graphics/SVG/1.1/DTD/svg11.dtd"&gt; </a:t>
            </a:r>
          </a:p>
          <a:p>
            <a:pPr marL="228594" indent="-228594">
              <a:lnSpc>
                <a:spcPct val="90000"/>
              </a:lnSpc>
              <a:spcBef>
                <a:spcPts val="1000"/>
              </a:spcBef>
              <a:buFont typeface="FontAwesome" pitchFamily="50" charset="0"/>
              <a:buChar char=""/>
            </a:pPr>
            <a:r>
              <a:rPr lang="de-DE" altLang="de-DE" sz="1400" dirty="0">
                <a:effectLst>
                  <a:outerShdw blurRad="38100" dist="38100" dir="2700000" algn="tl">
                    <a:srgbClr val="000000">
                      <a:alpha val="43137"/>
                    </a:srgbClr>
                  </a:outerShdw>
                </a:effectLst>
              </a:rPr>
              <a:t>HTML 4.01 – </a:t>
            </a:r>
            <a:r>
              <a:rPr lang="de-DE" altLang="de-DE" sz="1400" dirty="0" err="1">
                <a:effectLst>
                  <a:outerShdw blurRad="38100" dist="38100" dir="2700000" algn="tl">
                    <a:srgbClr val="000000">
                      <a:alpha val="43137"/>
                    </a:srgbClr>
                  </a:outerShdw>
                </a:effectLst>
              </a:rPr>
              <a:t>Strict</a:t>
            </a:r>
            <a:endParaRPr lang="de-DE" altLang="de-DE" sz="1400" dirty="0">
              <a:effectLst>
                <a:outerShdw blurRad="38100" dist="38100" dir="2700000" algn="tl">
                  <a:srgbClr val="000000">
                    <a:alpha val="43137"/>
                  </a:srgbClr>
                </a:outerShdw>
              </a:effectLst>
            </a:endParaRPr>
          </a:p>
          <a:p>
            <a:pPr lvl="1"/>
            <a:r>
              <a:rPr lang="de-DE" altLang="de-DE" sz="1400" dirty="0"/>
              <a:t>&lt;!DOCTYPE HTML PUBLIC "-//W3C//DTD HTML 4.01//EN"  "http://www.w3.org/TR/html4/strict.dtd"&gt;</a:t>
            </a:r>
          </a:p>
          <a:p>
            <a:pPr marL="228594" indent="-228594">
              <a:lnSpc>
                <a:spcPct val="90000"/>
              </a:lnSpc>
              <a:spcBef>
                <a:spcPts val="1000"/>
              </a:spcBef>
              <a:buFont typeface="FontAwesome" pitchFamily="50" charset="0"/>
              <a:buChar char=""/>
            </a:pPr>
            <a:r>
              <a:rPr lang="de-DE" altLang="de-DE" sz="1400" dirty="0">
                <a:effectLst>
                  <a:outerShdw blurRad="38100" dist="38100" dir="2700000" algn="tl">
                    <a:srgbClr val="000000">
                      <a:alpha val="43137"/>
                    </a:srgbClr>
                  </a:outerShdw>
                </a:effectLst>
              </a:rPr>
              <a:t>XHTML 1.0 – </a:t>
            </a:r>
            <a:r>
              <a:rPr lang="de-DE" altLang="de-DE" sz="1400" dirty="0" err="1">
                <a:effectLst>
                  <a:outerShdw blurRad="38100" dist="38100" dir="2700000" algn="tl">
                    <a:srgbClr val="000000">
                      <a:alpha val="43137"/>
                    </a:srgbClr>
                  </a:outerShdw>
                </a:effectLst>
              </a:rPr>
              <a:t>Strict</a:t>
            </a:r>
            <a:endParaRPr lang="de-DE" altLang="de-DE" sz="1400" dirty="0">
              <a:effectLst>
                <a:outerShdw blurRad="38100" dist="38100" dir="2700000" algn="tl">
                  <a:srgbClr val="000000">
                    <a:alpha val="43137"/>
                  </a:srgbClr>
                </a:outerShdw>
              </a:effectLst>
            </a:endParaRPr>
          </a:p>
          <a:p>
            <a:pPr lvl="1"/>
            <a:r>
              <a:rPr lang="de-DE" altLang="de-DE" sz="1400" dirty="0"/>
              <a:t>&lt;!DOCTYPE </a:t>
            </a:r>
            <a:r>
              <a:rPr lang="de-DE" altLang="de-DE" sz="1400" dirty="0" err="1"/>
              <a:t>html</a:t>
            </a:r>
            <a:r>
              <a:rPr lang="de-DE" altLang="de-DE" sz="1400" dirty="0"/>
              <a:t> PUBLIC "-//W3C//DTD XHTML 1.0 </a:t>
            </a:r>
            <a:r>
              <a:rPr lang="de-DE" altLang="de-DE" sz="1400" dirty="0" err="1"/>
              <a:t>Strict</a:t>
            </a:r>
            <a:r>
              <a:rPr lang="de-DE" altLang="de-DE" sz="1400" dirty="0"/>
              <a:t>//EN" "http://www.w3.org/TR/xhtml1/DTD/xhtml1-strict.dtd"&gt;</a:t>
            </a:r>
          </a:p>
          <a:p>
            <a:pPr marL="228594" indent="-228594">
              <a:lnSpc>
                <a:spcPct val="90000"/>
              </a:lnSpc>
              <a:spcBef>
                <a:spcPts val="1000"/>
              </a:spcBef>
              <a:buFont typeface="FontAwesome" pitchFamily="50" charset="0"/>
              <a:buChar char=""/>
            </a:pPr>
            <a:r>
              <a:rPr lang="de-DE" altLang="de-DE" sz="1400" dirty="0">
                <a:effectLst>
                  <a:outerShdw blurRad="38100" dist="38100" dir="2700000" algn="tl">
                    <a:srgbClr val="000000">
                      <a:alpha val="43137"/>
                    </a:srgbClr>
                  </a:outerShdw>
                </a:effectLst>
              </a:rPr>
              <a:t>XHTML 1.1 - DTD</a:t>
            </a:r>
          </a:p>
          <a:p>
            <a:pPr lvl="1"/>
            <a:r>
              <a:rPr lang="de-DE" altLang="de-DE" sz="1400" dirty="0"/>
              <a:t>&lt;!DOCTYPE </a:t>
            </a:r>
            <a:r>
              <a:rPr lang="de-DE" altLang="de-DE" sz="1400" dirty="0" err="1"/>
              <a:t>html</a:t>
            </a:r>
            <a:r>
              <a:rPr lang="de-DE" altLang="de-DE" sz="1400" dirty="0"/>
              <a:t> PUBLIC "-//W3C//DTD XHTML 1.1//EN" "http://www.w3.org/TR/xhtml11/DTD/xhtml11.dtd"&gt;</a:t>
            </a:r>
          </a:p>
        </p:txBody>
      </p:sp>
    </p:spTree>
    <p:extLst>
      <p:ext uri="{BB962C8B-B14F-4D97-AF65-F5344CB8AC3E}">
        <p14:creationId xmlns:p14="http://schemas.microsoft.com/office/powerpoint/2010/main" val="2047263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sign1">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9F79AE5C-EEF2-4278-8994-7D9E40D02E52}" vid="{71910B6D-030C-4644-9ED8-0D25C0333B6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Template>
  <TotalTime>0</TotalTime>
  <Words>2036</Words>
  <Application>Microsoft Office PowerPoint</Application>
  <PresentationFormat>Breitbild</PresentationFormat>
  <Paragraphs>240</Paragraphs>
  <Slides>21</Slides>
  <Notes>1</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Courier New</vt:lpstr>
      <vt:lpstr>FontAwesome</vt:lpstr>
      <vt:lpstr>Raleway</vt:lpstr>
      <vt:lpstr>Design1</vt:lpstr>
      <vt:lpstr>HTML &amp; CSS</vt:lpstr>
      <vt:lpstr>Aufbau einer Seite und die wichtigsten Elemente</vt:lpstr>
      <vt:lpstr>HTML, CSS, JavaScript</vt:lpstr>
      <vt:lpstr>Der Werkzeugkasten</vt:lpstr>
      <vt:lpstr>Editoren</vt:lpstr>
      <vt:lpstr>Das erste Dokument</vt:lpstr>
      <vt:lpstr>Markup und Tags</vt:lpstr>
      <vt:lpstr>Struktur einer Seite</vt:lpstr>
      <vt:lpstr>Doctype</vt:lpstr>
      <vt:lpstr>&lt;title&gt; &amp; &lt;link&gt;</vt:lpstr>
      <vt:lpstr>Seitenaufbau</vt:lpstr>
      <vt:lpstr>Überschriften</vt:lpstr>
      <vt:lpstr>Attribute und Links</vt:lpstr>
      <vt:lpstr>IDs und leere Tags</vt:lpstr>
      <vt:lpstr>relative und abolute Links</vt:lpstr>
      <vt:lpstr>Bilder</vt:lpstr>
      <vt:lpstr>Bilder</vt:lpstr>
      <vt:lpstr>Meta-Tags</vt:lpstr>
      <vt:lpstr>Character Encoding &amp;  Character Entities</vt:lpstr>
      <vt:lpstr>PowerPoint-Präsentation</vt:lpstr>
      <vt:lpstr>Ende 1. Kapitel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6</cp:revision>
  <dcterms:created xsi:type="dcterms:W3CDTF">2019-03-23T17:36:21Z</dcterms:created>
  <dcterms:modified xsi:type="dcterms:W3CDTF">2019-08-07T09:08:28Z</dcterms:modified>
</cp:coreProperties>
</file>