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0"/>
  </p:notesMasterIdLst>
  <p:sldIdLst>
    <p:sldId id="400" r:id="rId2"/>
    <p:sldId id="486" r:id="rId3"/>
    <p:sldId id="423" r:id="rId4"/>
    <p:sldId id="495" r:id="rId5"/>
    <p:sldId id="424" r:id="rId6"/>
    <p:sldId id="425" r:id="rId7"/>
    <p:sldId id="488" r:id="rId8"/>
    <p:sldId id="487" r:id="rId9"/>
    <p:sldId id="489" r:id="rId10"/>
    <p:sldId id="490" r:id="rId11"/>
    <p:sldId id="291" r:id="rId12"/>
    <p:sldId id="293" r:id="rId13"/>
    <p:sldId id="491" r:id="rId14"/>
    <p:sldId id="492" r:id="rId15"/>
    <p:sldId id="493" r:id="rId16"/>
    <p:sldId id="494" r:id="rId17"/>
    <p:sldId id="292" r:id="rId18"/>
    <p:sldId id="426" r:id="rId1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9" autoAdjust="0"/>
  </p:normalViewPr>
  <p:slideViewPr>
    <p:cSldViewPr snapToGrid="0">
      <p:cViewPr varScale="1">
        <p:scale>
          <a:sx n="140" d="100"/>
          <a:sy n="140" d="100"/>
        </p:scale>
        <p:origin x="594" y="126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74607FEA-0E8D-499A-A96F-4EDFD16CC074}"/>
    <pc:docChg chg="undo custSel addSld delSld modSld">
      <pc:chgData name="Rebecca Rottensteiner" userId="0b3bafb9-27b5-4ca3-88c6-6e68c01e6d3f" providerId="ADAL" clId="{74607FEA-0E8D-499A-A96F-4EDFD16CC074}" dt="2019-07-31T11:57:58.843" v="159" actId="20577"/>
      <pc:docMkLst>
        <pc:docMk/>
      </pc:docMkLst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256953409" sldId="291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2438179764" sldId="292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3099097348" sldId="293"/>
        </pc:sldMkLst>
      </pc:sldChg>
      <pc:sldChg chg="add modTransition">
        <pc:chgData name="Rebecca Rottensteiner" userId="0b3bafb9-27b5-4ca3-88c6-6e68c01e6d3f" providerId="ADAL" clId="{74607FEA-0E8D-499A-A96F-4EDFD16CC074}" dt="2019-07-31T07:30:15.680" v="23"/>
        <pc:sldMkLst>
          <pc:docMk/>
          <pc:sldMk cId="1872036016" sldId="400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925225967" sldId="423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793283548" sldId="424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958716194" sldId="425"/>
        </pc:sldMkLst>
      </pc:sldChg>
      <pc:sldChg chg="modSp add modTransition">
        <pc:chgData name="Rebecca Rottensteiner" userId="0b3bafb9-27b5-4ca3-88c6-6e68c01e6d3f" providerId="ADAL" clId="{74607FEA-0E8D-499A-A96F-4EDFD16CC074}" dt="2019-07-31T11:57:58.843" v="159" actId="20577"/>
        <pc:sldMkLst>
          <pc:docMk/>
          <pc:sldMk cId="2017794077" sldId="426"/>
        </pc:sldMkLst>
        <pc:spChg chg="mod">
          <ac:chgData name="Rebecca Rottensteiner" userId="0b3bafb9-27b5-4ca3-88c6-6e68c01e6d3f" providerId="ADAL" clId="{74607FEA-0E8D-499A-A96F-4EDFD16CC074}" dt="2019-07-31T11:57:58.843" v="159" actId="20577"/>
          <ac:spMkLst>
            <pc:docMk/>
            <pc:sldMk cId="2017794077" sldId="426"/>
            <ac:spMk id="5" creationId="{C8FE5BF7-E146-4630-9C6B-DA0C5CE392FA}"/>
          </ac:spMkLst>
        </pc:spChg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766837866" sldId="486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3350372897" sldId="487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109098780" sldId="488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2343703429" sldId="489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3858496646" sldId="490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2189392990" sldId="491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093736286" sldId="492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4109813919" sldId="493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2895933055" sldId="494"/>
        </pc:sldMkLst>
      </pc:sldChg>
      <pc:sldChg chg="add">
        <pc:chgData name="Rebecca Rottensteiner" userId="0b3bafb9-27b5-4ca3-88c6-6e68c01e6d3f" providerId="ADAL" clId="{74607FEA-0E8D-499A-A96F-4EDFD16CC074}" dt="2019-07-31T07:30:08.449" v="22"/>
        <pc:sldMkLst>
          <pc:docMk/>
          <pc:sldMk cId="1401438412" sldId="495"/>
        </pc:sldMkLst>
      </pc:sldChg>
      <pc:sldMasterChg chg="delSldLayout">
        <pc:chgData name="Rebecca Rottensteiner" userId="0b3bafb9-27b5-4ca3-88c6-6e68c01e6d3f" providerId="ADAL" clId="{74607FEA-0E8D-499A-A96F-4EDFD16CC074}" dt="2019-07-31T07:31:55.540" v="76" actId="2696"/>
        <pc:sldMasterMkLst>
          <pc:docMk/>
          <pc:sldMasterMk cId="3077309385" sldId="2147483686"/>
        </pc:sldMasterMkLst>
      </pc:sldMasterChg>
    </pc:docChg>
  </pc:docChgLst>
  <pc:docChgLst>
    <pc:chgData name="Rebecca Rottensteiner" userId="ed43a293-1fa9-4524-a9c7-64cb6c525e83" providerId="ADAL" clId="{DFF7D89E-ACFA-4F47-82F2-2E4179256CCB}"/>
  </pc:docChgLst>
  <pc:docChgLst>
    <pc:chgData name="Rebecca Rottensteiner" userId="0b3bafb9-27b5-4ca3-88c6-6e68c01e6d3f" providerId="ADAL" clId="{36CA97D5-223C-4340-BB5B-B28467D08F16}"/>
    <pc:docChg chg="delSld modSld">
      <pc:chgData name="Rebecca Rottensteiner" userId="0b3bafb9-27b5-4ca3-88c6-6e68c01e6d3f" providerId="ADAL" clId="{36CA97D5-223C-4340-BB5B-B28467D08F16}" dt="2019-08-07T09:10:05.898" v="22" actId="2696"/>
      <pc:docMkLst>
        <pc:docMk/>
      </pc:docMkLst>
      <pc:sldChg chg="del">
        <pc:chgData name="Rebecca Rottensteiner" userId="0b3bafb9-27b5-4ca3-88c6-6e68c01e6d3f" providerId="ADAL" clId="{36CA97D5-223C-4340-BB5B-B28467D08F16}" dt="2019-08-07T09:10:05.780" v="3" actId="2696"/>
        <pc:sldMkLst>
          <pc:docMk/>
          <pc:sldMk cId="3700898425" sldId="256"/>
        </pc:sldMkLst>
      </pc:sldChg>
      <pc:sldChg chg="del">
        <pc:chgData name="Rebecca Rottensteiner" userId="0b3bafb9-27b5-4ca3-88c6-6e68c01e6d3f" providerId="ADAL" clId="{36CA97D5-223C-4340-BB5B-B28467D08F16}" dt="2019-08-07T09:10:05.784" v="4" actId="2696"/>
        <pc:sldMkLst>
          <pc:docMk/>
          <pc:sldMk cId="1823001594" sldId="257"/>
        </pc:sldMkLst>
      </pc:sldChg>
      <pc:sldChg chg="del">
        <pc:chgData name="Rebecca Rottensteiner" userId="0b3bafb9-27b5-4ca3-88c6-6e68c01e6d3f" providerId="ADAL" clId="{36CA97D5-223C-4340-BB5B-B28467D08F16}" dt="2019-08-07T09:10:05.793" v="5" actId="2696"/>
        <pc:sldMkLst>
          <pc:docMk/>
          <pc:sldMk cId="1481255849" sldId="258"/>
        </pc:sldMkLst>
      </pc:sldChg>
      <pc:sldChg chg="del">
        <pc:chgData name="Rebecca Rottensteiner" userId="0b3bafb9-27b5-4ca3-88c6-6e68c01e6d3f" providerId="ADAL" clId="{36CA97D5-223C-4340-BB5B-B28467D08F16}" dt="2019-08-07T09:10:05.797" v="6" actId="2696"/>
        <pc:sldMkLst>
          <pc:docMk/>
          <pc:sldMk cId="3905693903" sldId="259"/>
        </pc:sldMkLst>
      </pc:sldChg>
      <pc:sldChg chg="del">
        <pc:chgData name="Rebecca Rottensteiner" userId="0b3bafb9-27b5-4ca3-88c6-6e68c01e6d3f" providerId="ADAL" clId="{36CA97D5-223C-4340-BB5B-B28467D08F16}" dt="2019-08-07T09:10:05.801" v="7" actId="2696"/>
        <pc:sldMkLst>
          <pc:docMk/>
          <pc:sldMk cId="1287644125" sldId="260"/>
        </pc:sldMkLst>
      </pc:sldChg>
      <pc:sldChg chg="del">
        <pc:chgData name="Rebecca Rottensteiner" userId="0b3bafb9-27b5-4ca3-88c6-6e68c01e6d3f" providerId="ADAL" clId="{36CA97D5-223C-4340-BB5B-B28467D08F16}" dt="2019-08-07T09:10:05.808" v="8" actId="2696"/>
        <pc:sldMkLst>
          <pc:docMk/>
          <pc:sldMk cId="389530616" sldId="261"/>
        </pc:sldMkLst>
      </pc:sldChg>
      <pc:sldChg chg="modSp del">
        <pc:chgData name="Rebecca Rottensteiner" userId="0b3bafb9-27b5-4ca3-88c6-6e68c01e6d3f" providerId="ADAL" clId="{36CA97D5-223C-4340-BB5B-B28467D08F16}" dt="2019-08-07T09:10:05.815" v="9" actId="2696"/>
        <pc:sldMkLst>
          <pc:docMk/>
          <pc:sldMk cId="3723993150" sldId="262"/>
        </pc:sldMkLst>
        <pc:spChg chg="mod">
          <ac:chgData name="Rebecca Rottensteiner" userId="0b3bafb9-27b5-4ca3-88c6-6e68c01e6d3f" providerId="ADAL" clId="{36CA97D5-223C-4340-BB5B-B28467D08F16}" dt="2019-08-06T09:45:00.193" v="0" actId="108"/>
          <ac:spMkLst>
            <pc:docMk/>
            <pc:sldMk cId="3723993150" sldId="262"/>
            <ac:spMk id="14" creationId="{CD55AAA1-353D-4FE9-8AF6-35F07EA6DCEA}"/>
          </ac:spMkLst>
        </pc:spChg>
      </pc:sldChg>
      <pc:sldChg chg="del">
        <pc:chgData name="Rebecca Rottensteiner" userId="0b3bafb9-27b5-4ca3-88c6-6e68c01e6d3f" providerId="ADAL" clId="{36CA97D5-223C-4340-BB5B-B28467D08F16}" dt="2019-08-07T09:10:05.842" v="13" actId="2696"/>
        <pc:sldMkLst>
          <pc:docMk/>
          <pc:sldMk cId="1760872480" sldId="263"/>
        </pc:sldMkLst>
      </pc:sldChg>
      <pc:sldChg chg="del">
        <pc:chgData name="Rebecca Rottensteiner" userId="0b3bafb9-27b5-4ca3-88c6-6e68c01e6d3f" providerId="ADAL" clId="{36CA97D5-223C-4340-BB5B-B28467D08F16}" dt="2019-08-07T09:10:05.848" v="14" actId="2696"/>
        <pc:sldMkLst>
          <pc:docMk/>
          <pc:sldMk cId="1629172912" sldId="264"/>
        </pc:sldMkLst>
      </pc:sldChg>
      <pc:sldChg chg="del">
        <pc:chgData name="Rebecca Rottensteiner" userId="0b3bafb9-27b5-4ca3-88c6-6e68c01e6d3f" providerId="ADAL" clId="{36CA97D5-223C-4340-BB5B-B28467D08F16}" dt="2019-08-07T09:10:05.858" v="15" actId="2696"/>
        <pc:sldMkLst>
          <pc:docMk/>
          <pc:sldMk cId="3452097326" sldId="265"/>
        </pc:sldMkLst>
      </pc:sldChg>
      <pc:sldChg chg="del">
        <pc:chgData name="Rebecca Rottensteiner" userId="0b3bafb9-27b5-4ca3-88c6-6e68c01e6d3f" providerId="ADAL" clId="{36CA97D5-223C-4340-BB5B-B28467D08F16}" dt="2019-08-07T09:10:05.769" v="1" actId="2696"/>
        <pc:sldMkLst>
          <pc:docMk/>
          <pc:sldMk cId="2467149762" sldId="281"/>
        </pc:sldMkLst>
      </pc:sldChg>
      <pc:sldChg chg="del">
        <pc:chgData name="Rebecca Rottensteiner" userId="0b3bafb9-27b5-4ca3-88c6-6e68c01e6d3f" providerId="ADAL" clId="{36CA97D5-223C-4340-BB5B-B28467D08F16}" dt="2019-08-07T09:10:05.824" v="10" actId="2696"/>
        <pc:sldMkLst>
          <pc:docMk/>
          <pc:sldMk cId="2047263318" sldId="370"/>
        </pc:sldMkLst>
      </pc:sldChg>
      <pc:sldChg chg="del">
        <pc:chgData name="Rebecca Rottensteiner" userId="0b3bafb9-27b5-4ca3-88c6-6e68c01e6d3f" providerId="ADAL" clId="{36CA97D5-223C-4340-BB5B-B28467D08F16}" dt="2019-08-07T09:10:05.830" v="11" actId="2696"/>
        <pc:sldMkLst>
          <pc:docMk/>
          <pc:sldMk cId="3996394603" sldId="372"/>
        </pc:sldMkLst>
      </pc:sldChg>
      <pc:sldChg chg="del">
        <pc:chgData name="Rebecca Rottensteiner" userId="0b3bafb9-27b5-4ca3-88c6-6e68c01e6d3f" providerId="ADAL" clId="{36CA97D5-223C-4340-BB5B-B28467D08F16}" dt="2019-08-07T09:10:05.834" v="12" actId="2696"/>
        <pc:sldMkLst>
          <pc:docMk/>
          <pc:sldMk cId="2823455918" sldId="375"/>
        </pc:sldMkLst>
      </pc:sldChg>
      <pc:sldChg chg="del">
        <pc:chgData name="Rebecca Rottensteiner" userId="0b3bafb9-27b5-4ca3-88c6-6e68c01e6d3f" providerId="ADAL" clId="{36CA97D5-223C-4340-BB5B-B28467D08F16}" dt="2019-08-07T09:10:05.883" v="19" actId="2696"/>
        <pc:sldMkLst>
          <pc:docMk/>
          <pc:sldMk cId="170995007" sldId="376"/>
        </pc:sldMkLst>
      </pc:sldChg>
      <pc:sldChg chg="del">
        <pc:chgData name="Rebecca Rottensteiner" userId="0b3bafb9-27b5-4ca3-88c6-6e68c01e6d3f" providerId="ADAL" clId="{36CA97D5-223C-4340-BB5B-B28467D08F16}" dt="2019-08-07T09:10:05.776" v="2" actId="2696"/>
        <pc:sldMkLst>
          <pc:docMk/>
          <pc:sldMk cId="163205768" sldId="398"/>
        </pc:sldMkLst>
      </pc:sldChg>
      <pc:sldChg chg="del">
        <pc:chgData name="Rebecca Rottensteiner" userId="0b3bafb9-27b5-4ca3-88c6-6e68c01e6d3f" providerId="ADAL" clId="{36CA97D5-223C-4340-BB5B-B28467D08F16}" dt="2019-08-07T09:10:05.865" v="16" actId="2696"/>
        <pc:sldMkLst>
          <pc:docMk/>
          <pc:sldMk cId="3636348085" sldId="410"/>
        </pc:sldMkLst>
      </pc:sldChg>
      <pc:sldChg chg="del">
        <pc:chgData name="Rebecca Rottensteiner" userId="0b3bafb9-27b5-4ca3-88c6-6e68c01e6d3f" providerId="ADAL" clId="{36CA97D5-223C-4340-BB5B-B28467D08F16}" dt="2019-08-07T09:10:05.869" v="17" actId="2696"/>
        <pc:sldMkLst>
          <pc:docMk/>
          <pc:sldMk cId="4127498640" sldId="412"/>
        </pc:sldMkLst>
      </pc:sldChg>
      <pc:sldChg chg="del">
        <pc:chgData name="Rebecca Rottensteiner" userId="0b3bafb9-27b5-4ca3-88c6-6e68c01e6d3f" providerId="ADAL" clId="{36CA97D5-223C-4340-BB5B-B28467D08F16}" dt="2019-08-07T09:10:05.892" v="20" actId="2696"/>
        <pc:sldMkLst>
          <pc:docMk/>
          <pc:sldMk cId="3880387355" sldId="414"/>
        </pc:sldMkLst>
      </pc:sldChg>
      <pc:sldChg chg="del">
        <pc:chgData name="Rebecca Rottensteiner" userId="0b3bafb9-27b5-4ca3-88c6-6e68c01e6d3f" providerId="ADAL" clId="{36CA97D5-223C-4340-BB5B-B28467D08F16}" dt="2019-08-07T09:10:05.898" v="22" actId="2696"/>
        <pc:sldMkLst>
          <pc:docMk/>
          <pc:sldMk cId="4206608991" sldId="415"/>
        </pc:sldMkLst>
      </pc:sldChg>
      <pc:sldChg chg="del">
        <pc:chgData name="Rebecca Rottensteiner" userId="0b3bafb9-27b5-4ca3-88c6-6e68c01e6d3f" providerId="ADAL" clId="{36CA97D5-223C-4340-BB5B-B28467D08F16}" dt="2019-08-07T09:10:05.878" v="18" actId="2696"/>
        <pc:sldMkLst>
          <pc:docMk/>
          <pc:sldMk cId="616215304" sldId="485"/>
        </pc:sldMkLst>
      </pc:sldChg>
      <pc:sldMasterChg chg="delSldLayout">
        <pc:chgData name="Rebecca Rottensteiner" userId="0b3bafb9-27b5-4ca3-88c6-6e68c01e6d3f" providerId="ADAL" clId="{36CA97D5-223C-4340-BB5B-B28467D08F16}" dt="2019-08-07T09:10:05.896" v="21" actId="2696"/>
        <pc:sldMasterMkLst>
          <pc:docMk/>
          <pc:sldMasterMk cId="3077309385" sldId="2147483686"/>
        </pc:sldMasterMkLst>
        <pc:sldLayoutChg chg="del">
          <pc:chgData name="Rebecca Rottensteiner" userId="0b3bafb9-27b5-4ca3-88c6-6e68c01e6d3f" providerId="ADAL" clId="{36CA97D5-223C-4340-BB5B-B28467D08F16}" dt="2019-08-07T09:10:05.896" v="21" actId="2696"/>
          <pc:sldLayoutMkLst>
            <pc:docMk/>
            <pc:sldMasterMk cId="3077309385" sldId="2147483686"/>
            <pc:sldLayoutMk cId="3785939244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D6CB4-CF69-4346-BA99-20E9A53AA418}" type="datetimeFigureOut">
              <a:rPr lang="de-AT" smtClean="0"/>
              <a:t>07.08.2019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C873-3414-4EBD-BAC0-BCE62EE6B9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34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FDB6CBE-5D04-43E1-A53F-F4235D05B847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07.04.2019/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DB78EC5-0A8E-4197-B26D-CACDB010CA8B}"/>
              </a:ext>
            </a:extLst>
          </p:cNvPr>
          <p:cNvGrpSpPr/>
          <p:nvPr/>
        </p:nvGrpSpPr>
        <p:grpSpPr>
          <a:xfrm>
            <a:off x="3373989" y="2308613"/>
            <a:ext cx="5444022" cy="2522103"/>
            <a:chOff x="3540782" y="2123419"/>
            <a:chExt cx="5444022" cy="2522103"/>
          </a:xfrm>
        </p:grpSpPr>
        <p:sp>
          <p:nvSpPr>
            <p:cNvPr id="6" name="Freeform 6" title="Crop Mark">
              <a:extLst>
                <a:ext uri="{FF2B5EF4-FFF2-40B4-BE49-F238E27FC236}">
                  <a16:creationId xmlns:a16="http://schemas.microsoft.com/office/drawing/2014/main" id="{C04B73A0-713A-4471-B6CC-EEAA2B0FA6B3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schemeClr val="accent5">
                  <a:lumMod val="20000"/>
                  <a:lumOff val="80000"/>
                  <a:alpha val="40000"/>
                </a:schemeClr>
              </a:outerShdw>
            </a:effectLst>
          </p:spPr>
          <p:txBody>
            <a:bodyPr/>
            <a:lstStyle/>
            <a:p>
              <a:endParaRPr lang="de-AT" dirty="0">
                <a:solidFill>
                  <a:schemeClr val="tx2"/>
                </a:solidFill>
              </a:endParaRPr>
            </a:p>
          </p:txBody>
        </p:sp>
        <p:sp>
          <p:nvSpPr>
            <p:cNvPr id="7" name="Freeform 6" title="Crop Mark">
              <a:extLst>
                <a:ext uri="{FF2B5EF4-FFF2-40B4-BE49-F238E27FC236}">
                  <a16:creationId xmlns:a16="http://schemas.microsoft.com/office/drawing/2014/main" id="{F1B6BF36-92CB-4F0D-A69D-B4EB892504CC}"/>
                </a:ext>
              </a:extLst>
            </p:cNvPr>
            <p:cNvSpPr/>
            <p:nvPr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schemeClr val="accent5">
                  <a:lumMod val="20000"/>
                  <a:lumOff val="80000"/>
                  <a:alpha val="40000"/>
                </a:schemeClr>
              </a:outerShdw>
            </a:effectLst>
          </p:spPr>
          <p:txBody>
            <a:bodyPr/>
            <a:lstStyle/>
            <a:p>
              <a:endParaRPr lang="de-AT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Grafik 6">
            <a:extLst>
              <a:ext uri="{FF2B5EF4-FFF2-40B4-BE49-F238E27FC236}">
                <a16:creationId xmlns:a16="http://schemas.microsoft.com/office/drawing/2014/main" id="{D50609EE-8603-4507-892A-3D7AE3CB9D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09AFDFE-C1FB-4F65-A81D-13A9BE95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67" y="2698231"/>
            <a:ext cx="4935984" cy="1590465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2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DB78EC5-0A8E-4197-B26D-CACDB010CA8B}"/>
              </a:ext>
            </a:extLst>
          </p:cNvPr>
          <p:cNvGrpSpPr/>
          <p:nvPr/>
        </p:nvGrpSpPr>
        <p:grpSpPr>
          <a:xfrm>
            <a:off x="3373989" y="2308613"/>
            <a:ext cx="5444022" cy="2522103"/>
            <a:chOff x="3540782" y="2123419"/>
            <a:chExt cx="5444022" cy="2522103"/>
          </a:xfrm>
        </p:grpSpPr>
        <p:sp>
          <p:nvSpPr>
            <p:cNvPr id="6" name="Freeform 6" title="Crop Mark">
              <a:extLst>
                <a:ext uri="{FF2B5EF4-FFF2-40B4-BE49-F238E27FC236}">
                  <a16:creationId xmlns:a16="http://schemas.microsoft.com/office/drawing/2014/main" id="{C04B73A0-713A-4471-B6CC-EEAA2B0FA6B3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schemeClr val="accent5">
                  <a:lumMod val="20000"/>
                  <a:lumOff val="80000"/>
                  <a:alpha val="40000"/>
                </a:schemeClr>
              </a:outerShdw>
            </a:effectLst>
          </p:spPr>
          <p:txBody>
            <a:bodyPr/>
            <a:lstStyle/>
            <a:p>
              <a:endParaRPr lang="de-AT" dirty="0">
                <a:solidFill>
                  <a:schemeClr val="tx2"/>
                </a:solidFill>
              </a:endParaRPr>
            </a:p>
          </p:txBody>
        </p:sp>
        <p:sp>
          <p:nvSpPr>
            <p:cNvPr id="7" name="Freeform 6" title="Crop Mark">
              <a:extLst>
                <a:ext uri="{FF2B5EF4-FFF2-40B4-BE49-F238E27FC236}">
                  <a16:creationId xmlns:a16="http://schemas.microsoft.com/office/drawing/2014/main" id="{F1B6BF36-92CB-4F0D-A69D-B4EB892504CC}"/>
                </a:ext>
              </a:extLst>
            </p:cNvPr>
            <p:cNvSpPr/>
            <p:nvPr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schemeClr val="accent5">
                  <a:lumMod val="20000"/>
                  <a:lumOff val="80000"/>
                  <a:alpha val="40000"/>
                </a:schemeClr>
              </a:outerShdw>
            </a:effectLst>
          </p:spPr>
          <p:txBody>
            <a:bodyPr/>
            <a:lstStyle/>
            <a:p>
              <a:endParaRPr lang="de-AT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Grafik 6">
            <a:extLst>
              <a:ext uri="{FF2B5EF4-FFF2-40B4-BE49-F238E27FC236}">
                <a16:creationId xmlns:a16="http://schemas.microsoft.com/office/drawing/2014/main" id="{D50609EE-8603-4507-892A-3D7AE3CB9D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09AFDFE-C1FB-4F65-A81D-13A9BE95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67" y="2698231"/>
            <a:ext cx="4935984" cy="1590465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2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 userDrawn="1"/>
        </p:nvSpPr>
        <p:spPr>
          <a:xfrm>
            <a:off x="472939" y="312494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Übung…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9D7FBC-88B2-40CA-9DDF-CBCD8548A6B0}"/>
              </a:ext>
            </a:extLst>
          </p:cNvPr>
          <p:cNvSpPr/>
          <p:nvPr userDrawn="1"/>
        </p:nvSpPr>
        <p:spPr>
          <a:xfrm>
            <a:off x="0" y="6492816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  <p:sp>
        <p:nvSpPr>
          <p:cNvPr id="16" name="Freeform 6" title="Crop Mark">
            <a:extLst>
              <a:ext uri="{FF2B5EF4-FFF2-40B4-BE49-F238E27FC236}">
                <a16:creationId xmlns:a16="http://schemas.microsoft.com/office/drawing/2014/main" id="{1FD3587F-8054-4B37-9178-1599F9604774}"/>
              </a:ext>
            </a:extLst>
          </p:cNvPr>
          <p:cNvSpPr/>
          <p:nvPr userDrawn="1"/>
        </p:nvSpPr>
        <p:spPr bwMode="auto">
          <a:xfrm rot="10800000">
            <a:off x="523515" y="2498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7" name="Freeform 6" title="Crop Mark">
            <a:extLst>
              <a:ext uri="{FF2B5EF4-FFF2-40B4-BE49-F238E27FC236}">
                <a16:creationId xmlns:a16="http://schemas.microsoft.com/office/drawing/2014/main" id="{951E1FA3-557A-4A7B-85C8-BE870098EA15}"/>
              </a:ext>
            </a:extLst>
          </p:cNvPr>
          <p:cNvSpPr/>
          <p:nvPr userDrawn="1"/>
        </p:nvSpPr>
        <p:spPr bwMode="auto">
          <a:xfrm>
            <a:off x="4700690" y="2553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91C3BA2-D8AB-4A7F-BBCB-B67DFFA04EA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 userDrawn="1"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2676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68" r:id="rId3"/>
    <p:sldLayoutId id="214748369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50CF0C-47BB-43FC-83D3-6A5B7B0D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CSS</a:t>
            </a:r>
          </a:p>
        </p:txBody>
      </p:sp>
    </p:spTree>
    <p:extLst>
      <p:ext uri="{BB962C8B-B14F-4D97-AF65-F5344CB8AC3E}">
        <p14:creationId xmlns:p14="http://schemas.microsoft.com/office/powerpoint/2010/main" val="187203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9D9C931-097F-4E54-93B6-1EAB07039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81" r="32410" b="61037"/>
          <a:stretch/>
        </p:blipFill>
        <p:spPr>
          <a:xfrm>
            <a:off x="163384" y="4481835"/>
            <a:ext cx="6734930" cy="16611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85BC1F-39AE-4D5E-BE31-4F32573A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mehrere Klassen selektieren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EBDEAD-F48B-41BE-A475-57B27ED9A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5633085" cy="802271"/>
          </a:xfrm>
        </p:spPr>
        <p:txBody>
          <a:bodyPr/>
          <a:lstStyle/>
          <a:p>
            <a:r>
              <a:rPr lang="de-AT" dirty="0"/>
              <a:t>Ein Element kann mehrere Klassen angehören</a:t>
            </a:r>
          </a:p>
          <a:p>
            <a:r>
              <a:rPr lang="de-AT" dirty="0"/>
              <a:t>alle Klassen müssen im Attribut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dirty="0"/>
              <a:t> angeführt werden und durch Leerzeichen getrennt sein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9927A3-024E-4D3D-8E55-316950149ADD}"/>
              </a:ext>
            </a:extLst>
          </p:cNvPr>
          <p:cNvSpPr txBox="1"/>
          <p:nvPr/>
        </p:nvSpPr>
        <p:spPr>
          <a:xfrm>
            <a:off x="2111643" y="2413337"/>
            <a:ext cx="3396176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CA0475-5BFB-49D2-B9E1-459F0396A839}"/>
              </a:ext>
            </a:extLst>
          </p:cNvPr>
          <p:cNvSpPr txBox="1"/>
          <p:nvPr/>
        </p:nvSpPr>
        <p:spPr>
          <a:xfrm>
            <a:off x="6436675" y="1726363"/>
            <a:ext cx="4747269" cy="41857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Seit langem mal wieder auf der PS4 gespielt. Macht Spaß.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Drei Stunden nach einem Buch gesucht. Lag beim Kollegen unter dem Schreibtisch.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Ich kann immer noch nicht pokern, aber es macht Spaß.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Mittwoch wird viel Stoff durchgenommen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C5AE0A-53C0-4C4F-B372-5BB82FA3DE93}"/>
              </a:ext>
            </a:extLst>
          </p:cNvPr>
          <p:cNvSpPr txBox="1"/>
          <p:nvPr/>
        </p:nvSpPr>
        <p:spPr>
          <a:xfrm>
            <a:off x="7444731" y="6057012"/>
            <a:ext cx="4747269" cy="402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108000" tIns="108000" rIns="504000" bIns="108000" rtlCol="0">
            <a:spAutoFit/>
          </a:bodyPr>
          <a:lstStyle/>
          <a:p>
            <a:r>
              <a:rPr lang="de-AT" sz="1200" dirty="0"/>
              <a:t>Klassen-, Tag- und </a:t>
            </a:r>
            <a:r>
              <a:rPr lang="de-AT" sz="1200" dirty="0" err="1"/>
              <a:t>id</a:t>
            </a:r>
            <a:r>
              <a:rPr lang="de-AT" sz="1200" dirty="0"/>
              <a:t>-Selektoren können kombiniert werden.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BD6F7A-4A35-4AC8-9E0A-AB2181F29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7310" y="5989359"/>
            <a:ext cx="29700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E134D-FB7B-48A5-B186-1DA8EB1D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RGB-Modell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135DB-833E-459A-A076-318C7678A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252651"/>
          </a:xfrm>
        </p:spPr>
        <p:txBody>
          <a:bodyPr/>
          <a:lstStyle/>
          <a:p>
            <a:r>
              <a:rPr lang="de-AT" dirty="0"/>
              <a:t>Je höher der Wert einer Farbkomponente, desto intensiver ist diese Komponente in der Farbe vertreten.</a:t>
            </a:r>
          </a:p>
          <a:p>
            <a:r>
              <a:rPr lang="de-AT" dirty="0"/>
              <a:t>Sind die drei Werte gleich, handelt es sich um einen Grauton, von #000000 = Schwarz bis #FFFFFF = Weiß</a:t>
            </a:r>
          </a:p>
          <a:p>
            <a:r>
              <a:rPr lang="de-AT" dirty="0"/>
              <a:t>Hexadezimale Farben funktionieren in allen Browsern</a:t>
            </a:r>
          </a:p>
          <a:p>
            <a:endParaRPr lang="de-AT" dirty="0"/>
          </a:p>
        </p:txBody>
      </p:sp>
      <p:sp>
        <p:nvSpPr>
          <p:cNvPr id="6" name="object 37">
            <a:extLst>
              <a:ext uri="{FF2B5EF4-FFF2-40B4-BE49-F238E27FC236}">
                <a16:creationId xmlns:a16="http://schemas.microsoft.com/office/drawing/2014/main" id="{4743AE7A-C0FF-4DD7-B019-CE6E49A84F8F}"/>
              </a:ext>
            </a:extLst>
          </p:cNvPr>
          <p:cNvSpPr txBox="1"/>
          <p:nvPr/>
        </p:nvSpPr>
        <p:spPr>
          <a:xfrm>
            <a:off x="8759791" y="5549362"/>
            <a:ext cx="3432209" cy="895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108000" tIns="108000" rIns="108000" bIns="108000" rtlCol="0" anchor="ctr">
            <a:spAutoFit/>
          </a:bodyPr>
          <a:lstStyle>
            <a:defPPr>
              <a:defRPr lang="de-DE"/>
            </a:defPPr>
            <a:lvl1pPr>
              <a:defRPr sz="1100" b="1" spc="-51">
                <a:cs typeface="Arial"/>
              </a:defRPr>
            </a:lvl1pPr>
          </a:lstStyle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</a:p>
          <a:p>
            <a:r>
              <a:rPr lang="de-AT" b="0" dirty="0"/>
              <a:t>https://color.adobe.com/de</a:t>
            </a:r>
          </a:p>
          <a:p>
            <a:r>
              <a:rPr lang="de-AT" b="0" dirty="0"/>
              <a:t>www.colorpicker.com</a:t>
            </a:r>
          </a:p>
          <a:p>
            <a:r>
              <a:rPr lang="de-AT" b="0" dirty="0"/>
              <a:t>Pick </a:t>
            </a:r>
            <a:r>
              <a:rPr lang="de-AT" b="0" dirty="0" err="1"/>
              <a:t>up</a:t>
            </a:r>
            <a:r>
              <a:rPr lang="de-AT" b="0" dirty="0"/>
              <a:t> Hexadezimal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53DA53-17D8-4A08-89C9-AA48C6B1B988}"/>
              </a:ext>
            </a:extLst>
          </p:cNvPr>
          <p:cNvSpPr/>
          <p:nvPr/>
        </p:nvSpPr>
        <p:spPr>
          <a:xfrm>
            <a:off x="11763678" y="5348994"/>
            <a:ext cx="428322" cy="50270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de-AT" sz="2800" dirty="0">
                <a:solidFill>
                  <a:srgbClr val="D6A9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50" charset="0"/>
              </a:rPr>
              <a:t></a:t>
            </a:r>
            <a:endParaRPr lang="de-AT" sz="2800" baseline="30000" dirty="0">
              <a:solidFill>
                <a:srgbClr val="D6A9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Awesome" pitchFamily="50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B60E200-22FB-4BD9-9178-80E3B1842E59}"/>
              </a:ext>
            </a:extLst>
          </p:cNvPr>
          <p:cNvGrpSpPr/>
          <p:nvPr/>
        </p:nvGrpSpPr>
        <p:grpSpPr>
          <a:xfrm>
            <a:off x="3859152" y="3307316"/>
            <a:ext cx="3559170" cy="842296"/>
            <a:chOff x="486032" y="2708389"/>
            <a:chExt cx="3559170" cy="84229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2E60D87-9606-4811-8EFE-071A96349161}"/>
                </a:ext>
              </a:extLst>
            </p:cNvPr>
            <p:cNvSpPr/>
            <p:nvPr/>
          </p:nvSpPr>
          <p:spPr>
            <a:xfrm>
              <a:off x="486032" y="2708389"/>
              <a:ext cx="3237773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AT" sz="1400" spc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de-AT" sz="1400" spc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 #A300A3</a:t>
              </a:r>
            </a:p>
          </p:txBody>
        </p:sp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E262E643-3DB3-4C8D-99C7-E1B56AAFBE7C}"/>
                </a:ext>
              </a:extLst>
            </p:cNvPr>
            <p:cNvSpPr/>
            <p:nvPr/>
          </p:nvSpPr>
          <p:spPr>
            <a:xfrm rot="16200000">
              <a:off x="2356015" y="2842589"/>
              <a:ext cx="85725" cy="346759"/>
            </a:xfrm>
            <a:prstGeom prst="leftBrac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9A62E64A-A0DF-4018-8971-E2D0C0C8534E}"/>
                </a:ext>
              </a:extLst>
            </p:cNvPr>
            <p:cNvSpPr/>
            <p:nvPr/>
          </p:nvSpPr>
          <p:spPr>
            <a:xfrm rot="16200000">
              <a:off x="2721775" y="2842589"/>
              <a:ext cx="85725" cy="346759"/>
            </a:xfrm>
            <a:prstGeom prst="leftBrac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C1A6DE3-A66C-46D3-A60F-5950BFD2668A}"/>
                </a:ext>
              </a:extLst>
            </p:cNvPr>
            <p:cNvSpPr/>
            <p:nvPr/>
          </p:nvSpPr>
          <p:spPr>
            <a:xfrm rot="16200000">
              <a:off x="3081869" y="2842589"/>
              <a:ext cx="85725" cy="346759"/>
            </a:xfrm>
            <a:prstGeom prst="leftBrac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430E1370-5899-4910-BDBE-7E35294BBA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81464" y="3103969"/>
              <a:ext cx="265776" cy="177190"/>
            </a:xfrm>
            <a:prstGeom prst="bentConnector3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0496391-AB9A-439E-AC4D-D042615EA1C3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2764637" y="3058831"/>
              <a:ext cx="1" cy="264716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D7EEEF03-E4B1-414E-84A2-FD68B2D26DD4}"/>
                </a:ext>
              </a:extLst>
            </p:cNvPr>
            <p:cNvCxnSpPr>
              <a:stCxn id="9" idx="1"/>
            </p:cNvCxnSpPr>
            <p:nvPr/>
          </p:nvCxnSpPr>
          <p:spPr>
            <a:xfrm rot="5400000">
              <a:off x="2188891" y="3113560"/>
              <a:ext cx="264716" cy="155258"/>
            </a:xfrm>
            <a:prstGeom prst="bentConnector3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8A8526A-019C-4637-9B14-E318B489688A}"/>
                </a:ext>
              </a:extLst>
            </p:cNvPr>
            <p:cNvSpPr txBox="1"/>
            <p:nvPr/>
          </p:nvSpPr>
          <p:spPr>
            <a:xfrm>
              <a:off x="1559583" y="324290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Rotwert</a:t>
              </a:r>
              <a:endParaRPr lang="de-A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AC197FE-7F32-4991-80AB-5028608BB681}"/>
                </a:ext>
              </a:extLst>
            </p:cNvPr>
            <p:cNvSpPr txBox="1"/>
            <p:nvPr/>
          </p:nvSpPr>
          <p:spPr>
            <a:xfrm>
              <a:off x="2303190" y="324290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err="1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Grünwert</a:t>
              </a:r>
              <a:endParaRPr lang="de-AT" sz="1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CDD73C5-FA4C-480A-9565-9BE5125429F7}"/>
                </a:ext>
              </a:extLst>
            </p:cNvPr>
            <p:cNvSpPr txBox="1"/>
            <p:nvPr/>
          </p:nvSpPr>
          <p:spPr>
            <a:xfrm>
              <a:off x="3163229" y="3242908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 err="1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Blauwert</a:t>
              </a:r>
              <a:endParaRPr lang="de-AT" sz="1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95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CCB34-EF69-458C-AA87-47F7B497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RGB, RGBA, OPACITY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FE9DA-2572-4E8B-89C6-16BBECE1C9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060290"/>
          </a:xfrm>
        </p:spPr>
        <p:txBody>
          <a:bodyPr/>
          <a:lstStyle/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AT" dirty="0"/>
              <a:t>nimmt drei Funktionsparameter entgegen</a:t>
            </a:r>
          </a:p>
          <a:p>
            <a:pPr lvl="1"/>
            <a:r>
              <a:rPr lang="de-AT" dirty="0"/>
              <a:t>Rot, Grün, Blau</a:t>
            </a:r>
          </a:p>
          <a:p>
            <a:pPr lvl="1"/>
            <a:r>
              <a:rPr lang="de-AT" dirty="0"/>
              <a:t>Werte liegen zwischen 0 und 255 oder zwischen 0% und 100%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5018EFF-DCA1-4977-8B22-2E2B04564214}"/>
              </a:ext>
            </a:extLst>
          </p:cNvPr>
          <p:cNvSpPr/>
          <p:nvPr/>
        </p:nvSpPr>
        <p:spPr>
          <a:xfrm>
            <a:off x="7030178" y="1682673"/>
            <a:ext cx="4170495" cy="864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0, 255); }</a:t>
            </a:r>
          </a:p>
          <a:p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(0%, 0%, 100%); }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7C8BD68B-5414-4DD3-BB23-E1AD3F6FB691}"/>
              </a:ext>
            </a:extLst>
          </p:cNvPr>
          <p:cNvSpPr txBox="1">
            <a:spLocks/>
          </p:cNvSpPr>
          <p:nvPr/>
        </p:nvSpPr>
        <p:spPr>
          <a:xfrm>
            <a:off x="371475" y="2833790"/>
            <a:ext cx="4876544" cy="1576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AT" dirty="0"/>
              <a:t>vierter Wert ist der sogenannte Alpha-Wert</a:t>
            </a:r>
          </a:p>
          <a:p>
            <a:pPr lvl="1"/>
            <a:r>
              <a:rPr lang="de-AT" dirty="0"/>
              <a:t>darf zwischen 0 und 1 liegen</a:t>
            </a:r>
          </a:p>
          <a:p>
            <a:pPr lvl="1"/>
            <a:r>
              <a:rPr lang="de-AT" dirty="0"/>
              <a:t>bestimmt die Transparenz</a:t>
            </a:r>
          </a:p>
          <a:p>
            <a:pPr lvl="1"/>
            <a:r>
              <a:rPr lang="de-AT" dirty="0"/>
              <a:t>wird für background-color verwendet</a:t>
            </a:r>
          </a:p>
          <a:p>
            <a:pPr lvl="1"/>
            <a:r>
              <a:rPr lang="de-AT" dirty="0"/>
              <a:t>funktioniert im Internet Explorer ab Version 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4D8762-E179-4249-9E58-114A5BA775C5}"/>
              </a:ext>
            </a:extLst>
          </p:cNvPr>
          <p:cNvSpPr/>
          <p:nvPr/>
        </p:nvSpPr>
        <p:spPr>
          <a:xfrm>
            <a:off x="7030178" y="3361970"/>
            <a:ext cx="437124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0, 255, 0.5); 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2B90CB-8444-4C8F-9689-AAEE1ACE0B8F}"/>
              </a:ext>
            </a:extLst>
          </p:cNvPr>
          <p:cNvSpPr/>
          <p:nvPr/>
        </p:nvSpPr>
        <p:spPr>
          <a:xfrm>
            <a:off x="6829427" y="4981619"/>
            <a:ext cx="4371246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#0000FF;</a:t>
            </a:r>
          </a:p>
          <a:p>
            <a:pPr lvl="1"/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0.5; 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CF6D5C4-6E22-4FC2-B1FF-0814DE7CC6E4}"/>
              </a:ext>
            </a:extLst>
          </p:cNvPr>
          <p:cNvSpPr txBox="1">
            <a:spLocks/>
          </p:cNvSpPr>
          <p:nvPr/>
        </p:nvSpPr>
        <p:spPr>
          <a:xfrm>
            <a:off x="371475" y="4710277"/>
            <a:ext cx="4876544" cy="13839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/>
              <a:t>gilt für Vordergrund und Hintergrund des Elements, es wird also transparent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/>
              <a:t> für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e-AT" dirty="0"/>
              <a:t> wirkt sich nicht auf die Vordergrundfarbe aus, nur auf die Hintergrundfarbe</a:t>
            </a:r>
          </a:p>
        </p:txBody>
      </p:sp>
    </p:spTree>
    <p:extLst>
      <p:ext uri="{BB962C8B-B14F-4D97-AF65-F5344CB8AC3E}">
        <p14:creationId xmlns:p14="http://schemas.microsoft.com/office/powerpoint/2010/main" val="30990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690BE-A221-456A-AE85-0A78C2C8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background-image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B7607-AF9F-4DBC-8349-3139D6455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6953885" cy="1510670"/>
          </a:xfrm>
        </p:spPr>
        <p:txBody>
          <a:bodyPr/>
          <a:lstStyle/>
          <a:p>
            <a:r>
              <a:rPr lang="de-AT" dirty="0"/>
              <a:t>funktioniert in allen Browsern</a:t>
            </a:r>
          </a:p>
          <a:p>
            <a:r>
              <a:rPr lang="de-AT" dirty="0"/>
              <a:t>der Wert von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de-AT" dirty="0"/>
              <a:t> ist eine URL zu einer Bilddatei</a:t>
            </a:r>
          </a:p>
          <a:p>
            <a:r>
              <a:rPr lang="de-AT" dirty="0"/>
              <a:t>die URL muss in Funktionsschreibweise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/>
              <a:t> angegeben werden</a:t>
            </a:r>
          </a:p>
          <a:p>
            <a:r>
              <a:rPr lang="de-AT" dirty="0"/>
              <a:t>es funktionieren relative und absolute URLs</a:t>
            </a:r>
          </a:p>
          <a:p>
            <a:pPr lvl="1"/>
            <a:r>
              <a:rPr lang="de-AT" dirty="0"/>
              <a:t>relative URLs sind relativ zum Stylesheet, nicht zum HTML-Dokument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A74EC3-42DA-4BF7-B8B4-801F316E217F}"/>
              </a:ext>
            </a:extLst>
          </p:cNvPr>
          <p:cNvSpPr/>
          <p:nvPr/>
        </p:nvSpPr>
        <p:spPr>
          <a:xfrm>
            <a:off x="3647169" y="3845873"/>
            <a:ext cx="48976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background-image: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/bild.png');</a:t>
            </a:r>
          </a:p>
        </p:txBody>
      </p:sp>
    </p:spTree>
    <p:extLst>
      <p:ext uri="{BB962C8B-B14F-4D97-AF65-F5344CB8AC3E}">
        <p14:creationId xmlns:p14="http://schemas.microsoft.com/office/powerpoint/2010/main" val="218939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B8AEB-93B6-4B2A-BA5A-CD97F996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background-</a:t>
            </a:r>
            <a:r>
              <a:rPr lang="de-AT" dirty="0" err="1"/>
              <a:t>repeat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2DCC1-C2AA-406F-8859-4D5474387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871042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wiederholt sich auf der horizontalen und vertikalen Achse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no-repeat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wiederholt sich weder horizontal noch vertikal und wir nur einmal angezeigt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wiederholt sich nur auf der horizontalen Ebene (x-Achse)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wiederholt sich nur auf der vertikalen Ebene (y-Achse)</a:t>
            </a:r>
          </a:p>
          <a:p>
            <a:pPr lvl="1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nützlich für Farbverläufe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055E93-AFD1-4DCA-A4F9-F09A70577519}"/>
              </a:ext>
            </a:extLst>
          </p:cNvPr>
          <p:cNvSpPr/>
          <p:nvPr/>
        </p:nvSpPr>
        <p:spPr>
          <a:xfrm>
            <a:off x="3647169" y="4704999"/>
            <a:ext cx="48976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no-repeat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373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05DA9-3A86-4615-8475-DD7C3F7A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background-position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ADD6F-840F-4A7B-B774-7F91AE007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3510705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mögliche Werte: 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Prozentangaben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Pixelangaben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Schlüsselwörter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nimmt zwei Werte an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erster Wert: Links-Rechts-Position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zweiter Wert: Oben-Unten-Position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Schlüsselwörter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DD982C-2C6C-4170-B43B-029545670E97}"/>
              </a:ext>
            </a:extLst>
          </p:cNvPr>
          <p:cNvSpPr/>
          <p:nvPr/>
        </p:nvSpPr>
        <p:spPr>
          <a:xfrm>
            <a:off x="5138617" y="2370172"/>
            <a:ext cx="4897662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Beispiele:</a:t>
            </a:r>
          </a:p>
          <a:p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background-position: 20% 10%;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background-position: 20px 10px;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background-position: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background-position: 20%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981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157E-24A8-4A5B-8F57-7CE4E3BC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background-attachement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B80B4-214E-4AC2-8DE9-837DDC20D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576329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legt fest, woran das Hintergrundbild befestigt wird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der HTML-Seite oder am Browserfenster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scroll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scrollt mit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 bleibt fix im Hintergrund während der Content gescrollt werden kann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E8282E-3FB7-4962-8B46-FDE99648219F}"/>
              </a:ext>
            </a:extLst>
          </p:cNvPr>
          <p:cNvSpPr/>
          <p:nvPr/>
        </p:nvSpPr>
        <p:spPr>
          <a:xfrm>
            <a:off x="3647169" y="4017267"/>
            <a:ext cx="4897662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Beispiele:</a:t>
            </a:r>
          </a:p>
          <a:p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background-attachement: scroll;</a:t>
            </a:r>
          </a:p>
          <a:p>
            <a:r>
              <a:rPr lang="de-AT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background-attachement: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593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78266-35D6-454E-BFDA-5512FCC3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br>
              <a:rPr lang="de-AT" dirty="0"/>
            </a:br>
            <a:r>
              <a:rPr lang="de-AT" dirty="0" err="1"/>
              <a:t>background</a:t>
            </a:r>
            <a:r>
              <a:rPr lang="de-AT" dirty="0"/>
              <a:t> Anweisung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0CE7DE-14B2-437F-BBB0-ECA69B80F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86232"/>
          </a:xfrm>
        </p:spPr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8167A2-8946-4735-908A-68D076486D24}"/>
              </a:ext>
            </a:extLst>
          </p:cNvPr>
          <p:cNvSpPr/>
          <p:nvPr/>
        </p:nvSpPr>
        <p:spPr>
          <a:xfrm>
            <a:off x="3519759" y="2844224"/>
            <a:ext cx="4371246" cy="1169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background-image: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(bildname.png);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-y;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'#8f9cff';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background-position: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attachment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817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FE5BF7-E146-4630-9C6B-DA0C5CE39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590931"/>
          </a:xfrm>
        </p:spPr>
        <p:txBody>
          <a:bodyPr/>
          <a:lstStyle/>
          <a:p>
            <a:r>
              <a:rPr lang="de-AT" sz="1800" dirty="0" err="1"/>
              <a:t>Schördinger</a:t>
            </a:r>
            <a:r>
              <a:rPr lang="de-AT" sz="1800" dirty="0"/>
              <a:t> lernt HTML, CSS und JS</a:t>
            </a:r>
            <a:br>
              <a:rPr lang="de-AT" sz="1800" dirty="0"/>
            </a:br>
            <a:r>
              <a:rPr lang="de-AT" sz="1800" dirty="0"/>
              <a:t>Kapitel 1 </a:t>
            </a:r>
            <a:r>
              <a:rPr lang="de-AT" sz="1800"/>
              <a:t>bis 3 </a:t>
            </a:r>
            <a:r>
              <a:rPr lang="de-AT" sz="1800" dirty="0"/>
              <a:t>durcharbeiten</a:t>
            </a:r>
          </a:p>
        </p:txBody>
      </p:sp>
    </p:spTree>
    <p:extLst>
      <p:ext uri="{BB962C8B-B14F-4D97-AF65-F5344CB8AC3E}">
        <p14:creationId xmlns:p14="http://schemas.microsoft.com/office/powerpoint/2010/main" val="20177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3A48D-3081-4442-9D9C-557F43DB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F976A-FEB5-405B-976C-066866D8E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834348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 keine Funktion im Browser wie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 keine Auswirkung auf die Textformatierung wie ein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verändert nicht das Aussehen des Textes der damit markiert ist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funktioniert in allen Browsern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 keine semantische Bedeutung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markiert den enthaltenen Text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BF1337-E8A5-4CA7-BA19-14DFAB96BDCD}"/>
              </a:ext>
            </a:extLst>
          </p:cNvPr>
          <p:cNvSpPr txBox="1"/>
          <p:nvPr/>
        </p:nvSpPr>
        <p:spPr>
          <a:xfrm>
            <a:off x="3596640" y="3466242"/>
            <a:ext cx="5557520" cy="16004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1"/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Weit hinten, hinter den Wortbergen, fern der </a:t>
            </a:r>
          </a:p>
          <a:p>
            <a:pPr lvl="1"/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</a:p>
          <a:p>
            <a:pPr lvl="2"/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Länder </a:t>
            </a:r>
            <a:r>
              <a:rPr lang="de-D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Vokalien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de-D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Konsonantien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&lt;/span&gt; </a:t>
            </a:r>
          </a:p>
          <a:p>
            <a:pPr lvl="1"/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leben die Blindtexte.</a:t>
            </a:r>
          </a:p>
          <a:p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B56A-03A0-4547-87D2-ED97EFE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Inline Styles und Farben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8A4CF-2CCE-4E1E-ADFB-BA945D6E0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115" y="1100013"/>
            <a:ext cx="10067925" cy="1124410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Styling = schnellste und einfachste Methode, CSS in HTML zu bringen, ist auch die unpraktischste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sind zwei Style-Eigenschaften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legt die Farbe der Schrift fest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legt die Farbe des Hintergrunds fest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CFC4D65-E5C4-44C2-A87E-3750EA9D1FFC}"/>
              </a:ext>
            </a:extLst>
          </p:cNvPr>
          <p:cNvGrpSpPr/>
          <p:nvPr/>
        </p:nvGrpSpPr>
        <p:grpSpPr>
          <a:xfrm>
            <a:off x="1235075" y="2529030"/>
            <a:ext cx="9951085" cy="3485570"/>
            <a:chOff x="371475" y="2223368"/>
            <a:chExt cx="9951085" cy="348557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FD20E9E-B995-4321-A1C9-F22F6B7C71AA}"/>
                </a:ext>
              </a:extLst>
            </p:cNvPr>
            <p:cNvSpPr txBox="1"/>
            <p:nvPr/>
          </p:nvSpPr>
          <p:spPr>
            <a:xfrm>
              <a:off x="4049401" y="2223368"/>
              <a:ext cx="6273159" cy="34855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  <a:p>
              <a:pPr lvl="1">
                <a:lnSpc>
                  <a:spcPct val="200000"/>
                </a:lnSpc>
              </a:pP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Weit hinten, hinter den Wortbergen, fern der </a:t>
              </a:r>
            </a:p>
            <a:p>
              <a:pPr lvl="1">
                <a:lnSpc>
                  <a:spcPct val="200000"/>
                </a:lnSpc>
              </a:pP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&lt;span style="</a:t>
              </a: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red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; background-color: </a:t>
              </a: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gray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;"&gt;</a:t>
              </a:r>
            </a:p>
            <a:p>
              <a:pPr lvl="1">
                <a:lnSpc>
                  <a:spcPct val="200000"/>
                </a:lnSpc>
              </a:pPr>
              <a:endPara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2">
                <a:lnSpc>
                  <a:spcPct val="200000"/>
                </a:lnSpc>
              </a:pP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Länder </a:t>
              </a:r>
              <a:r>
                <a:rPr lang="de-DE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Vokalien</a:t>
              </a: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und </a:t>
              </a:r>
              <a:r>
                <a:rPr lang="de-DE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Konsonantien</a:t>
              </a:r>
              <a:endPara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>
                <a:lnSpc>
                  <a:spcPct val="200000"/>
                </a:lnSpc>
              </a:pP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&lt;/span&gt; </a:t>
              </a:r>
            </a:p>
            <a:p>
              <a:pPr lvl="1">
                <a:lnSpc>
                  <a:spcPct val="200000"/>
                </a:lnSpc>
              </a:pP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leben die Blindtexte.</a:t>
              </a:r>
            </a:p>
            <a:p>
              <a:pPr>
                <a:lnSpc>
                  <a:spcPct val="200000"/>
                </a:lnSpc>
              </a:pPr>
              <a:r>
                <a:rPr lang="de-DE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  <a:endPara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FDD41CE3-2772-484F-9B92-3B7BDF4CBF81}"/>
                </a:ext>
              </a:extLst>
            </p:cNvPr>
            <p:cNvSpPr/>
            <p:nvPr/>
          </p:nvSpPr>
          <p:spPr>
            <a:xfrm rot="16200000">
              <a:off x="6514022" y="2951016"/>
              <a:ext cx="84722" cy="1198038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AEF8FECE-E3E0-40D2-A01D-16D629EC7D35}"/>
                </a:ext>
              </a:extLst>
            </p:cNvPr>
            <p:cNvSpPr/>
            <p:nvPr/>
          </p:nvSpPr>
          <p:spPr>
            <a:xfrm rot="16200000">
              <a:off x="5489710" y="3269010"/>
              <a:ext cx="84723" cy="568168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0E8766A-F9E0-4710-823A-CAD319577D14}"/>
                </a:ext>
              </a:extLst>
            </p:cNvPr>
            <p:cNvSpPr txBox="1"/>
            <p:nvPr/>
          </p:nvSpPr>
          <p:spPr>
            <a:xfrm>
              <a:off x="371475" y="2223368"/>
              <a:ext cx="2549278" cy="7386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style-</a:t>
              </a:r>
              <a:r>
                <a:rPr lang="de-AT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Atribute</a:t>
              </a:r>
              <a:r>
                <a:rPr lang="de-A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enthält die Formatangaben für das HTML-Element.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AC500A9-7DEB-435C-805D-474A1C04FC14}"/>
                </a:ext>
              </a:extLst>
            </p:cNvPr>
            <p:cNvSpPr txBox="1"/>
            <p:nvPr/>
          </p:nvSpPr>
          <p:spPr>
            <a:xfrm>
              <a:off x="371475" y="3747117"/>
              <a:ext cx="2439882" cy="13849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de-AT" dirty="0"/>
                <a:t>Style-Eigenschaften bestehen aus einem Namen, gefolgt von einem Doppelpunkt, einem Wert und schließt mit einem Strichpunkt</a:t>
              </a:r>
            </a:p>
          </p:txBody>
        </p: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34C63ACE-DDA3-4F38-B1C5-C1D3C28FCB5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2920754" y="2592700"/>
              <a:ext cx="2634561" cy="1171046"/>
            </a:xfrm>
            <a:prstGeom prst="bentConnector3">
              <a:avLst>
                <a:gd name="adj1" fmla="val 61569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9174A9E8-168E-4FEB-B9AA-1C9A4B65701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rot="10800000" flipV="1">
              <a:off x="2811358" y="3915407"/>
              <a:ext cx="3741843" cy="52420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F3B51C1-B0CC-4E7E-A976-D002551C5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6383" y="3592396"/>
              <a:ext cx="0" cy="32301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B27CE40-876D-48DC-9F6C-E7B99851F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254" y="3592397"/>
              <a:ext cx="0" cy="17135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22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B56A-03A0-4547-87D2-ED97EFE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Inline Styles und Farben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8A4CF-2CCE-4E1E-ADFB-BA945D6E0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115" y="1100013"/>
            <a:ext cx="10067925" cy="1124410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Styling = schnellste und einfachste Methode, CSS in HTML zu bringen, ist auch die unpraktischste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sind zwei Style-Eigenschaften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legt die Farbe der Schrift fest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legt die Farbe des Hintergrunds fest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FD20E9E-B995-4321-A1C9-F22F6B7C71AA}"/>
              </a:ext>
            </a:extLst>
          </p:cNvPr>
          <p:cNvSpPr txBox="1"/>
          <p:nvPr/>
        </p:nvSpPr>
        <p:spPr>
          <a:xfrm>
            <a:off x="4913001" y="2529030"/>
            <a:ext cx="6273159" cy="3054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1">
              <a:lnSpc>
                <a:spcPct val="200000"/>
              </a:lnSpc>
            </a:pP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Weit hinten, hinter den Wortbergen, fern der </a:t>
            </a:r>
          </a:p>
          <a:p>
            <a:pPr lvl="1"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custom-bg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>
              <a:lnSpc>
                <a:spcPct val="200000"/>
              </a:lnSpc>
            </a:pP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Länder </a:t>
            </a:r>
            <a:r>
              <a:rPr lang="de-D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Vokalien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de-D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Konsonantien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&lt;/span&gt; </a:t>
            </a:r>
          </a:p>
          <a:p>
            <a:pPr lvl="1">
              <a:lnSpc>
                <a:spcPct val="200000"/>
              </a:lnSpc>
            </a:pP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leben die Blindtexte.</a:t>
            </a:r>
          </a:p>
          <a:p>
            <a:pPr>
              <a:lnSpc>
                <a:spcPct val="200000"/>
              </a:lnSpc>
            </a:pP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de-A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0E53E83-5F70-466F-B440-B94D760026DA}"/>
              </a:ext>
            </a:extLst>
          </p:cNvPr>
          <p:cNvSpPr txBox="1"/>
          <p:nvPr/>
        </p:nvSpPr>
        <p:spPr>
          <a:xfrm>
            <a:off x="306971" y="2529030"/>
            <a:ext cx="3936556" cy="1358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custom-bg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43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172FC-6A2D-4C5F-964F-C1204B96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Stylesheets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E396D6-5B92-462C-8B67-B0B2FBFE4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291" y="1161098"/>
            <a:ext cx="8772525" cy="4740529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Style-Eigenschaften global zu definieren ist eine bessere Möglichkeit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dort ändert man nur einmal den Wert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gehört zum guten Stil die Dokumentenstruktur und den Inhalt von den Angaben zum Aussehen zu trennen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Vorteil: einfacheres bearbeiten, bessere Wiederverwendbarkeit, Seiten werden barrierefreier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 werden austauschbar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zwei Möglichkeiten die im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-Bereich des HTML-Dokuments deklariert werden: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der .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-Datei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einer eigenen .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-Datei</a:t>
            </a: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ist kein Hyperlink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Attribut: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href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anose="02070309020205020404" pitchFamily="49" charset="0"/>
            </a:endParaRPr>
          </a:p>
          <a:p>
            <a:pPr lvl="4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kann eine absolute oder relative URL sein</a:t>
            </a:r>
          </a:p>
          <a:p>
            <a:pPr lvl="3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Attribut: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rel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stylesheet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"</a:t>
            </a:r>
          </a:p>
          <a:p>
            <a:pPr lvl="4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kurz für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Relationship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anose="02070309020205020404" pitchFamily="49" charset="0"/>
            </a:endParaRPr>
          </a:p>
          <a:p>
            <a:pPr lvl="4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gibt die Beziehung an</a:t>
            </a:r>
          </a:p>
          <a:p>
            <a:pPr lvl="2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096028-96E6-4D15-99B5-6B9601D9C27A}"/>
              </a:ext>
            </a:extLst>
          </p:cNvPr>
          <p:cNvSpPr txBox="1"/>
          <p:nvPr/>
        </p:nvSpPr>
        <p:spPr>
          <a:xfrm>
            <a:off x="0" y="5490054"/>
            <a:ext cx="3596640" cy="956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108000" tIns="108000" rIns="504000" bIns="108000" rtlCol="0">
            <a:spAutoFit/>
          </a:bodyPr>
          <a:lstStyle/>
          <a:p>
            <a:r>
              <a:rPr lang="de-AT" sz="1200" dirty="0"/>
              <a:t>Stylesheet-Dateien enden typischerweise auf </a:t>
            </a:r>
            <a:r>
              <a:rPr lang="de-AT" sz="1200" b="1" dirty="0"/>
              <a:t>.</a:t>
            </a:r>
            <a:r>
              <a:rPr lang="de-AT" sz="1200" b="1" dirty="0" err="1"/>
              <a:t>css</a:t>
            </a:r>
            <a:endParaRPr lang="de-AT" sz="1200" b="1" dirty="0"/>
          </a:p>
          <a:p>
            <a:r>
              <a:rPr lang="de-AT" sz="1200" dirty="0"/>
              <a:t>Texteditoren mit Unterstützung für HTML helfen auch mit CSS weiter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133D2B-DACE-4C3F-9E9F-6C5ACD3D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300" y="5389457"/>
            <a:ext cx="29700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42A286E-C143-445E-82F8-596F2DED7E86}"/>
              </a:ext>
            </a:extLst>
          </p:cNvPr>
          <p:cNvSpPr txBox="1">
            <a:spLocks/>
          </p:cNvSpPr>
          <p:nvPr/>
        </p:nvSpPr>
        <p:spPr>
          <a:xfrm>
            <a:off x="7588307" y="5077273"/>
            <a:ext cx="439951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rel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shortcut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icon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zeigt auf ein Bild mit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iCO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-Format</a:t>
            </a:r>
          </a:p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rel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alternate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"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application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rss+xml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"</a:t>
            </a:r>
            <a:b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</a:b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rel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alternate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"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application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atom+xml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verlinkt zum RSS- oder Atom-Feed der Seite</a:t>
            </a:r>
          </a:p>
        </p:txBody>
      </p:sp>
    </p:spTree>
    <p:extLst>
      <p:ext uri="{BB962C8B-B14F-4D97-AF65-F5344CB8AC3E}">
        <p14:creationId xmlns:p14="http://schemas.microsoft.com/office/powerpoint/2010/main" val="7932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88B16-6CF4-4CB4-9AA2-6F69BB10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Selektieren nach Tags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ECFD9-5CB1-437E-961B-89597A93A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930511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Selektor kommt vom englischen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auswählen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Selektoren wählen Elemente aus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Tag-Selektor funktioniert in allen Browsern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C589B6D-BCE2-45AA-85BC-E5DD8D151DF9}"/>
              </a:ext>
            </a:extLst>
          </p:cNvPr>
          <p:cNvGrpSpPr/>
          <p:nvPr/>
        </p:nvGrpSpPr>
        <p:grpSpPr>
          <a:xfrm>
            <a:off x="824632" y="1496138"/>
            <a:ext cx="10542736" cy="4070564"/>
            <a:chOff x="917575" y="1939622"/>
            <a:chExt cx="10542736" cy="407056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FF4D7BB-518C-4976-A9DF-D1860DC9F850}"/>
                </a:ext>
              </a:extLst>
            </p:cNvPr>
            <p:cNvSpPr txBox="1"/>
            <p:nvPr/>
          </p:nvSpPr>
          <p:spPr>
            <a:xfrm>
              <a:off x="4595501" y="3532330"/>
              <a:ext cx="3411849" cy="17620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span {</a:t>
              </a:r>
            </a:p>
            <a:p>
              <a:pPr lvl="1">
                <a:lnSpc>
                  <a:spcPct val="200000"/>
                </a:lnSpc>
              </a:pP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red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1">
                <a:lnSpc>
                  <a:spcPct val="200000"/>
                </a:lnSpc>
              </a:pP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background-color: </a:t>
              </a:r>
              <a:r>
                <a:rPr lang="de-AT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gray</a:t>
              </a: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lnSpc>
                  <a:spcPct val="200000"/>
                </a:lnSpc>
              </a:pPr>
              <a:r>
                <a:rPr lang="de-A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Geschweifte Klammer links 6">
              <a:extLst>
                <a:ext uri="{FF2B5EF4-FFF2-40B4-BE49-F238E27FC236}">
                  <a16:creationId xmlns:a16="http://schemas.microsoft.com/office/drawing/2014/main" id="{97FE5673-C78C-4AF2-99EC-F6959D78E2F5}"/>
                </a:ext>
              </a:extLst>
            </p:cNvPr>
            <p:cNvSpPr/>
            <p:nvPr/>
          </p:nvSpPr>
          <p:spPr>
            <a:xfrm rot="16200000">
              <a:off x="6304128" y="3600144"/>
              <a:ext cx="180884" cy="2613867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B7D538CF-43F3-44E0-90AA-1C793D503461}"/>
                </a:ext>
              </a:extLst>
            </p:cNvPr>
            <p:cNvSpPr/>
            <p:nvPr/>
          </p:nvSpPr>
          <p:spPr>
            <a:xfrm rot="16200000">
              <a:off x="4837224" y="3697197"/>
              <a:ext cx="84723" cy="568168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B600027-166A-4B9F-9005-A7C54383DEA2}"/>
                </a:ext>
              </a:extLst>
            </p:cNvPr>
            <p:cNvSpPr txBox="1"/>
            <p:nvPr/>
          </p:nvSpPr>
          <p:spPr>
            <a:xfrm>
              <a:off x="917575" y="3532330"/>
              <a:ext cx="2549278" cy="5232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ein einfacher Selektor für alle </a:t>
              </a:r>
              <a:r>
                <a:rPr lang="de-A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&lt;span&gt;</a:t>
              </a:r>
              <a:r>
                <a:rPr lang="de-A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-Tags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F576E0-9C88-4E37-9F09-BC20A4DD1FCC}"/>
                </a:ext>
              </a:extLst>
            </p:cNvPr>
            <p:cNvSpPr txBox="1"/>
            <p:nvPr/>
          </p:nvSpPr>
          <p:spPr>
            <a:xfrm>
              <a:off x="917575" y="5056079"/>
              <a:ext cx="2439882" cy="9541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de-AT" dirty="0"/>
                <a:t>Style Eigenschaften werden genauso definiert wie bei Inline Styles. Auch hier das Semikolon nicht vergessen!</a:t>
              </a:r>
            </a:p>
          </p:txBody>
        </p: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AAB44AE8-4053-4BC9-B8E0-10EE3FEDA3ED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10800000">
              <a:off x="3466854" y="3793941"/>
              <a:ext cx="1419825" cy="40105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502A40DD-D7EA-4815-98AE-60E390E6F48C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rot="5400000">
              <a:off x="4608207" y="3746769"/>
              <a:ext cx="535614" cy="3037114"/>
            </a:xfrm>
            <a:prstGeom prst="bentConnector4">
              <a:avLst>
                <a:gd name="adj1" fmla="val 187318"/>
                <a:gd name="adj2" fmla="val 23890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00236D5-52F5-4632-B29E-5B03B0365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9585" y="4023643"/>
              <a:ext cx="0" cy="17135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eschweifte Klammer links 15">
              <a:extLst>
                <a:ext uri="{FF2B5EF4-FFF2-40B4-BE49-F238E27FC236}">
                  <a16:creationId xmlns:a16="http://schemas.microsoft.com/office/drawing/2014/main" id="{71F6D2CD-2BBE-4278-83EB-B5E6F3CB30A4}"/>
                </a:ext>
              </a:extLst>
            </p:cNvPr>
            <p:cNvSpPr/>
            <p:nvPr/>
          </p:nvSpPr>
          <p:spPr>
            <a:xfrm rot="16200000">
              <a:off x="5605146" y="3827597"/>
              <a:ext cx="180884" cy="1202153"/>
            </a:xfrm>
            <a:prstGeom prst="leftBrace">
              <a:avLst>
                <a:gd name="adj1" fmla="val 8333"/>
                <a:gd name="adj2" fmla="val 52090"/>
              </a:avLst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97C4D6C1-E04E-4A5A-9602-DB4DDBE76B99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V="1">
              <a:off x="3357458" y="4519115"/>
              <a:ext cx="2158119" cy="101401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D82D147A-B126-4F5B-9425-6644D294218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5465326" y="4519116"/>
              <a:ext cx="255387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eschweifte Klammer links 28">
              <a:extLst>
                <a:ext uri="{FF2B5EF4-FFF2-40B4-BE49-F238E27FC236}">
                  <a16:creationId xmlns:a16="http://schemas.microsoft.com/office/drawing/2014/main" id="{A3CE3AB8-8A1A-4679-A2BF-D17A844E1B23}"/>
                </a:ext>
              </a:extLst>
            </p:cNvPr>
            <p:cNvSpPr/>
            <p:nvPr/>
          </p:nvSpPr>
          <p:spPr>
            <a:xfrm rot="16200000">
              <a:off x="5258381" y="3885344"/>
              <a:ext cx="84724" cy="180820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Geschweifte Klammer links 29">
              <a:extLst>
                <a:ext uri="{FF2B5EF4-FFF2-40B4-BE49-F238E27FC236}">
                  <a16:creationId xmlns:a16="http://schemas.microsoft.com/office/drawing/2014/main" id="{96CD0704-89BC-4DF8-929B-A3FFAC6963BF}"/>
                </a:ext>
              </a:extLst>
            </p:cNvPr>
            <p:cNvSpPr/>
            <p:nvPr/>
          </p:nvSpPr>
          <p:spPr>
            <a:xfrm rot="16200000">
              <a:off x="4689727" y="5145433"/>
              <a:ext cx="84724" cy="180820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BFECE43D-337D-4FD7-AEDC-A5473002AE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0309" y="2178553"/>
              <a:ext cx="49828" cy="3728957"/>
            </a:xfrm>
            <a:prstGeom prst="bentConnector2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5D668998-56CE-4B06-A5CE-C6EF0BE3DAB5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rot="5400000" flipH="1" flipV="1">
              <a:off x="6275764" y="2524270"/>
              <a:ext cx="1210260" cy="4297610"/>
            </a:xfrm>
            <a:prstGeom prst="bentConnector4">
              <a:avLst>
                <a:gd name="adj1" fmla="val -10144"/>
                <a:gd name="adj2" fmla="val 82507"/>
              </a:avLst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E15ABC5-F802-444D-B2C9-2E7588230EAF}"/>
                </a:ext>
              </a:extLst>
            </p:cNvPr>
            <p:cNvSpPr txBox="1"/>
            <p:nvPr/>
          </p:nvSpPr>
          <p:spPr>
            <a:xfrm>
              <a:off x="9020429" y="3632264"/>
              <a:ext cx="2439882" cy="9541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de-AT" dirty="0"/>
                <a:t>Und alle Eigenschaften, die zu einem Selektor gehören, werden in geschweiften Klammern gefasst.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9FD2ED9-64FF-4DC5-97D1-3C4A5F288A3E}"/>
                </a:ext>
              </a:extLst>
            </p:cNvPr>
            <p:cNvSpPr txBox="1"/>
            <p:nvPr/>
          </p:nvSpPr>
          <p:spPr>
            <a:xfrm>
              <a:off x="7645229" y="1939622"/>
              <a:ext cx="2439882" cy="116955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de-AT" dirty="0"/>
                <a:t>Den gesamten Block aus Selektor und einer oder mehreren Eigenschaften nennt man eine Style- oder CSS-Regel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B14232DC-7025-4E22-B64E-11CFF0713CAE}"/>
                </a:ext>
              </a:extLst>
            </p:cNvPr>
            <p:cNvCxnSpPr>
              <a:stCxn id="6" idx="0"/>
              <a:endCxn id="44" idx="1"/>
            </p:cNvCxnSpPr>
            <p:nvPr/>
          </p:nvCxnSpPr>
          <p:spPr>
            <a:xfrm flipV="1">
              <a:off x="6301426" y="2524398"/>
              <a:ext cx="1343803" cy="1007932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D6222E4D-6205-47A4-89C6-D4AA598FBC0E}"/>
              </a:ext>
            </a:extLst>
          </p:cNvPr>
          <p:cNvSpPr txBox="1"/>
          <p:nvPr/>
        </p:nvSpPr>
        <p:spPr>
          <a:xfrm>
            <a:off x="6667131" y="5499429"/>
            <a:ext cx="5524501" cy="956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108000" tIns="108000" rIns="504000" b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dirty="0"/>
              <a:t>Alle Eigenschaften in einem Stylesheet müssen zu einem Selektor gehören, sie können nicht verweist im Stylesheet stehen.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dirty="0"/>
              <a:t>Indem man eine background-color für &lt;</a:t>
            </a:r>
            <a:r>
              <a:rPr lang="de-AT" sz="1200" dirty="0" err="1"/>
              <a:t>body</a:t>
            </a:r>
            <a:r>
              <a:rPr lang="de-AT" sz="1200" dirty="0"/>
              <a:t>&gt; setzt, legt man den Hintergrund der gesamten Seite fest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935322-47C7-4A62-8A11-EA39742B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0590" y="5411140"/>
            <a:ext cx="29700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7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A940BDD0-3C09-496B-826A-D62D1FEB8710}"/>
              </a:ext>
            </a:extLst>
          </p:cNvPr>
          <p:cNvSpPr txBox="1"/>
          <p:nvPr/>
        </p:nvSpPr>
        <p:spPr>
          <a:xfrm>
            <a:off x="1145344" y="2744930"/>
            <a:ext cx="2634562" cy="26237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#zweiter-absatz {</a:t>
            </a:r>
          </a:p>
          <a:p>
            <a:pPr lvl="1">
              <a:lnSpc>
                <a:spcPct val="20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lvl="1">
              <a:lnSpc>
                <a:spcPct val="20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88B16-6CF4-4CB4-9AA2-6F69BB10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Selektieren nach </a:t>
            </a:r>
            <a:r>
              <a:rPr lang="de-AT" dirty="0" err="1"/>
              <a:t>Ids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ECFD9-5CB1-437E-961B-89597A93A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86232"/>
          </a:xfrm>
        </p:spPr>
        <p:txBody>
          <a:bodyPr/>
          <a:lstStyle/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-Selektor funktioniert in allen Browsern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40C3CE-16F8-4FC0-952B-0CD8AEE6D04E}"/>
              </a:ext>
            </a:extLst>
          </p:cNvPr>
          <p:cNvSpPr txBox="1"/>
          <p:nvPr/>
        </p:nvSpPr>
        <p:spPr>
          <a:xfrm>
            <a:off x="6399098" y="2246716"/>
            <a:ext cx="4747269" cy="36202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2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Dieser Absatz ist grün.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="zweiter-absatz"&gt;</a:t>
            </a:r>
          </a:p>
          <a:p>
            <a:pPr lvl="2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Dieser Absatz wird rot.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lvl="2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Und dieser ist wieder grün.</a:t>
            </a:r>
          </a:p>
          <a:p>
            <a:pPr lvl="1"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8E803C4-3D0E-4FFF-A975-B7FDF66F171E}"/>
              </a:ext>
            </a:extLst>
          </p:cNvPr>
          <p:cNvSpPr/>
          <p:nvPr/>
        </p:nvSpPr>
        <p:spPr>
          <a:xfrm>
            <a:off x="6776066" y="2694043"/>
            <a:ext cx="272434" cy="874657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3E04A74B-E210-4237-85A6-B83D48F909C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2950634" y="3436972"/>
            <a:ext cx="3822815" cy="6452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529FCE4-D465-462F-9070-B3FA77D0783B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28434" y="3131372"/>
            <a:ext cx="3647633" cy="1586378"/>
          </a:xfrm>
          <a:prstGeom prst="bentConnector3">
            <a:avLst>
              <a:gd name="adj1" fmla="val 28646"/>
            </a:avLst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78BE7261-7635-42EA-8AF4-4B666735EAC8}"/>
              </a:ext>
            </a:extLst>
          </p:cNvPr>
          <p:cNvSpPr/>
          <p:nvPr/>
        </p:nvSpPr>
        <p:spPr>
          <a:xfrm>
            <a:off x="6773448" y="3644901"/>
            <a:ext cx="272433" cy="874658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E13FEA17-6AA7-4DFD-B7AE-E55EAE96559C}"/>
              </a:ext>
            </a:extLst>
          </p:cNvPr>
          <p:cNvSpPr/>
          <p:nvPr/>
        </p:nvSpPr>
        <p:spPr>
          <a:xfrm>
            <a:off x="6772990" y="4610473"/>
            <a:ext cx="272433" cy="874659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0F63506-FBDB-4F29-9BC9-C0357FB6B1BF}"/>
              </a:ext>
            </a:extLst>
          </p:cNvPr>
          <p:cNvCxnSpPr>
            <a:stCxn id="17" idx="1"/>
          </p:cNvCxnSpPr>
          <p:nvPr/>
        </p:nvCxnSpPr>
        <p:spPr>
          <a:xfrm rot="10800000">
            <a:off x="3128434" y="4717751"/>
            <a:ext cx="3644557" cy="330052"/>
          </a:xfrm>
          <a:prstGeom prst="bentConnector3">
            <a:avLst>
              <a:gd name="adj1" fmla="val 28395"/>
            </a:avLst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88B16-6CF4-4CB4-9AA2-6F69BB10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Selektieren nach Klassen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ECFD9-5CB1-437E-961B-89597A93A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225405" cy="930511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Selektor kommt vom englischen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auswählen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Selektoren wählen Elemente aus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Ausgabebeispiel auf der nächsten Folie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794229-1F40-4DAF-916B-14D282142574}"/>
              </a:ext>
            </a:extLst>
          </p:cNvPr>
          <p:cNvSpPr txBox="1"/>
          <p:nvPr/>
        </p:nvSpPr>
        <p:spPr>
          <a:xfrm>
            <a:off x="6658621" y="5499429"/>
            <a:ext cx="5524501" cy="956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108000" tIns="108000" rIns="504000" b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dirty="0"/>
              <a:t>Klassennamen, genau wie </a:t>
            </a: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sz="1200" dirty="0" err="1"/>
              <a:t>s</a:t>
            </a:r>
            <a:r>
              <a:rPr lang="de-AT" sz="1200" dirty="0"/>
              <a:t>, dürfen nicht aus beliebigen Zeichen bestehen. Sie müssen mit einem Buchstaben anfangen und können danach Buchstaben, Ziffern, 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de-AT" sz="1200" dirty="0"/>
              <a:t> und 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e-AT" sz="1200" dirty="0"/>
              <a:t> enthalten.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200" dirty="0"/>
              <a:t> ist ein ganz einfaches HTML-Attribut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4EC351-8DC8-40B3-AB1F-39C92670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080" y="5411140"/>
            <a:ext cx="29700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003A959-29AD-42E5-93D7-8B2526E964E7}"/>
              </a:ext>
            </a:extLst>
          </p:cNvPr>
          <p:cNvSpPr txBox="1"/>
          <p:nvPr/>
        </p:nvSpPr>
        <p:spPr>
          <a:xfrm>
            <a:off x="1145344" y="2744930"/>
            <a:ext cx="2634562" cy="29738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orange;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74886A-A49B-415F-B469-6663E548283C}"/>
              </a:ext>
            </a:extLst>
          </p:cNvPr>
          <p:cNvSpPr txBox="1"/>
          <p:nvPr/>
        </p:nvSpPr>
        <p:spPr>
          <a:xfrm>
            <a:off x="5849611" y="570170"/>
            <a:ext cx="4747269" cy="4832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Heute Picknick im Park &amp;lt;3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Seit langem mal wieder auf der PS4 gespielt. Macht Spaß.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Drei Stunden nach einem Buch gesucht. Lag beim Kollegen unter dem Schreibtisch.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Ich kann immer noch nicht pokern, aber es macht Spaß.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Mittwoch wird viel Stoff durchgenommen</a:t>
            </a:r>
          </a:p>
          <a:p>
            <a:pPr lvl="1"/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503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88B16-6CF4-4CB4-9AA2-6F69BB10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Ausgabe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03A959-29AD-42E5-93D7-8B2526E964E7}"/>
              </a:ext>
            </a:extLst>
          </p:cNvPr>
          <p:cNvSpPr txBox="1"/>
          <p:nvPr/>
        </p:nvSpPr>
        <p:spPr>
          <a:xfrm>
            <a:off x="901504" y="2436790"/>
            <a:ext cx="2634562" cy="29738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hobby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orange;</a:t>
            </a:r>
          </a:p>
          <a:p>
            <a:pPr>
              <a:lnSpc>
                <a:spcPct val="150000"/>
              </a:lnSpc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9D8FB7-5D83-403B-8FDC-68935692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0" r="62667" b="61728"/>
          <a:stretch/>
        </p:blipFill>
        <p:spPr>
          <a:xfrm>
            <a:off x="4358639" y="2667628"/>
            <a:ext cx="7509353" cy="2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342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9F79AE5C-EEF2-4278-8994-7D9E40D02E52}" vid="{71910B6D-030C-4644-9ED8-0D25C0333B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1406</Words>
  <Application>Microsoft Office PowerPoint</Application>
  <PresentationFormat>Breitbild</PresentationFormat>
  <Paragraphs>266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FontAwesome</vt:lpstr>
      <vt:lpstr>Raleway</vt:lpstr>
      <vt:lpstr>Design1</vt:lpstr>
      <vt:lpstr>Einführung in CSS</vt:lpstr>
      <vt:lpstr>SPAN</vt:lpstr>
      <vt:lpstr>Inline Styles und Farben</vt:lpstr>
      <vt:lpstr>Inline Styles und Farben</vt:lpstr>
      <vt:lpstr>Stylesheets</vt:lpstr>
      <vt:lpstr>Selektieren nach Tags</vt:lpstr>
      <vt:lpstr>Selektieren nach Ids</vt:lpstr>
      <vt:lpstr>Selektieren nach Klassen</vt:lpstr>
      <vt:lpstr>Beispiel Ausgabe</vt:lpstr>
      <vt:lpstr>mehrere Klassen selektieren</vt:lpstr>
      <vt:lpstr>RGB-Modell</vt:lpstr>
      <vt:lpstr>RGB, RGBA, OPACITY</vt:lpstr>
      <vt:lpstr>background-image</vt:lpstr>
      <vt:lpstr>background-repeat</vt:lpstr>
      <vt:lpstr>background-position</vt:lpstr>
      <vt:lpstr>background-attachement</vt:lpstr>
      <vt:lpstr>Zusammenfassung  background Anweisung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6</cp:revision>
  <dcterms:created xsi:type="dcterms:W3CDTF">2019-03-23T17:36:21Z</dcterms:created>
  <dcterms:modified xsi:type="dcterms:W3CDTF">2019-08-07T09:10:08Z</dcterms:modified>
</cp:coreProperties>
</file>