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aleway Thin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alewayThin-boldItalic.fntdata"/><Relationship Id="rId27" Type="http://schemas.openxmlformats.org/officeDocument/2006/relationships/font" Target="fonts/RalewayTh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715ada7b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715ada7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4b6db5a6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4b6db5a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afd41eb_0_4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afd41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4b6db5a6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4b6db5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4b6db5a6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4b6db5a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715ada7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2715ad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4b6db5a6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c4b6db5a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715ada7b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2715ada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c4b6db5a6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c4b6db5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c4b6db5a6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c4b6db5a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 1">
  <p:cSld name="BLANK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 1 1">
  <p:cSld name="BLANK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B600"/>
                </a:solidFill>
              </a:defRPr>
            </a:lvl1pPr>
            <a:lvl2pPr lvl="1" rtl="0">
              <a:buNone/>
              <a:defRPr>
                <a:solidFill>
                  <a:srgbClr val="FFB600"/>
                </a:solidFill>
              </a:defRPr>
            </a:lvl2pPr>
            <a:lvl3pPr lvl="2" rtl="0">
              <a:buNone/>
              <a:defRPr>
                <a:solidFill>
                  <a:srgbClr val="FFB600"/>
                </a:solidFill>
              </a:defRPr>
            </a:lvl3pPr>
            <a:lvl4pPr lvl="3" rtl="0">
              <a:buNone/>
              <a:defRPr>
                <a:solidFill>
                  <a:srgbClr val="FFB600"/>
                </a:solidFill>
              </a:defRPr>
            </a:lvl4pPr>
            <a:lvl5pPr lvl="4" rtl="0">
              <a:buNone/>
              <a:defRPr>
                <a:solidFill>
                  <a:srgbClr val="FFB600"/>
                </a:solidFill>
              </a:defRPr>
            </a:lvl5pPr>
            <a:lvl6pPr lvl="5" rtl="0">
              <a:buNone/>
              <a:defRPr>
                <a:solidFill>
                  <a:srgbClr val="FFB600"/>
                </a:solidFill>
              </a:defRPr>
            </a:lvl6pPr>
            <a:lvl7pPr lvl="6" rtl="0">
              <a:buNone/>
              <a:defRPr>
                <a:solidFill>
                  <a:srgbClr val="FFB600"/>
                </a:solidFill>
              </a:defRPr>
            </a:lvl7pPr>
            <a:lvl8pPr lvl="7" rtl="0">
              <a:buNone/>
              <a:defRPr>
                <a:solidFill>
                  <a:srgbClr val="FFB600"/>
                </a:solidFill>
              </a:defRPr>
            </a:lvl8pPr>
            <a:lvl9pPr lvl="8" rtl="0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mpass-style.org/" TargetMode="External"/><Relationship Id="rId4" Type="http://schemas.openxmlformats.org/officeDocument/2006/relationships/hyperlink" Target="http://bourbon.io/" TargetMode="External"/><Relationship Id="rId5" Type="http://schemas.openxmlformats.org/officeDocument/2006/relationships/hyperlink" Target="http://susy.oddbird.n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utarkie.schlau-pv.at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Präsentation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8028501" y="352823"/>
            <a:ext cx="766488" cy="766488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8028501" y="352823"/>
            <a:ext cx="766488" cy="766488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4754094" y="2944200"/>
            <a:ext cx="1285800" cy="156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&lt; /&gt;</a:t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010519" y="2944200"/>
            <a:ext cx="1285800" cy="1569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Solution</a:t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4" name="Google Shape;74;p16"/>
          <p:cNvSpPr txBox="1"/>
          <p:nvPr>
            <p:ph idx="4294967295" type="title"/>
          </p:nvPr>
        </p:nvSpPr>
        <p:spPr>
          <a:xfrm>
            <a:off x="922000" y="739375"/>
            <a:ext cx="7101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accent3"/>
                </a:solidFill>
              </a:rPr>
              <a:t>Agenda </a:t>
            </a:r>
            <a:r>
              <a:rPr lang="en" sz="5200"/>
              <a:t>zur leichten </a:t>
            </a:r>
            <a:r>
              <a:rPr lang="en" sz="5200">
                <a:solidFill>
                  <a:schemeClr val="accent3"/>
                </a:solidFill>
              </a:rPr>
              <a:t>Orientierung</a:t>
            </a:r>
            <a:endParaRPr sz="5200">
              <a:solidFill>
                <a:schemeClr val="accent3"/>
              </a:solidFill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8023897" y="317861"/>
            <a:ext cx="943342" cy="697714"/>
            <a:chOff x="3918650" y="293075"/>
            <a:chExt cx="488500" cy="412775"/>
          </a:xfrm>
        </p:grpSpPr>
        <p:sp>
          <p:nvSpPr>
            <p:cNvPr id="77" name="Google Shape;77;p1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/>
        </p:nvSpPr>
        <p:spPr>
          <a:xfrm>
            <a:off x="1266944" y="2944200"/>
            <a:ext cx="1285800" cy="15699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Pain </a:t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497669" y="2944200"/>
            <a:ext cx="1285800" cy="1569900"/>
          </a:xfrm>
          <a:prstGeom prst="rect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Showcase</a:t>
            </a:r>
            <a:endParaRPr sz="1200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1589459" y="3150985"/>
            <a:ext cx="621281" cy="595907"/>
            <a:chOff x="5241175" y="4959100"/>
            <a:chExt cx="539775" cy="517775"/>
          </a:xfrm>
        </p:grpSpPr>
        <p:sp>
          <p:nvSpPr>
            <p:cNvPr id="83" name="Google Shape;83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/>
          <p:nvPr/>
        </p:nvSpPr>
        <p:spPr>
          <a:xfrm>
            <a:off x="3429274" y="3222213"/>
            <a:ext cx="448306" cy="407819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5193468" y="3230305"/>
            <a:ext cx="407058" cy="437259"/>
            <a:chOff x="611175" y="2326900"/>
            <a:chExt cx="362700" cy="389575"/>
          </a:xfrm>
        </p:grpSpPr>
        <p:sp>
          <p:nvSpPr>
            <p:cNvPr id="91" name="Google Shape;91;p1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6891083" y="3212205"/>
            <a:ext cx="465084" cy="422706"/>
            <a:chOff x="4562200" y="4968250"/>
            <a:chExt cx="549550" cy="499475"/>
          </a:xfrm>
        </p:grpSpPr>
        <p:sp>
          <p:nvSpPr>
            <p:cNvPr id="96" name="Google Shape;96;p16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5091026" y="2456050"/>
            <a:ext cx="1087200" cy="1087200"/>
          </a:xfrm>
          <a:prstGeom prst="ellipse">
            <a:avLst/>
          </a:prstGeom>
          <a:noFill/>
          <a:ln cap="flat" cmpd="sng" w="38100">
            <a:solidFill>
              <a:srgbClr val="85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004626" y="2456050"/>
            <a:ext cx="1087200" cy="10872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7" name="Google Shape;107;p17"/>
          <p:cNvSpPr txBox="1"/>
          <p:nvPr>
            <p:ph idx="4294967295"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Aufbau </a:t>
            </a:r>
            <a:r>
              <a:rPr lang="en">
                <a:solidFill>
                  <a:schemeClr val="accent3"/>
                </a:solidFill>
              </a:rPr>
              <a:t>Leitfaden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226592" y="3010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922001" y="2456050"/>
            <a:ext cx="1087200" cy="10872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892450" y="2853625"/>
            <a:ext cx="1118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1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Pain</a:t>
            </a:r>
            <a:endParaRPr b="1" sz="1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94488" y="3628103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Welches Problem löst meine Software?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Kurze darstellung der Ausgangssituation. Macht dem Zuhörer verständlich, was ohne eurer Software nicht möglich ist.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699425" y="3632787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Was macht meine Software?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Erklärt, wie eure Software das Problem zu lösen versucht.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972975" y="2853619"/>
            <a:ext cx="1118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1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Solution</a:t>
            </a:r>
            <a:endParaRPr b="1" sz="1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&lt; /&gt;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Geht auf technische Details ein. Welche Technologien kommen zum Einsatz? Wie habt ihr die interessanten Dinge gelöst?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090875" y="2777425"/>
            <a:ext cx="1087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1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Technical Details</a:t>
            </a:r>
            <a:endParaRPr b="1" sz="1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Zeig mal her!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Auch wenn es bisher schon Screenshots gab, jetzt wollen wir das Ding live sehen!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256167" y="3010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405367" y="29817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180126" y="2456050"/>
            <a:ext cx="1087200" cy="10872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321750" y="2853625"/>
            <a:ext cx="819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1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Showcase</a:t>
            </a:r>
            <a:endParaRPr b="1" sz="1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7889069" y="347540"/>
            <a:ext cx="1015513" cy="641850"/>
            <a:chOff x="3241525" y="3039450"/>
            <a:chExt cx="494600" cy="312625"/>
          </a:xfrm>
        </p:grpSpPr>
        <p:sp>
          <p:nvSpPr>
            <p:cNvPr id="127" name="Google Shape;127;p1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134" name="Google Shape;134;p18"/>
          <p:cNvSpPr txBox="1"/>
          <p:nvPr>
            <p:ph idx="4294967295"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Konzept </a:t>
            </a:r>
            <a:r>
              <a:rPr lang="en"/>
              <a:t>Theorie</a:t>
            </a:r>
            <a:br>
              <a:rPr lang="en">
                <a:solidFill>
                  <a:srgbClr val="859900"/>
                </a:solidFill>
              </a:rPr>
            </a:br>
            <a:r>
              <a:rPr lang="en" sz="4200"/>
              <a:t>(bsp. Sass/Less)</a:t>
            </a:r>
            <a:endParaRPr sz="4200">
              <a:solidFill>
                <a:schemeClr val="accent6"/>
              </a:solidFill>
            </a:endParaRPr>
          </a:p>
        </p:txBody>
      </p:sp>
      <p:grpSp>
        <p:nvGrpSpPr>
          <p:cNvPr id="135" name="Google Shape;135;p18"/>
          <p:cNvGrpSpPr/>
          <p:nvPr/>
        </p:nvGrpSpPr>
        <p:grpSpPr>
          <a:xfrm>
            <a:off x="8144148" y="257973"/>
            <a:ext cx="688360" cy="820270"/>
            <a:chOff x="1246775" y="910975"/>
            <a:chExt cx="439650" cy="523900"/>
          </a:xfrm>
        </p:grpSpPr>
        <p:sp>
          <p:nvSpPr>
            <p:cNvPr id="136" name="Google Shape;136;p1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/>
        </p:nvSpPr>
        <p:spPr>
          <a:xfrm>
            <a:off x="1086775" y="2613900"/>
            <a:ext cx="72093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Char char="●"/>
            </a:pPr>
            <a:r>
              <a:rPr lang="en">
                <a:latin typeface="Raleway Thin"/>
                <a:ea typeface="Raleway Thin"/>
                <a:cs typeface="Raleway Thin"/>
                <a:sym typeface="Raleway Thin"/>
              </a:rPr>
              <a:t>Sass is completely compatible with all versions of CSS. We take this compatibility seriously, so that you can seamlessly use any available CSS libraries.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Char char="●"/>
            </a:pPr>
            <a:r>
              <a:rPr lang="en" sz="1350">
                <a:solidFill>
                  <a:srgbClr val="6B71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 and over again, the industry is choosing Sass as the premier </a:t>
            </a:r>
            <a:r>
              <a:rPr lang="en" sz="950">
                <a:solidFill>
                  <a:srgbClr val="6B71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lang="en" sz="1350">
                <a:solidFill>
                  <a:srgbClr val="6B71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extension language.</a:t>
            </a:r>
            <a:endParaRPr sz="1350">
              <a:solidFill>
                <a:srgbClr val="6B717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Lato"/>
              <a:buChar char="●"/>
            </a:pPr>
            <a:r>
              <a:rPr lang="en" sz="1350">
                <a:solidFill>
                  <a:schemeClr val="accent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Sass boasts more features and abilities than any other </a:t>
            </a:r>
            <a:r>
              <a:rPr lang="en" sz="950">
                <a:solidFill>
                  <a:schemeClr val="accent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sz="1350">
                <a:solidFill>
                  <a:schemeClr val="accent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extension language out there. The Sass Core Team has worked endlessly to not only keep up, but stay ahead.</a:t>
            </a:r>
            <a:endParaRPr sz="1350">
              <a:solidFill>
                <a:schemeClr val="accent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Lato"/>
              <a:buChar char="●"/>
            </a:pPr>
            <a:r>
              <a:rPr b="1" i="1" lang="en" sz="1350">
                <a:solidFill>
                  <a:srgbClr val="6B71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Sass is actively supported and developed by a consortium of several tech companies and hundreds of developers.</a:t>
            </a:r>
            <a:endParaRPr b="1" i="1" sz="1350">
              <a:solidFill>
                <a:srgbClr val="6B717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6B717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6B71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Sass has been actively supported for over 13 years by its loving Core Team.</a:t>
            </a:r>
            <a:endParaRPr sz="1350">
              <a:solidFill>
                <a:srgbClr val="6B717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6B717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6B71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an endless number of frameworks built with Sass. </a:t>
            </a:r>
            <a:r>
              <a:rPr lang="en" sz="1350">
                <a:solidFill>
                  <a:srgbClr val="00336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Compass</a:t>
            </a:r>
            <a:r>
              <a:rPr lang="en" sz="1350">
                <a:solidFill>
                  <a:srgbClr val="6B71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350">
                <a:solidFill>
                  <a:srgbClr val="00336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Bourbon</a:t>
            </a:r>
            <a:r>
              <a:rPr lang="en" sz="1350">
                <a:solidFill>
                  <a:srgbClr val="6B71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350">
                <a:solidFill>
                  <a:srgbClr val="00336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Susy</a:t>
            </a:r>
            <a:r>
              <a:rPr lang="en" sz="1350">
                <a:solidFill>
                  <a:srgbClr val="6B71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just to name a few.</a:t>
            </a:r>
            <a:endParaRPr sz="1350">
              <a:solidFill>
                <a:srgbClr val="6B717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4294967295" type="body"/>
          </p:nvPr>
        </p:nvSpPr>
        <p:spPr>
          <a:xfrm>
            <a:off x="1008375" y="2803500"/>
            <a:ext cx="21528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“CSS Upgrade”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Erweitert CSS um praktische Funktionen</a:t>
            </a:r>
            <a:endParaRPr sz="1400"/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3772250" y="2803500"/>
            <a:ext cx="19890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Kompiliert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Ergebnis wird in eine .css Datei kompiliert</a:t>
            </a:r>
            <a:endParaRPr sz="1400"/>
          </a:p>
        </p:txBody>
      </p: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5967288" y="2803500"/>
            <a:ext cx="24579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Sass / Less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Die beiden relevanten Vertreter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148" name="Google Shape;148;p19"/>
          <p:cNvSpPr txBox="1"/>
          <p:nvPr>
            <p:ph idx="4294967295"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Konzept </a:t>
            </a:r>
            <a:r>
              <a:rPr lang="en"/>
              <a:t>Theorie</a:t>
            </a:r>
            <a:br>
              <a:rPr lang="en">
                <a:solidFill>
                  <a:srgbClr val="859900"/>
                </a:solidFill>
              </a:rPr>
            </a:br>
            <a:r>
              <a:rPr lang="en" sz="4200"/>
              <a:t>(bsp. Sass/Less)</a:t>
            </a:r>
            <a:endParaRPr sz="4200">
              <a:solidFill>
                <a:schemeClr val="accent6"/>
              </a:solidFill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8144148" y="257973"/>
            <a:ext cx="688360" cy="820270"/>
            <a:chOff x="1246775" y="910975"/>
            <a:chExt cx="439650" cy="523900"/>
          </a:xfrm>
        </p:grpSpPr>
        <p:sp>
          <p:nvSpPr>
            <p:cNvPr id="150" name="Google Shape;150;p1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162" name="Google Shape;162;p21"/>
          <p:cNvSpPr txBox="1"/>
          <p:nvPr>
            <p:ph idx="4294967295"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Konzept</a:t>
            </a:r>
            <a:r>
              <a:rPr lang="en"/>
              <a:t> </a:t>
            </a:r>
            <a:r>
              <a:rPr lang="en"/>
              <a:t>in echt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035650" y="1825375"/>
            <a:ext cx="3348600" cy="2868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8BD2"/>
                </a:solidFill>
                <a:highlight>
                  <a:srgbClr val="434343"/>
                </a:highlight>
              </a:rPr>
              <a:t>@appColor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859900"/>
                </a:solidFill>
                <a:highlight>
                  <a:srgbClr val="434343"/>
                </a:highlight>
              </a:rPr>
              <a:t>#C19B76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8BD2"/>
                </a:solidFill>
                <a:highlight>
                  <a:srgbClr val="434343"/>
                </a:highlight>
              </a:rPr>
              <a:t>@images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859900"/>
                </a:solidFill>
                <a:highlight>
                  <a:srgbClr val="434343"/>
                </a:highlight>
              </a:rPr>
              <a:t>"../img"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.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background-image-mixin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(</a:t>
            </a:r>
            <a:r>
              <a:rPr b="1" lang="en" sz="1100">
                <a:solidFill>
                  <a:srgbClr val="268BD2"/>
                </a:solidFill>
                <a:highlight>
                  <a:srgbClr val="434343"/>
                </a:highlight>
              </a:rPr>
              <a:t>@url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)</a:t>
            </a: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{</a:t>
            </a:r>
            <a:endParaRPr sz="1100">
              <a:solidFill>
                <a:srgbClr val="DC322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background-image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url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(</a:t>
            </a:r>
            <a:r>
              <a:rPr b="1" lang="en" sz="1100">
                <a:solidFill>
                  <a:srgbClr val="268BD2"/>
                </a:solidFill>
                <a:highlight>
                  <a:srgbClr val="434343"/>
                </a:highlight>
              </a:rPr>
              <a:t>@url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);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background-size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contain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background-repeat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no-repeat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background-position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center center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}</a:t>
            </a:r>
            <a:endParaRPr sz="1100">
              <a:solidFill>
                <a:srgbClr val="DC322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59900"/>
                </a:solidFill>
                <a:highlight>
                  <a:srgbClr val="434343"/>
                </a:highlight>
              </a:rPr>
              <a:t>#app_header</a:t>
            </a: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{</a:t>
            </a:r>
            <a:endParaRPr sz="1100">
              <a:solidFill>
                <a:srgbClr val="DC322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background-color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b="1" lang="en" sz="1100">
                <a:solidFill>
                  <a:srgbClr val="268BD2"/>
                </a:solidFill>
                <a:highlight>
                  <a:srgbClr val="434343"/>
                </a:highlight>
              </a:rPr>
              <a:t>@appColor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.</a:t>
            </a:r>
            <a:r>
              <a:rPr lang="en" sz="1100">
                <a:solidFill>
                  <a:srgbClr val="859900"/>
                </a:solidFill>
                <a:highlight>
                  <a:srgbClr val="434343"/>
                </a:highlight>
              </a:rPr>
              <a:t>logo</a:t>
            </a: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{</a:t>
            </a:r>
            <a:endParaRPr sz="1100">
              <a:solidFill>
                <a:srgbClr val="DC322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  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Background-image: 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(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"@{images}/logo.png"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);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width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100px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height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100px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}</a:t>
            </a:r>
            <a:endParaRPr sz="1100">
              <a:solidFill>
                <a:srgbClr val="DC322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}</a:t>
            </a:r>
            <a:endParaRPr sz="1100">
              <a:solidFill>
                <a:srgbClr val="DC322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68BD2"/>
              </a:solidFill>
              <a:highlight>
                <a:srgbClr val="434343"/>
              </a:highlight>
            </a:endParaRPr>
          </a:p>
        </p:txBody>
      </p:sp>
      <p:grpSp>
        <p:nvGrpSpPr>
          <p:cNvPr id="164" name="Google Shape;164;p21"/>
          <p:cNvGrpSpPr/>
          <p:nvPr/>
        </p:nvGrpSpPr>
        <p:grpSpPr>
          <a:xfrm>
            <a:off x="8144148" y="257973"/>
            <a:ext cx="688360" cy="820270"/>
            <a:chOff x="1246775" y="910975"/>
            <a:chExt cx="439650" cy="523900"/>
          </a:xfrm>
        </p:grpSpPr>
        <p:sp>
          <p:nvSpPr>
            <p:cNvPr id="165" name="Google Shape;165;p2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1"/>
          <p:cNvSpPr txBox="1"/>
          <p:nvPr/>
        </p:nvSpPr>
        <p:spPr>
          <a:xfrm>
            <a:off x="4844750" y="1825375"/>
            <a:ext cx="3348600" cy="2868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59900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59900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59900"/>
                </a:solidFill>
                <a:highlight>
                  <a:srgbClr val="434343"/>
                </a:highlight>
              </a:rPr>
              <a:t>#app_header </a:t>
            </a: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{</a:t>
            </a:r>
            <a:endParaRPr sz="1100">
              <a:solidFill>
                <a:srgbClr val="DC322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background-color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859900"/>
                </a:solidFill>
                <a:highlight>
                  <a:srgbClr val="434343"/>
                </a:highlight>
              </a:rPr>
              <a:t>#C19B76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}</a:t>
            </a:r>
            <a:endParaRPr sz="1100">
              <a:solidFill>
                <a:srgbClr val="DC322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59900"/>
                </a:solidFill>
                <a:highlight>
                  <a:srgbClr val="434343"/>
                </a:highlight>
              </a:rPr>
              <a:t>#app_header 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.</a:t>
            </a:r>
            <a:r>
              <a:rPr lang="en" sz="1100">
                <a:solidFill>
                  <a:srgbClr val="859900"/>
                </a:solidFill>
                <a:highlight>
                  <a:srgbClr val="434343"/>
                </a:highlight>
              </a:rPr>
              <a:t>logo </a:t>
            </a: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{</a:t>
            </a:r>
            <a:endParaRPr sz="1100">
              <a:solidFill>
                <a:srgbClr val="DC322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background-image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url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(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"../img/logo.png"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);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background-size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contain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background-repeat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no-repeat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background-position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center center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width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100px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   </a:t>
            </a:r>
            <a:r>
              <a:rPr lang="en" sz="1100">
                <a:solidFill>
                  <a:srgbClr val="B58900"/>
                </a:solidFill>
                <a:highlight>
                  <a:srgbClr val="434343"/>
                </a:highlight>
              </a:rPr>
              <a:t>height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: </a:t>
            </a:r>
            <a:r>
              <a:rPr lang="en" sz="1100">
                <a:solidFill>
                  <a:srgbClr val="2AA198"/>
                </a:solidFill>
                <a:highlight>
                  <a:srgbClr val="434343"/>
                </a:highlight>
              </a:rPr>
              <a:t>100px</a:t>
            </a:r>
            <a:r>
              <a:rPr lang="en" sz="1100">
                <a:solidFill>
                  <a:srgbClr val="839496"/>
                </a:solidFill>
                <a:highlight>
                  <a:srgbClr val="434343"/>
                </a:highlight>
              </a:rPr>
              <a:t>;</a:t>
            </a:r>
            <a:endParaRPr sz="1100">
              <a:solidFill>
                <a:srgbClr val="839496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322F"/>
                </a:solidFill>
                <a:highlight>
                  <a:srgbClr val="434343"/>
                </a:highlight>
              </a:rPr>
              <a:t>}</a:t>
            </a:r>
            <a:endParaRPr sz="1100">
              <a:solidFill>
                <a:srgbClr val="DC322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68BD2"/>
              </a:solidFill>
              <a:highlight>
                <a:srgbClr val="434343"/>
              </a:highlight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>
            <a:off x="4493875" y="2535325"/>
            <a:ext cx="2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1"/>
          <p:cNvCxnSpPr/>
          <p:nvPr/>
        </p:nvCxnSpPr>
        <p:spPr>
          <a:xfrm>
            <a:off x="4493875" y="3297325"/>
            <a:ext cx="2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4493875" y="4059325"/>
            <a:ext cx="2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75" y="1413750"/>
            <a:ext cx="2652050" cy="20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300" y="1413750"/>
            <a:ext cx="2652050" cy="20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4311177" y="1933725"/>
            <a:ext cx="6882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accent3"/>
                </a:solidFill>
                <a:latin typeface="Raleway Thin"/>
                <a:ea typeface="Raleway Thin"/>
                <a:cs typeface="Raleway Thin"/>
                <a:sym typeface="Raleway Thin"/>
              </a:rPr>
              <a:t>&gt;</a:t>
            </a:r>
            <a:endParaRPr sz="6200">
              <a:solidFill>
                <a:schemeClr val="accent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93500" y="3967700"/>
            <a:ext cx="8356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 Thin"/>
                <a:ea typeface="Raleway Thin"/>
                <a:cs typeface="Raleway Thin"/>
                <a:sym typeface="Raleway Thin"/>
              </a:rPr>
              <a:t>True or false?</a:t>
            </a:r>
            <a:endParaRPr sz="1600"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186" name="Google Shape;186;p23"/>
          <p:cNvSpPr txBox="1"/>
          <p:nvPr>
            <p:ph idx="4294967295"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Showcase</a:t>
            </a:r>
            <a:endParaRPr sz="4200">
              <a:solidFill>
                <a:schemeClr val="accent6"/>
              </a:solidFill>
            </a:endParaRPr>
          </a:p>
        </p:txBody>
      </p:sp>
      <p:grpSp>
        <p:nvGrpSpPr>
          <p:cNvPr id="187" name="Google Shape;187;p23"/>
          <p:cNvGrpSpPr/>
          <p:nvPr/>
        </p:nvGrpSpPr>
        <p:grpSpPr>
          <a:xfrm>
            <a:off x="8144148" y="257973"/>
            <a:ext cx="688360" cy="820270"/>
            <a:chOff x="1246775" y="910975"/>
            <a:chExt cx="439650" cy="523900"/>
          </a:xfrm>
        </p:grpSpPr>
        <p:sp>
          <p:nvSpPr>
            <p:cNvPr id="188" name="Google Shape;188;p2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1" name="Google Shape;191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675" y="1973000"/>
            <a:ext cx="4477475" cy="27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