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8" r:id="rId2"/>
    <p:sldId id="323" r:id="rId3"/>
    <p:sldId id="324" r:id="rId4"/>
    <p:sldId id="422" r:id="rId5"/>
    <p:sldId id="383" r:id="rId6"/>
    <p:sldId id="385" r:id="rId7"/>
    <p:sldId id="425" r:id="rId8"/>
    <p:sldId id="381" r:id="rId9"/>
    <p:sldId id="426" r:id="rId10"/>
    <p:sldId id="384" r:id="rId11"/>
    <p:sldId id="427" r:id="rId12"/>
    <p:sldId id="260" r:id="rId13"/>
    <p:sldId id="428" r:id="rId14"/>
    <p:sldId id="429" r:id="rId15"/>
    <p:sldId id="430" r:id="rId16"/>
    <p:sldId id="432" r:id="rId17"/>
    <p:sldId id="431" r:id="rId18"/>
    <p:sldId id="283" r:id="rId19"/>
    <p:sldId id="433" r:id="rId20"/>
    <p:sldId id="434" r:id="rId21"/>
    <p:sldId id="286" r:id="rId22"/>
    <p:sldId id="294" r:id="rId23"/>
    <p:sldId id="335" r:id="rId24"/>
    <p:sldId id="287" r:id="rId25"/>
    <p:sldId id="375" r:id="rId26"/>
    <p:sldId id="499" r:id="rId27"/>
    <p:sldId id="327" r:id="rId28"/>
    <p:sldId id="329" r:id="rId29"/>
    <p:sldId id="502" r:id="rId30"/>
    <p:sldId id="396" r:id="rId31"/>
    <p:sldId id="402" r:id="rId32"/>
    <p:sldId id="289" r:id="rId33"/>
    <p:sldId id="404" r:id="rId34"/>
    <p:sldId id="405" r:id="rId35"/>
    <p:sldId id="291" r:id="rId36"/>
    <p:sldId id="290"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49C"/>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14774-ED1E-4617-A8DE-F30F775584FA}" type="datetimeFigureOut">
              <a:rPr lang="de-AT" smtClean="0"/>
              <a:t>16.09.2019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28DD3-4D06-4AAE-86DC-9C06A1626522}" type="slidenum">
              <a:rPr lang="de-AT" smtClean="0"/>
              <a:t>‹Nr.›</a:t>
            </a:fld>
            <a:endParaRPr lang="de-AT"/>
          </a:p>
        </p:txBody>
      </p:sp>
    </p:spTree>
    <p:extLst>
      <p:ext uri="{BB962C8B-B14F-4D97-AF65-F5344CB8AC3E}">
        <p14:creationId xmlns:p14="http://schemas.microsoft.com/office/powerpoint/2010/main" val="410905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de-AT" dirty="0"/>
              <a:t>1945 beginnt die Geschichte des Hypertexts</a:t>
            </a:r>
          </a:p>
          <a:p>
            <a:r>
              <a:rPr lang="de-AT" dirty="0"/>
              <a:t>Bush, Präsident der </a:t>
            </a:r>
            <a:r>
              <a:rPr lang="de-AT" dirty="0" err="1"/>
              <a:t>Caregie</a:t>
            </a:r>
            <a:r>
              <a:rPr lang="de-AT" dirty="0"/>
              <a:t> Institution of Washington und </a:t>
            </a:r>
            <a:r>
              <a:rPr lang="de-AT" dirty="0" err="1"/>
              <a:t>wissenschaftl</a:t>
            </a:r>
            <a:r>
              <a:rPr lang="de-AT" dirty="0"/>
              <a:t>. Berater Roosevelts </a:t>
            </a:r>
            <a:r>
              <a:rPr lang="de-AT" dirty="0" err="1"/>
              <a:t>zZ</a:t>
            </a:r>
            <a:r>
              <a:rPr lang="de-AT" dirty="0"/>
              <a:t> 2. Weltkriegs -&gt; Idee für System namens MEMEX (Texte und graf. Inhalte speichern und jede Infoeinheit mit beliebig anderen verknüpfen</a:t>
            </a:r>
          </a:p>
          <a:p>
            <a:r>
              <a:rPr lang="de-AT" dirty="0"/>
              <a:t>1965 Begriff geprägt</a:t>
            </a:r>
            <a:endParaRPr dirty="0"/>
          </a:p>
        </p:txBody>
      </p:sp>
    </p:spTree>
    <p:extLst>
      <p:ext uri="{BB962C8B-B14F-4D97-AF65-F5344CB8AC3E}">
        <p14:creationId xmlns:p14="http://schemas.microsoft.com/office/powerpoint/2010/main" val="229167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de-AT" dirty="0"/>
              <a:t>Tim Berners-Lee &amp; Robert </a:t>
            </a:r>
            <a:r>
              <a:rPr lang="de-AT" dirty="0" err="1"/>
              <a:t>Caillau</a:t>
            </a:r>
            <a:r>
              <a:rPr lang="de-AT" dirty="0"/>
              <a:t> Entwicklung eines verknüpften Informationssystems – entwickelten eine Sprache die den Ansprüchen gerecht wurde: HTML</a:t>
            </a:r>
          </a:p>
          <a:p>
            <a:r>
              <a:rPr lang="de-AT" dirty="0"/>
              <a:t>1991 am CERN wurde das World Wide Web als neue Internetbasierte Anwendung in Betrieb genommen</a:t>
            </a:r>
          </a:p>
          <a:p>
            <a:r>
              <a:rPr lang="de-AT" dirty="0"/>
              <a:t>Mitte der 90er: überwiegend Uniangehörige u Forschungseinrichtungen Zugang bis online-Dienste potenzial erkannten</a:t>
            </a:r>
          </a:p>
          <a:p>
            <a:r>
              <a:rPr lang="de-AT" dirty="0"/>
              <a:t>1994 Amerikaner David Filo &amp; Jerry Yang Liste an Adressen im Web -&gt; Weiterentwicklung -&gt; YAHOO!</a:t>
            </a:r>
            <a:endParaRPr dirty="0"/>
          </a:p>
        </p:txBody>
      </p:sp>
    </p:spTree>
    <p:extLst>
      <p:ext uri="{BB962C8B-B14F-4D97-AF65-F5344CB8AC3E}">
        <p14:creationId xmlns:p14="http://schemas.microsoft.com/office/powerpoint/2010/main" val="72564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0B6B4422-828D-4514-B5F9-F1991920CAC5}" type="slidenum">
              <a:rPr lang="de-AT" smtClean="0"/>
              <a:t>8</a:t>
            </a:fld>
            <a:endParaRPr lang="de-AT"/>
          </a:p>
        </p:txBody>
      </p:sp>
    </p:spTree>
    <p:extLst>
      <p:ext uri="{BB962C8B-B14F-4D97-AF65-F5344CB8AC3E}">
        <p14:creationId xmlns:p14="http://schemas.microsoft.com/office/powerpoint/2010/main" val="31566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1_Titelfolie">
    <p:bg>
      <p:bgPr>
        <a:solidFill>
          <a:schemeClr val="bg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6DB78EC5-0A8E-4197-B26D-CACDB010CA8B}"/>
              </a:ext>
            </a:extLst>
          </p:cNvPr>
          <p:cNvGrpSpPr/>
          <p:nvPr/>
        </p:nvGrpSpPr>
        <p:grpSpPr>
          <a:xfrm>
            <a:off x="3373989" y="2308613"/>
            <a:ext cx="5444022" cy="2522103"/>
            <a:chOff x="3540782" y="2123419"/>
            <a:chExt cx="5444022" cy="2522103"/>
          </a:xfrm>
        </p:grpSpPr>
        <p:sp>
          <p:nvSpPr>
            <p:cNvPr id="6" name="Freeform 6" title="Crop Mark">
              <a:extLst>
                <a:ext uri="{FF2B5EF4-FFF2-40B4-BE49-F238E27FC236}">
                  <a16:creationId xmlns:a16="http://schemas.microsoft.com/office/drawing/2014/main" id="{C04B73A0-713A-4471-B6CC-EEAA2B0FA6B3}"/>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a:effectLst>
              <a:outerShdw blurRad="50800" dist="38100" dir="2700000" algn="tl" rotWithShape="0">
                <a:schemeClr val="accent5">
                  <a:lumMod val="20000"/>
                  <a:lumOff val="80000"/>
                  <a:alpha val="40000"/>
                </a:schemeClr>
              </a:outerShdw>
            </a:effectLst>
          </p:spPr>
          <p:txBody>
            <a:bodyPr/>
            <a:lstStyle/>
            <a:p>
              <a:endParaRPr lang="de-AT" dirty="0">
                <a:solidFill>
                  <a:schemeClr val="tx2"/>
                </a:solidFill>
              </a:endParaRPr>
            </a:p>
          </p:txBody>
        </p:sp>
        <p:sp>
          <p:nvSpPr>
            <p:cNvPr id="7" name="Freeform 6" title="Crop Mark">
              <a:extLst>
                <a:ext uri="{FF2B5EF4-FFF2-40B4-BE49-F238E27FC236}">
                  <a16:creationId xmlns:a16="http://schemas.microsoft.com/office/drawing/2014/main" id="{F1B6BF36-92CB-4F0D-A69D-B4EB892504CC}"/>
                </a:ext>
              </a:extLst>
            </p:cNvPr>
            <p:cNvSpPr/>
            <p:nvPr/>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a:effectLst>
              <a:outerShdw blurRad="50800" dist="38100" dir="2700000" algn="tl" rotWithShape="0">
                <a:schemeClr val="accent5">
                  <a:lumMod val="20000"/>
                  <a:lumOff val="80000"/>
                  <a:alpha val="40000"/>
                </a:schemeClr>
              </a:outerShdw>
            </a:effectLst>
          </p:spPr>
          <p:txBody>
            <a:bodyPr/>
            <a:lstStyle/>
            <a:p>
              <a:endParaRPr lang="de-AT" dirty="0">
                <a:solidFill>
                  <a:schemeClr val="tx2"/>
                </a:solidFill>
              </a:endParaRPr>
            </a:p>
          </p:txBody>
        </p:sp>
      </p:grpSp>
      <p:pic>
        <p:nvPicPr>
          <p:cNvPr id="8" name="Grafik 6">
            <a:extLst>
              <a:ext uri="{FF2B5EF4-FFF2-40B4-BE49-F238E27FC236}">
                <a16:creationId xmlns:a16="http://schemas.microsoft.com/office/drawing/2014/main" id="{D50609EE-8603-4507-892A-3D7AE3CB9D7E}"/>
              </a:ext>
            </a:extLst>
          </p:cNvPr>
          <p:cNvPicPr/>
          <p:nvPr/>
        </p:nvPicPr>
        <p:blipFill>
          <a:blip r:embed="rId2"/>
          <a:stretch/>
        </p:blipFill>
        <p:spPr>
          <a:xfrm>
            <a:off x="5287079" y="704877"/>
            <a:ext cx="1617840" cy="1296000"/>
          </a:xfrm>
          <a:prstGeom prst="rect">
            <a:avLst/>
          </a:prstGeom>
          <a:ln>
            <a:noFill/>
          </a:ln>
        </p:spPr>
      </p:pic>
      <p:sp>
        <p:nvSpPr>
          <p:cNvPr id="9" name="Titel 1">
            <a:extLst>
              <a:ext uri="{FF2B5EF4-FFF2-40B4-BE49-F238E27FC236}">
                <a16:creationId xmlns:a16="http://schemas.microsoft.com/office/drawing/2014/main" id="{309AFDFE-C1FB-4F65-A81D-13A9BE955426}"/>
              </a:ext>
            </a:extLst>
          </p:cNvPr>
          <p:cNvSpPr>
            <a:spLocks noGrp="1"/>
          </p:cNvSpPr>
          <p:nvPr>
            <p:ph type="title"/>
          </p:nvPr>
        </p:nvSpPr>
        <p:spPr>
          <a:xfrm>
            <a:off x="3630967" y="2698231"/>
            <a:ext cx="4935984" cy="1590465"/>
          </a:xfrm>
          <a:prstGeom prst="rect">
            <a:avLst/>
          </a:prstGeom>
          <a:effectLst>
            <a:outerShdw blurRad="50800" dist="38100" dir="2700000" algn="tl" rotWithShape="0">
              <a:schemeClr val="accent5">
                <a:lumMod val="20000"/>
                <a:lumOff val="80000"/>
                <a:alpha val="40000"/>
              </a:schemeClr>
            </a:outerShdw>
          </a:effectLst>
        </p:spPr>
        <p:txBody>
          <a:bodyPr anchor="ctr">
            <a:normAutofit/>
          </a:bodyPr>
          <a:lstStyle>
            <a:lvl1pPr algn="ctr">
              <a:defRPr lang="de-AT" sz="3600" b="1" kern="1200" cap="small" baseline="0" dirty="0">
                <a:solidFill>
                  <a:schemeClr val="tx2"/>
                </a:solidFill>
                <a:effectLst>
                  <a:outerShdw blurRad="50800" dist="38100" dir="2700000" algn="tl" rotWithShape="0">
                    <a:prstClr val="black">
                      <a:alpha val="40000"/>
                    </a:prstClr>
                  </a:outerShdw>
                </a:effectLst>
                <a:latin typeface="+mj-lt"/>
                <a:ea typeface="+mj-ea"/>
                <a:cs typeface="+mj-cs"/>
              </a:defRPr>
            </a:lvl1pPr>
          </a:lstStyle>
          <a:p>
            <a:pPr>
              <a:lnSpc>
                <a:spcPct val="100000"/>
              </a:lnSpc>
            </a:pPr>
            <a:r>
              <a:rPr lang="de-DE" sz="3400">
                <a:solidFill>
                  <a:schemeClr val="tx1"/>
                </a:solidFill>
              </a:rPr>
              <a:t>Mastertitelformat bearbeiten</a:t>
            </a:r>
            <a:endParaRPr lang="de-AT" sz="3400" dirty="0">
              <a:solidFill>
                <a:schemeClr val="tx1"/>
              </a:solidFill>
            </a:endParaRPr>
          </a:p>
        </p:txBody>
      </p:sp>
    </p:spTree>
    <p:extLst>
      <p:ext uri="{BB962C8B-B14F-4D97-AF65-F5344CB8AC3E}">
        <p14:creationId xmlns:p14="http://schemas.microsoft.com/office/powerpoint/2010/main" val="2956493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Le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476507" y="203373"/>
            <a:ext cx="4473147"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371115"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5" name="Rechteck 4">
            <a:extLst>
              <a:ext uri="{FF2B5EF4-FFF2-40B4-BE49-F238E27FC236}">
                <a16:creationId xmlns:a16="http://schemas.microsoft.com/office/drawing/2014/main" id="{68637CDC-6197-4BEF-84E9-89F47B469F32}"/>
              </a:ext>
            </a:extLst>
          </p:cNvPr>
          <p:cNvSpPr/>
          <p:nvPr/>
        </p:nvSpPr>
        <p:spPr>
          <a:xfrm>
            <a:off x="0" y="6492816"/>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4548290" y="10291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Raleway"/>
              <a:ea typeface="+mn-ea"/>
              <a:cs typeface="+mn-cs"/>
            </a:endParaRPr>
          </a:p>
        </p:txBody>
      </p:sp>
      <p:pic>
        <p:nvPicPr>
          <p:cNvPr id="7" name="Grafik 6">
            <a:extLst>
              <a:ext uri="{FF2B5EF4-FFF2-40B4-BE49-F238E27FC236}">
                <a16:creationId xmlns:a16="http://schemas.microsoft.com/office/drawing/2014/main" id="{19A73139-C56D-4082-BFD0-541B2FFD235F}"/>
              </a:ext>
            </a:extLst>
          </p:cNvPr>
          <p:cNvPicPr/>
          <p:nvPr/>
        </p:nvPicPr>
        <p:blipFill>
          <a:blip r:embed="rId2"/>
          <a:stretch/>
        </p:blipFill>
        <p:spPr>
          <a:xfrm>
            <a:off x="11097785" y="88176"/>
            <a:ext cx="949085" cy="760282"/>
          </a:xfrm>
          <a:prstGeom prst="rect">
            <a:avLst/>
          </a:prstGeom>
          <a:ln>
            <a:noFill/>
          </a:ln>
        </p:spPr>
      </p:pic>
      <p:sp>
        <p:nvSpPr>
          <p:cNvPr id="4" name="Textplatzhalter 3">
            <a:extLst>
              <a:ext uri="{FF2B5EF4-FFF2-40B4-BE49-F238E27FC236}">
                <a16:creationId xmlns:a16="http://schemas.microsoft.com/office/drawing/2014/main" id="{31D7F2BF-5011-4468-BC76-F45CAF16891D}"/>
              </a:ext>
            </a:extLst>
          </p:cNvPr>
          <p:cNvSpPr>
            <a:spLocks noGrp="1"/>
          </p:cNvSpPr>
          <p:nvPr>
            <p:ph type="body" sz="quarter" idx="13"/>
          </p:nvPr>
        </p:nvSpPr>
        <p:spPr>
          <a:xfrm>
            <a:off x="1071563" y="1257300"/>
            <a:ext cx="10029825" cy="1467427"/>
          </a:xfrm>
          <a:prstGeom prst="rect">
            <a:avLst/>
          </a:prstGeom>
        </p:spPr>
        <p:txBody>
          <a:bodyPr/>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1" name="Textplatzhalter 3">
            <a:extLst>
              <a:ext uri="{FF2B5EF4-FFF2-40B4-BE49-F238E27FC236}">
                <a16:creationId xmlns:a16="http://schemas.microsoft.com/office/drawing/2014/main" id="{87EDF8AB-4E5D-41CD-9AF2-8D7F92E7CA9E}"/>
              </a:ext>
            </a:extLst>
          </p:cNvPr>
          <p:cNvSpPr>
            <a:spLocks noGrp="1"/>
          </p:cNvSpPr>
          <p:nvPr>
            <p:ph type="body" sz="quarter" idx="14"/>
          </p:nvPr>
        </p:nvSpPr>
        <p:spPr>
          <a:xfrm>
            <a:off x="1071562" y="3231335"/>
            <a:ext cx="10029825" cy="1467427"/>
          </a:xfrm>
          <a:prstGeom prst="rect">
            <a:avLst/>
          </a:prstGeom>
        </p:spPr>
        <p:txBody>
          <a:bodyPr/>
          <a:lstStyle>
            <a:lvl1pPr marL="0" indent="0">
              <a:buNone/>
              <a:defRPr/>
            </a:lvl1pPr>
          </a:lstStyle>
          <a:p>
            <a:pPr lvl="0"/>
            <a:r>
              <a:rPr lang="de-DE"/>
              <a:t>Mastertextformat bearbeiten</a:t>
            </a:r>
          </a:p>
        </p:txBody>
      </p:sp>
    </p:spTree>
    <p:extLst>
      <p:ext uri="{BB962C8B-B14F-4D97-AF65-F5344CB8AC3E}">
        <p14:creationId xmlns:p14="http://schemas.microsoft.com/office/powerpoint/2010/main" val="63093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4F48AF7-37AC-415A-B9B2-AC875992EBCD}"/>
              </a:ext>
            </a:extLst>
          </p:cNvPr>
          <p:cNvSpPr/>
          <p:nvPr userDrawn="1"/>
        </p:nvSpPr>
        <p:spPr>
          <a:xfrm>
            <a:off x="0" y="6492816"/>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a:t>&lt; </a:t>
            </a:r>
            <a:fld id="{B4E5A919-9C23-4E91-B8F0-F882270E1387}" type="slidenum">
              <a:rPr lang="de-AT" sz="1200" smtClean="0"/>
              <a:pPr algn="ctr"/>
              <a:t>‹Nr.›</a:t>
            </a:fld>
            <a:r>
              <a:rPr lang="de-AT" sz="1200"/>
              <a:t> /&gt;</a:t>
            </a:r>
            <a:endParaRPr lang="de-AT" sz="1200" dirty="0"/>
          </a:p>
        </p:txBody>
      </p:sp>
      <p:pic>
        <p:nvPicPr>
          <p:cNvPr id="6" name="Grafik 5">
            <a:extLst>
              <a:ext uri="{FF2B5EF4-FFF2-40B4-BE49-F238E27FC236}">
                <a16:creationId xmlns:a16="http://schemas.microsoft.com/office/drawing/2014/main" id="{D1D3E4CA-104C-47F3-891E-831C5C5C11E3}"/>
              </a:ext>
            </a:extLst>
          </p:cNvPr>
          <p:cNvPicPr/>
          <p:nvPr userDrawn="1"/>
        </p:nvPicPr>
        <p:blipFill>
          <a:blip r:embed="rId2"/>
          <a:stretch/>
        </p:blipFill>
        <p:spPr>
          <a:xfrm>
            <a:off x="11097785" y="88176"/>
            <a:ext cx="949085" cy="760282"/>
          </a:xfrm>
          <a:prstGeom prst="rect">
            <a:avLst/>
          </a:prstGeom>
          <a:ln>
            <a:noFill/>
          </a:ln>
        </p:spPr>
      </p:pic>
    </p:spTree>
    <p:extLst>
      <p:ext uri="{BB962C8B-B14F-4D97-AF65-F5344CB8AC3E}">
        <p14:creationId xmlns:p14="http://schemas.microsoft.com/office/powerpoint/2010/main" val="1914781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1273E7D-1A04-46AD-BF11-EC8835F80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875123CB-BA3F-4DB9-BC20-63D335C0B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E465E14-7009-4B78-82A5-4709A14B7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9840A-75C9-44ED-A2D0-440A3C8AFE27}" type="datetimeFigureOut">
              <a:rPr lang="de-AT" smtClean="0"/>
              <a:t>16.09.2019</a:t>
            </a:fld>
            <a:endParaRPr lang="de-AT"/>
          </a:p>
        </p:txBody>
      </p:sp>
      <p:sp>
        <p:nvSpPr>
          <p:cNvPr id="5" name="Fußzeilenplatzhalter 4">
            <a:extLst>
              <a:ext uri="{FF2B5EF4-FFF2-40B4-BE49-F238E27FC236}">
                <a16:creationId xmlns:a16="http://schemas.microsoft.com/office/drawing/2014/main" id="{352546AF-6529-4F4E-9C02-D06E1F3EBC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E72B74AA-3C33-479B-9C4D-3F8057F7C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E4EE-FF21-41A8-8111-4488E28492EF}" type="slidenum">
              <a:rPr lang="de-AT" smtClean="0"/>
              <a:t>‹Nr.›</a:t>
            </a:fld>
            <a:endParaRPr lang="de-AT"/>
          </a:p>
        </p:txBody>
      </p:sp>
    </p:spTree>
    <p:extLst>
      <p:ext uri="{BB962C8B-B14F-4D97-AF65-F5344CB8AC3E}">
        <p14:creationId xmlns:p14="http://schemas.microsoft.com/office/powerpoint/2010/main" val="287973624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smz-designz.com/media/php.parser.p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4.xml.rels><?xml version="1.0" encoding="UTF-8" standalone="yes"?>
<Relationships xmlns="http://schemas.openxmlformats.org/package/2006/relationships"><Relationship Id="rId3" Type="http://schemas.openxmlformats.org/officeDocument/2006/relationships/hyperlink" Target="https://archive.org/web/"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1229-F387-4BC6-BB17-7094E258DC7C}"/>
              </a:ext>
            </a:extLst>
          </p:cNvPr>
          <p:cNvSpPr>
            <a:spLocks noGrp="1"/>
          </p:cNvSpPr>
          <p:nvPr>
            <p:ph type="title"/>
          </p:nvPr>
        </p:nvSpPr>
        <p:spPr/>
        <p:txBody>
          <a:bodyPr/>
          <a:lstStyle/>
          <a:p>
            <a:r>
              <a:rPr lang="en-US" dirty="0" err="1"/>
              <a:t>Geschichte</a:t>
            </a:r>
            <a:endParaRPr lang="de-AT" dirty="0"/>
          </a:p>
        </p:txBody>
      </p:sp>
    </p:spTree>
    <p:extLst>
      <p:ext uri="{BB962C8B-B14F-4D97-AF65-F5344CB8AC3E}">
        <p14:creationId xmlns:p14="http://schemas.microsoft.com/office/powerpoint/2010/main" val="417757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022732-AC26-45B0-B4CA-82526C45F9C8}"/>
              </a:ext>
            </a:extLst>
          </p:cNvPr>
          <p:cNvSpPr>
            <a:spLocks noGrp="1"/>
          </p:cNvSpPr>
          <p:nvPr>
            <p:ph type="title"/>
          </p:nvPr>
        </p:nvSpPr>
        <p:spPr/>
        <p:txBody>
          <a:bodyPr/>
          <a:lstStyle/>
          <a:p>
            <a:r>
              <a:rPr lang="de-AT" dirty="0">
                <a:latin typeface="Arial" panose="020B0604020202020204" pitchFamily="34" charset="0"/>
                <a:cs typeface="Arial" panose="020B0604020202020204" pitchFamily="34" charset="0"/>
              </a:rPr>
              <a:t>Internet </a:t>
            </a:r>
            <a:r>
              <a:rPr lang="de-AT" dirty="0" err="1">
                <a:latin typeface="Arial" panose="020B0604020202020204" pitchFamily="34" charset="0"/>
                <a:cs typeface="Arial" panose="020B0604020202020204" pitchFamily="34" charset="0"/>
              </a:rPr>
              <a:t>vs</a:t>
            </a:r>
            <a:r>
              <a:rPr lang="de-AT" dirty="0">
                <a:latin typeface="Arial" panose="020B0604020202020204" pitchFamily="34" charset="0"/>
                <a:cs typeface="Arial" panose="020B0604020202020204" pitchFamily="34" charset="0"/>
              </a:rPr>
              <a:t> WWW</a:t>
            </a:r>
          </a:p>
        </p:txBody>
      </p:sp>
      <p:sp>
        <p:nvSpPr>
          <p:cNvPr id="3" name="Rechteck 2">
            <a:extLst>
              <a:ext uri="{FF2B5EF4-FFF2-40B4-BE49-F238E27FC236}">
                <a16:creationId xmlns:a16="http://schemas.microsoft.com/office/drawing/2014/main" id="{14749C9E-F039-4698-A4B3-37DEFCC2C3DC}"/>
              </a:ext>
            </a:extLst>
          </p:cNvPr>
          <p:cNvSpPr/>
          <p:nvPr/>
        </p:nvSpPr>
        <p:spPr>
          <a:xfrm>
            <a:off x="813848" y="1489511"/>
            <a:ext cx="6096000" cy="1659085"/>
          </a:xfrm>
          <a:prstGeom prst="rect">
            <a:avLst/>
          </a:prstGeom>
          <a:solidFill>
            <a:schemeClr val="accent5">
              <a:lumMod val="40000"/>
              <a:lumOff val="60000"/>
            </a:schemeClr>
          </a:solidFill>
        </p:spPr>
        <p:txBody>
          <a:bodyPr wrap="square" lIns="90000" tIns="90000" rIns="90000" bIns="90000" rtlCol="0">
            <a:spAutoFit/>
          </a:bodyPr>
          <a:lstStyle/>
          <a:p>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Das Internet (von engl. </a:t>
            </a:r>
            <a:r>
              <a:rPr lang="de-DE" sz="16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interconnected</a:t>
            </a:r>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network), kurz das Netz, ist ein </a:t>
            </a:r>
            <a:r>
              <a:rPr lang="de-DE"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weltweites Netzwerk </a:t>
            </a:r>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bestehend aus vielen Rechnernetzwerken, </a:t>
            </a:r>
            <a:r>
              <a:rPr lang="de-DE"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durch das Daten ausgetauscht werden</a:t>
            </a:r>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Es ermöglicht die </a:t>
            </a:r>
            <a:r>
              <a:rPr lang="de-DE"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Nutzung von Internetdiensten </a:t>
            </a:r>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wie E-Mail, Telnet, Usenet, Dateiübertragung, WWW und in letzter Zeit zunehmend auch Telefonie, Radio und Fernsehen.</a:t>
            </a:r>
          </a:p>
        </p:txBody>
      </p:sp>
      <p:sp>
        <p:nvSpPr>
          <p:cNvPr id="4" name="Rechteck 3">
            <a:extLst>
              <a:ext uri="{FF2B5EF4-FFF2-40B4-BE49-F238E27FC236}">
                <a16:creationId xmlns:a16="http://schemas.microsoft.com/office/drawing/2014/main" id="{1FC7FCE8-6AD8-430F-9A0D-4CF5B3F8B75B}"/>
              </a:ext>
            </a:extLst>
          </p:cNvPr>
          <p:cNvSpPr/>
          <p:nvPr/>
        </p:nvSpPr>
        <p:spPr>
          <a:xfrm>
            <a:off x="5433134" y="4143006"/>
            <a:ext cx="6237249" cy="1905307"/>
          </a:xfrm>
          <a:prstGeom prst="rect">
            <a:avLst/>
          </a:prstGeom>
          <a:solidFill>
            <a:schemeClr val="accent4">
              <a:lumMod val="40000"/>
              <a:lumOff val="60000"/>
            </a:schemeClr>
          </a:solidFill>
        </p:spPr>
        <p:txBody>
          <a:bodyPr wrap="square" lIns="90000" tIns="90000" rIns="90000" bIns="90000" rtlCol="0">
            <a:spAutoFit/>
          </a:bodyPr>
          <a:lstStyle/>
          <a:p>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Damit ist schon beschrieben, dass </a:t>
            </a:r>
            <a:r>
              <a:rPr lang="de-DE" sz="1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das Internet NICHT mit dem WWW (World Wide Web) synonym ist</a:t>
            </a:r>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b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de-DE"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Das WWW ist eine von mehreren Nutzungsmöglichkeiten des Internet! Weitere sind bspw. E-Mail, Telnet, Streaming, Usenet, FTP u.v.m. Alle diese Dienste nutzen die technische Infrastruktur des Internets, die man sich als Netzwerk aus Leitungen (Verknüpfungen) und Rechnern (Knoten) vorstellen kann.</a:t>
            </a:r>
          </a:p>
        </p:txBody>
      </p:sp>
      <p:pic>
        <p:nvPicPr>
          <p:cNvPr id="6" name="Grafik 5">
            <a:extLst>
              <a:ext uri="{FF2B5EF4-FFF2-40B4-BE49-F238E27FC236}">
                <a16:creationId xmlns:a16="http://schemas.microsoft.com/office/drawing/2014/main" id="{5AE88DDE-41BA-4599-9F6E-04360F684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11385">
            <a:off x="6036469" y="2910866"/>
            <a:ext cx="866215" cy="1385943"/>
          </a:xfrm>
          <a:prstGeom prst="rect">
            <a:avLst/>
          </a:prstGeom>
        </p:spPr>
      </p:pic>
    </p:spTree>
    <p:extLst>
      <p:ext uri="{BB962C8B-B14F-4D97-AF65-F5344CB8AC3E}">
        <p14:creationId xmlns:p14="http://schemas.microsoft.com/office/powerpoint/2010/main" val="266837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1229-F387-4BC6-BB17-7094E258DC7C}"/>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Protokolle</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212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C85C22-625B-4C2E-B759-1A63797F49E7}"/>
              </a:ext>
            </a:extLst>
          </p:cNvPr>
          <p:cNvSpPr>
            <a:spLocks noGrp="1"/>
          </p:cNvSpPr>
          <p:nvPr>
            <p:ph type="title"/>
          </p:nvPr>
        </p:nvSpPr>
        <p:spPr>
          <a:xfrm>
            <a:off x="476507" y="136698"/>
            <a:ext cx="4473147" cy="547319"/>
          </a:xfrm>
        </p:spPr>
        <p:txBody>
          <a:bodyPr/>
          <a:lstStyle/>
          <a:p>
            <a:r>
              <a:rPr lang="de-AT" dirty="0">
                <a:latin typeface="Arial" panose="020B0604020202020204" pitchFamily="34" charset="0"/>
                <a:cs typeface="Arial" panose="020B0604020202020204" pitchFamily="34" charset="0"/>
              </a:rPr>
              <a:t>Protokolle</a:t>
            </a:r>
          </a:p>
        </p:txBody>
      </p:sp>
      <p:grpSp>
        <p:nvGrpSpPr>
          <p:cNvPr id="16" name="Gruppieren 15">
            <a:extLst>
              <a:ext uri="{FF2B5EF4-FFF2-40B4-BE49-F238E27FC236}">
                <a16:creationId xmlns:a16="http://schemas.microsoft.com/office/drawing/2014/main" id="{BE79DAF4-40AF-4682-A876-8FEF25CE1DA5}"/>
              </a:ext>
            </a:extLst>
          </p:cNvPr>
          <p:cNvGrpSpPr/>
          <p:nvPr/>
        </p:nvGrpSpPr>
        <p:grpSpPr>
          <a:xfrm>
            <a:off x="1309883" y="1703717"/>
            <a:ext cx="3224011" cy="1077758"/>
            <a:chOff x="476505" y="3786031"/>
            <a:chExt cx="3224011" cy="1077758"/>
          </a:xfrm>
        </p:grpSpPr>
        <p:sp>
          <p:nvSpPr>
            <p:cNvPr id="5" name="object 6">
              <a:extLst>
                <a:ext uri="{FF2B5EF4-FFF2-40B4-BE49-F238E27FC236}">
                  <a16:creationId xmlns:a16="http://schemas.microsoft.com/office/drawing/2014/main" id="{F2CC2950-29F4-48CE-934B-5CBEB88D324C}"/>
                </a:ext>
              </a:extLst>
            </p:cNvPr>
            <p:cNvSpPr/>
            <p:nvPr/>
          </p:nvSpPr>
          <p:spPr>
            <a:xfrm>
              <a:off x="476507" y="4214792"/>
              <a:ext cx="3224009" cy="648997"/>
            </a:xfrm>
            <a:custGeom>
              <a:avLst/>
              <a:gdLst/>
              <a:ahLst/>
              <a:cxnLst/>
              <a:rect l="l" t="t" r="r" b="b"/>
              <a:pathLst>
                <a:path w="3555365" h="853439">
                  <a:moveTo>
                    <a:pt x="0" y="853439"/>
                  </a:moveTo>
                  <a:lnTo>
                    <a:pt x="3555004" y="853439"/>
                  </a:lnTo>
                  <a:lnTo>
                    <a:pt x="3555004" y="0"/>
                  </a:lnTo>
                  <a:lnTo>
                    <a:pt x="0" y="0"/>
                  </a:lnTo>
                  <a:lnTo>
                    <a:pt x="0" y="853439"/>
                  </a:lnTo>
                  <a:close/>
                </a:path>
              </a:pathLst>
            </a:custGeom>
            <a:solidFill>
              <a:srgbClr val="C4D0EB"/>
            </a:solidFill>
          </p:spPr>
          <p:txBody>
            <a:bodyPr wrap="square" lIns="108000" tIns="108000" rIns="108000" bIns="108000" rtlCol="0" anchor="ctr">
              <a:spAutoFit/>
            </a:bodyPr>
            <a:lstStyle/>
            <a:p>
              <a:pPr marL="108000"/>
              <a:r>
                <a:rPr lang="pt-BR"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Hyper</a:t>
              </a:r>
              <a:r>
                <a:rPr lang="pt-BR"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pt-BR"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pt-BR"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xt</a:t>
              </a:r>
              <a:r>
                <a:rPr lang="pt-BR" sz="1400" spc="-9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sz="1400" spc="-10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pt-BR"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pt-BR"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ans</a:t>
              </a:r>
              <a:r>
                <a:rPr lang="pt-BR"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t>
              </a:r>
              <a:r>
                <a:rPr lang="pt-BR"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a:t>
              </a:r>
              <a:r>
                <a:rPr lang="pt-BR" sz="1400" spc="-8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pt-BR"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pt-BR"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pt-BR"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pt-BR"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pt-BR" sz="1400" spc="4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t>
              </a:r>
              <a:r>
                <a:rPr lang="pt-BR"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ol</a:t>
              </a:r>
              <a:r>
                <a:rPr lang="pt-BR"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Hyper</a:t>
              </a:r>
              <a:r>
                <a:rPr lang="pt-BR"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pt-BR"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pt-BR"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xt</a:t>
              </a:r>
              <a:r>
                <a:rPr lang="pt-BR" sz="1400" spc="-9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sz="1400" spc="-10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pt-BR"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pt-BR"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ans</a:t>
              </a:r>
              <a:r>
                <a:rPr lang="pt-BR"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t>
              </a:r>
              <a:r>
                <a:rPr lang="pt-BR"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a:t>
              </a:r>
              <a:r>
                <a:rPr lang="pt-BR" sz="1400" spc="-8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pt-BR"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pt-BR"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pt-BR"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pt-BR"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pt-BR" sz="1400" spc="4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t>
              </a:r>
              <a:r>
                <a:rPr lang="pt-BR"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ol</a:t>
              </a:r>
              <a:r>
                <a:rPr lang="pt-BR" sz="1400" spc="-9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pt-BR"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a:t>
              </a:r>
              <a:r>
                <a:rPr lang="pt-BR"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pt-BR"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endParaRPr lang="pt-BR"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object 21">
              <a:extLst>
                <a:ext uri="{FF2B5EF4-FFF2-40B4-BE49-F238E27FC236}">
                  <a16:creationId xmlns:a16="http://schemas.microsoft.com/office/drawing/2014/main" id="{2B816CD8-61AB-472E-B858-62BE7AC70E62}"/>
                </a:ext>
              </a:extLst>
            </p:cNvPr>
            <p:cNvSpPr txBox="1"/>
            <p:nvPr/>
          </p:nvSpPr>
          <p:spPr>
            <a:xfrm>
              <a:off x="476505" y="3786031"/>
              <a:ext cx="3224009" cy="433553"/>
            </a:xfrm>
            <a:prstGeom prst="rect">
              <a:avLst/>
            </a:prstGeom>
            <a:solidFill>
              <a:schemeClr val="accent5">
                <a:lumMod val="60000"/>
                <a:lumOff val="40000"/>
              </a:schemeClr>
            </a:solidFill>
          </p:spPr>
          <p:txBody>
            <a:bodyPr vert="horz" wrap="square" lIns="108000" tIns="108000" rIns="108000" bIns="108000" rtlCol="0" anchor="ctr">
              <a:spAutoFit/>
            </a:bodyPr>
            <a:lstStyle/>
            <a:p>
              <a:pPr marL="11516"/>
              <a:r>
                <a:rPr sz="1400" b="1"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HTTP</a:t>
              </a:r>
              <a:r>
                <a:rPr sz="1400" b="1" spc="-8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400" b="1" spc="9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sz="1400" b="1"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400" b="1" spc="7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HTTPS</a:t>
              </a:r>
              <a:endParaRPr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7" name="Gruppieren 16">
            <a:extLst>
              <a:ext uri="{FF2B5EF4-FFF2-40B4-BE49-F238E27FC236}">
                <a16:creationId xmlns:a16="http://schemas.microsoft.com/office/drawing/2014/main" id="{570AB805-DFB0-4006-9EAA-D2D8A34FAAC7}"/>
              </a:ext>
            </a:extLst>
          </p:cNvPr>
          <p:cNvGrpSpPr/>
          <p:nvPr/>
        </p:nvGrpSpPr>
        <p:grpSpPr>
          <a:xfrm>
            <a:off x="1309884" y="4691913"/>
            <a:ext cx="3224009" cy="867106"/>
            <a:chOff x="476507" y="5337322"/>
            <a:chExt cx="3224009" cy="867106"/>
          </a:xfrm>
        </p:grpSpPr>
        <p:sp>
          <p:nvSpPr>
            <p:cNvPr id="6" name="object 9">
              <a:extLst>
                <a:ext uri="{FF2B5EF4-FFF2-40B4-BE49-F238E27FC236}">
                  <a16:creationId xmlns:a16="http://schemas.microsoft.com/office/drawing/2014/main" id="{D536CA2E-B1BB-49CA-86A0-18AF3DB6DF0A}"/>
                </a:ext>
              </a:extLst>
            </p:cNvPr>
            <p:cNvSpPr/>
            <p:nvPr/>
          </p:nvSpPr>
          <p:spPr>
            <a:xfrm>
              <a:off x="476507" y="5770875"/>
              <a:ext cx="3224009" cy="433553"/>
            </a:xfrm>
            <a:custGeom>
              <a:avLst/>
              <a:gdLst/>
              <a:ahLst/>
              <a:cxnLst/>
              <a:rect l="l" t="t" r="r" b="b"/>
              <a:pathLst>
                <a:path w="3555365" h="853439">
                  <a:moveTo>
                    <a:pt x="0" y="853439"/>
                  </a:moveTo>
                  <a:lnTo>
                    <a:pt x="3555004" y="853439"/>
                  </a:lnTo>
                  <a:lnTo>
                    <a:pt x="3555004" y="0"/>
                  </a:lnTo>
                  <a:lnTo>
                    <a:pt x="0" y="0"/>
                  </a:lnTo>
                  <a:lnTo>
                    <a:pt x="0" y="853439"/>
                  </a:lnTo>
                  <a:close/>
                </a:path>
              </a:pathLst>
            </a:custGeom>
            <a:solidFill>
              <a:srgbClr val="C4D0EB"/>
            </a:solidFill>
          </p:spPr>
          <p:txBody>
            <a:bodyPr wrap="square" lIns="108000" tIns="108000" rIns="108000" bIns="108000" rtlCol="0" anchor="ctr">
              <a:spAutoFit/>
            </a:bodyPr>
            <a:lstStyle/>
            <a:p>
              <a:pPr marL="108000"/>
              <a:r>
                <a:rPr lang="de-AT"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File</a:t>
              </a:r>
              <a:r>
                <a:rPr lang="de-AT" sz="1400" spc="-9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AT" sz="1400" spc="-10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AT"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AT"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ans</a:t>
              </a:r>
              <a:r>
                <a:rPr lang="de-AT"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t>
              </a:r>
              <a:r>
                <a:rPr lang="de-AT"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a:t>
              </a:r>
              <a:r>
                <a:rPr lang="de-AT" sz="1400" spc="-8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AT"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de-AT"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AT"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de-AT"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AT"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de-AT" sz="1400" spc="4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t>
              </a:r>
              <a:r>
                <a:rPr lang="de-AT"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ol</a:t>
              </a:r>
              <a:endParaRPr lang="de-AT"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object 22">
              <a:extLst>
                <a:ext uri="{FF2B5EF4-FFF2-40B4-BE49-F238E27FC236}">
                  <a16:creationId xmlns:a16="http://schemas.microsoft.com/office/drawing/2014/main" id="{F9EE2F6F-6627-4442-BADF-8BE5F9456201}"/>
                </a:ext>
              </a:extLst>
            </p:cNvPr>
            <p:cNvSpPr txBox="1"/>
            <p:nvPr/>
          </p:nvSpPr>
          <p:spPr>
            <a:xfrm>
              <a:off x="482610" y="5337322"/>
              <a:ext cx="3217904" cy="433553"/>
            </a:xfrm>
            <a:prstGeom prst="rect">
              <a:avLst/>
            </a:prstGeom>
            <a:solidFill>
              <a:schemeClr val="accent5">
                <a:lumMod val="60000"/>
                <a:lumOff val="40000"/>
              </a:schemeClr>
            </a:solidFill>
          </p:spPr>
          <p:txBody>
            <a:bodyPr vert="horz" wrap="square" lIns="108000" tIns="108000" rIns="108000" bIns="108000" rtlCol="0" anchor="ctr">
              <a:spAutoFit/>
            </a:bodyPr>
            <a:lstStyle>
              <a:defPPr>
                <a:defRPr lang="de-DE"/>
              </a:defPPr>
              <a:lvl1pPr marL="11516">
                <a:defRPr sz="1400" spc="54">
                  <a:solidFill>
                    <a:srgbClr val="231F20"/>
                  </a:solidFill>
                  <a:latin typeface="+mj-lt"/>
                  <a:cs typeface="Trebuchet MS"/>
                </a:defRPr>
              </a:lvl1pPr>
            </a:lstStyle>
            <a:p>
              <a:r>
                <a:rPr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FTP</a:t>
              </a:r>
            </a:p>
          </p:txBody>
        </p:sp>
      </p:grpSp>
      <p:grpSp>
        <p:nvGrpSpPr>
          <p:cNvPr id="19" name="Gruppieren 18">
            <a:extLst>
              <a:ext uri="{FF2B5EF4-FFF2-40B4-BE49-F238E27FC236}">
                <a16:creationId xmlns:a16="http://schemas.microsoft.com/office/drawing/2014/main" id="{5146434C-D753-40C4-B7B5-DBD3D90B8C10}"/>
              </a:ext>
            </a:extLst>
          </p:cNvPr>
          <p:cNvGrpSpPr/>
          <p:nvPr/>
        </p:nvGrpSpPr>
        <p:grpSpPr>
          <a:xfrm>
            <a:off x="7299292" y="3204021"/>
            <a:ext cx="3224012" cy="2354998"/>
            <a:chOff x="8491483" y="3530251"/>
            <a:chExt cx="3224012" cy="2361658"/>
          </a:xfrm>
        </p:grpSpPr>
        <p:sp>
          <p:nvSpPr>
            <p:cNvPr id="7" name="object 15">
              <a:extLst>
                <a:ext uri="{FF2B5EF4-FFF2-40B4-BE49-F238E27FC236}">
                  <a16:creationId xmlns:a16="http://schemas.microsoft.com/office/drawing/2014/main" id="{EDAA390C-E3AF-4EA1-AD29-AB76CFBAF8D0}"/>
                </a:ext>
              </a:extLst>
            </p:cNvPr>
            <p:cNvSpPr/>
            <p:nvPr/>
          </p:nvSpPr>
          <p:spPr>
            <a:xfrm>
              <a:off x="8491486" y="3960574"/>
              <a:ext cx="3224009" cy="1931335"/>
            </a:xfrm>
            <a:custGeom>
              <a:avLst/>
              <a:gdLst/>
              <a:ahLst/>
              <a:cxnLst/>
              <a:rect l="l" t="t" r="r" b="b"/>
              <a:pathLst>
                <a:path w="3555365" h="1364615">
                  <a:moveTo>
                    <a:pt x="0" y="1364193"/>
                  </a:moveTo>
                  <a:lnTo>
                    <a:pt x="3554973" y="1364193"/>
                  </a:lnTo>
                  <a:lnTo>
                    <a:pt x="3554973" y="0"/>
                  </a:lnTo>
                  <a:lnTo>
                    <a:pt x="0" y="0"/>
                  </a:lnTo>
                  <a:lnTo>
                    <a:pt x="0" y="1364193"/>
                  </a:lnTo>
                  <a:close/>
                </a:path>
              </a:pathLst>
            </a:custGeom>
            <a:solidFill>
              <a:srgbClr val="C4D0EB"/>
            </a:solidFill>
          </p:spPr>
          <p:txBody>
            <a:bodyPr wrap="square" lIns="108000" tIns="108000" rIns="108000" bIns="108000" rtlCol="0" anchor="ctr">
              <a:spAutoFit/>
            </a:bodyPr>
            <a:lstStyle/>
            <a:p>
              <a:pPr marL="108000" marR="4607">
                <a:lnSpc>
                  <a:spcPct val="115399"/>
                </a:lnSpc>
              </a:pPr>
              <a:r>
                <a:rPr lang="de-DE" sz="1400" spc="-10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DE"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ansport</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r>
                <a:rPr lang="de-DE" sz="1400" spc="3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de-DE"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y</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a:t>
              </a:r>
              <a:r>
                <a:rPr lang="de-DE" sz="1400" spc="-8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Security</a:t>
              </a:r>
              <a:r>
                <a:rPr lang="de-DE"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1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de-DE" sz="1400" spc="-10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DE" sz="1400" spc="-5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ansportschic</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a:t>
              </a:r>
              <a:r>
                <a:rPr lang="de-DE"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tsicherheit),</a:t>
              </a:r>
              <a:r>
                <a:rPr lang="de-DE"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de-DE"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gängerb</a:t>
              </a:r>
              <a:r>
                <a:rPr lang="de-DE"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de-DE" sz="1400" spc="-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z</a:t>
              </a:r>
              <a:r>
                <a:rPr lang="de-DE"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eichnung</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a:t>
              </a:r>
              <a:r>
                <a:rPr lang="de-DE"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7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Soc</a:t>
              </a:r>
              <a:r>
                <a:rPr lang="de-DE"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
              </a:r>
              <a:r>
                <a:rPr lang="de-DE" sz="1400" spc="32"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de-DE"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ts</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t>
              </a:r>
              <a:r>
                <a:rPr lang="de-DE" sz="1400" spc="36"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de-DE" sz="1400" spc="27"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y</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 </a:t>
              </a:r>
              <a:r>
                <a:rPr lang="de-DE"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(SSL),</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ist</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ein</a:t>
              </a:r>
              <a:r>
                <a:rPr lang="de-DE"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t>
              </a:r>
              <a:r>
                <a:rPr lang="de-DE"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erschlüsselungsp</a:t>
              </a:r>
              <a:r>
                <a:rPr lang="de-DE" sz="1400" spc="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de-DE"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DE"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de-DE"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oll</a:t>
              </a:r>
              <a:r>
                <a:rPr lang="de-DE" sz="1400" spc="-9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zur</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1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siche</a:t>
              </a:r>
              <a:r>
                <a:rPr lang="de-DE"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41"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68"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
              </a:r>
              <a:r>
                <a:rPr lang="de-DE" sz="1400" spc="5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de-DE"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DE"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enübert</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de-DE" sz="1400" spc="7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agung</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spc="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a:t>
              </a:r>
              <a:r>
                <a:rPr lang="de-DE" sz="1400" spc="-5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de-DE" sz="1400"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a:t>
              </a:r>
              <a:r>
                <a:rPr lang="de-DE" sz="1400" spc="-9"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t>
              </a:r>
              <a:r>
                <a:rPr lang="de-DE" sz="1400" spc="-9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r>
                <a:rPr lang="de-DE"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ern</a:t>
              </a:r>
              <a:r>
                <a:rPr lang="de-DE" sz="1400" spc="14"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de-DE" sz="1400" spc="-145"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t>
              </a:r>
              <a:endParaRPr lang="de-DE" sz="1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object 24">
              <a:extLst>
                <a:ext uri="{FF2B5EF4-FFF2-40B4-BE49-F238E27FC236}">
                  <a16:creationId xmlns:a16="http://schemas.microsoft.com/office/drawing/2014/main" id="{DB32A171-1FC4-444E-AD56-F383F8B4258B}"/>
                </a:ext>
              </a:extLst>
            </p:cNvPr>
            <p:cNvSpPr txBox="1"/>
            <p:nvPr/>
          </p:nvSpPr>
          <p:spPr>
            <a:xfrm>
              <a:off x="8491483" y="3530251"/>
              <a:ext cx="3224009" cy="433553"/>
            </a:xfrm>
            <a:prstGeom prst="rect">
              <a:avLst/>
            </a:prstGeom>
            <a:solidFill>
              <a:schemeClr val="accent5">
                <a:lumMod val="60000"/>
                <a:lumOff val="40000"/>
              </a:schemeClr>
            </a:solidFill>
          </p:spPr>
          <p:txBody>
            <a:bodyPr vert="horz" wrap="square" lIns="108000" tIns="108000" rIns="108000" bIns="108000" rtlCol="0" anchor="ctr">
              <a:spAutoFit/>
            </a:bodyPr>
            <a:lstStyle>
              <a:defPPr>
                <a:defRPr lang="de-DE"/>
              </a:defPPr>
              <a:lvl1pPr marL="11516">
                <a:defRPr sz="1400" b="1" spc="54">
                  <a:solidFill>
                    <a:srgbClr val="231F20"/>
                  </a:solidFill>
                  <a:effectLst>
                    <a:outerShdw blurRad="38100" dist="38100" dir="2700000" algn="tl">
                      <a:srgbClr val="000000">
                        <a:alpha val="43137"/>
                      </a:srgbClr>
                    </a:outerShdw>
                  </a:effectLst>
                  <a:latin typeface="+mj-lt"/>
                  <a:cs typeface="Trebuchet MS"/>
                </a:defRPr>
              </a:lvl1pPr>
            </a:lstStyle>
            <a:p>
              <a:r>
                <a:rPr dirty="0">
                  <a:latin typeface="Arial" panose="020B0604020202020204" pitchFamily="34" charset="0"/>
                  <a:cs typeface="Arial" panose="020B0604020202020204" pitchFamily="34" charset="0"/>
                </a:rPr>
                <a:t>TLS / SSL</a:t>
              </a:r>
            </a:p>
          </p:txBody>
        </p:sp>
      </p:grpSp>
      <p:grpSp>
        <p:nvGrpSpPr>
          <p:cNvPr id="18" name="Gruppieren 17">
            <a:extLst>
              <a:ext uri="{FF2B5EF4-FFF2-40B4-BE49-F238E27FC236}">
                <a16:creationId xmlns:a16="http://schemas.microsoft.com/office/drawing/2014/main" id="{ACCDA158-0C92-4821-98C8-7E14AEAFFDB8}"/>
              </a:ext>
            </a:extLst>
          </p:cNvPr>
          <p:cNvGrpSpPr/>
          <p:nvPr/>
        </p:nvGrpSpPr>
        <p:grpSpPr>
          <a:xfrm>
            <a:off x="7299292" y="1920493"/>
            <a:ext cx="3224010" cy="867106"/>
            <a:chOff x="8491485" y="2074399"/>
            <a:chExt cx="3224010" cy="867106"/>
          </a:xfrm>
        </p:grpSpPr>
        <p:sp>
          <p:nvSpPr>
            <p:cNvPr id="8" name="object 18">
              <a:extLst>
                <a:ext uri="{FF2B5EF4-FFF2-40B4-BE49-F238E27FC236}">
                  <a16:creationId xmlns:a16="http://schemas.microsoft.com/office/drawing/2014/main" id="{3704603F-22C2-445D-9512-9498E787A220}"/>
                </a:ext>
              </a:extLst>
            </p:cNvPr>
            <p:cNvSpPr/>
            <p:nvPr/>
          </p:nvSpPr>
          <p:spPr>
            <a:xfrm>
              <a:off x="8491486" y="2507952"/>
              <a:ext cx="3224009" cy="433553"/>
            </a:xfrm>
            <a:custGeom>
              <a:avLst/>
              <a:gdLst/>
              <a:ahLst/>
              <a:cxnLst/>
              <a:rect l="l" t="t" r="r" b="b"/>
              <a:pathLst>
                <a:path w="3555365" h="853439">
                  <a:moveTo>
                    <a:pt x="0" y="853427"/>
                  </a:moveTo>
                  <a:lnTo>
                    <a:pt x="3554973" y="853427"/>
                  </a:lnTo>
                  <a:lnTo>
                    <a:pt x="3554973" y="0"/>
                  </a:lnTo>
                  <a:lnTo>
                    <a:pt x="0" y="0"/>
                  </a:lnTo>
                  <a:lnTo>
                    <a:pt x="0" y="853427"/>
                  </a:lnTo>
                  <a:close/>
                </a:path>
              </a:pathLst>
            </a:custGeom>
            <a:solidFill>
              <a:srgbClr val="C4D0EB"/>
            </a:solidFill>
          </p:spPr>
          <p:txBody>
            <a:bodyPr wrap="square" lIns="108000" tIns="108000" rIns="108000" bIns="108000" rtlCol="0" anchor="ctr">
              <a:spAutoFit/>
            </a:bodyPr>
            <a:lstStyle/>
            <a:p>
              <a:pPr marL="108000"/>
              <a:r>
                <a:rPr lang="de-AT"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Simple Mail Transfer Protocol</a:t>
              </a:r>
            </a:p>
          </p:txBody>
        </p:sp>
        <p:sp>
          <p:nvSpPr>
            <p:cNvPr id="12" name="object 25">
              <a:extLst>
                <a:ext uri="{FF2B5EF4-FFF2-40B4-BE49-F238E27FC236}">
                  <a16:creationId xmlns:a16="http://schemas.microsoft.com/office/drawing/2014/main" id="{883CD29E-E9CD-421A-A434-DAEA4FC69FBA}"/>
                </a:ext>
              </a:extLst>
            </p:cNvPr>
            <p:cNvSpPr txBox="1"/>
            <p:nvPr/>
          </p:nvSpPr>
          <p:spPr>
            <a:xfrm>
              <a:off x="8491485" y="2074399"/>
              <a:ext cx="3224009" cy="433553"/>
            </a:xfrm>
            <a:prstGeom prst="rect">
              <a:avLst/>
            </a:prstGeom>
            <a:solidFill>
              <a:schemeClr val="accent5">
                <a:lumMod val="60000"/>
                <a:lumOff val="40000"/>
              </a:schemeClr>
            </a:solidFill>
          </p:spPr>
          <p:txBody>
            <a:bodyPr vert="horz" wrap="square" lIns="108000" tIns="108000" rIns="108000" bIns="108000" rtlCol="0" anchor="ctr">
              <a:spAutoFit/>
            </a:bodyPr>
            <a:lstStyle>
              <a:defPPr>
                <a:defRPr lang="de-DE"/>
              </a:defPPr>
              <a:lvl1pPr marL="11516">
                <a:defRPr sz="1400" spc="54">
                  <a:solidFill>
                    <a:srgbClr val="231F20"/>
                  </a:solidFill>
                  <a:latin typeface="+mj-lt"/>
                  <a:cs typeface="Trebuchet MS"/>
                </a:defRPr>
              </a:lvl1pPr>
            </a:lstStyle>
            <a:p>
              <a:r>
                <a:rPr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SMTP</a:t>
              </a:r>
            </a:p>
          </p:txBody>
        </p:sp>
      </p:grpSp>
      <p:grpSp>
        <p:nvGrpSpPr>
          <p:cNvPr id="15" name="Gruppieren 14">
            <a:extLst>
              <a:ext uri="{FF2B5EF4-FFF2-40B4-BE49-F238E27FC236}">
                <a16:creationId xmlns:a16="http://schemas.microsoft.com/office/drawing/2014/main" id="{08759FD7-503A-4F50-BB4F-6C350DF325DE}"/>
              </a:ext>
            </a:extLst>
          </p:cNvPr>
          <p:cNvGrpSpPr/>
          <p:nvPr/>
        </p:nvGrpSpPr>
        <p:grpSpPr>
          <a:xfrm>
            <a:off x="1290833" y="3204021"/>
            <a:ext cx="3224010" cy="1076354"/>
            <a:chOff x="457456" y="2519527"/>
            <a:chExt cx="3224010" cy="1076354"/>
          </a:xfrm>
        </p:grpSpPr>
        <p:sp>
          <p:nvSpPr>
            <p:cNvPr id="13" name="object 18">
              <a:extLst>
                <a:ext uri="{FF2B5EF4-FFF2-40B4-BE49-F238E27FC236}">
                  <a16:creationId xmlns:a16="http://schemas.microsoft.com/office/drawing/2014/main" id="{F3C8CB5B-90B6-4421-A685-2D6319E22F59}"/>
                </a:ext>
              </a:extLst>
            </p:cNvPr>
            <p:cNvSpPr/>
            <p:nvPr/>
          </p:nvSpPr>
          <p:spPr>
            <a:xfrm>
              <a:off x="457457" y="2946884"/>
              <a:ext cx="3224009" cy="648997"/>
            </a:xfrm>
            <a:custGeom>
              <a:avLst/>
              <a:gdLst/>
              <a:ahLst/>
              <a:cxnLst/>
              <a:rect l="l" t="t" r="r" b="b"/>
              <a:pathLst>
                <a:path w="3555365" h="853439">
                  <a:moveTo>
                    <a:pt x="0" y="853427"/>
                  </a:moveTo>
                  <a:lnTo>
                    <a:pt x="3554973" y="853427"/>
                  </a:lnTo>
                  <a:lnTo>
                    <a:pt x="3554973" y="0"/>
                  </a:lnTo>
                  <a:lnTo>
                    <a:pt x="0" y="0"/>
                  </a:lnTo>
                  <a:lnTo>
                    <a:pt x="0" y="853427"/>
                  </a:lnTo>
                  <a:close/>
                </a:path>
              </a:pathLst>
            </a:custGeom>
            <a:solidFill>
              <a:srgbClr val="C4D0EB"/>
            </a:solidFill>
          </p:spPr>
          <p:txBody>
            <a:bodyPr wrap="square" lIns="108000" tIns="108000" rIns="108000" bIns="108000" rtlCol="0" anchor="ctr">
              <a:spAutoFit/>
            </a:bodyPr>
            <a:lstStyle/>
            <a:p>
              <a:pPr marL="108000"/>
              <a:r>
                <a:rPr lang="de-AT" sz="1400" spc="23" dirty="0">
                  <a:solidFill>
                    <a:srgbClr val="231F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Das File-Protokoll greift auf das lokale Dateisystem zu</a:t>
              </a:r>
            </a:p>
          </p:txBody>
        </p:sp>
        <p:sp>
          <p:nvSpPr>
            <p:cNvPr id="14" name="object 25">
              <a:extLst>
                <a:ext uri="{FF2B5EF4-FFF2-40B4-BE49-F238E27FC236}">
                  <a16:creationId xmlns:a16="http://schemas.microsoft.com/office/drawing/2014/main" id="{D0452469-5F4D-44D1-BA3D-A75C988A6EDE}"/>
                </a:ext>
              </a:extLst>
            </p:cNvPr>
            <p:cNvSpPr txBox="1"/>
            <p:nvPr/>
          </p:nvSpPr>
          <p:spPr>
            <a:xfrm>
              <a:off x="457456" y="2519527"/>
              <a:ext cx="3224009" cy="433553"/>
            </a:xfrm>
            <a:prstGeom prst="rect">
              <a:avLst/>
            </a:prstGeom>
            <a:solidFill>
              <a:schemeClr val="accent5">
                <a:lumMod val="60000"/>
                <a:lumOff val="40000"/>
              </a:schemeClr>
            </a:solidFill>
          </p:spPr>
          <p:txBody>
            <a:bodyPr vert="horz" wrap="square" lIns="108000" tIns="108000" rIns="108000" bIns="108000" rtlCol="0" anchor="ctr">
              <a:spAutoFit/>
            </a:bodyPr>
            <a:lstStyle>
              <a:defPPr>
                <a:defRPr lang="de-DE"/>
              </a:defPPr>
              <a:lvl1pPr marL="11516">
                <a:defRPr sz="1400" b="1" spc="54">
                  <a:solidFill>
                    <a:srgbClr val="231F20"/>
                  </a:solidFill>
                  <a:effectLst>
                    <a:outerShdw blurRad="38100" dist="38100" dir="2700000" algn="tl">
                      <a:srgbClr val="000000">
                        <a:alpha val="43137"/>
                      </a:srgbClr>
                    </a:outerShdw>
                  </a:effectLst>
                  <a:latin typeface="+mj-lt"/>
                  <a:cs typeface="Trebuchet MS"/>
                </a:defRPr>
              </a:lvl1pPr>
            </a:lstStyle>
            <a:p>
              <a:r>
                <a:rPr lang="de-AT" dirty="0">
                  <a:latin typeface="Arial" panose="020B0604020202020204" pitchFamily="34" charset="0"/>
                  <a:cs typeface="Arial" panose="020B0604020202020204" pitchFamily="34" charset="0"/>
                </a:rPr>
                <a:t>FILE </a:t>
              </a:r>
            </a:p>
          </p:txBody>
        </p:sp>
      </p:grpSp>
      <p:pic>
        <p:nvPicPr>
          <p:cNvPr id="4" name="Grafik 3">
            <a:extLst>
              <a:ext uri="{FF2B5EF4-FFF2-40B4-BE49-F238E27FC236}">
                <a16:creationId xmlns:a16="http://schemas.microsoft.com/office/drawing/2014/main" id="{275423E7-A9B0-4C84-86A6-7B1027D40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38336" y="2763068"/>
            <a:ext cx="2337461" cy="1869969"/>
          </a:xfrm>
          <a:prstGeom prst="rect">
            <a:avLst/>
          </a:prstGeom>
        </p:spPr>
      </p:pic>
    </p:spTree>
    <p:extLst>
      <p:ext uri="{BB962C8B-B14F-4D97-AF65-F5344CB8AC3E}">
        <p14:creationId xmlns:p14="http://schemas.microsoft.com/office/powerpoint/2010/main" val="48423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1E329-ED60-47D2-BE94-D4F846E068B6}"/>
              </a:ext>
            </a:extLst>
          </p:cNvPr>
          <p:cNvSpPr>
            <a:spLocks noGrp="1"/>
          </p:cNvSpPr>
          <p:nvPr>
            <p:ph type="title"/>
          </p:nvPr>
        </p:nvSpPr>
        <p:spPr/>
        <p:txBody>
          <a:bodyPr/>
          <a:lstStyle/>
          <a:p>
            <a:r>
              <a:rPr lang="en-US" dirty="0" err="1"/>
              <a:t>Werkzeugkasten</a:t>
            </a:r>
            <a:endParaRPr lang="de-AT" dirty="0"/>
          </a:p>
        </p:txBody>
      </p:sp>
    </p:spTree>
    <p:extLst>
      <p:ext uri="{BB962C8B-B14F-4D97-AF65-F5344CB8AC3E}">
        <p14:creationId xmlns:p14="http://schemas.microsoft.com/office/powerpoint/2010/main" val="2581082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FCECE-624D-4D90-8C32-7859FA2BA2CF}"/>
              </a:ext>
            </a:extLst>
          </p:cNvPr>
          <p:cNvSpPr>
            <a:spLocks noGrp="1"/>
          </p:cNvSpPr>
          <p:nvPr>
            <p:ph type="title"/>
          </p:nvPr>
        </p:nvSpPr>
        <p:spPr/>
        <p:txBody>
          <a:bodyPr/>
          <a:lstStyle/>
          <a:p>
            <a:r>
              <a:rPr lang="en-US" dirty="0"/>
              <a:t>Editor </a:t>
            </a:r>
            <a:endParaRPr lang="de-AT" dirty="0"/>
          </a:p>
        </p:txBody>
      </p:sp>
      <p:sp>
        <p:nvSpPr>
          <p:cNvPr id="5" name="Textplatzhalter 2">
            <a:extLst>
              <a:ext uri="{FF2B5EF4-FFF2-40B4-BE49-F238E27FC236}">
                <a16:creationId xmlns:a16="http://schemas.microsoft.com/office/drawing/2014/main" id="{3917C2A4-BCCA-4838-B507-B987338370DE}"/>
              </a:ext>
            </a:extLst>
          </p:cNvPr>
          <p:cNvSpPr txBox="1">
            <a:spLocks/>
          </p:cNvSpPr>
          <p:nvPr/>
        </p:nvSpPr>
        <p:spPr>
          <a:xfrm>
            <a:off x="1118586" y="1455739"/>
            <a:ext cx="10449018" cy="23705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2600" dirty="0"/>
              <a:t>ein guter Editor zeigt an, wenn das Dokument korrekt ist, hebt die Struktur hervor und erleichtert die Fehlersuche</a:t>
            </a:r>
          </a:p>
          <a:p>
            <a:r>
              <a:rPr lang="de-AT" sz="2600" dirty="0" err="1"/>
              <a:t>Bsp</a:t>
            </a:r>
            <a:r>
              <a:rPr lang="de-AT" sz="2600" dirty="0"/>
              <a:t> Editoren:</a:t>
            </a:r>
          </a:p>
          <a:p>
            <a:pPr marL="0" indent="0">
              <a:buNone/>
            </a:pPr>
            <a:endParaRPr lang="de-AT" sz="2600" dirty="0"/>
          </a:p>
          <a:p>
            <a:pPr lvl="1"/>
            <a:r>
              <a:rPr lang="de-AT" sz="2300" dirty="0"/>
              <a:t>Notepad++</a:t>
            </a:r>
            <a:br>
              <a:rPr lang="de-AT" sz="2300" dirty="0"/>
            </a:br>
            <a:r>
              <a:rPr lang="de-AT" sz="2300" dirty="0"/>
              <a:t>notepad-plus-plus.org</a:t>
            </a:r>
          </a:p>
          <a:p>
            <a:pPr lvl="1"/>
            <a:r>
              <a:rPr lang="de-AT" sz="2300" dirty="0"/>
              <a:t>Atom</a:t>
            </a:r>
            <a:br>
              <a:rPr lang="de-AT" sz="2300" dirty="0"/>
            </a:br>
            <a:r>
              <a:rPr lang="de-AT" sz="2300" dirty="0"/>
              <a:t>atom.io</a:t>
            </a:r>
          </a:p>
          <a:p>
            <a:pPr lvl="1"/>
            <a:r>
              <a:rPr lang="de-AT" sz="2300" dirty="0"/>
              <a:t>Brackets</a:t>
            </a:r>
            <a:br>
              <a:rPr lang="de-AT" sz="2300" dirty="0"/>
            </a:br>
            <a:r>
              <a:rPr lang="de-AT" sz="2300" dirty="0"/>
              <a:t>brackets.io</a:t>
            </a:r>
          </a:p>
          <a:p>
            <a:pPr lvl="1"/>
            <a:r>
              <a:rPr lang="de-AT" sz="2300" dirty="0"/>
              <a:t>Visual Studio</a:t>
            </a:r>
          </a:p>
        </p:txBody>
      </p:sp>
      <p:pic>
        <p:nvPicPr>
          <p:cNvPr id="7" name="Grafik 6">
            <a:extLst>
              <a:ext uri="{FF2B5EF4-FFF2-40B4-BE49-F238E27FC236}">
                <a16:creationId xmlns:a16="http://schemas.microsoft.com/office/drawing/2014/main" id="{1F848A2D-9A6D-4353-9DD6-0BF9871C28D3}"/>
              </a:ext>
            </a:extLst>
          </p:cNvPr>
          <p:cNvPicPr>
            <a:picLocks noChangeAspect="1"/>
          </p:cNvPicPr>
          <p:nvPr/>
        </p:nvPicPr>
        <p:blipFill rotWithShape="1">
          <a:blip r:embed="rId2"/>
          <a:srcRect l="5487" t="15325" r="42273" b="24896"/>
          <a:stretch/>
        </p:blipFill>
        <p:spPr>
          <a:xfrm>
            <a:off x="4864570" y="2247169"/>
            <a:ext cx="4901514" cy="3155092"/>
          </a:xfrm>
          <a:prstGeom prst="rect">
            <a:avLst/>
          </a:prstGeom>
        </p:spPr>
      </p:pic>
    </p:spTree>
    <p:extLst>
      <p:ext uri="{BB962C8B-B14F-4D97-AF65-F5344CB8AC3E}">
        <p14:creationId xmlns:p14="http://schemas.microsoft.com/office/powerpoint/2010/main" val="44495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81959-003A-4634-973B-5D0D660D12DD}"/>
              </a:ext>
            </a:extLst>
          </p:cNvPr>
          <p:cNvSpPr>
            <a:spLocks noGrp="1"/>
          </p:cNvSpPr>
          <p:nvPr>
            <p:ph type="title"/>
          </p:nvPr>
        </p:nvSpPr>
        <p:spPr/>
        <p:txBody>
          <a:bodyPr/>
          <a:lstStyle/>
          <a:p>
            <a:r>
              <a:rPr lang="en-US" dirty="0"/>
              <a:t>Browser</a:t>
            </a:r>
            <a:endParaRPr lang="de-AT" dirty="0"/>
          </a:p>
        </p:txBody>
      </p:sp>
      <p:pic>
        <p:nvPicPr>
          <p:cNvPr id="1026" name="Picture 2" descr="Bildergebnis fÃ¼r browser">
            <a:extLst>
              <a:ext uri="{FF2B5EF4-FFF2-40B4-BE49-F238E27FC236}">
                <a16:creationId xmlns:a16="http://schemas.microsoft.com/office/drawing/2014/main" id="{EBFE4BB5-D3A4-4839-BB82-FB2467283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126048"/>
            <a:ext cx="8001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CustomShape 2">
            <a:extLst>
              <a:ext uri="{FF2B5EF4-FFF2-40B4-BE49-F238E27FC236}">
                <a16:creationId xmlns:a16="http://schemas.microsoft.com/office/drawing/2014/main" id="{E68EF56A-FDE2-4D4F-B7F6-FA691258DC85}"/>
              </a:ext>
            </a:extLst>
          </p:cNvPr>
          <p:cNvSpPr/>
          <p:nvPr/>
        </p:nvSpPr>
        <p:spPr>
          <a:xfrm>
            <a:off x="278787" y="1209571"/>
            <a:ext cx="6308444" cy="2585323"/>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spAutoFit/>
          </a:bodyPr>
          <a:lstStyle/>
          <a:p>
            <a:pPr marL="432000" indent="-322560">
              <a:lnSpc>
                <a:spcPct val="100000"/>
              </a:lnSpc>
              <a:spcBef>
                <a:spcPts val="1417"/>
              </a:spcBef>
              <a:buClr>
                <a:srgbClr val="000000"/>
              </a:buClr>
              <a:buSzPct val="45000"/>
              <a:buFont typeface="Wingdings" charset="2"/>
              <a:buChar char=""/>
            </a:pPr>
            <a:r>
              <a:rPr lang="de-AT" sz="1400" b="0" strike="noStrike" spc="-1" dirty="0">
                <a:solidFill>
                  <a:srgbClr val="000000"/>
                </a:solidFill>
                <a:latin typeface="Arial"/>
                <a:ea typeface="DejaVu Sans"/>
              </a:rPr>
              <a:t>Programm zur Darstellung von Webseiten</a:t>
            </a:r>
          </a:p>
          <a:p>
            <a:pPr marL="889200" lvl="1" indent="-322560">
              <a:spcBef>
                <a:spcPts val="1417"/>
              </a:spcBef>
              <a:buClr>
                <a:srgbClr val="000000"/>
              </a:buClr>
              <a:buSzPct val="45000"/>
              <a:buFont typeface="Wingdings" charset="2"/>
              <a:buChar char=""/>
            </a:pPr>
            <a:r>
              <a:rPr lang="de-AT" sz="1400" spc="-1" dirty="0">
                <a:solidFill>
                  <a:srgbClr val="000000"/>
                </a:solidFill>
                <a:latin typeface="Arial"/>
                <a:ea typeface="DejaVu Sans"/>
              </a:rPr>
              <a:t>Webbrowser</a:t>
            </a:r>
          </a:p>
          <a:p>
            <a:pPr marL="432000" indent="-322560">
              <a:spcBef>
                <a:spcPts val="1417"/>
              </a:spcBef>
              <a:buClr>
                <a:srgbClr val="000000"/>
              </a:buClr>
              <a:buSzPct val="45000"/>
              <a:buFont typeface="Wingdings" charset="2"/>
              <a:buChar char=""/>
            </a:pPr>
            <a:r>
              <a:rPr lang="de-AT" sz="1400" spc="-1" dirty="0">
                <a:solidFill>
                  <a:srgbClr val="000000"/>
                </a:solidFill>
                <a:latin typeface="Arial"/>
                <a:ea typeface="DejaVu Sans"/>
              </a:rPr>
              <a:t>„</a:t>
            </a:r>
            <a:r>
              <a:rPr lang="de-AT" sz="1400" spc="-1" dirty="0" err="1">
                <a:solidFill>
                  <a:srgbClr val="000000"/>
                </a:solidFill>
                <a:latin typeface="Arial"/>
                <a:ea typeface="DejaVu Sans"/>
              </a:rPr>
              <a:t>to</a:t>
            </a:r>
            <a:r>
              <a:rPr lang="de-AT" sz="1400" spc="-1" dirty="0">
                <a:solidFill>
                  <a:srgbClr val="000000"/>
                </a:solidFill>
                <a:latin typeface="Arial"/>
                <a:ea typeface="DejaVu Sans"/>
              </a:rPr>
              <a:t> browse“</a:t>
            </a:r>
            <a:r>
              <a:rPr lang="de-AT" sz="1400" spc="-1" dirty="0">
                <a:solidFill>
                  <a:srgbClr val="000000"/>
                </a:solidFill>
              </a:rPr>
              <a:t>→ stöbern, umsehen, schmökern</a:t>
            </a:r>
          </a:p>
          <a:p>
            <a:pPr marL="432000" indent="-322560">
              <a:spcBef>
                <a:spcPts val="1417"/>
              </a:spcBef>
              <a:buClr>
                <a:srgbClr val="000000"/>
              </a:buClr>
              <a:buSzPct val="45000"/>
              <a:buFont typeface="Wingdings" charset="2"/>
              <a:buChar char=""/>
            </a:pPr>
            <a:r>
              <a:rPr lang="de-AT" sz="1400" b="1" spc="-1" dirty="0">
                <a:solidFill>
                  <a:srgbClr val="000000"/>
                </a:solidFill>
                <a:latin typeface="Arial"/>
                <a:ea typeface="DejaVu Sans"/>
              </a:rPr>
              <a:t>dient zur Darstellung von HTML Seiten</a:t>
            </a:r>
          </a:p>
          <a:p>
            <a:pPr marL="889200" lvl="1" indent="-322560">
              <a:spcBef>
                <a:spcPts val="1417"/>
              </a:spcBef>
              <a:buClr>
                <a:srgbClr val="000000"/>
              </a:buClr>
              <a:buSzPct val="45000"/>
              <a:buFont typeface="Wingdings" charset="2"/>
              <a:buChar char=""/>
            </a:pPr>
            <a:r>
              <a:rPr lang="de-AT" sz="1400" spc="-1" dirty="0">
                <a:solidFill>
                  <a:srgbClr val="000000"/>
                </a:solidFill>
                <a:latin typeface="Arial"/>
                <a:ea typeface="DejaVu Sans"/>
              </a:rPr>
              <a:t>durch Hyper</a:t>
            </a:r>
            <a:r>
              <a:rPr lang="de-AT" sz="1400" b="1" spc="-1" dirty="0">
                <a:solidFill>
                  <a:srgbClr val="000000"/>
                </a:solidFill>
                <a:latin typeface="Arial"/>
                <a:ea typeface="DejaVu Sans"/>
              </a:rPr>
              <a:t>links</a:t>
            </a:r>
            <a:r>
              <a:rPr lang="de-AT" sz="1400" spc="-1" dirty="0">
                <a:solidFill>
                  <a:srgbClr val="000000"/>
                </a:solidFill>
                <a:latin typeface="Arial"/>
                <a:ea typeface="DejaVu Sans"/>
              </a:rPr>
              <a:t> verbunden</a:t>
            </a:r>
          </a:p>
          <a:p>
            <a:pPr marL="432000" indent="-322560">
              <a:spcBef>
                <a:spcPts val="1417"/>
              </a:spcBef>
              <a:buClr>
                <a:srgbClr val="000000"/>
              </a:buClr>
              <a:buSzPct val="45000"/>
              <a:buFont typeface="Wingdings" charset="2"/>
              <a:buChar char=""/>
            </a:pPr>
            <a:r>
              <a:rPr lang="de-AT" sz="1400" spc="-1" dirty="0">
                <a:solidFill>
                  <a:srgbClr val="000000"/>
                </a:solidFill>
                <a:latin typeface="Arial"/>
                <a:ea typeface="DejaVu Sans"/>
              </a:rPr>
              <a:t>Darstellung von Bilder, PDF-Dokumente, …</a:t>
            </a:r>
          </a:p>
          <a:p>
            <a:pPr marL="432000" indent="-322560">
              <a:spcBef>
                <a:spcPts val="1417"/>
              </a:spcBef>
              <a:buClr>
                <a:srgbClr val="000000"/>
              </a:buClr>
              <a:buSzPct val="45000"/>
              <a:buFont typeface="Wingdings" charset="2"/>
              <a:buChar char=""/>
            </a:pPr>
            <a:r>
              <a:rPr lang="de-AT" sz="1400" spc="-1" dirty="0">
                <a:solidFill>
                  <a:srgbClr val="000000"/>
                </a:solidFill>
                <a:latin typeface="Arial"/>
                <a:ea typeface="DejaVu Sans"/>
              </a:rPr>
              <a:t>Firefox, IE, EDGE, </a:t>
            </a:r>
            <a:r>
              <a:rPr lang="de-AT" sz="1400" spc="-1" dirty="0" err="1">
                <a:solidFill>
                  <a:srgbClr val="000000"/>
                </a:solidFill>
                <a:latin typeface="Arial"/>
                <a:ea typeface="DejaVu Sans"/>
              </a:rPr>
              <a:t>Chroame</a:t>
            </a:r>
            <a:r>
              <a:rPr lang="de-AT" sz="1400" spc="-1" dirty="0">
                <a:solidFill>
                  <a:srgbClr val="000000"/>
                </a:solidFill>
                <a:latin typeface="Arial"/>
                <a:ea typeface="DejaVu Sans"/>
              </a:rPr>
              <a:t>, Safari, Opera</a:t>
            </a:r>
          </a:p>
        </p:txBody>
      </p:sp>
    </p:spTree>
    <p:extLst>
      <p:ext uri="{BB962C8B-B14F-4D97-AF65-F5344CB8AC3E}">
        <p14:creationId xmlns:p14="http://schemas.microsoft.com/office/powerpoint/2010/main" val="103400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F5F82-6FCC-469E-821E-414AEF0CF48E}"/>
              </a:ext>
            </a:extLst>
          </p:cNvPr>
          <p:cNvSpPr>
            <a:spLocks noGrp="1"/>
          </p:cNvSpPr>
          <p:nvPr>
            <p:ph type="title"/>
          </p:nvPr>
        </p:nvSpPr>
        <p:spPr/>
        <p:txBody>
          <a:bodyPr/>
          <a:lstStyle/>
          <a:p>
            <a:r>
              <a:rPr lang="en-US" dirty="0"/>
              <a:t>Browser</a:t>
            </a:r>
            <a:endParaRPr lang="de-AT" dirty="0"/>
          </a:p>
        </p:txBody>
      </p:sp>
      <p:pic>
        <p:nvPicPr>
          <p:cNvPr id="5" name="Grafik 4">
            <a:extLst>
              <a:ext uri="{FF2B5EF4-FFF2-40B4-BE49-F238E27FC236}">
                <a16:creationId xmlns:a16="http://schemas.microsoft.com/office/drawing/2014/main" id="{8BCFEB51-F53A-4293-A504-5B760E427AF2}"/>
              </a:ext>
            </a:extLst>
          </p:cNvPr>
          <p:cNvPicPr>
            <a:picLocks noChangeAspect="1"/>
          </p:cNvPicPr>
          <p:nvPr/>
        </p:nvPicPr>
        <p:blipFill>
          <a:blip r:embed="rId2"/>
          <a:stretch>
            <a:fillRect/>
          </a:stretch>
        </p:blipFill>
        <p:spPr>
          <a:xfrm>
            <a:off x="0" y="2131804"/>
            <a:ext cx="12192000" cy="2594392"/>
          </a:xfrm>
          <a:prstGeom prst="rect">
            <a:avLst/>
          </a:prstGeom>
        </p:spPr>
      </p:pic>
      <p:sp>
        <p:nvSpPr>
          <p:cNvPr id="6" name="Textfeld 5">
            <a:extLst>
              <a:ext uri="{FF2B5EF4-FFF2-40B4-BE49-F238E27FC236}">
                <a16:creationId xmlns:a16="http://schemas.microsoft.com/office/drawing/2014/main" id="{EAD11610-398A-42E8-97B1-37E2C919A0A2}"/>
              </a:ext>
            </a:extLst>
          </p:cNvPr>
          <p:cNvSpPr txBox="1"/>
          <p:nvPr/>
        </p:nvSpPr>
        <p:spPr>
          <a:xfrm>
            <a:off x="5283693" y="4572307"/>
            <a:ext cx="1624613" cy="307777"/>
          </a:xfrm>
          <a:prstGeom prst="rect">
            <a:avLst/>
          </a:prstGeom>
          <a:noFill/>
        </p:spPr>
        <p:txBody>
          <a:bodyPr wrap="square" rtlCol="0">
            <a:spAutoFit/>
          </a:bodyPr>
          <a:lstStyle/>
          <a:p>
            <a:r>
              <a:rPr lang="en-US" sz="1400" dirty="0"/>
              <a:t>Stand: </a:t>
            </a:r>
            <a:r>
              <a:rPr lang="en-US" sz="1400" dirty="0" err="1"/>
              <a:t>Juni</a:t>
            </a:r>
            <a:r>
              <a:rPr lang="en-US" sz="1400" dirty="0"/>
              <a:t> 2019</a:t>
            </a:r>
            <a:endParaRPr lang="de-AT" sz="1400" dirty="0"/>
          </a:p>
        </p:txBody>
      </p:sp>
    </p:spTree>
    <p:extLst>
      <p:ext uri="{BB962C8B-B14F-4D97-AF65-F5344CB8AC3E}">
        <p14:creationId xmlns:p14="http://schemas.microsoft.com/office/powerpoint/2010/main" val="215337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0612-002E-4E37-9131-A6461DB80432}"/>
              </a:ext>
            </a:extLst>
          </p:cNvPr>
          <p:cNvSpPr>
            <a:spLocks noGrp="1"/>
          </p:cNvSpPr>
          <p:nvPr>
            <p:ph type="title"/>
          </p:nvPr>
        </p:nvSpPr>
        <p:spPr/>
        <p:txBody>
          <a:bodyPr/>
          <a:lstStyle/>
          <a:p>
            <a:r>
              <a:rPr lang="en-US" dirty="0" err="1"/>
              <a:t>Sprachen</a:t>
            </a:r>
            <a:r>
              <a:rPr lang="en-US" dirty="0"/>
              <a:t> des Web</a:t>
            </a:r>
            <a:endParaRPr lang="de-AT" dirty="0"/>
          </a:p>
        </p:txBody>
      </p:sp>
      <p:sp>
        <p:nvSpPr>
          <p:cNvPr id="5" name="Rechteck 4">
            <a:extLst>
              <a:ext uri="{FF2B5EF4-FFF2-40B4-BE49-F238E27FC236}">
                <a16:creationId xmlns:a16="http://schemas.microsoft.com/office/drawing/2014/main" id="{CCFA5FAD-8296-4648-9FFF-6E4F3B57F37B}"/>
              </a:ext>
            </a:extLst>
          </p:cNvPr>
          <p:cNvSpPr/>
          <p:nvPr/>
        </p:nvSpPr>
        <p:spPr>
          <a:xfrm>
            <a:off x="597764" y="1390654"/>
            <a:ext cx="6220286" cy="738664"/>
          </a:xfrm>
          <a:prstGeom prst="rect">
            <a:avLst/>
          </a:prstGeom>
          <a:solidFill>
            <a:srgbClr val="BDD7EE"/>
          </a:solidFill>
          <a:effectLst>
            <a:outerShdw blurRad="50800" dist="38100" dir="2700000" algn="tl" rotWithShape="0">
              <a:prstClr val="black">
                <a:alpha val="40000"/>
              </a:prstClr>
            </a:outerShdw>
          </a:effectLst>
        </p:spPr>
        <p:txBody>
          <a:bodyPr wrap="square">
            <a:spAutoFit/>
          </a:bodyPr>
          <a:lstStyle/>
          <a:p>
            <a:r>
              <a:rPr lang="de-AT" sz="1400" b="1" dirty="0">
                <a:solidFill>
                  <a:srgbClr val="222222"/>
                </a:solidFill>
                <a:latin typeface="+mj-lt"/>
              </a:rPr>
              <a:t>HTML</a:t>
            </a:r>
            <a:r>
              <a:rPr lang="de-AT" sz="1400" dirty="0">
                <a:solidFill>
                  <a:srgbClr val="222222"/>
                </a:solidFill>
                <a:latin typeface="+mj-lt"/>
              </a:rPr>
              <a:t> und </a:t>
            </a:r>
            <a:r>
              <a:rPr lang="de-AT" sz="1400" b="1" dirty="0">
                <a:solidFill>
                  <a:srgbClr val="222222"/>
                </a:solidFill>
                <a:latin typeface="+mj-lt"/>
              </a:rPr>
              <a:t>CSS</a:t>
            </a:r>
            <a:r>
              <a:rPr lang="de-AT" sz="1400" dirty="0">
                <a:solidFill>
                  <a:srgbClr val="222222"/>
                </a:solidFill>
                <a:latin typeface="+mj-lt"/>
              </a:rPr>
              <a:t>: Beide (Auszeichnungs-)Sprachen bringen schnell Ergebnisse und sind unverzichtbar für alle, die </a:t>
            </a:r>
            <a:r>
              <a:rPr lang="de-AT" sz="1400" dirty="0" err="1">
                <a:solidFill>
                  <a:srgbClr val="222222"/>
                </a:solidFill>
                <a:latin typeface="+mj-lt"/>
              </a:rPr>
              <a:t>Frontends</a:t>
            </a:r>
            <a:r>
              <a:rPr lang="de-AT" sz="1400" dirty="0">
                <a:solidFill>
                  <a:srgbClr val="222222"/>
                </a:solidFill>
                <a:latin typeface="+mj-lt"/>
              </a:rPr>
              <a:t> von Internetseiten entwickeln. Deshalb ist es der absolute Standard.</a:t>
            </a:r>
            <a:endParaRPr lang="de-AT" sz="1400" dirty="0">
              <a:latin typeface="+mj-lt"/>
            </a:endParaRPr>
          </a:p>
        </p:txBody>
      </p:sp>
      <p:sp>
        <p:nvSpPr>
          <p:cNvPr id="6" name="Rechteck 5">
            <a:extLst>
              <a:ext uri="{FF2B5EF4-FFF2-40B4-BE49-F238E27FC236}">
                <a16:creationId xmlns:a16="http://schemas.microsoft.com/office/drawing/2014/main" id="{A0633493-B1F1-48FC-824C-529DA2F47FA4}"/>
              </a:ext>
            </a:extLst>
          </p:cNvPr>
          <p:cNvSpPr/>
          <p:nvPr/>
        </p:nvSpPr>
        <p:spPr>
          <a:xfrm>
            <a:off x="597764" y="2640595"/>
            <a:ext cx="7818268" cy="954107"/>
          </a:xfrm>
          <a:prstGeom prst="rect">
            <a:avLst/>
          </a:prstGeom>
          <a:solidFill>
            <a:srgbClr val="BDD7EE"/>
          </a:solidFill>
          <a:effectLst>
            <a:outerShdw blurRad="50800" dist="38100" dir="2700000" algn="tl" rotWithShape="0">
              <a:prstClr val="black">
                <a:alpha val="40000"/>
              </a:prstClr>
            </a:outerShdw>
          </a:effectLst>
        </p:spPr>
        <p:txBody>
          <a:bodyPr wrap="square">
            <a:spAutoFit/>
          </a:bodyPr>
          <a:lstStyle/>
          <a:p>
            <a:r>
              <a:rPr lang="de-AT" sz="1400" b="1" dirty="0" err="1">
                <a:solidFill>
                  <a:srgbClr val="222222"/>
                </a:solidFill>
                <a:latin typeface="+mj-lt"/>
              </a:rPr>
              <a:t>Javascript</a:t>
            </a:r>
            <a:r>
              <a:rPr lang="de-AT" sz="1400" dirty="0">
                <a:solidFill>
                  <a:srgbClr val="222222"/>
                </a:solidFill>
                <a:latin typeface="+mj-lt"/>
              </a:rPr>
              <a:t> ist eine der am stärksten und schnellsten wachsenden Sprachen dieser Zeit. Sie ist aus vielen Bereichen nicht mehr wegzudenken und hat eine hohe Innovationskraft. Gefühlt kommen jede Woche neue Frameworks und Dialekte hinzu und es ist viel Bewegung in der Szene.</a:t>
            </a:r>
            <a:endParaRPr lang="de-AT" sz="1400" dirty="0">
              <a:latin typeface="+mj-lt"/>
            </a:endParaRPr>
          </a:p>
        </p:txBody>
      </p:sp>
      <p:sp>
        <p:nvSpPr>
          <p:cNvPr id="7" name="Rechteck 6">
            <a:extLst>
              <a:ext uri="{FF2B5EF4-FFF2-40B4-BE49-F238E27FC236}">
                <a16:creationId xmlns:a16="http://schemas.microsoft.com/office/drawing/2014/main" id="{BCF86175-5DFF-424B-94AA-613B8CE68187}"/>
              </a:ext>
            </a:extLst>
          </p:cNvPr>
          <p:cNvSpPr/>
          <p:nvPr/>
        </p:nvSpPr>
        <p:spPr>
          <a:xfrm>
            <a:off x="597764" y="4167535"/>
            <a:ext cx="9327471" cy="954107"/>
          </a:xfrm>
          <a:prstGeom prst="rect">
            <a:avLst/>
          </a:prstGeom>
          <a:solidFill>
            <a:srgbClr val="BDD7EE"/>
          </a:solidFill>
          <a:effectLst>
            <a:outerShdw blurRad="50800" dist="38100" dir="2700000" algn="tl" rotWithShape="0">
              <a:prstClr val="black">
                <a:alpha val="40000"/>
              </a:prstClr>
            </a:outerShdw>
          </a:effectLst>
        </p:spPr>
        <p:txBody>
          <a:bodyPr wrap="square">
            <a:spAutoFit/>
          </a:bodyPr>
          <a:lstStyle/>
          <a:p>
            <a:r>
              <a:rPr lang="de-AT" sz="1400" b="1" dirty="0">
                <a:solidFill>
                  <a:srgbClr val="222222"/>
                </a:solidFill>
                <a:latin typeface="+mj-lt"/>
              </a:rPr>
              <a:t>PHP</a:t>
            </a:r>
            <a:r>
              <a:rPr lang="de-AT" sz="1400" dirty="0">
                <a:solidFill>
                  <a:srgbClr val="222222"/>
                </a:solidFill>
                <a:latin typeface="+mj-lt"/>
              </a:rPr>
              <a:t>: Die Sprache betreibt die meisten der bekannten Websites und verfügt über eine sehr große Community. Sie bietet eine große Anzahl von Frameworks, mit denen Entwickler allgemeine und branchenspezifische Apps erstellen können. Zudem steht die längerfristige Zukunft von PHP in Frage. Es scheint, dass sie derzeit von anderen Technologien überholt und eventuell mittelfristig abgehängt wird.</a:t>
            </a:r>
            <a:endParaRPr lang="de-AT" sz="1400" dirty="0">
              <a:latin typeface="+mj-lt"/>
            </a:endParaRPr>
          </a:p>
        </p:txBody>
      </p:sp>
      <p:pic>
        <p:nvPicPr>
          <p:cNvPr id="9" name="Grafik 8">
            <a:extLst>
              <a:ext uri="{FF2B5EF4-FFF2-40B4-BE49-F238E27FC236}">
                <a16:creationId xmlns:a16="http://schemas.microsoft.com/office/drawing/2014/main" id="{53F009B3-112A-4E69-8B49-6F0D2C0D49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8134" y="622115"/>
            <a:ext cx="1867506" cy="1927748"/>
          </a:xfrm>
          <a:prstGeom prst="rect">
            <a:avLst/>
          </a:prstGeom>
        </p:spPr>
      </p:pic>
    </p:spTree>
    <p:extLst>
      <p:ext uri="{BB962C8B-B14F-4D97-AF65-F5344CB8AC3E}">
        <p14:creationId xmlns:p14="http://schemas.microsoft.com/office/powerpoint/2010/main" val="48279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B955E-FC74-419B-87A3-156046552940}"/>
              </a:ext>
            </a:extLst>
          </p:cNvPr>
          <p:cNvSpPr>
            <a:spLocks noGrp="1"/>
          </p:cNvSpPr>
          <p:nvPr>
            <p:ph type="title"/>
          </p:nvPr>
        </p:nvSpPr>
        <p:spPr/>
        <p:txBody>
          <a:bodyPr/>
          <a:lstStyle/>
          <a:p>
            <a:r>
              <a:rPr lang="de-AT" dirty="0"/>
              <a:t>HTML &amp; CSS Versionen</a:t>
            </a:r>
          </a:p>
        </p:txBody>
      </p:sp>
    </p:spTree>
    <p:extLst>
      <p:ext uri="{BB962C8B-B14F-4D97-AF65-F5344CB8AC3E}">
        <p14:creationId xmlns:p14="http://schemas.microsoft.com/office/powerpoint/2010/main" val="76471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D77C5-C619-47B1-B94F-4E2FF87921A4}"/>
              </a:ext>
            </a:extLst>
          </p:cNvPr>
          <p:cNvSpPr>
            <a:spLocks noGrp="1"/>
          </p:cNvSpPr>
          <p:nvPr>
            <p:ph type="title"/>
          </p:nvPr>
        </p:nvSpPr>
        <p:spPr/>
        <p:txBody>
          <a:bodyPr/>
          <a:lstStyle/>
          <a:p>
            <a:r>
              <a:rPr lang="en-US" dirty="0"/>
              <a:t>HTML </a:t>
            </a:r>
            <a:r>
              <a:rPr lang="en-US" dirty="0" err="1"/>
              <a:t>Versionen</a:t>
            </a:r>
            <a:endParaRPr lang="de-AT" dirty="0"/>
          </a:p>
        </p:txBody>
      </p:sp>
      <p:sp>
        <p:nvSpPr>
          <p:cNvPr id="5" name="Textplatzhalter 4">
            <a:extLst>
              <a:ext uri="{FF2B5EF4-FFF2-40B4-BE49-F238E27FC236}">
                <a16:creationId xmlns:a16="http://schemas.microsoft.com/office/drawing/2014/main" id="{9ABDF863-7EFF-479D-9B2F-F5EED00DD94E}"/>
              </a:ext>
            </a:extLst>
          </p:cNvPr>
          <p:cNvSpPr>
            <a:spLocks noGrp="1"/>
          </p:cNvSpPr>
          <p:nvPr>
            <p:ph type="body" sz="quarter" idx="13"/>
          </p:nvPr>
        </p:nvSpPr>
        <p:spPr>
          <a:xfrm>
            <a:off x="1071563" y="1257301"/>
            <a:ext cx="6021695" cy="1157426"/>
          </a:xfrm>
        </p:spPr>
        <p:txBody>
          <a:bodyPr>
            <a:normAutofit lnSpcReduction="10000"/>
          </a:bodyPr>
          <a:lstStyle/>
          <a:p>
            <a:pPr lvl="0"/>
            <a:r>
              <a:rPr lang="en-US" sz="1400" dirty="0" err="1">
                <a:latin typeface="+mj-lt"/>
              </a:rPr>
              <a:t>Anfänge</a:t>
            </a:r>
            <a:endParaRPr lang="de-AT" sz="1400" dirty="0">
              <a:latin typeface="+mj-lt"/>
            </a:endParaRPr>
          </a:p>
          <a:p>
            <a:pPr lvl="1">
              <a:buBlip>
                <a:blip r:embed="rId2">
                  <a:extLst>
                    <a:ext uri="{96DAC541-7B7A-43D3-8B79-37D633B846F1}">
                      <asvg:svgBlip xmlns:asvg="http://schemas.microsoft.com/office/drawing/2016/SVG/main" r:embed="rId3"/>
                    </a:ext>
                  </a:extLst>
                </a:blip>
              </a:buBlip>
            </a:pPr>
            <a:r>
              <a:rPr lang="de-AT" sz="1400" dirty="0">
                <a:latin typeface="+mj-lt"/>
              </a:rPr>
              <a:t>Tim Berners-Lee entwickelte 1990 HTML</a:t>
            </a:r>
          </a:p>
          <a:p>
            <a:pPr lvl="1">
              <a:buBlip>
                <a:blip r:embed="rId2">
                  <a:extLst>
                    <a:ext uri="{96DAC541-7B7A-43D3-8B79-37D633B846F1}">
                      <asvg:svgBlip xmlns:asvg="http://schemas.microsoft.com/office/drawing/2016/SVG/main" r:embed="rId3"/>
                    </a:ext>
                  </a:extLst>
                </a:blip>
              </a:buBlip>
            </a:pPr>
            <a:r>
              <a:rPr lang="de-AT" sz="1400" dirty="0">
                <a:latin typeface="+mj-lt"/>
              </a:rPr>
              <a:t>Hypertext Markup Language</a:t>
            </a:r>
          </a:p>
          <a:p>
            <a:pPr lvl="1">
              <a:buBlip>
                <a:blip r:embed="rId2">
                  <a:extLst>
                    <a:ext uri="{96DAC541-7B7A-43D3-8B79-37D633B846F1}">
                      <asvg:svgBlip xmlns:asvg="http://schemas.microsoft.com/office/drawing/2016/SVG/main" r:embed="rId3"/>
                    </a:ext>
                  </a:extLst>
                </a:blip>
              </a:buBlip>
            </a:pPr>
            <a:r>
              <a:rPr lang="de-AT" sz="1400" dirty="0">
                <a:latin typeface="+mj-lt"/>
              </a:rPr>
              <a:t>In den 1990er parallel mit dem Wachstum des WWW sehr verbreitet</a:t>
            </a:r>
          </a:p>
        </p:txBody>
      </p:sp>
      <p:sp>
        <p:nvSpPr>
          <p:cNvPr id="6" name="Rechteck 5">
            <a:extLst>
              <a:ext uri="{FF2B5EF4-FFF2-40B4-BE49-F238E27FC236}">
                <a16:creationId xmlns:a16="http://schemas.microsoft.com/office/drawing/2014/main" id="{9ECAFEF2-38B5-4BC6-A89F-9A5A2B1A0288}"/>
              </a:ext>
            </a:extLst>
          </p:cNvPr>
          <p:cNvSpPr/>
          <p:nvPr/>
        </p:nvSpPr>
        <p:spPr>
          <a:xfrm>
            <a:off x="1071563" y="2490654"/>
            <a:ext cx="6096000" cy="1233286"/>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de-AT" sz="1400" dirty="0">
                <a:solidFill>
                  <a:srgbClr val="222222"/>
                </a:solidFill>
                <a:effectLst/>
                <a:latin typeface="+mj-lt"/>
                <a:ea typeface="Calibri" panose="020F0502020204030204" pitchFamily="34" charset="0"/>
                <a:cs typeface="Arial" panose="020B0604020202020204" pitchFamily="34" charset="0"/>
              </a:rPr>
              <a:t>HTML 1.0 </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Überschriften</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Textabsätze</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Grafiken</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Verweise (</a:t>
            </a:r>
            <a:r>
              <a:rPr lang="de-AT" sz="1400" dirty="0" err="1">
                <a:solidFill>
                  <a:srgbClr val="222222"/>
                </a:solidFill>
                <a:effectLst/>
                <a:latin typeface="+mj-lt"/>
                <a:ea typeface="Calibri" panose="020F0502020204030204" pitchFamily="34" charset="0"/>
                <a:cs typeface="Arial" panose="020B0604020202020204" pitchFamily="34" charset="0"/>
              </a:rPr>
              <a:t>z.B</a:t>
            </a:r>
            <a:r>
              <a:rPr lang="de-AT" sz="1400" dirty="0">
                <a:solidFill>
                  <a:srgbClr val="222222"/>
                </a:solidFill>
                <a:effectLst/>
                <a:latin typeface="+mj-lt"/>
                <a:ea typeface="Calibri" panose="020F0502020204030204" pitchFamily="34" charset="0"/>
                <a:cs typeface="Arial" panose="020B0604020202020204" pitchFamily="34" charset="0"/>
              </a:rPr>
              <a:t>: Links)</a:t>
            </a:r>
            <a:endParaRPr lang="de-AT" sz="1400" dirty="0">
              <a:effectLst/>
              <a:latin typeface="+mj-lt"/>
              <a:ea typeface="Calibri" panose="020F0502020204030204" pitchFamily="34" charset="0"/>
              <a:cs typeface="Arial" panose="020B0604020202020204" pitchFamily="34" charset="0"/>
            </a:endParaRPr>
          </a:p>
        </p:txBody>
      </p:sp>
      <p:sp>
        <p:nvSpPr>
          <p:cNvPr id="7" name="Rechteck 6">
            <a:extLst>
              <a:ext uri="{FF2B5EF4-FFF2-40B4-BE49-F238E27FC236}">
                <a16:creationId xmlns:a16="http://schemas.microsoft.com/office/drawing/2014/main" id="{1AC3A11D-9078-4CE0-97A3-3EAD93C52547}"/>
              </a:ext>
            </a:extLst>
          </p:cNvPr>
          <p:cNvSpPr/>
          <p:nvPr/>
        </p:nvSpPr>
        <p:spPr>
          <a:xfrm>
            <a:off x="1071563" y="3799867"/>
            <a:ext cx="6096000" cy="772263"/>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de-AT" sz="1400" dirty="0">
                <a:solidFill>
                  <a:srgbClr val="222222"/>
                </a:solidFill>
                <a:effectLst/>
                <a:latin typeface="+mj-lt"/>
                <a:ea typeface="Calibri" panose="020F0502020204030204" pitchFamily="34" charset="0"/>
                <a:cs typeface="Arial" panose="020B0604020202020204" pitchFamily="34" charset="0"/>
              </a:rPr>
              <a:t>HTML 2.0</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1995</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Sonderzeichen, nix großartig Neues</a:t>
            </a:r>
            <a:endParaRPr lang="de-AT" sz="1400" dirty="0">
              <a:effectLst/>
              <a:latin typeface="+mj-lt"/>
              <a:ea typeface="Calibri" panose="020F0502020204030204" pitchFamily="34" charset="0"/>
              <a:cs typeface="Arial" panose="020B0604020202020204" pitchFamily="34" charset="0"/>
            </a:endParaRPr>
          </a:p>
        </p:txBody>
      </p:sp>
      <p:sp>
        <p:nvSpPr>
          <p:cNvPr id="8" name="Rechteck 7">
            <a:extLst>
              <a:ext uri="{FF2B5EF4-FFF2-40B4-BE49-F238E27FC236}">
                <a16:creationId xmlns:a16="http://schemas.microsoft.com/office/drawing/2014/main" id="{82446700-376A-4100-A0D2-B905964FCC2F}"/>
              </a:ext>
            </a:extLst>
          </p:cNvPr>
          <p:cNvSpPr/>
          <p:nvPr/>
        </p:nvSpPr>
        <p:spPr>
          <a:xfrm>
            <a:off x="1071563" y="4792914"/>
            <a:ext cx="6096000" cy="1002775"/>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de-AT" sz="1400" dirty="0">
                <a:solidFill>
                  <a:srgbClr val="222222"/>
                </a:solidFill>
                <a:effectLst/>
                <a:latin typeface="+mj-lt"/>
                <a:ea typeface="Calibri" panose="020F0502020204030204" pitchFamily="34" charset="0"/>
                <a:cs typeface="Arial" panose="020B0604020202020204" pitchFamily="34" charset="0"/>
              </a:rPr>
              <a:t>HTML 3.2</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1997</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Tabellen</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Container  </a:t>
            </a:r>
            <a:endParaRPr lang="de-AT" sz="1400" dirty="0">
              <a:effectLst/>
              <a:latin typeface="+mj-lt"/>
              <a:ea typeface="Calibri" panose="020F0502020204030204" pitchFamily="34" charset="0"/>
              <a:cs typeface="Arial" panose="020B0604020202020204" pitchFamily="34" charset="0"/>
            </a:endParaRPr>
          </a:p>
        </p:txBody>
      </p:sp>
      <p:sp>
        <p:nvSpPr>
          <p:cNvPr id="9" name="Rechteck 8">
            <a:extLst>
              <a:ext uri="{FF2B5EF4-FFF2-40B4-BE49-F238E27FC236}">
                <a16:creationId xmlns:a16="http://schemas.microsoft.com/office/drawing/2014/main" id="{9BD2BB8E-5972-404D-86AA-9492227AF3B5}"/>
              </a:ext>
            </a:extLst>
          </p:cNvPr>
          <p:cNvSpPr/>
          <p:nvPr/>
        </p:nvSpPr>
        <p:spPr>
          <a:xfrm>
            <a:off x="5562212" y="2490654"/>
            <a:ext cx="5987635" cy="145866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de-AT" sz="1400" dirty="0">
                <a:solidFill>
                  <a:srgbClr val="222222"/>
                </a:solidFill>
                <a:effectLst/>
                <a:latin typeface="+mj-lt"/>
                <a:ea typeface="Calibri" panose="020F0502020204030204" pitchFamily="34" charset="0"/>
                <a:cs typeface="Arial" panose="020B0604020202020204" pitchFamily="34" charset="0"/>
              </a:rPr>
              <a:t>HTML 4.0</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1998</a:t>
            </a:r>
            <a:endParaRPr lang="de-AT" sz="1400" dirty="0">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cs typeface="Arial" panose="020B0604020202020204" pitchFamily="34" charset="0"/>
              </a:rPr>
              <a:t>Regelung der Einbindung von Style Sheets und JavaScript in HTML</a:t>
            </a:r>
            <a:endParaRPr lang="de-AT" sz="1400" dirty="0">
              <a:solidFill>
                <a:srgbClr val="222222"/>
              </a:solidFill>
              <a:latin typeface="+mj-lt"/>
              <a:ea typeface="Calibri" panose="020F0502020204030204" pitchFamily="34" charset="0"/>
              <a:cs typeface="Arial" panose="020B0604020202020204" pitchFamily="34" charset="0"/>
            </a:endParaRPr>
          </a:p>
          <a:p>
            <a:pPr marL="742950" lvl="1" indent="-285750">
              <a:lnSpc>
                <a:spcPct val="107000"/>
              </a:lnSpc>
              <a:spcAft>
                <a:spcPts val="800"/>
              </a:spcAft>
              <a:buBlip>
                <a:blip r:embed="rId2">
                  <a:extLst>
                    <a:ext uri="{96DAC541-7B7A-43D3-8B79-37D633B846F1}">
                      <asvg:svgBlip xmlns:asvg="http://schemas.microsoft.com/office/drawing/2016/SVG/main" r:embed="rId3"/>
                    </a:ext>
                  </a:extLst>
                </a:blip>
              </a:buBlip>
            </a:pPr>
            <a:r>
              <a:rPr lang="de-AT" sz="1400" dirty="0">
                <a:solidFill>
                  <a:srgbClr val="222222"/>
                </a:solidFill>
                <a:effectLst/>
                <a:latin typeface="+mj-lt"/>
                <a:ea typeface="Calibri" panose="020F0502020204030204" pitchFamily="34" charset="0"/>
              </a:rPr>
              <a:t>Kann zum ersten Mal Texte in allen Sprachen der Welt zu notieren</a:t>
            </a:r>
            <a:endParaRPr lang="de-AT" sz="2400" dirty="0">
              <a:latin typeface="+mj-lt"/>
            </a:endParaRPr>
          </a:p>
        </p:txBody>
      </p:sp>
      <p:sp>
        <p:nvSpPr>
          <p:cNvPr id="10" name="Rechteck 9">
            <a:extLst>
              <a:ext uri="{FF2B5EF4-FFF2-40B4-BE49-F238E27FC236}">
                <a16:creationId xmlns:a16="http://schemas.microsoft.com/office/drawing/2014/main" id="{E04D14F1-CE2D-4EED-9BB7-64C3FF7BCE8C}"/>
              </a:ext>
            </a:extLst>
          </p:cNvPr>
          <p:cNvSpPr/>
          <p:nvPr/>
        </p:nvSpPr>
        <p:spPr>
          <a:xfrm>
            <a:off x="5562212" y="3944724"/>
            <a:ext cx="6096000" cy="1234697"/>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de-AT" sz="1400" dirty="0">
                <a:effectLst/>
                <a:latin typeface="+mj-lt"/>
                <a:ea typeface="Calibri" panose="020F0502020204030204" pitchFamily="34" charset="0"/>
                <a:cs typeface="Arial" panose="020B0604020202020204" pitchFamily="34" charset="0"/>
              </a:rPr>
              <a:t>HTML 5.0</a:t>
            </a: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effectLst/>
                <a:latin typeface="+mj-lt"/>
                <a:ea typeface="Calibri" panose="020F0502020204030204" pitchFamily="34" charset="0"/>
                <a:cs typeface="Arial" panose="020B0604020202020204" pitchFamily="34" charset="0"/>
              </a:rPr>
              <a:t>Mehr für Kopfbereich </a:t>
            </a:r>
            <a:r>
              <a:rPr lang="de-AT" sz="1400" dirty="0" err="1">
                <a:effectLst/>
                <a:latin typeface="+mj-lt"/>
                <a:ea typeface="Calibri" panose="020F0502020204030204" pitchFamily="34" charset="0"/>
                <a:cs typeface="Arial" panose="020B0604020202020204" pitchFamily="34" charset="0"/>
              </a:rPr>
              <a:t>undFußbereich</a:t>
            </a:r>
            <a:endParaRPr lang="de-AT" sz="1400" dirty="0">
              <a:effectLst/>
              <a:latin typeface="+mj-lt"/>
              <a:ea typeface="Calibri" panose="020F0502020204030204" pitchFamily="34" charset="0"/>
              <a:cs typeface="Arial" panose="020B0604020202020204" pitchFamily="34" charset="0"/>
            </a:endParaRP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effectLst/>
                <a:latin typeface="+mj-lt"/>
                <a:ea typeface="Calibri" panose="020F0502020204030204" pitchFamily="34" charset="0"/>
                <a:cs typeface="Arial" panose="020B0604020202020204" pitchFamily="34" charset="0"/>
              </a:rPr>
              <a:t>Navigation</a:t>
            </a:r>
          </a:p>
          <a:p>
            <a:pPr marL="742950" lvl="1" indent="-285750">
              <a:lnSpc>
                <a:spcPct val="107000"/>
              </a:lnSpc>
              <a:spcAft>
                <a:spcPts val="0"/>
              </a:spcAft>
              <a:buBlip>
                <a:blip r:embed="rId2">
                  <a:extLst>
                    <a:ext uri="{96DAC541-7B7A-43D3-8B79-37D633B846F1}">
                      <asvg:svgBlip xmlns:asvg="http://schemas.microsoft.com/office/drawing/2016/SVG/main" r:embed="rId3"/>
                    </a:ext>
                  </a:extLst>
                </a:blip>
              </a:buBlip>
            </a:pPr>
            <a:r>
              <a:rPr lang="de-AT" sz="1400" dirty="0">
                <a:effectLst/>
                <a:latin typeface="+mj-lt"/>
                <a:ea typeface="Calibri" panose="020F0502020204030204" pitchFamily="34" charset="0"/>
                <a:cs typeface="Arial" panose="020B0604020202020204" pitchFamily="34" charset="0"/>
              </a:rPr>
              <a:t>Einbinden von Videos und Bilder leichter</a:t>
            </a:r>
          </a:p>
          <a:p>
            <a:pPr marL="742950" lvl="1" indent="-285750">
              <a:lnSpc>
                <a:spcPct val="107000"/>
              </a:lnSpc>
              <a:spcAft>
                <a:spcPts val="800"/>
              </a:spcAft>
              <a:buBlip>
                <a:blip r:embed="rId2">
                  <a:extLst>
                    <a:ext uri="{96DAC541-7B7A-43D3-8B79-37D633B846F1}">
                      <asvg:svgBlip xmlns:asvg="http://schemas.microsoft.com/office/drawing/2016/SVG/main" r:embed="rId3"/>
                    </a:ext>
                  </a:extLst>
                </a:blip>
              </a:buBlip>
            </a:pPr>
            <a:r>
              <a:rPr lang="de-AT" sz="1400" dirty="0">
                <a:effectLst/>
                <a:latin typeface="+mj-lt"/>
                <a:ea typeface="Calibri" panose="020F0502020204030204" pitchFamily="34" charset="0"/>
                <a:cs typeface="Arial" panose="020B0604020202020204" pitchFamily="34" charset="0"/>
              </a:rPr>
              <a:t>Striktere Regelungen</a:t>
            </a:r>
          </a:p>
        </p:txBody>
      </p:sp>
    </p:spTree>
    <p:extLst>
      <p:ext uri="{BB962C8B-B14F-4D97-AF65-F5344CB8AC3E}">
        <p14:creationId xmlns:p14="http://schemas.microsoft.com/office/powerpoint/2010/main" val="390500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234942" y="1619567"/>
            <a:ext cx="5088626" cy="1465466"/>
          </a:xfrm>
          <a:prstGeom prst="rect">
            <a:avLst/>
          </a:prstGeom>
        </p:spPr>
        <p:txBody>
          <a:bodyPr vert="horz" wrap="square" lIns="0" tIns="0" rIns="0" bIns="0" rtlCol="0">
            <a:spAutoFit/>
          </a:bodyPr>
          <a:lstStyle>
            <a:defPPr>
              <a:defRPr lang="en-US"/>
            </a:defPPr>
            <a:lvl1pPr marL="11516" marR="4607">
              <a:lnSpc>
                <a:spcPct val="115399"/>
              </a:lnSpc>
              <a:defRPr sz="1400" spc="45">
                <a:solidFill>
                  <a:srgbClr val="231F20"/>
                </a:solidFill>
                <a:latin typeface="+mj-lt"/>
                <a:cs typeface="Trebuchet MS"/>
              </a:defRPr>
            </a:lvl1pPr>
          </a:lstStyle>
          <a:p>
            <a:r>
              <a:rPr lang="de-AT" dirty="0">
                <a:latin typeface="Arial" panose="020B0604020202020204" pitchFamily="34" charset="0"/>
                <a:cs typeface="Arial" panose="020B0604020202020204" pitchFamily="34" charset="0"/>
              </a:rPr>
              <a:t>Was ist das Internet</a:t>
            </a:r>
          </a:p>
          <a:p>
            <a:pPr marL="297266" indent="-285750">
              <a:buBlip>
                <a:blip r:embed="rId3">
                  <a:extLst>
                    <a:ext uri="{96DAC541-7B7A-43D3-8B79-37D633B846F1}">
                      <asvg:svgBlip xmlns:asvg="http://schemas.microsoft.com/office/drawing/2016/SVG/main" r:embed="rId4"/>
                    </a:ext>
                  </a:extLst>
                </a:blip>
              </a:buBlip>
            </a:pPr>
            <a:r>
              <a:rPr dirty="0">
                <a:latin typeface="Arial" panose="020B0604020202020204" pitchFamily="34" charset="0"/>
                <a:cs typeface="Arial" panose="020B0604020202020204" pitchFamily="34" charset="0"/>
              </a:rPr>
              <a:t>„interconnected computer networks“</a:t>
            </a:r>
            <a:endParaRPr lang="de-AT" dirty="0">
              <a:latin typeface="Arial" panose="020B0604020202020204" pitchFamily="34" charset="0"/>
              <a:cs typeface="Arial" panose="020B0604020202020204" pitchFamily="34" charset="0"/>
            </a:endParaRPr>
          </a:p>
          <a:p>
            <a:pPr marL="297266" indent="-285750">
              <a:buBlip>
                <a:blip r:embed="rId3">
                  <a:extLst>
                    <a:ext uri="{96DAC541-7B7A-43D3-8B79-37D633B846F1}">
                      <asvg:svgBlip xmlns:asvg="http://schemas.microsoft.com/office/drawing/2016/SVG/main" r:embed="rId4"/>
                    </a:ext>
                  </a:extLst>
                </a:blip>
              </a:buBlip>
            </a:pPr>
            <a:r>
              <a:rPr lang="de-DE" dirty="0">
                <a:latin typeface="Arial" panose="020B0604020202020204" pitchFamily="34" charset="0"/>
                <a:cs typeface="Arial" panose="020B0604020202020204" pitchFamily="34" charset="0"/>
              </a:rPr>
              <a:t>eine Anzahl von verbundenen Computern, sogenannten Hosts</a:t>
            </a:r>
          </a:p>
          <a:p>
            <a:pPr marL="297266" indent="-285750">
              <a:buBlip>
                <a:blip r:embed="rId3">
                  <a:extLst>
                    <a:ext uri="{96DAC541-7B7A-43D3-8B79-37D633B846F1}">
                      <asvg:svgBlip xmlns:asvg="http://schemas.microsoft.com/office/drawing/2016/SVG/main" r:embed="rId4"/>
                    </a:ext>
                  </a:extLst>
                </a:blip>
              </a:buBlip>
            </a:pPr>
            <a:r>
              <a:rPr lang="de-DE" dirty="0">
                <a:latin typeface="Arial" panose="020B0604020202020204" pitchFamily="34" charset="0"/>
                <a:cs typeface="Arial" panose="020B0604020202020204" pitchFamily="34" charset="0"/>
              </a:rPr>
              <a:t>benutzen das gleiche Kommunikations-/ Identifikationsprotokoll (TCP/IP)</a:t>
            </a:r>
          </a:p>
        </p:txBody>
      </p:sp>
      <p:sp>
        <p:nvSpPr>
          <p:cNvPr id="8" name="object 8"/>
          <p:cNvSpPr txBox="1"/>
          <p:nvPr/>
        </p:nvSpPr>
        <p:spPr>
          <a:xfrm>
            <a:off x="989797" y="4922989"/>
            <a:ext cx="946669" cy="523220"/>
          </a:xfrm>
          <a:prstGeom prst="rect">
            <a:avLst/>
          </a:prstGeom>
        </p:spPr>
        <p:txBody>
          <a:bodyPr wrap="none" anchor="ctr">
            <a:spAutoFit/>
          </a:bodyPr>
          <a:lstStyle>
            <a:defPPr>
              <a:defRPr lang="en-US"/>
            </a:defPPr>
            <a:lvl1pPr>
              <a:defRPr sz="2800" spc="-77">
                <a:effectLst>
                  <a:outerShdw blurRad="38100" dist="38100" dir="2700000" algn="tl">
                    <a:srgbClr val="000000">
                      <a:alpha val="43137"/>
                    </a:srgbClr>
                  </a:outerShdw>
                </a:effectLst>
              </a:defRPr>
            </a:lvl1pPr>
          </a:lstStyle>
          <a:p>
            <a:r>
              <a:rPr lang="de-AT" dirty="0">
                <a:latin typeface="Arial" panose="020B0604020202020204" pitchFamily="34" charset="0"/>
                <a:cs typeface="Arial" panose="020B0604020202020204" pitchFamily="34" charset="0"/>
              </a:rPr>
              <a:t>1</a:t>
            </a:r>
            <a:r>
              <a:rPr dirty="0">
                <a:latin typeface="Arial" panose="020B0604020202020204" pitchFamily="34" charset="0"/>
                <a:cs typeface="Arial" panose="020B0604020202020204" pitchFamily="34" charset="0"/>
              </a:rPr>
              <a:t>969</a:t>
            </a:r>
          </a:p>
        </p:txBody>
      </p:sp>
      <p:sp>
        <p:nvSpPr>
          <p:cNvPr id="9" name="object 9"/>
          <p:cNvSpPr txBox="1"/>
          <p:nvPr/>
        </p:nvSpPr>
        <p:spPr>
          <a:xfrm>
            <a:off x="2104070" y="4997642"/>
            <a:ext cx="3514292" cy="362919"/>
          </a:xfrm>
          <a:prstGeom prst="rect">
            <a:avLst/>
          </a:prstGeom>
          <a:solidFill>
            <a:srgbClr val="A7C1A0"/>
          </a:solidFill>
        </p:spPr>
        <p:txBody>
          <a:bodyPr vert="horz" wrap="square" lIns="0" tIns="0" rIns="0" bIns="0" rtlCol="0" anchor="ctr">
            <a:noAutofit/>
          </a:bodyPr>
          <a:lstStyle/>
          <a:p>
            <a:pPr marL="28791"/>
            <a:r>
              <a:rPr sz="1400" spc="82" dirty="0">
                <a:latin typeface="Arial" panose="020B0604020202020204" pitchFamily="34" charset="0"/>
                <a:cs typeface="Arial" panose="020B0604020202020204" pitchFamily="34" charset="0"/>
              </a:rPr>
              <a:t>AR</a:t>
            </a:r>
            <a:r>
              <a:rPr sz="1400" spc="23" dirty="0">
                <a:latin typeface="Arial" panose="020B0604020202020204" pitchFamily="34" charset="0"/>
                <a:cs typeface="Arial" panose="020B0604020202020204" pitchFamily="34" charset="0"/>
              </a:rPr>
              <a:t>P</a:t>
            </a:r>
            <a:r>
              <a:rPr sz="1400" spc="86" dirty="0">
                <a:latin typeface="Arial" panose="020B0604020202020204" pitchFamily="34" charset="0"/>
                <a:cs typeface="Arial" panose="020B0604020202020204" pitchFamily="34" charset="0"/>
              </a:rPr>
              <a:t>ANET</a:t>
            </a:r>
            <a:r>
              <a:rPr sz="1400" spc="-91" dirty="0">
                <a:latin typeface="Arial" panose="020B0604020202020204" pitchFamily="34" charset="0"/>
                <a:cs typeface="Arial" panose="020B0604020202020204" pitchFamily="34" charset="0"/>
              </a:rPr>
              <a:t> </a:t>
            </a:r>
            <a:r>
              <a:rPr lang="de-AT" sz="1400" spc="-91" dirty="0">
                <a:latin typeface="Arial" panose="020B0604020202020204" pitchFamily="34" charset="0"/>
                <a:cs typeface="Arial" panose="020B0604020202020204" pitchFamily="34" charset="0"/>
              </a:rPr>
              <a:t> </a:t>
            </a:r>
            <a:r>
              <a:rPr sz="1400" spc="50" dirty="0">
                <a:latin typeface="Arial" panose="020B0604020202020204" pitchFamily="34" charset="0"/>
                <a:cs typeface="Arial" panose="020B0604020202020204" pitchFamily="34" charset="0"/>
              </a:rPr>
              <a:t>(US</a:t>
            </a:r>
            <a:r>
              <a:rPr lang="de-AT" sz="1400" spc="50" dirty="0">
                <a:latin typeface="Arial" panose="020B0604020202020204" pitchFamily="34" charset="0"/>
                <a:cs typeface="Arial" panose="020B0604020202020204" pitchFamily="34" charset="0"/>
              </a:rPr>
              <a:t> </a:t>
            </a:r>
            <a:r>
              <a:rPr sz="1400" spc="23" dirty="0" err="1">
                <a:latin typeface="Arial" panose="020B0604020202020204" pitchFamily="34" charset="0"/>
                <a:cs typeface="Arial" panose="020B0604020202020204" pitchFamily="34" charset="0"/>
              </a:rPr>
              <a:t>V</a:t>
            </a:r>
            <a:r>
              <a:rPr sz="1400" spc="-32" dirty="0" err="1">
                <a:latin typeface="Arial" panose="020B0604020202020204" pitchFamily="34" charset="0"/>
                <a:cs typeface="Arial" panose="020B0604020202020204" pitchFamily="34" charset="0"/>
              </a:rPr>
              <a:t>er</a:t>
            </a:r>
            <a:r>
              <a:rPr sz="1400" spc="-45" dirty="0" err="1">
                <a:latin typeface="Arial" panose="020B0604020202020204" pitchFamily="34" charset="0"/>
                <a:cs typeface="Arial" panose="020B0604020202020204" pitchFamily="34" charset="0"/>
              </a:rPr>
              <a:t>t</a:t>
            </a:r>
            <a:r>
              <a:rPr sz="1400" spc="27" dirty="0" err="1">
                <a:latin typeface="Arial" panose="020B0604020202020204" pitchFamily="34" charset="0"/>
                <a:cs typeface="Arial" panose="020B0604020202020204" pitchFamily="34" charset="0"/>
              </a:rPr>
              <a:t>eidigungsminis</a:t>
            </a:r>
            <a:r>
              <a:rPr sz="1400" spc="5" dirty="0" err="1">
                <a:latin typeface="Arial" panose="020B0604020202020204" pitchFamily="34" charset="0"/>
                <a:cs typeface="Arial" panose="020B0604020202020204" pitchFamily="34" charset="0"/>
              </a:rPr>
              <a:t>t</a:t>
            </a:r>
            <a:r>
              <a:rPr sz="1400" spc="-9" dirty="0" err="1">
                <a:latin typeface="Arial" panose="020B0604020202020204" pitchFamily="34" charset="0"/>
                <a:cs typeface="Arial" panose="020B0604020202020204" pitchFamily="34" charset="0"/>
              </a:rPr>
              <a:t>erium</a:t>
            </a:r>
            <a:r>
              <a:rPr sz="1400" spc="-9"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11" name="object 11"/>
          <p:cNvSpPr txBox="1"/>
          <p:nvPr/>
        </p:nvSpPr>
        <p:spPr>
          <a:xfrm>
            <a:off x="2104070" y="3547940"/>
            <a:ext cx="3514292" cy="362920"/>
          </a:xfrm>
          <a:prstGeom prst="rect">
            <a:avLst/>
          </a:prstGeom>
          <a:solidFill>
            <a:srgbClr val="A7C1A0"/>
          </a:solidFill>
        </p:spPr>
        <p:txBody>
          <a:bodyPr vert="horz" wrap="square" lIns="0" tIns="0" rIns="0" bIns="0" rtlCol="0" anchor="ctr">
            <a:noAutofit/>
          </a:bodyPr>
          <a:lstStyle/>
          <a:p>
            <a:pPr marL="28791"/>
            <a:r>
              <a:rPr sz="1400" spc="41" dirty="0">
                <a:latin typeface="Arial" panose="020B0604020202020204" pitchFamily="34" charset="0"/>
                <a:cs typeface="Arial" panose="020B0604020202020204" pitchFamily="34" charset="0"/>
              </a:rPr>
              <a:t>V</a:t>
            </a:r>
            <a:r>
              <a:rPr sz="1400" spc="36" dirty="0">
                <a:latin typeface="Arial" panose="020B0604020202020204" pitchFamily="34" charset="0"/>
                <a:cs typeface="Arial" panose="020B0604020202020204" pitchFamily="34" charset="0"/>
              </a:rPr>
              <a:t>an</a:t>
            </a:r>
            <a:r>
              <a:rPr sz="1400" spc="18" dirty="0">
                <a:latin typeface="Arial" panose="020B0604020202020204" pitchFamily="34" charset="0"/>
                <a:cs typeface="Arial" panose="020B0604020202020204" pitchFamily="34" charset="0"/>
              </a:rPr>
              <a:t>e</a:t>
            </a:r>
            <a:r>
              <a:rPr sz="1400" spc="27" dirty="0">
                <a:latin typeface="Arial" panose="020B0604020202020204" pitchFamily="34" charset="0"/>
                <a:cs typeface="Arial" panose="020B0604020202020204" pitchFamily="34" charset="0"/>
              </a:rPr>
              <a:t>v</a:t>
            </a:r>
            <a:r>
              <a:rPr sz="1400" spc="-14" dirty="0">
                <a:latin typeface="Arial" panose="020B0604020202020204" pitchFamily="34" charset="0"/>
                <a:cs typeface="Arial" panose="020B0604020202020204" pitchFamily="34" charset="0"/>
              </a:rPr>
              <a:t>ar</a:t>
            </a:r>
            <a:r>
              <a:rPr sz="1400" spc="-86" dirty="0">
                <a:latin typeface="Arial" panose="020B0604020202020204" pitchFamily="34" charset="0"/>
                <a:cs typeface="Arial" panose="020B0604020202020204" pitchFamily="34" charset="0"/>
              </a:rPr>
              <a:t> </a:t>
            </a:r>
            <a:r>
              <a:rPr sz="1400" spc="73" dirty="0">
                <a:latin typeface="Arial" panose="020B0604020202020204" pitchFamily="34" charset="0"/>
                <a:cs typeface="Arial" panose="020B0604020202020204" pitchFamily="34" charset="0"/>
              </a:rPr>
              <a:t>Bush</a:t>
            </a:r>
            <a:r>
              <a:rPr sz="1400" spc="-54" dirty="0">
                <a:latin typeface="Arial" panose="020B0604020202020204" pitchFamily="34" charset="0"/>
                <a:cs typeface="Arial" panose="020B0604020202020204" pitchFamily="34" charset="0"/>
              </a:rPr>
              <a:t> </a:t>
            </a:r>
            <a:r>
              <a:rPr sz="1400" spc="59" dirty="0">
                <a:latin typeface="Arial" panose="020B0604020202020204" pitchFamily="34" charset="0"/>
                <a:cs typeface="Arial" panose="020B0604020202020204" pitchFamily="34" charset="0"/>
              </a:rPr>
              <a:t>-</a:t>
            </a:r>
            <a:r>
              <a:rPr sz="1400" spc="-95" dirty="0">
                <a:latin typeface="Arial" panose="020B0604020202020204" pitchFamily="34" charset="0"/>
                <a:cs typeface="Arial" panose="020B0604020202020204" pitchFamily="34" charset="0"/>
              </a:rPr>
              <a:t> </a:t>
            </a:r>
            <a:r>
              <a:rPr sz="1400" spc="86" dirty="0">
                <a:latin typeface="Arial" panose="020B0604020202020204" pitchFamily="34" charset="0"/>
                <a:cs typeface="Arial" panose="020B0604020202020204" pitchFamily="34" charset="0"/>
              </a:rPr>
              <a:t>A</a:t>
            </a:r>
            <a:r>
              <a:rPr sz="1400" spc="95" dirty="0">
                <a:latin typeface="Arial" panose="020B0604020202020204" pitchFamily="34" charset="0"/>
                <a:cs typeface="Arial" panose="020B0604020202020204" pitchFamily="34" charset="0"/>
              </a:rPr>
              <a:t>s</a:t>
            </a:r>
            <a:r>
              <a:rPr sz="1400" spc="-95" dirty="0">
                <a:latin typeface="Arial" panose="020B0604020202020204" pitchFamily="34" charset="0"/>
                <a:cs typeface="Arial" panose="020B0604020202020204" pitchFamily="34" charset="0"/>
              </a:rPr>
              <a:t> </a:t>
            </a:r>
            <a:r>
              <a:rPr sz="1400" spc="141" dirty="0">
                <a:latin typeface="Arial" panose="020B0604020202020204" pitchFamily="34" charset="0"/>
                <a:cs typeface="Arial" panose="020B0604020202020204" pitchFamily="34" charset="0"/>
              </a:rPr>
              <a:t>W</a:t>
            </a:r>
            <a:r>
              <a:rPr sz="1400" spc="41" dirty="0">
                <a:latin typeface="Arial" panose="020B0604020202020204" pitchFamily="34" charset="0"/>
                <a:cs typeface="Arial" panose="020B0604020202020204" pitchFamily="34" charset="0"/>
              </a:rPr>
              <a:t>e</a:t>
            </a:r>
            <a:r>
              <a:rPr sz="1400" spc="-54" dirty="0">
                <a:latin typeface="Arial" panose="020B0604020202020204" pitchFamily="34" charset="0"/>
                <a:cs typeface="Arial" panose="020B0604020202020204" pitchFamily="34" charset="0"/>
              </a:rPr>
              <a:t> </a:t>
            </a:r>
            <a:r>
              <a:rPr sz="1400" spc="181" dirty="0">
                <a:latin typeface="Arial" panose="020B0604020202020204" pitchFamily="34" charset="0"/>
                <a:cs typeface="Arial" panose="020B0604020202020204" pitchFamily="34" charset="0"/>
              </a:rPr>
              <a:t>M</a:t>
            </a:r>
            <a:r>
              <a:rPr sz="1400" dirty="0">
                <a:latin typeface="Arial" panose="020B0604020202020204" pitchFamily="34" charset="0"/>
                <a:cs typeface="Arial" panose="020B0604020202020204" pitchFamily="34" charset="0"/>
              </a:rPr>
              <a:t>a</a:t>
            </a:r>
            <a:r>
              <a:rPr sz="1400" spc="50" dirty="0">
                <a:latin typeface="Arial" panose="020B0604020202020204" pitchFamily="34" charset="0"/>
                <a:cs typeface="Arial" panose="020B0604020202020204" pitchFamily="34" charset="0"/>
              </a:rPr>
              <a:t>y</a:t>
            </a:r>
            <a:r>
              <a:rPr sz="1400" spc="-122"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Think</a:t>
            </a:r>
            <a:endParaRPr sz="1400" dirty="0">
              <a:latin typeface="Arial" panose="020B0604020202020204" pitchFamily="34" charset="0"/>
              <a:cs typeface="Arial" panose="020B0604020202020204" pitchFamily="34" charset="0"/>
            </a:endParaRPr>
          </a:p>
        </p:txBody>
      </p:sp>
      <p:sp>
        <p:nvSpPr>
          <p:cNvPr id="13" name="object 13"/>
          <p:cNvSpPr txBox="1"/>
          <p:nvPr/>
        </p:nvSpPr>
        <p:spPr>
          <a:xfrm>
            <a:off x="2104070" y="4272790"/>
            <a:ext cx="3514292" cy="362919"/>
          </a:xfrm>
          <a:prstGeom prst="rect">
            <a:avLst/>
          </a:prstGeom>
          <a:solidFill>
            <a:srgbClr val="A7C1A0"/>
          </a:solidFill>
        </p:spPr>
        <p:txBody>
          <a:bodyPr vert="horz" wrap="square" lIns="0" tIns="0" rIns="0" bIns="0" rtlCol="0" anchor="ctr">
            <a:noAutofit/>
          </a:bodyPr>
          <a:lstStyle/>
          <a:p>
            <a:pPr marL="28791"/>
            <a:r>
              <a:rPr sz="1400" spc="-109" dirty="0">
                <a:latin typeface="Arial" panose="020B0604020202020204" pitchFamily="34" charset="0"/>
                <a:cs typeface="Arial" panose="020B0604020202020204" pitchFamily="34" charset="0"/>
              </a:rPr>
              <a:t>T</a:t>
            </a:r>
            <a:r>
              <a:rPr sz="1400" spc="54" dirty="0">
                <a:latin typeface="Arial" panose="020B0604020202020204" pitchFamily="34" charset="0"/>
                <a:cs typeface="Arial" panose="020B0604020202020204" pitchFamily="34" charset="0"/>
              </a:rPr>
              <a:t>ed</a:t>
            </a:r>
            <a:r>
              <a:rPr sz="1400" spc="-54" dirty="0">
                <a:latin typeface="Arial" panose="020B0604020202020204" pitchFamily="34" charset="0"/>
                <a:cs typeface="Arial" panose="020B0604020202020204" pitchFamily="34" charset="0"/>
              </a:rPr>
              <a:t> </a:t>
            </a:r>
            <a:r>
              <a:rPr sz="1400" spc="145" dirty="0">
                <a:latin typeface="Arial" panose="020B0604020202020204" pitchFamily="34" charset="0"/>
                <a:cs typeface="Arial" panose="020B0604020202020204" pitchFamily="34" charset="0"/>
              </a:rPr>
              <a:t>N</a:t>
            </a:r>
            <a:r>
              <a:rPr sz="1400" spc="41" dirty="0">
                <a:latin typeface="Arial" panose="020B0604020202020204" pitchFamily="34" charset="0"/>
                <a:cs typeface="Arial" panose="020B0604020202020204" pitchFamily="34" charset="0"/>
              </a:rPr>
              <a:t>elson</a:t>
            </a:r>
            <a:r>
              <a:rPr sz="1400" spc="-54" dirty="0">
                <a:latin typeface="Arial" panose="020B0604020202020204" pitchFamily="34" charset="0"/>
                <a:cs typeface="Arial" panose="020B0604020202020204" pitchFamily="34" charset="0"/>
              </a:rPr>
              <a:t> </a:t>
            </a:r>
            <a:r>
              <a:rPr sz="1400" spc="59" dirty="0">
                <a:latin typeface="Arial" panose="020B0604020202020204" pitchFamily="34" charset="0"/>
                <a:cs typeface="Arial" panose="020B0604020202020204" pitchFamily="34" charset="0"/>
              </a:rPr>
              <a:t>-</a:t>
            </a:r>
            <a:r>
              <a:rPr sz="1400" spc="-54" dirty="0">
                <a:latin typeface="Arial" panose="020B0604020202020204" pitchFamily="34" charset="0"/>
                <a:cs typeface="Arial" panose="020B0604020202020204" pitchFamily="34" charset="0"/>
              </a:rPr>
              <a:t> </a:t>
            </a:r>
            <a:r>
              <a:rPr sz="1400" spc="23" dirty="0">
                <a:latin typeface="Arial" panose="020B0604020202020204" pitchFamily="34" charset="0"/>
                <a:cs typeface="Arial" panose="020B0604020202020204" pitchFamily="34" charset="0"/>
              </a:rPr>
              <a:t>Hyper</a:t>
            </a:r>
            <a:r>
              <a:rPr sz="1400" dirty="0">
                <a:latin typeface="Arial" panose="020B0604020202020204" pitchFamily="34" charset="0"/>
                <a:cs typeface="Arial" panose="020B0604020202020204" pitchFamily="34" charset="0"/>
              </a:rPr>
              <a:t>t</a:t>
            </a:r>
            <a:r>
              <a:rPr sz="1400" spc="18" dirty="0">
                <a:latin typeface="Arial" panose="020B0604020202020204" pitchFamily="34" charset="0"/>
                <a:cs typeface="Arial" panose="020B0604020202020204" pitchFamily="34" charset="0"/>
              </a:rPr>
              <a:t>e</a:t>
            </a:r>
            <a:r>
              <a:rPr sz="1400" spc="-41" dirty="0">
                <a:latin typeface="Arial" panose="020B0604020202020204" pitchFamily="34" charset="0"/>
                <a:cs typeface="Arial" panose="020B0604020202020204" pitchFamily="34" charset="0"/>
              </a:rPr>
              <a:t>xt</a:t>
            </a:r>
            <a:endParaRPr sz="1400" dirty="0">
              <a:latin typeface="Arial" panose="020B0604020202020204" pitchFamily="34" charset="0"/>
              <a:cs typeface="Arial" panose="020B0604020202020204" pitchFamily="34" charset="0"/>
            </a:endParaRPr>
          </a:p>
        </p:txBody>
      </p:sp>
      <p:sp>
        <p:nvSpPr>
          <p:cNvPr id="15" name="object 15"/>
          <p:cNvSpPr txBox="1"/>
          <p:nvPr/>
        </p:nvSpPr>
        <p:spPr>
          <a:xfrm>
            <a:off x="6351491" y="4935609"/>
            <a:ext cx="946669" cy="523220"/>
          </a:xfrm>
          <a:prstGeom prst="rect">
            <a:avLst/>
          </a:prstGeom>
        </p:spPr>
        <p:txBody>
          <a:bodyPr wrap="none" anchor="ctr">
            <a:spAutoFit/>
          </a:bodyPr>
          <a:lstStyle>
            <a:defPPr>
              <a:defRPr lang="en-US"/>
            </a:defPPr>
            <a:lvl1pPr>
              <a:defRPr sz="2800" spc="-77">
                <a:effectLst>
                  <a:outerShdw blurRad="38100" dist="38100" dir="2700000" algn="tl">
                    <a:srgbClr val="000000">
                      <a:alpha val="43137"/>
                    </a:srgbClr>
                  </a:outerShdw>
                </a:effectLst>
              </a:defRPr>
            </a:lvl1pPr>
          </a:lstStyle>
          <a:p>
            <a:r>
              <a:rPr dirty="0">
                <a:latin typeface="Arial" panose="020B0604020202020204" pitchFamily="34" charset="0"/>
                <a:cs typeface="Arial" panose="020B0604020202020204" pitchFamily="34" charset="0"/>
              </a:rPr>
              <a:t>1984</a:t>
            </a:r>
          </a:p>
        </p:txBody>
      </p:sp>
      <p:sp>
        <p:nvSpPr>
          <p:cNvPr id="16" name="object 16"/>
          <p:cNvSpPr txBox="1"/>
          <p:nvPr/>
        </p:nvSpPr>
        <p:spPr>
          <a:xfrm>
            <a:off x="7453793" y="3547940"/>
            <a:ext cx="3514292" cy="483966"/>
          </a:xfrm>
          <a:prstGeom prst="rect">
            <a:avLst/>
          </a:prstGeom>
          <a:solidFill>
            <a:srgbClr val="A7C1A0"/>
          </a:solidFill>
        </p:spPr>
        <p:txBody>
          <a:bodyPr vert="horz" wrap="square" lIns="0" tIns="0" rIns="0" bIns="0" rtlCol="0" anchor="ctr">
            <a:noAutofit/>
          </a:bodyPr>
          <a:lstStyle/>
          <a:p>
            <a:pPr marL="28791" marR="545300">
              <a:lnSpc>
                <a:spcPct val="115399"/>
              </a:lnSpc>
            </a:pPr>
            <a:r>
              <a:rPr sz="1400" spc="-14" dirty="0">
                <a:latin typeface="Arial" panose="020B0604020202020204" pitchFamily="34" charset="0"/>
                <a:cs typeface="Arial" panose="020B0604020202020204" pitchFamily="34" charset="0"/>
              </a:rPr>
              <a:t>T</a:t>
            </a:r>
            <a:r>
              <a:rPr sz="1400" spc="86" dirty="0">
                <a:latin typeface="Arial" panose="020B0604020202020204" pitchFamily="34" charset="0"/>
                <a:cs typeface="Arial" panose="020B0604020202020204" pitchFamily="34" charset="0"/>
              </a:rPr>
              <a:t>CP</a:t>
            </a:r>
            <a:r>
              <a:rPr sz="1400" spc="-86" dirty="0">
                <a:latin typeface="Arial" panose="020B0604020202020204" pitchFamily="34" charset="0"/>
                <a:cs typeface="Arial" panose="020B0604020202020204" pitchFamily="34" charset="0"/>
              </a:rPr>
              <a:t> </a:t>
            </a:r>
            <a:r>
              <a:rPr sz="1400" spc="-118" dirty="0">
                <a:latin typeface="Arial" panose="020B0604020202020204" pitchFamily="34" charset="0"/>
                <a:cs typeface="Arial" panose="020B0604020202020204" pitchFamily="34" charset="0"/>
              </a:rPr>
              <a:t>(</a:t>
            </a:r>
            <a:r>
              <a:rPr sz="1400" spc="-103" dirty="0">
                <a:latin typeface="Arial" panose="020B0604020202020204" pitchFamily="34" charset="0"/>
                <a:cs typeface="Arial" panose="020B0604020202020204" pitchFamily="34" charset="0"/>
              </a:rPr>
              <a:t>T</a:t>
            </a:r>
            <a:r>
              <a:rPr sz="1400" spc="-59" dirty="0">
                <a:latin typeface="Arial" panose="020B0604020202020204" pitchFamily="34" charset="0"/>
                <a:cs typeface="Arial" panose="020B0604020202020204" pitchFamily="34" charset="0"/>
              </a:rPr>
              <a:t>r</a:t>
            </a:r>
            <a:r>
              <a:rPr sz="1400" spc="36" dirty="0">
                <a:latin typeface="Arial" panose="020B0604020202020204" pitchFamily="34" charset="0"/>
                <a:cs typeface="Arial" panose="020B0604020202020204" pitchFamily="34" charset="0"/>
              </a:rPr>
              <a:t>ansmission</a:t>
            </a:r>
            <a:r>
              <a:rPr sz="1400" spc="-54" dirty="0">
                <a:latin typeface="Arial" panose="020B0604020202020204" pitchFamily="34" charset="0"/>
                <a:cs typeface="Arial" panose="020B0604020202020204" pitchFamily="34" charset="0"/>
              </a:rPr>
              <a:t> </a:t>
            </a:r>
            <a:r>
              <a:rPr sz="1400" spc="63" dirty="0">
                <a:latin typeface="Arial" panose="020B0604020202020204" pitchFamily="34" charset="0"/>
                <a:cs typeface="Arial" panose="020B0604020202020204" pitchFamily="34" charset="0"/>
              </a:rPr>
              <a:t>Co</a:t>
            </a:r>
            <a:r>
              <a:rPr sz="1400" spc="54" dirty="0">
                <a:latin typeface="Arial" panose="020B0604020202020204" pitchFamily="34" charset="0"/>
                <a:cs typeface="Arial" panose="020B0604020202020204" pitchFamily="34" charset="0"/>
              </a:rPr>
              <a:t>n</a:t>
            </a:r>
            <a:r>
              <a:rPr sz="1400" spc="-63" dirty="0">
                <a:latin typeface="Arial" panose="020B0604020202020204" pitchFamily="34" charset="0"/>
                <a:cs typeface="Arial" panose="020B0604020202020204" pitchFamily="34" charset="0"/>
              </a:rPr>
              <a:t>t</a:t>
            </a:r>
            <a:r>
              <a:rPr sz="1400" spc="-95" dirty="0">
                <a:latin typeface="Arial" panose="020B0604020202020204" pitchFamily="34" charset="0"/>
                <a:cs typeface="Arial" panose="020B0604020202020204" pitchFamily="34" charset="0"/>
              </a:rPr>
              <a:t>r</a:t>
            </a:r>
            <a:r>
              <a:rPr sz="1400" spc="18" dirty="0">
                <a:latin typeface="Arial" panose="020B0604020202020204" pitchFamily="34" charset="0"/>
                <a:cs typeface="Arial" panose="020B0604020202020204" pitchFamily="34" charset="0"/>
              </a:rPr>
              <a:t>ol</a:t>
            </a:r>
            <a:r>
              <a:rPr sz="1400" spc="14" dirty="0">
                <a:latin typeface="Arial" panose="020B0604020202020204" pitchFamily="34" charset="0"/>
                <a:cs typeface="Arial" panose="020B0604020202020204" pitchFamily="34" charset="0"/>
              </a:rPr>
              <a:t> </a:t>
            </a:r>
            <a:r>
              <a:rPr lang="de-AT" sz="1400" spc="14" dirty="0">
                <a:latin typeface="Arial" panose="020B0604020202020204" pitchFamily="34" charset="0"/>
                <a:cs typeface="Arial" panose="020B0604020202020204" pitchFamily="34" charset="0"/>
              </a:rPr>
              <a:t>P</a:t>
            </a:r>
            <a:r>
              <a:rPr sz="1400" spc="-23" dirty="0" err="1">
                <a:latin typeface="Arial" panose="020B0604020202020204" pitchFamily="34" charset="0"/>
                <a:cs typeface="Arial" panose="020B0604020202020204" pitchFamily="34" charset="0"/>
              </a:rPr>
              <a:t>r</a:t>
            </a:r>
            <a:r>
              <a:rPr sz="1400" spc="50" dirty="0" err="1">
                <a:latin typeface="Arial" panose="020B0604020202020204" pitchFamily="34" charset="0"/>
                <a:cs typeface="Arial" panose="020B0604020202020204" pitchFamily="34" charset="0"/>
              </a:rPr>
              <a:t>o</a:t>
            </a:r>
            <a:r>
              <a:rPr sz="1400" spc="-95" dirty="0" err="1">
                <a:latin typeface="Arial" panose="020B0604020202020204" pitchFamily="34" charset="0"/>
                <a:cs typeface="Arial" panose="020B0604020202020204" pitchFamily="34" charset="0"/>
              </a:rPr>
              <a:t>t</a:t>
            </a:r>
            <a:r>
              <a:rPr sz="1400" spc="59" dirty="0" err="1">
                <a:latin typeface="Arial" panose="020B0604020202020204" pitchFamily="34" charset="0"/>
                <a:cs typeface="Arial" panose="020B0604020202020204" pitchFamily="34" charset="0"/>
              </a:rPr>
              <a:t>o</a:t>
            </a:r>
            <a:r>
              <a:rPr sz="1400" spc="45" dirty="0" err="1">
                <a:latin typeface="Arial" panose="020B0604020202020204" pitchFamily="34" charset="0"/>
                <a:cs typeface="Arial" panose="020B0604020202020204" pitchFamily="34" charset="0"/>
              </a:rPr>
              <a:t>c</a:t>
            </a:r>
            <a:r>
              <a:rPr sz="1400" spc="-68" dirty="0" err="1">
                <a:latin typeface="Arial" panose="020B0604020202020204" pitchFamily="34" charset="0"/>
                <a:cs typeface="Arial" panose="020B0604020202020204" pitchFamily="34" charset="0"/>
              </a:rPr>
              <a:t>ol</a:t>
            </a:r>
            <a:r>
              <a:rPr sz="1400" spc="-68" dirty="0">
                <a:latin typeface="Arial" panose="020B0604020202020204" pitchFamily="34" charset="0"/>
                <a:cs typeface="Arial" panose="020B0604020202020204" pitchFamily="34" charset="0"/>
              </a:rPr>
              <a:t>),</a:t>
            </a:r>
            <a:r>
              <a:rPr sz="1400" spc="-54" dirty="0">
                <a:latin typeface="Arial" panose="020B0604020202020204" pitchFamily="34" charset="0"/>
                <a:cs typeface="Arial" panose="020B0604020202020204" pitchFamily="34" charset="0"/>
              </a:rPr>
              <a:t> </a:t>
            </a:r>
            <a:r>
              <a:rPr sz="1400" spc="59" dirty="0">
                <a:latin typeface="Arial" panose="020B0604020202020204" pitchFamily="34" charset="0"/>
                <a:cs typeface="Arial" panose="020B0604020202020204" pitchFamily="34" charset="0"/>
              </a:rPr>
              <a:t>E</a:t>
            </a:r>
            <a:r>
              <a:rPr sz="1400" spc="86" dirty="0">
                <a:latin typeface="Arial" panose="020B0604020202020204" pitchFamily="34" charset="0"/>
                <a:cs typeface="Arial" panose="020B0604020202020204" pitchFamily="34" charset="0"/>
              </a:rPr>
              <a:t>-</a:t>
            </a:r>
            <a:r>
              <a:rPr lang="en-US" sz="1400" spc="154" dirty="0">
                <a:latin typeface="Arial" panose="020B0604020202020204" pitchFamily="34" charset="0"/>
                <a:cs typeface="Arial" panose="020B0604020202020204" pitchFamily="34" charset="0"/>
              </a:rPr>
              <a:t>Ma</a:t>
            </a:r>
            <a:r>
              <a:rPr sz="1400" spc="-32" dirty="0">
                <a:latin typeface="Arial" panose="020B0604020202020204" pitchFamily="34" charset="0"/>
                <a:cs typeface="Arial" panose="020B0604020202020204" pitchFamily="34" charset="0"/>
              </a:rPr>
              <a:t>il</a:t>
            </a:r>
            <a:r>
              <a:rPr sz="1400" spc="-95" dirty="0">
                <a:latin typeface="Arial" panose="020B0604020202020204" pitchFamily="34" charset="0"/>
                <a:cs typeface="Arial" panose="020B0604020202020204" pitchFamily="34" charset="0"/>
              </a:rPr>
              <a:t> </a:t>
            </a:r>
            <a:r>
              <a:rPr sz="1400" spc="54" dirty="0">
                <a:latin typeface="Arial" panose="020B0604020202020204" pitchFamily="34" charset="0"/>
                <a:cs typeface="Arial" panose="020B0604020202020204" pitchFamily="34" charset="0"/>
              </a:rPr>
              <a:t>und</a:t>
            </a:r>
            <a:r>
              <a:rPr sz="1400" spc="-54" dirty="0">
                <a:latin typeface="Arial" panose="020B0604020202020204" pitchFamily="34" charset="0"/>
                <a:cs typeface="Arial" panose="020B0604020202020204" pitchFamily="34" charset="0"/>
              </a:rPr>
              <a:t> </a:t>
            </a:r>
            <a:r>
              <a:rPr sz="1400" spc="-131"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18" name="object 18"/>
          <p:cNvSpPr txBox="1"/>
          <p:nvPr/>
        </p:nvSpPr>
        <p:spPr>
          <a:xfrm>
            <a:off x="7453793" y="4273905"/>
            <a:ext cx="3508960" cy="483966"/>
          </a:xfrm>
          <a:prstGeom prst="rect">
            <a:avLst/>
          </a:prstGeom>
          <a:solidFill>
            <a:srgbClr val="A7C1A0"/>
          </a:solidFill>
        </p:spPr>
        <p:txBody>
          <a:bodyPr vert="horz" wrap="square" lIns="0" tIns="0" rIns="0" bIns="0" rtlCol="0" anchor="ctr">
            <a:noAutofit/>
          </a:bodyPr>
          <a:lstStyle/>
          <a:p>
            <a:pPr marL="28791"/>
            <a:r>
              <a:rPr sz="1400" spc="18" dirty="0">
                <a:latin typeface="Arial" panose="020B0604020202020204" pitchFamily="34" charset="0"/>
                <a:cs typeface="Arial" panose="020B0604020202020204" pitchFamily="34" charset="0"/>
              </a:rPr>
              <a:t>IP</a:t>
            </a:r>
            <a:r>
              <a:rPr sz="1400" spc="-86" dirty="0">
                <a:latin typeface="Arial" panose="020B0604020202020204" pitchFamily="34" charset="0"/>
                <a:cs typeface="Arial" panose="020B0604020202020204" pitchFamily="34" charset="0"/>
              </a:rPr>
              <a:t> </a:t>
            </a:r>
            <a:r>
              <a:rPr sz="1400" spc="-32" dirty="0">
                <a:latin typeface="Arial" panose="020B0604020202020204" pitchFamily="34" charset="0"/>
                <a:cs typeface="Arial" panose="020B0604020202020204" pitchFamily="34" charset="0"/>
              </a:rPr>
              <a:t>(I</a:t>
            </a:r>
            <a:r>
              <a:rPr sz="1400" spc="-63" dirty="0">
                <a:latin typeface="Arial" panose="020B0604020202020204" pitchFamily="34" charset="0"/>
                <a:cs typeface="Arial" panose="020B0604020202020204" pitchFamily="34" charset="0"/>
              </a:rPr>
              <a:t>n</a:t>
            </a:r>
            <a:r>
              <a:rPr sz="1400" spc="-95" dirty="0">
                <a:latin typeface="Arial" panose="020B0604020202020204" pitchFamily="34" charset="0"/>
                <a:cs typeface="Arial" panose="020B0604020202020204" pitchFamily="34" charset="0"/>
              </a:rPr>
              <a:t>t</a:t>
            </a:r>
            <a:r>
              <a:rPr sz="1400" spc="23" dirty="0">
                <a:latin typeface="Arial" panose="020B0604020202020204" pitchFamily="34" charset="0"/>
                <a:cs typeface="Arial" panose="020B0604020202020204" pitchFamily="34" charset="0"/>
              </a:rPr>
              <a:t>ern</a:t>
            </a:r>
            <a:r>
              <a:rPr sz="1400" spc="14" dirty="0">
                <a:latin typeface="Arial" panose="020B0604020202020204" pitchFamily="34" charset="0"/>
                <a:cs typeface="Arial" panose="020B0604020202020204" pitchFamily="34" charset="0"/>
              </a:rPr>
              <a:t>e</a:t>
            </a:r>
            <a:r>
              <a:rPr sz="1400" spc="-77" dirty="0">
                <a:latin typeface="Arial" panose="020B0604020202020204" pitchFamily="34" charset="0"/>
                <a:cs typeface="Arial" panose="020B0604020202020204" pitchFamily="34" charset="0"/>
              </a:rPr>
              <a:t>t</a:t>
            </a:r>
            <a:r>
              <a:rPr sz="1400" spc="-54"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P</a:t>
            </a:r>
            <a:r>
              <a:rPr sz="1400" spc="-23" dirty="0">
                <a:latin typeface="Arial" panose="020B0604020202020204" pitchFamily="34" charset="0"/>
                <a:cs typeface="Arial" panose="020B0604020202020204" pitchFamily="34" charset="0"/>
              </a:rPr>
              <a:t>r</a:t>
            </a:r>
            <a:r>
              <a:rPr sz="1400" spc="50" dirty="0">
                <a:latin typeface="Arial" panose="020B0604020202020204" pitchFamily="34" charset="0"/>
                <a:cs typeface="Arial" panose="020B0604020202020204" pitchFamily="34" charset="0"/>
              </a:rPr>
              <a:t>o</a:t>
            </a:r>
            <a:r>
              <a:rPr sz="1400" spc="-95" dirty="0">
                <a:latin typeface="Arial" panose="020B0604020202020204" pitchFamily="34" charset="0"/>
                <a:cs typeface="Arial" panose="020B0604020202020204" pitchFamily="34" charset="0"/>
              </a:rPr>
              <a:t>t</a:t>
            </a:r>
            <a:r>
              <a:rPr sz="1400" spc="59" dirty="0">
                <a:latin typeface="Arial" panose="020B0604020202020204" pitchFamily="34" charset="0"/>
                <a:cs typeface="Arial" panose="020B0604020202020204" pitchFamily="34" charset="0"/>
              </a:rPr>
              <a:t>o</a:t>
            </a:r>
            <a:r>
              <a:rPr sz="1400" spc="45" dirty="0">
                <a:latin typeface="Arial" panose="020B0604020202020204" pitchFamily="34" charset="0"/>
                <a:cs typeface="Arial" panose="020B0604020202020204" pitchFamily="34" charset="0"/>
              </a:rPr>
              <a:t>c</a:t>
            </a:r>
            <a:r>
              <a:rPr sz="1400" spc="-32" dirty="0">
                <a:latin typeface="Arial" panose="020B0604020202020204" pitchFamily="34" charset="0"/>
                <a:cs typeface="Arial" panose="020B0604020202020204" pitchFamily="34" charset="0"/>
              </a:rPr>
              <a:t>ol)</a:t>
            </a:r>
            <a:endParaRPr sz="1400" dirty="0">
              <a:latin typeface="Arial" panose="020B0604020202020204" pitchFamily="34" charset="0"/>
              <a:cs typeface="Arial" panose="020B0604020202020204" pitchFamily="34" charset="0"/>
            </a:endParaRPr>
          </a:p>
        </p:txBody>
      </p:sp>
      <p:sp>
        <p:nvSpPr>
          <p:cNvPr id="20" name="object 20"/>
          <p:cNvSpPr txBox="1"/>
          <p:nvPr/>
        </p:nvSpPr>
        <p:spPr>
          <a:xfrm>
            <a:off x="7448984" y="4935609"/>
            <a:ext cx="3514292" cy="483966"/>
          </a:xfrm>
          <a:prstGeom prst="rect">
            <a:avLst/>
          </a:prstGeom>
          <a:solidFill>
            <a:srgbClr val="A7C1A0"/>
          </a:solidFill>
        </p:spPr>
        <p:txBody>
          <a:bodyPr vert="horz" wrap="square" lIns="0" tIns="0" rIns="0" bIns="0" rtlCol="0" anchor="ctr">
            <a:noAutofit/>
          </a:bodyPr>
          <a:lstStyle/>
          <a:p>
            <a:pPr marL="28791"/>
            <a:r>
              <a:rPr sz="1400" spc="136" dirty="0">
                <a:latin typeface="Arial" panose="020B0604020202020204" pitchFamily="34" charset="0"/>
                <a:cs typeface="Arial" panose="020B0604020202020204" pitchFamily="34" charset="0"/>
              </a:rPr>
              <a:t>DNS</a:t>
            </a:r>
            <a:r>
              <a:rPr sz="1400" spc="-54" dirty="0">
                <a:latin typeface="Arial" panose="020B0604020202020204" pitchFamily="34" charset="0"/>
                <a:cs typeface="Arial" panose="020B0604020202020204" pitchFamily="34" charset="0"/>
              </a:rPr>
              <a:t> </a:t>
            </a:r>
            <a:r>
              <a:rPr sz="1400" spc="18" dirty="0">
                <a:latin typeface="Arial" panose="020B0604020202020204" pitchFamily="34" charset="0"/>
                <a:cs typeface="Arial" panose="020B0604020202020204" pitchFamily="34" charset="0"/>
              </a:rPr>
              <a:t>(Domain</a:t>
            </a:r>
            <a:r>
              <a:rPr sz="1400" spc="-54" dirty="0">
                <a:latin typeface="Arial" panose="020B0604020202020204" pitchFamily="34" charset="0"/>
                <a:cs typeface="Arial" panose="020B0604020202020204" pitchFamily="34" charset="0"/>
              </a:rPr>
              <a:t> </a:t>
            </a:r>
            <a:r>
              <a:rPr sz="1400" spc="145" dirty="0">
                <a:latin typeface="Arial" panose="020B0604020202020204" pitchFamily="34" charset="0"/>
                <a:cs typeface="Arial" panose="020B0604020202020204" pitchFamily="34" charset="0"/>
              </a:rPr>
              <a:t>N</a:t>
            </a:r>
            <a:r>
              <a:rPr sz="1400" spc="50" dirty="0">
                <a:latin typeface="Arial" panose="020B0604020202020204" pitchFamily="34" charset="0"/>
                <a:cs typeface="Arial" panose="020B0604020202020204" pitchFamily="34" charset="0"/>
              </a:rPr>
              <a:t>ame</a:t>
            </a:r>
            <a:r>
              <a:rPr sz="1400" spc="-54" dirty="0">
                <a:latin typeface="Arial" panose="020B0604020202020204" pitchFamily="34" charset="0"/>
                <a:cs typeface="Arial" panose="020B0604020202020204" pitchFamily="34" charset="0"/>
              </a:rPr>
              <a:t> </a:t>
            </a:r>
            <a:r>
              <a:rPr sz="1400" spc="50" dirty="0">
                <a:latin typeface="Arial" panose="020B0604020202020204" pitchFamily="34" charset="0"/>
                <a:cs typeface="Arial" panose="020B0604020202020204" pitchFamily="34" charset="0"/>
              </a:rPr>
              <a:t>Ser</a:t>
            </a:r>
            <a:r>
              <a:rPr sz="1400" spc="27" dirty="0">
                <a:latin typeface="Arial" panose="020B0604020202020204" pitchFamily="34" charset="0"/>
                <a:cs typeface="Arial" panose="020B0604020202020204" pitchFamily="34" charset="0"/>
              </a:rPr>
              <a:t>v</a:t>
            </a:r>
            <a:r>
              <a:rPr sz="1400" spc="-45" dirty="0">
                <a:latin typeface="Arial" panose="020B0604020202020204" pitchFamily="34" charset="0"/>
                <a:cs typeface="Arial" panose="020B0604020202020204" pitchFamily="34" charset="0"/>
              </a:rPr>
              <a:t>er)</a:t>
            </a:r>
            <a:endParaRPr sz="1400" dirty="0">
              <a:latin typeface="Arial" panose="020B0604020202020204" pitchFamily="34" charset="0"/>
              <a:cs typeface="Arial" panose="020B0604020202020204" pitchFamily="34" charset="0"/>
            </a:endParaRPr>
          </a:p>
        </p:txBody>
      </p:sp>
      <p:sp>
        <p:nvSpPr>
          <p:cNvPr id="25" name="Rechteck 24">
            <a:extLst>
              <a:ext uri="{FF2B5EF4-FFF2-40B4-BE49-F238E27FC236}">
                <a16:creationId xmlns:a16="http://schemas.microsoft.com/office/drawing/2014/main" id="{6C6ECA8E-17B9-4076-8F34-2475BC35E767}"/>
              </a:ext>
            </a:extLst>
          </p:cNvPr>
          <p:cNvSpPr/>
          <p:nvPr/>
        </p:nvSpPr>
        <p:spPr>
          <a:xfrm>
            <a:off x="6334755" y="3477390"/>
            <a:ext cx="946669" cy="523220"/>
          </a:xfrm>
          <a:prstGeom prst="rect">
            <a:avLst/>
          </a:prstGeom>
        </p:spPr>
        <p:txBody>
          <a:bodyPr wrap="none" anchor="ctr">
            <a:spAutoFit/>
          </a:bodyPr>
          <a:lstStyle/>
          <a:p>
            <a:r>
              <a:rPr lang="de-AT"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1972</a:t>
            </a:r>
          </a:p>
        </p:txBody>
      </p:sp>
      <p:sp>
        <p:nvSpPr>
          <p:cNvPr id="26" name="Rechteck 25">
            <a:extLst>
              <a:ext uri="{FF2B5EF4-FFF2-40B4-BE49-F238E27FC236}">
                <a16:creationId xmlns:a16="http://schemas.microsoft.com/office/drawing/2014/main" id="{97470EF8-4FC1-4AB3-9484-6B0383F0DCC9}"/>
              </a:ext>
            </a:extLst>
          </p:cNvPr>
          <p:cNvSpPr/>
          <p:nvPr/>
        </p:nvSpPr>
        <p:spPr>
          <a:xfrm>
            <a:off x="6351491" y="4273905"/>
            <a:ext cx="946669" cy="523220"/>
          </a:xfrm>
          <a:prstGeom prst="rect">
            <a:avLst/>
          </a:prstGeom>
        </p:spPr>
        <p:txBody>
          <a:bodyPr wrap="none" anchor="ctr">
            <a:spAutoFit/>
          </a:bodyPr>
          <a:lstStyle/>
          <a:p>
            <a:r>
              <a:rPr lang="de-AT"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1978</a:t>
            </a:r>
          </a:p>
        </p:txBody>
      </p:sp>
      <p:sp>
        <p:nvSpPr>
          <p:cNvPr id="27" name="object 8">
            <a:extLst>
              <a:ext uri="{FF2B5EF4-FFF2-40B4-BE49-F238E27FC236}">
                <a16:creationId xmlns:a16="http://schemas.microsoft.com/office/drawing/2014/main" id="{0A564A93-013B-43D0-9E74-0352EB23FC06}"/>
              </a:ext>
            </a:extLst>
          </p:cNvPr>
          <p:cNvSpPr txBox="1"/>
          <p:nvPr/>
        </p:nvSpPr>
        <p:spPr>
          <a:xfrm>
            <a:off x="972208" y="4192639"/>
            <a:ext cx="946669" cy="523220"/>
          </a:xfrm>
          <a:prstGeom prst="rect">
            <a:avLst/>
          </a:prstGeom>
        </p:spPr>
        <p:txBody>
          <a:bodyPr wrap="none" anchor="ctr">
            <a:spAutoFit/>
          </a:bodyPr>
          <a:lstStyle>
            <a:defPPr>
              <a:defRPr lang="en-US"/>
            </a:defPPr>
            <a:lvl1pPr>
              <a:defRPr sz="2800" spc="-77">
                <a:effectLst>
                  <a:outerShdw blurRad="38100" dist="38100" dir="2700000" algn="tl">
                    <a:srgbClr val="000000">
                      <a:alpha val="43137"/>
                    </a:srgbClr>
                  </a:outerShdw>
                </a:effectLst>
              </a:defRPr>
            </a:lvl1pPr>
          </a:lstStyle>
          <a:p>
            <a:r>
              <a:rPr dirty="0">
                <a:latin typeface="Arial" panose="020B0604020202020204" pitchFamily="34" charset="0"/>
                <a:cs typeface="Arial" panose="020B0604020202020204" pitchFamily="34" charset="0"/>
              </a:rPr>
              <a:t>1965</a:t>
            </a:r>
          </a:p>
        </p:txBody>
      </p:sp>
      <p:sp>
        <p:nvSpPr>
          <p:cNvPr id="28" name="object 8">
            <a:extLst>
              <a:ext uri="{FF2B5EF4-FFF2-40B4-BE49-F238E27FC236}">
                <a16:creationId xmlns:a16="http://schemas.microsoft.com/office/drawing/2014/main" id="{9C422A13-7C9A-4020-A70F-43CAF47BD14B}"/>
              </a:ext>
            </a:extLst>
          </p:cNvPr>
          <p:cNvSpPr txBox="1"/>
          <p:nvPr/>
        </p:nvSpPr>
        <p:spPr>
          <a:xfrm>
            <a:off x="972208" y="3387640"/>
            <a:ext cx="950197" cy="523220"/>
          </a:xfrm>
          <a:prstGeom prst="rect">
            <a:avLst/>
          </a:prstGeom>
        </p:spPr>
        <p:txBody>
          <a:bodyPr wrap="none" anchor="ctr">
            <a:spAutoFit/>
          </a:bodyPr>
          <a:lstStyle>
            <a:defPPr>
              <a:defRPr lang="en-US"/>
            </a:defPPr>
            <a:lvl1pPr>
              <a:defRPr sz="2800" spc="-77">
                <a:effectLst>
                  <a:outerShdw blurRad="38100" dist="38100" dir="2700000" algn="tl">
                    <a:srgbClr val="000000">
                      <a:alpha val="43137"/>
                    </a:srgbClr>
                  </a:outerShdw>
                </a:effectLst>
              </a:defRPr>
            </a:lvl1pPr>
          </a:lstStyle>
          <a:p>
            <a:r>
              <a:rPr dirty="0">
                <a:latin typeface="Arial" panose="020B0604020202020204" pitchFamily="34" charset="0"/>
                <a:cs typeface="Arial" panose="020B0604020202020204" pitchFamily="34" charset="0"/>
              </a:rPr>
              <a:t>1945</a:t>
            </a:r>
          </a:p>
        </p:txBody>
      </p:sp>
      <p:sp>
        <p:nvSpPr>
          <p:cNvPr id="3" name="Titel 2">
            <a:extLst>
              <a:ext uri="{FF2B5EF4-FFF2-40B4-BE49-F238E27FC236}">
                <a16:creationId xmlns:a16="http://schemas.microsoft.com/office/drawing/2014/main" id="{80ED908D-53AF-4619-B49C-09FA415B6B5F}"/>
              </a:ext>
            </a:extLst>
          </p:cNvPr>
          <p:cNvSpPr>
            <a:spLocks noGrp="1"/>
          </p:cNvSpPr>
          <p:nvPr>
            <p:ph type="title"/>
          </p:nvPr>
        </p:nvSpPr>
        <p:spPr/>
        <p:txBody>
          <a:bodyPr/>
          <a:lstStyle/>
          <a:p>
            <a:r>
              <a:rPr lang="de-AT" dirty="0">
                <a:latin typeface="Arial" panose="020B0604020202020204" pitchFamily="34" charset="0"/>
                <a:cs typeface="Arial" panose="020B0604020202020204" pitchFamily="34" charset="0"/>
              </a:rPr>
              <a:t>Geschichte</a:t>
            </a:r>
          </a:p>
        </p:txBody>
      </p:sp>
      <p:sp>
        <p:nvSpPr>
          <p:cNvPr id="41" name="Foliennummernplatzhalter 40">
            <a:extLst>
              <a:ext uri="{FF2B5EF4-FFF2-40B4-BE49-F238E27FC236}">
                <a16:creationId xmlns:a16="http://schemas.microsoft.com/office/drawing/2014/main" id="{C2A09B22-2C80-4C4E-A2B4-C53AD6F555E2}"/>
              </a:ext>
            </a:extLst>
          </p:cNvPr>
          <p:cNvSpPr>
            <a:spLocks noGrp="1"/>
          </p:cNvSpPr>
          <p:nvPr>
            <p:ph type="sldNum" sz="quarter" idx="4294967295"/>
          </p:nvPr>
        </p:nvSpPr>
        <p:spPr>
          <a:xfrm>
            <a:off x="10594975" y="6548438"/>
            <a:ext cx="1597025" cy="309562"/>
          </a:xfrm>
          <a:prstGeom prst="rect">
            <a:avLst/>
          </a:prstGeom>
        </p:spPr>
        <p:txBody>
          <a:bodyPr/>
          <a:lstStyle/>
          <a:p>
            <a:r>
              <a:rPr lang="de-AT">
                <a:latin typeface="Arial" panose="020B0604020202020204" pitchFamily="34" charset="0"/>
                <a:cs typeface="Arial" panose="020B0604020202020204" pitchFamily="34" charset="0"/>
              </a:rPr>
              <a:t>&lt; </a:t>
            </a:r>
            <a:fld id="{6BBE5B70-5D0B-4CE5-AA79-5078F758D57B}" type="slidenum">
              <a:rPr lang="de-AT" smtClean="0">
                <a:latin typeface="Arial" panose="020B0604020202020204" pitchFamily="34" charset="0"/>
                <a:cs typeface="Arial" panose="020B0604020202020204" pitchFamily="34" charset="0"/>
              </a:rPr>
              <a:pPr/>
              <a:t>2</a:t>
            </a:fld>
            <a:r>
              <a:rPr lang="de-AT">
                <a:latin typeface="Arial" panose="020B0604020202020204" pitchFamily="34" charset="0"/>
                <a:cs typeface="Arial" panose="020B0604020202020204" pitchFamily="34" charset="0"/>
              </a:rPr>
              <a:t> /&gt;</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416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679529-2CB9-4474-A1F3-E47ADD4EC6AE}"/>
              </a:ext>
            </a:extLst>
          </p:cNvPr>
          <p:cNvSpPr>
            <a:spLocks noGrp="1"/>
          </p:cNvSpPr>
          <p:nvPr>
            <p:ph type="title"/>
          </p:nvPr>
        </p:nvSpPr>
        <p:spPr>
          <a:xfrm>
            <a:off x="476507" y="222421"/>
            <a:ext cx="4473147" cy="547319"/>
          </a:xfrm>
        </p:spPr>
        <p:txBody>
          <a:bodyPr/>
          <a:lstStyle/>
          <a:p>
            <a:r>
              <a:rPr lang="en-US" dirty="0"/>
              <a:t>CSS </a:t>
            </a:r>
            <a:r>
              <a:rPr lang="en-US" dirty="0" err="1"/>
              <a:t>Versionen</a:t>
            </a:r>
            <a:endParaRPr lang="de-AT" dirty="0"/>
          </a:p>
        </p:txBody>
      </p:sp>
      <p:sp>
        <p:nvSpPr>
          <p:cNvPr id="5" name="Rechteck 4">
            <a:extLst>
              <a:ext uri="{FF2B5EF4-FFF2-40B4-BE49-F238E27FC236}">
                <a16:creationId xmlns:a16="http://schemas.microsoft.com/office/drawing/2014/main" id="{356140ED-2BB1-4062-966F-2AA1FCF41743}"/>
              </a:ext>
            </a:extLst>
          </p:cNvPr>
          <p:cNvSpPr/>
          <p:nvPr/>
        </p:nvSpPr>
        <p:spPr>
          <a:xfrm>
            <a:off x="298952" y="2203021"/>
            <a:ext cx="5625484" cy="1384995"/>
          </a:xfrm>
          <a:prstGeom prst="rect">
            <a:avLst/>
          </a:prstGeom>
        </p:spPr>
        <p:txBody>
          <a:bodyPr wrap="square">
            <a:spAutoFit/>
          </a:bodyPr>
          <a:lstStyle/>
          <a:p>
            <a:pPr marL="285750" indent="-285750">
              <a:buFont typeface="Arial" panose="020B0604020202020204" pitchFamily="34" charset="0"/>
              <a:buChar char="•"/>
            </a:pPr>
            <a:r>
              <a:rPr lang="de-AT" sz="1400" b="0" i="0" dirty="0">
                <a:effectLst/>
                <a:latin typeface="+mj-lt"/>
              </a:rPr>
              <a:t>Anfänge</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erster Vorschlag für Web Stylesheets gab es 1993</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weitere folgten bis 1995</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Dezember 1996 wurde die CSS Level 1 </a:t>
            </a:r>
            <a:r>
              <a:rPr lang="de-AT" sz="1400" b="0" i="0" dirty="0" err="1">
                <a:effectLst/>
                <a:latin typeface="+mj-lt"/>
              </a:rPr>
              <a:t>Recommendation</a:t>
            </a:r>
            <a:r>
              <a:rPr lang="de-AT" sz="1400" dirty="0">
                <a:latin typeface="+mj-lt"/>
              </a:rPr>
              <a:t> </a:t>
            </a:r>
            <a:r>
              <a:rPr lang="de-AT" sz="1400" b="0" i="0" dirty="0">
                <a:effectLst/>
                <a:latin typeface="+mj-lt"/>
              </a:rPr>
              <a:t>publiziert</a:t>
            </a:r>
            <a:br>
              <a:rPr lang="de-AT" sz="1400" b="0" i="0" dirty="0">
                <a:effectLst/>
                <a:latin typeface="+mj-lt"/>
              </a:rPr>
            </a:br>
            <a:r>
              <a:rPr lang="de-AT" sz="1400" b="0" i="0" dirty="0">
                <a:effectLst/>
                <a:latin typeface="+mj-lt"/>
              </a:rPr>
              <a:t>diese Norm befolgen die aktuellen Browser fast vollständig</a:t>
            </a:r>
          </a:p>
        </p:txBody>
      </p:sp>
      <p:sp>
        <p:nvSpPr>
          <p:cNvPr id="6" name="Rechteck 5">
            <a:extLst>
              <a:ext uri="{FF2B5EF4-FFF2-40B4-BE49-F238E27FC236}">
                <a16:creationId xmlns:a16="http://schemas.microsoft.com/office/drawing/2014/main" id="{8F4DAB09-6D0E-40BE-83B8-159EA94EF475}"/>
              </a:ext>
            </a:extLst>
          </p:cNvPr>
          <p:cNvSpPr/>
          <p:nvPr/>
        </p:nvSpPr>
        <p:spPr>
          <a:xfrm>
            <a:off x="298952" y="3838322"/>
            <a:ext cx="6273555" cy="1815882"/>
          </a:xfrm>
          <a:prstGeom prst="rect">
            <a:avLst/>
          </a:prstGeom>
        </p:spPr>
        <p:txBody>
          <a:bodyPr wrap="square">
            <a:spAutoFit/>
          </a:bodyPr>
          <a:lstStyle/>
          <a:p>
            <a:pPr marL="285750" indent="-285750">
              <a:buFont typeface="Arial" panose="020B0604020202020204" pitchFamily="34" charset="0"/>
              <a:buChar char="•"/>
            </a:pPr>
            <a:r>
              <a:rPr lang="de-AT" sz="1400" b="0" i="0" dirty="0">
                <a:effectLst/>
                <a:latin typeface="+mj-lt"/>
              </a:rPr>
              <a:t>CSS Level 2 (CSS2)</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Mai 1998 veröffentlich</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bis Anfang 2010 wurde diese Empfehlung von keinem verbreiteten Webbrowser vollständig umgesetzt</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Juni 2011 wurde CSS 2.1 als fertige Empfehlung veröffentlicht</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inzwischen verarbeiten die meisten Webbrowser CSS 2.1 weitgehend korrekt </a:t>
            </a:r>
            <a:br>
              <a:rPr lang="de-AT" sz="1400" b="0" i="0" dirty="0">
                <a:effectLst/>
                <a:latin typeface="+mj-lt"/>
              </a:rPr>
            </a:br>
            <a:r>
              <a:rPr lang="de-AT" sz="1400" b="0" i="0" dirty="0">
                <a:effectLst/>
                <a:latin typeface="+mj-lt"/>
              </a:rPr>
              <a:t>April 2016 erster Arbeitsentwurf von CSS 2.2 veröffentlicht</a:t>
            </a:r>
          </a:p>
        </p:txBody>
      </p:sp>
      <p:sp>
        <p:nvSpPr>
          <p:cNvPr id="7" name="Rechteck 6">
            <a:extLst>
              <a:ext uri="{FF2B5EF4-FFF2-40B4-BE49-F238E27FC236}">
                <a16:creationId xmlns:a16="http://schemas.microsoft.com/office/drawing/2014/main" id="{2DE9F891-2653-4308-A801-18D9133B74A7}"/>
              </a:ext>
            </a:extLst>
          </p:cNvPr>
          <p:cNvSpPr/>
          <p:nvPr/>
        </p:nvSpPr>
        <p:spPr>
          <a:xfrm>
            <a:off x="5507115" y="454871"/>
            <a:ext cx="5021801" cy="1384995"/>
          </a:xfrm>
          <a:prstGeom prst="rect">
            <a:avLst/>
          </a:prstGeom>
        </p:spPr>
        <p:txBody>
          <a:bodyPr wrap="square">
            <a:spAutoFit/>
          </a:bodyPr>
          <a:lstStyle/>
          <a:p>
            <a:pPr marL="285750" indent="-285750">
              <a:buBlip>
                <a:blip r:embed="rId4">
                  <a:extLst>
                    <a:ext uri="{96DAC541-7B7A-43D3-8B79-37D633B846F1}">
                      <asvg:svgBlip xmlns:asvg="http://schemas.microsoft.com/office/drawing/2016/SVG/main" r:embed="rId5"/>
                    </a:ext>
                  </a:extLst>
                </a:blip>
              </a:buBlip>
            </a:pPr>
            <a:r>
              <a:rPr lang="de-AT" sz="1400" dirty="0">
                <a:latin typeface="+mj-lt"/>
              </a:rPr>
              <a:t>C</a:t>
            </a:r>
            <a:r>
              <a:rPr lang="de-AT" sz="1400" b="0" i="0" dirty="0">
                <a:effectLst/>
                <a:latin typeface="+mj-lt"/>
              </a:rPr>
              <a:t>ascading Style Sheet</a:t>
            </a:r>
          </a:p>
          <a:p>
            <a:pPr marL="285750" indent="-285750">
              <a:buBlip>
                <a:blip r:embed="rId4">
                  <a:extLst>
                    <a:ext uri="{96DAC541-7B7A-43D3-8B79-37D633B846F1}">
                      <asvg:svgBlip xmlns:asvg="http://schemas.microsoft.com/office/drawing/2016/SVG/main" r:embed="rId5"/>
                    </a:ext>
                  </a:extLst>
                </a:blip>
              </a:buBlip>
            </a:pPr>
            <a:r>
              <a:rPr lang="de-AT" sz="1400" b="0" i="0" dirty="0">
                <a:effectLst/>
                <a:latin typeface="+mj-lt"/>
              </a:rPr>
              <a:t>eine der Kernsprachen des World Wide Webs</a:t>
            </a:r>
          </a:p>
          <a:p>
            <a:pPr marL="285750" indent="-285750">
              <a:buBlip>
                <a:blip r:embed="rId4">
                  <a:extLst>
                    <a:ext uri="{96DAC541-7B7A-43D3-8B79-37D633B846F1}">
                      <asvg:svgBlip xmlns:asvg="http://schemas.microsoft.com/office/drawing/2016/SVG/main" r:embed="rId5"/>
                    </a:ext>
                  </a:extLst>
                </a:blip>
              </a:buBlip>
            </a:pPr>
            <a:r>
              <a:rPr lang="de-AT" sz="1400" b="0" i="0" dirty="0">
                <a:effectLst/>
                <a:latin typeface="+mj-lt"/>
              </a:rPr>
              <a:t>wird vom World Wide Web </a:t>
            </a:r>
            <a:r>
              <a:rPr lang="de-AT" sz="1400" b="0" i="0" dirty="0" err="1">
                <a:effectLst/>
                <a:latin typeface="+mj-lt"/>
              </a:rPr>
              <a:t>Consortium</a:t>
            </a:r>
            <a:r>
              <a:rPr lang="de-AT" sz="1400" dirty="0">
                <a:latin typeface="+mj-lt"/>
              </a:rPr>
              <a:t> </a:t>
            </a:r>
            <a:r>
              <a:rPr lang="de-AT" sz="1400" b="0" i="0" dirty="0">
                <a:effectLst/>
                <a:latin typeface="+mj-lt"/>
              </a:rPr>
              <a:t>(W3C) beständig weiterentwickelt</a:t>
            </a:r>
          </a:p>
          <a:p>
            <a:pPr marL="285750" indent="-285750">
              <a:buBlip>
                <a:blip r:embed="rId4">
                  <a:extLst>
                    <a:ext uri="{96DAC541-7B7A-43D3-8B79-37D633B846F1}">
                      <asvg:svgBlip xmlns:asvg="http://schemas.microsoft.com/office/drawing/2016/SVG/main" r:embed="rId5"/>
                    </a:ext>
                  </a:extLst>
                </a:blip>
              </a:buBlip>
            </a:pPr>
            <a:r>
              <a:rPr lang="de-AT" sz="1400" b="0" i="0" dirty="0">
                <a:effectLst/>
                <a:latin typeface="+mj-lt"/>
              </a:rPr>
              <a:t>wurde entworfen um Darstellungsvorgaben von Inhalt zu trennen</a:t>
            </a:r>
          </a:p>
        </p:txBody>
      </p:sp>
      <p:sp>
        <p:nvSpPr>
          <p:cNvPr id="8" name="Rechteck 7">
            <a:extLst>
              <a:ext uri="{FF2B5EF4-FFF2-40B4-BE49-F238E27FC236}">
                <a16:creationId xmlns:a16="http://schemas.microsoft.com/office/drawing/2014/main" id="{9961D4C5-6EF6-4ACA-9E1B-05047DEB196A}"/>
              </a:ext>
            </a:extLst>
          </p:cNvPr>
          <p:cNvSpPr/>
          <p:nvPr/>
        </p:nvSpPr>
        <p:spPr>
          <a:xfrm>
            <a:off x="6381602" y="2253708"/>
            <a:ext cx="6096000" cy="2246769"/>
          </a:xfrm>
          <a:prstGeom prst="rect">
            <a:avLst/>
          </a:prstGeom>
        </p:spPr>
        <p:txBody>
          <a:bodyPr>
            <a:spAutoFit/>
          </a:bodyPr>
          <a:lstStyle/>
          <a:p>
            <a:pPr marL="285750" indent="-285750">
              <a:buFont typeface="Arial" panose="020B0604020202020204" pitchFamily="34" charset="0"/>
              <a:buChar char="•"/>
            </a:pPr>
            <a:r>
              <a:rPr lang="de-AT" sz="1400" b="0" i="0" dirty="0">
                <a:effectLst/>
                <a:latin typeface="+mj-lt"/>
              </a:rPr>
              <a:t>CSS Level 3</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seit 2000 in der Entwicklung</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ist Modular aufgebaut</a:t>
            </a: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derzeit veröffentlicht und breit unterstützte Standards:</a:t>
            </a:r>
          </a:p>
          <a:p>
            <a:pPr marL="1200150" lvl="2" indent="-285750">
              <a:buBlip>
                <a:blip r:embed="rId6">
                  <a:extLst>
                    <a:ext uri="{96DAC541-7B7A-43D3-8B79-37D633B846F1}">
                      <asvg:svgBlip xmlns:asvg="http://schemas.microsoft.com/office/drawing/2016/SVG/main" r:embed="rId7"/>
                    </a:ext>
                  </a:extLst>
                </a:blip>
              </a:buBlip>
            </a:pPr>
            <a:r>
              <a:rPr lang="de-AT" sz="1400" b="0" i="0" dirty="0">
                <a:effectLst/>
                <a:latin typeface="+mj-lt"/>
              </a:rPr>
              <a:t>CSS Color Level 3</a:t>
            </a:r>
          </a:p>
          <a:p>
            <a:pPr marL="1200150" lvl="2" indent="-285750">
              <a:buBlip>
                <a:blip r:embed="rId6">
                  <a:extLst>
                    <a:ext uri="{96DAC541-7B7A-43D3-8B79-37D633B846F1}">
                      <asvg:svgBlip xmlns:asvg="http://schemas.microsoft.com/office/drawing/2016/SVG/main" r:embed="rId7"/>
                    </a:ext>
                  </a:extLst>
                </a:blip>
              </a:buBlip>
            </a:pPr>
            <a:r>
              <a:rPr lang="de-AT" sz="1400" b="0" i="0" dirty="0">
                <a:effectLst/>
                <a:latin typeface="+mj-lt"/>
              </a:rPr>
              <a:t>CSS Namespace</a:t>
            </a:r>
          </a:p>
          <a:p>
            <a:pPr marL="1200150" lvl="2" indent="-285750">
              <a:buBlip>
                <a:blip r:embed="rId6">
                  <a:extLst>
                    <a:ext uri="{96DAC541-7B7A-43D3-8B79-37D633B846F1}">
                      <asvg:svgBlip xmlns:asvg="http://schemas.microsoft.com/office/drawing/2016/SVG/main" r:embed="rId7"/>
                    </a:ext>
                  </a:extLst>
                </a:blip>
              </a:buBlip>
            </a:pPr>
            <a:r>
              <a:rPr lang="de-AT" sz="1400" b="0" i="0" dirty="0" err="1">
                <a:effectLst/>
                <a:latin typeface="+mj-lt"/>
              </a:rPr>
              <a:t>Selectors</a:t>
            </a:r>
            <a:endParaRPr lang="de-AT" sz="1400" b="0" i="0" dirty="0">
              <a:effectLst/>
              <a:latin typeface="+mj-lt"/>
            </a:endParaRPr>
          </a:p>
          <a:p>
            <a:pPr marL="1200150" lvl="2" indent="-285750">
              <a:buBlip>
                <a:blip r:embed="rId6">
                  <a:extLst>
                    <a:ext uri="{96DAC541-7B7A-43D3-8B79-37D633B846F1}">
                      <asvg:svgBlip xmlns:asvg="http://schemas.microsoft.com/office/drawing/2016/SVG/main" r:embed="rId7"/>
                    </a:ext>
                  </a:extLst>
                </a:blip>
              </a:buBlip>
            </a:pPr>
            <a:r>
              <a:rPr lang="de-AT" sz="1400" b="0" i="0" dirty="0">
                <a:effectLst/>
                <a:latin typeface="+mj-lt"/>
              </a:rPr>
              <a:t>Level 3</a:t>
            </a:r>
          </a:p>
          <a:p>
            <a:pPr marL="1200150" lvl="2" indent="-285750">
              <a:buBlip>
                <a:blip r:embed="rId6">
                  <a:extLst>
                    <a:ext uri="{96DAC541-7B7A-43D3-8B79-37D633B846F1}">
                      <asvg:svgBlip xmlns:asvg="http://schemas.microsoft.com/office/drawing/2016/SVG/main" r:embed="rId7"/>
                    </a:ext>
                  </a:extLst>
                </a:blip>
              </a:buBlip>
            </a:pPr>
            <a:r>
              <a:rPr lang="de-AT" sz="1400" b="0" i="0" dirty="0">
                <a:effectLst/>
                <a:latin typeface="+mj-lt"/>
              </a:rPr>
              <a:t>Media </a:t>
            </a:r>
            <a:r>
              <a:rPr lang="de-AT" sz="1400" b="0" i="0" dirty="0" err="1">
                <a:effectLst/>
                <a:latin typeface="+mj-lt"/>
              </a:rPr>
              <a:t>Queries</a:t>
            </a:r>
            <a:endParaRPr lang="de-AT" sz="1400" b="0" i="0" dirty="0">
              <a:effectLst/>
              <a:latin typeface="+mj-lt"/>
            </a:endParaRPr>
          </a:p>
          <a:p>
            <a:pPr marL="742950" lvl="1" indent="-285750">
              <a:buBlip>
                <a:blip r:embed="rId2">
                  <a:extLst>
                    <a:ext uri="{96DAC541-7B7A-43D3-8B79-37D633B846F1}">
                      <asvg:svgBlip xmlns:asvg="http://schemas.microsoft.com/office/drawing/2016/SVG/main" r:embed="rId3"/>
                    </a:ext>
                  </a:extLst>
                </a:blip>
              </a:buBlip>
            </a:pPr>
            <a:r>
              <a:rPr lang="de-AT" sz="1400" b="0" i="0" dirty="0">
                <a:effectLst/>
                <a:latin typeface="+mj-lt"/>
              </a:rPr>
              <a:t>moderne Browser unterstützen bereits viele CSS3 - Module</a:t>
            </a:r>
          </a:p>
        </p:txBody>
      </p:sp>
      <p:sp>
        <p:nvSpPr>
          <p:cNvPr id="9" name="Rechteck 8">
            <a:extLst>
              <a:ext uri="{FF2B5EF4-FFF2-40B4-BE49-F238E27FC236}">
                <a16:creationId xmlns:a16="http://schemas.microsoft.com/office/drawing/2014/main" id="{A15D514A-6C90-40E6-AFE9-3160B08658E4}"/>
              </a:ext>
            </a:extLst>
          </p:cNvPr>
          <p:cNvSpPr/>
          <p:nvPr/>
        </p:nvSpPr>
        <p:spPr>
          <a:xfrm>
            <a:off x="6741184" y="5165846"/>
            <a:ext cx="5376835" cy="954107"/>
          </a:xfrm>
          <a:prstGeom prst="rect">
            <a:avLst/>
          </a:prstGeom>
        </p:spPr>
        <p:txBody>
          <a:bodyPr wrap="square">
            <a:spAutoFit/>
          </a:bodyPr>
          <a:lstStyle/>
          <a:p>
            <a:pPr marL="285750" indent="-285750">
              <a:buFont typeface="Arial" panose="020B0604020202020204" pitchFamily="34" charset="0"/>
              <a:buChar char="•"/>
            </a:pPr>
            <a:r>
              <a:rPr lang="de-AT" sz="1400" b="0" i="0" dirty="0">
                <a:effectLst/>
                <a:latin typeface="+mj-lt"/>
              </a:rPr>
              <a:t>künftige Entwicklungen des Standards bestehen darin, dass die einzelnen CSS - Module unter eigenen Versionsnummern weiterentwickelt werden können, während der Gesamtstandard den Namen CSS3 behalten soll</a:t>
            </a:r>
          </a:p>
        </p:txBody>
      </p:sp>
    </p:spTree>
    <p:extLst>
      <p:ext uri="{BB962C8B-B14F-4D97-AF65-F5344CB8AC3E}">
        <p14:creationId xmlns:p14="http://schemas.microsoft.com/office/powerpoint/2010/main" val="200359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0A3D9-B66E-4AEF-8320-0BE02972D824}"/>
              </a:ext>
            </a:extLst>
          </p:cNvPr>
          <p:cNvSpPr>
            <a:spLocks noGrp="1"/>
          </p:cNvSpPr>
          <p:nvPr>
            <p:ph type="title"/>
          </p:nvPr>
        </p:nvSpPr>
        <p:spPr/>
        <p:txBody>
          <a:bodyPr/>
          <a:lstStyle/>
          <a:p>
            <a:r>
              <a:rPr lang="de-AT" dirty="0" err="1"/>
              <a:t>Ecosysteme</a:t>
            </a:r>
            <a:r>
              <a:rPr lang="de-AT" dirty="0"/>
              <a:t> - wer kümmert sich ums Internet</a:t>
            </a:r>
          </a:p>
        </p:txBody>
      </p:sp>
    </p:spTree>
    <p:extLst>
      <p:ext uri="{BB962C8B-B14F-4D97-AF65-F5344CB8AC3E}">
        <p14:creationId xmlns:p14="http://schemas.microsoft.com/office/powerpoint/2010/main" val="278273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2"/>
          <p:cNvSpPr/>
          <p:nvPr/>
        </p:nvSpPr>
        <p:spPr>
          <a:xfrm>
            <a:off x="863760" y="1368989"/>
            <a:ext cx="10464480" cy="2585323"/>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432000" indent="-322560">
              <a:lnSpc>
                <a:spcPct val="100000"/>
              </a:lnSpc>
              <a:spcBef>
                <a:spcPts val="1417"/>
              </a:spcBef>
              <a:buClr>
                <a:srgbClr val="000000"/>
              </a:buClr>
              <a:buSzPct val="45000"/>
              <a:buFont typeface="Wingdings" charset="2"/>
              <a:buChar char=""/>
            </a:pPr>
            <a:r>
              <a:rPr lang="de-AT" sz="1400" b="0" strike="noStrike" spc="-1" dirty="0">
                <a:solidFill>
                  <a:srgbClr val="000000"/>
                </a:solidFill>
                <a:latin typeface="+mj-lt"/>
                <a:ea typeface="DejaVu Sans"/>
              </a:rPr>
              <a:t>W3C </a:t>
            </a:r>
            <a:r>
              <a:rPr lang="de-AT" sz="1400" spc="-1" dirty="0">
                <a:solidFill>
                  <a:srgbClr val="000000"/>
                </a:solidFill>
                <a:latin typeface="+mj-lt"/>
              </a:rPr>
              <a:t>→ </a:t>
            </a:r>
            <a:r>
              <a:rPr lang="de-AT" sz="1400" b="1" spc="-1" dirty="0">
                <a:solidFill>
                  <a:srgbClr val="000000"/>
                </a:solidFill>
                <a:latin typeface="+mj-lt"/>
              </a:rPr>
              <a:t>World Wide Web </a:t>
            </a:r>
            <a:r>
              <a:rPr lang="de-AT" sz="1400" b="1" spc="-1" dirty="0" err="1">
                <a:solidFill>
                  <a:srgbClr val="000000"/>
                </a:solidFill>
                <a:latin typeface="+mj-lt"/>
              </a:rPr>
              <a:t>Consortium</a:t>
            </a:r>
            <a:endParaRPr lang="de-AT" sz="1400" b="1" spc="-1" dirty="0">
              <a:solidFill>
                <a:srgbClr val="000000"/>
              </a:solidFill>
              <a:latin typeface="+mj-lt"/>
            </a:endParaRPr>
          </a:p>
          <a:p>
            <a:pPr marL="889200" lvl="1" indent="-322560">
              <a:spcBef>
                <a:spcPts val="1417"/>
              </a:spcBef>
              <a:buClr>
                <a:srgbClr val="000000"/>
              </a:buClr>
              <a:buSzPct val="45000"/>
              <a:buFont typeface="Wingdings" charset="2"/>
              <a:buChar char=""/>
            </a:pPr>
            <a:r>
              <a:rPr lang="de-AT" sz="1400" spc="-1" dirty="0">
                <a:solidFill>
                  <a:srgbClr val="000000"/>
                </a:solidFill>
                <a:latin typeface="+mj-lt"/>
                <a:ea typeface="DejaVu Sans"/>
              </a:rPr>
              <a:t>Gremium, Standardisierung der Techniken im WWW</a:t>
            </a:r>
          </a:p>
          <a:p>
            <a:pPr marL="889200" lvl="1" indent="-322560">
              <a:spcBef>
                <a:spcPts val="1417"/>
              </a:spcBef>
              <a:buClr>
                <a:srgbClr val="000000"/>
              </a:buClr>
              <a:buSzPct val="45000"/>
              <a:buFont typeface="Wingdings" charset="2"/>
              <a:buChar char=""/>
            </a:pPr>
            <a:r>
              <a:rPr lang="de-AT" sz="1400" b="1" strike="noStrike" spc="-1" dirty="0">
                <a:solidFill>
                  <a:srgbClr val="000000"/>
                </a:solidFill>
                <a:latin typeface="+mj-lt"/>
                <a:ea typeface="DejaVu Sans"/>
              </a:rPr>
              <a:t>Tim Berners-Lee</a:t>
            </a:r>
          </a:p>
          <a:p>
            <a:pPr marL="889200" lvl="1" indent="-322560">
              <a:spcBef>
                <a:spcPts val="1417"/>
              </a:spcBef>
              <a:buClr>
                <a:srgbClr val="000000"/>
              </a:buClr>
              <a:buSzPct val="45000"/>
              <a:buFont typeface="Wingdings" charset="2"/>
              <a:buChar char=""/>
            </a:pPr>
            <a:r>
              <a:rPr lang="de-AT" sz="1400" spc="-1" dirty="0">
                <a:solidFill>
                  <a:srgbClr val="000000"/>
                </a:solidFill>
                <a:latin typeface="+mj-lt"/>
                <a:ea typeface="DejaVu Sans"/>
              </a:rPr>
              <a:t>ca. 80 Personen</a:t>
            </a:r>
          </a:p>
          <a:p>
            <a:pPr marL="889200" lvl="1" indent="-322560">
              <a:spcBef>
                <a:spcPts val="1417"/>
              </a:spcBef>
              <a:buClr>
                <a:srgbClr val="000000"/>
              </a:buClr>
              <a:buSzPct val="45000"/>
              <a:buFont typeface="Wingdings" charset="2"/>
              <a:buChar char=""/>
            </a:pPr>
            <a:r>
              <a:rPr lang="de-AT" sz="1400" spc="-1" dirty="0">
                <a:solidFill>
                  <a:srgbClr val="000000"/>
                </a:solidFill>
                <a:latin typeface="+mj-lt"/>
                <a:ea typeface="DejaVu Sans"/>
              </a:rPr>
              <a:t>ca. </a:t>
            </a:r>
            <a:r>
              <a:rPr lang="de-AT" sz="1400" b="0" strike="noStrike" spc="-1" dirty="0">
                <a:solidFill>
                  <a:srgbClr val="000000"/>
                </a:solidFill>
                <a:latin typeface="+mj-lt"/>
                <a:ea typeface="DejaVu Sans"/>
              </a:rPr>
              <a:t>430 Organisationen </a:t>
            </a:r>
          </a:p>
          <a:p>
            <a:pPr marL="889200" lvl="1" indent="-322560">
              <a:spcBef>
                <a:spcPts val="1417"/>
              </a:spcBef>
              <a:buClr>
                <a:srgbClr val="000000"/>
              </a:buClr>
              <a:buSzPct val="45000"/>
              <a:buFont typeface="Wingdings" charset="2"/>
              <a:buChar char=""/>
            </a:pPr>
            <a:r>
              <a:rPr lang="de-AT" sz="1400" spc="-1" dirty="0">
                <a:solidFill>
                  <a:srgbClr val="000000"/>
                </a:solidFill>
                <a:latin typeface="+mj-lt"/>
                <a:ea typeface="DejaVu Sans"/>
                <a:sym typeface="Wingdings" panose="05000000000000000000" pitchFamily="2" charset="2"/>
              </a:rPr>
              <a:t>finanziert durch Beiträge der Mitgliederorganisationen und </a:t>
            </a:r>
            <a:r>
              <a:rPr lang="de-AT" sz="1400" b="0" strike="noStrike" spc="-1" dirty="0">
                <a:solidFill>
                  <a:srgbClr val="000000"/>
                </a:solidFill>
                <a:latin typeface="+mj-lt"/>
                <a:ea typeface="DejaVu Sans"/>
                <a:sym typeface="Wingdings" panose="05000000000000000000" pitchFamily="2" charset="2"/>
              </a:rPr>
              <a:t>Spenden</a:t>
            </a:r>
            <a:endParaRPr lang="de-AT" sz="1400" spc="-1" dirty="0">
              <a:solidFill>
                <a:srgbClr val="000000"/>
              </a:solidFill>
              <a:latin typeface="+mj-lt"/>
              <a:ea typeface="DejaVu Sans"/>
              <a:sym typeface="Wingdings" panose="05000000000000000000" pitchFamily="2" charset="2"/>
            </a:endParaRPr>
          </a:p>
          <a:p>
            <a:pPr marL="889200" lvl="1" indent="-322560">
              <a:spcBef>
                <a:spcPts val="1417"/>
              </a:spcBef>
              <a:buClr>
                <a:srgbClr val="000000"/>
              </a:buClr>
              <a:buSzPct val="45000"/>
              <a:buFont typeface="Wingdings" charset="2"/>
              <a:buChar char=""/>
            </a:pPr>
            <a:r>
              <a:rPr lang="de-AT" sz="1400" spc="-1" dirty="0">
                <a:solidFill>
                  <a:srgbClr val="000000"/>
                </a:solidFill>
                <a:latin typeface="+mj-lt"/>
                <a:ea typeface="DejaVu Sans"/>
              </a:rPr>
              <a:t>HTML, PNG, XML, SVG, SOAP …</a:t>
            </a:r>
            <a:endParaRPr lang="de-AT" sz="1400" b="0" strike="noStrike" spc="-1" dirty="0">
              <a:solidFill>
                <a:srgbClr val="000000"/>
              </a:solidFill>
              <a:latin typeface="+mj-lt"/>
              <a:ea typeface="DejaVu Sans"/>
            </a:endParaRPr>
          </a:p>
        </p:txBody>
      </p:sp>
      <p:sp>
        <p:nvSpPr>
          <p:cNvPr id="2" name="Titel 1">
            <a:extLst>
              <a:ext uri="{FF2B5EF4-FFF2-40B4-BE49-F238E27FC236}">
                <a16:creationId xmlns:a16="http://schemas.microsoft.com/office/drawing/2014/main" id="{F8CE673A-6A4B-4DA0-8592-3A5826E5DCE2}"/>
              </a:ext>
            </a:extLst>
          </p:cNvPr>
          <p:cNvSpPr>
            <a:spLocks noGrp="1"/>
          </p:cNvSpPr>
          <p:nvPr>
            <p:ph type="title"/>
          </p:nvPr>
        </p:nvSpPr>
        <p:spPr/>
        <p:txBody>
          <a:bodyPr>
            <a:normAutofit/>
          </a:bodyPr>
          <a:lstStyle/>
          <a:p>
            <a:r>
              <a:rPr lang="de-AT" cap="all" spc="-1" dirty="0">
                <a:solidFill>
                  <a:srgbClr val="000000"/>
                </a:solidFill>
                <a:ea typeface="DejaVu Sans"/>
              </a:rPr>
              <a:t>W3C / OMG</a:t>
            </a:r>
            <a:endParaRPr lang="de-AT" dirty="0"/>
          </a:p>
        </p:txBody>
      </p:sp>
    </p:spTree>
    <p:extLst>
      <p:ext uri="{BB962C8B-B14F-4D97-AF65-F5344CB8AC3E}">
        <p14:creationId xmlns:p14="http://schemas.microsoft.com/office/powerpoint/2010/main" val="23652499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2"/>
          <p:cNvSpPr/>
          <p:nvPr/>
        </p:nvSpPr>
        <p:spPr>
          <a:xfrm>
            <a:off x="863760" y="1777266"/>
            <a:ext cx="10464480" cy="1795363"/>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432000" indent="-322560">
              <a:lnSpc>
                <a:spcPct val="100000"/>
              </a:lnSpc>
              <a:spcBef>
                <a:spcPts val="1417"/>
              </a:spcBef>
              <a:buClr>
                <a:srgbClr val="000000"/>
              </a:buClr>
              <a:buSzPct val="45000"/>
              <a:buFont typeface="Wingdings" charset="2"/>
              <a:buChar char=""/>
            </a:pPr>
            <a:r>
              <a:rPr lang="de-AT" sz="1400" spc="-1" dirty="0">
                <a:solidFill>
                  <a:srgbClr val="000000"/>
                </a:solidFill>
              </a:rPr>
              <a:t>OMG → </a:t>
            </a:r>
            <a:r>
              <a:rPr lang="de-AT" sz="1400" b="1" spc="-1" dirty="0" err="1">
                <a:solidFill>
                  <a:srgbClr val="000000"/>
                </a:solidFill>
              </a:rPr>
              <a:t>Object</a:t>
            </a:r>
            <a:r>
              <a:rPr lang="de-AT" sz="1400" b="1" spc="-1" dirty="0">
                <a:solidFill>
                  <a:srgbClr val="000000"/>
                </a:solidFill>
              </a:rPr>
              <a:t> Management Group</a:t>
            </a:r>
          </a:p>
          <a:p>
            <a:pPr marL="889200" lvl="1" indent="-322560">
              <a:spcBef>
                <a:spcPts val="1417"/>
              </a:spcBef>
              <a:buClr>
                <a:srgbClr val="000000"/>
              </a:buClr>
              <a:buSzPct val="45000"/>
              <a:buFont typeface="Wingdings" charset="2"/>
              <a:buChar char=""/>
            </a:pPr>
            <a:r>
              <a:rPr lang="de-AT" sz="1400" spc="-1" dirty="0">
                <a:solidFill>
                  <a:srgbClr val="000000"/>
                </a:solidFill>
              </a:rPr>
              <a:t>Konsortium, beschäftigt sich mit </a:t>
            </a:r>
            <a:r>
              <a:rPr lang="de-AT" sz="1400" b="1" spc="-1" dirty="0">
                <a:solidFill>
                  <a:srgbClr val="000000"/>
                </a:solidFill>
              </a:rPr>
              <a:t>plattformunabhängige objektorientierte Programmierung</a:t>
            </a:r>
          </a:p>
          <a:p>
            <a:pPr marL="889200" lvl="1" indent="-322560">
              <a:spcBef>
                <a:spcPts val="1417"/>
              </a:spcBef>
              <a:buClr>
                <a:srgbClr val="000000"/>
              </a:buClr>
              <a:buSzPct val="45000"/>
              <a:buFont typeface="Wingdings" charset="2"/>
              <a:buChar char=""/>
            </a:pPr>
            <a:r>
              <a:rPr lang="de-AT" sz="1400" spc="-1" dirty="0">
                <a:solidFill>
                  <a:srgbClr val="000000"/>
                </a:solidFill>
              </a:rPr>
              <a:t>ca. 800 Mitglieder</a:t>
            </a:r>
          </a:p>
          <a:p>
            <a:pPr marL="889200" lvl="1" indent="-322560">
              <a:spcBef>
                <a:spcPts val="1417"/>
              </a:spcBef>
              <a:buClr>
                <a:srgbClr val="000000"/>
              </a:buClr>
              <a:buSzPct val="45000"/>
              <a:buFont typeface="Wingdings" charset="2"/>
              <a:buChar char=""/>
            </a:pPr>
            <a:r>
              <a:rPr lang="de-AT" sz="1400" spc="-1" dirty="0">
                <a:solidFill>
                  <a:srgbClr val="000000"/>
                </a:solidFill>
              </a:rPr>
              <a:t>IBM, Apple, Microsoft</a:t>
            </a:r>
          </a:p>
          <a:p>
            <a:pPr marL="889200" lvl="1" indent="-322560">
              <a:spcBef>
                <a:spcPts val="1417"/>
              </a:spcBef>
              <a:buClr>
                <a:srgbClr val="000000"/>
              </a:buClr>
              <a:buSzPct val="45000"/>
              <a:buFont typeface="Wingdings" charset="2"/>
              <a:buChar char=""/>
            </a:pPr>
            <a:r>
              <a:rPr lang="de-AT" sz="1400" spc="-1" dirty="0">
                <a:solidFill>
                  <a:srgbClr val="000000"/>
                </a:solidFill>
              </a:rPr>
              <a:t>z.B. UML</a:t>
            </a:r>
            <a:endParaRPr lang="de-AT" sz="1400" spc="-1" dirty="0"/>
          </a:p>
        </p:txBody>
      </p:sp>
      <p:sp>
        <p:nvSpPr>
          <p:cNvPr id="2" name="Titel 1">
            <a:extLst>
              <a:ext uri="{FF2B5EF4-FFF2-40B4-BE49-F238E27FC236}">
                <a16:creationId xmlns:a16="http://schemas.microsoft.com/office/drawing/2014/main" id="{9CC77763-AC6E-4D24-9221-1D103EAA907E}"/>
              </a:ext>
            </a:extLst>
          </p:cNvPr>
          <p:cNvSpPr>
            <a:spLocks noGrp="1"/>
          </p:cNvSpPr>
          <p:nvPr>
            <p:ph type="title"/>
          </p:nvPr>
        </p:nvSpPr>
        <p:spPr/>
        <p:txBody>
          <a:bodyPr/>
          <a:lstStyle/>
          <a:p>
            <a:r>
              <a:rPr lang="de-AT" cap="all" spc="-1" dirty="0">
                <a:solidFill>
                  <a:srgbClr val="000000"/>
                </a:solidFill>
                <a:ea typeface="DejaVu Sans"/>
              </a:rPr>
              <a:t>W3C / OMG</a:t>
            </a:r>
            <a:endParaRPr lang="de-AT" b="0" spc="-1" dirty="0"/>
          </a:p>
        </p:txBody>
      </p:sp>
    </p:spTree>
    <p:extLst>
      <p:ext uri="{BB962C8B-B14F-4D97-AF65-F5344CB8AC3E}">
        <p14:creationId xmlns:p14="http://schemas.microsoft.com/office/powerpoint/2010/main" val="17319101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9A11EF-149F-4889-AB50-E8C9541ECBFE}"/>
              </a:ext>
            </a:extLst>
          </p:cNvPr>
          <p:cNvSpPr>
            <a:spLocks noGrp="1"/>
          </p:cNvSpPr>
          <p:nvPr>
            <p:ph type="title"/>
          </p:nvPr>
        </p:nvSpPr>
        <p:spPr/>
        <p:txBody>
          <a:bodyPr/>
          <a:lstStyle/>
          <a:p>
            <a:r>
              <a:rPr lang="de-AT" dirty="0"/>
              <a:t>Aufbau HTML Seite</a:t>
            </a:r>
          </a:p>
        </p:txBody>
      </p:sp>
    </p:spTree>
    <p:extLst>
      <p:ext uri="{BB962C8B-B14F-4D97-AF65-F5344CB8AC3E}">
        <p14:creationId xmlns:p14="http://schemas.microsoft.com/office/powerpoint/2010/main" val="22876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E2066D-ADB0-47C3-B5AF-47F48F379F38}"/>
              </a:ext>
            </a:extLst>
          </p:cNvPr>
          <p:cNvSpPr>
            <a:spLocks noGrp="1"/>
          </p:cNvSpPr>
          <p:nvPr>
            <p:ph type="title"/>
          </p:nvPr>
        </p:nvSpPr>
        <p:spPr/>
        <p:txBody>
          <a:bodyPr/>
          <a:lstStyle/>
          <a:p>
            <a:r>
              <a:rPr lang="de-AT" dirty="0"/>
              <a:t>Seitenaufbau</a:t>
            </a:r>
          </a:p>
        </p:txBody>
      </p:sp>
      <p:sp>
        <p:nvSpPr>
          <p:cNvPr id="3" name="Foliennummernplatzhalter 2">
            <a:extLst>
              <a:ext uri="{FF2B5EF4-FFF2-40B4-BE49-F238E27FC236}">
                <a16:creationId xmlns:a16="http://schemas.microsoft.com/office/drawing/2014/main" id="{5656C380-F548-4CF7-ABBF-A9AD380BE6A1}"/>
              </a:ext>
            </a:extLst>
          </p:cNvPr>
          <p:cNvSpPr>
            <a:spLocks noGrp="1"/>
          </p:cNvSpPr>
          <p:nvPr>
            <p:ph type="sldNum" sz="quarter" idx="4294967295"/>
          </p:nvPr>
        </p:nvSpPr>
        <p:spPr>
          <a:xfrm>
            <a:off x="11288713" y="6548438"/>
            <a:ext cx="903287" cy="309562"/>
          </a:xfrm>
          <a:prstGeom prst="rect">
            <a:avLst/>
          </a:prstGeom>
        </p:spPr>
        <p:txBody>
          <a:bodyPr/>
          <a:lstStyle/>
          <a:p>
            <a:r>
              <a:rPr lang="de-AT"/>
              <a:t>&lt; </a:t>
            </a:r>
            <a:fld id="{6BBE5B70-5D0B-4CE5-AA79-5078F758D57B}" type="slidenum">
              <a:rPr lang="de-AT" smtClean="0"/>
              <a:pPr/>
              <a:t>25</a:t>
            </a:fld>
            <a:r>
              <a:rPr lang="de-AT"/>
              <a:t> /&gt;</a:t>
            </a:r>
            <a:endParaRPr lang="de-AT" dirty="0"/>
          </a:p>
        </p:txBody>
      </p:sp>
      <p:pic>
        <p:nvPicPr>
          <p:cNvPr id="4" name="Grafik 3">
            <a:extLst>
              <a:ext uri="{FF2B5EF4-FFF2-40B4-BE49-F238E27FC236}">
                <a16:creationId xmlns:a16="http://schemas.microsoft.com/office/drawing/2014/main" id="{8872CE14-8234-43A9-98DA-EA8BEC273F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6811" y="952109"/>
            <a:ext cx="9118377" cy="5472247"/>
          </a:xfrm>
          <a:prstGeom prst="rect">
            <a:avLst/>
          </a:prstGeom>
        </p:spPr>
      </p:pic>
    </p:spTree>
    <p:extLst>
      <p:ext uri="{BB962C8B-B14F-4D97-AF65-F5344CB8AC3E}">
        <p14:creationId xmlns:p14="http://schemas.microsoft.com/office/powerpoint/2010/main" val="1115966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680500-8B0C-4487-B769-70719CDDE874}"/>
              </a:ext>
            </a:extLst>
          </p:cNvPr>
          <p:cNvSpPr>
            <a:spLocks noGrp="1"/>
          </p:cNvSpPr>
          <p:nvPr>
            <p:ph type="title"/>
          </p:nvPr>
        </p:nvSpPr>
        <p:spPr/>
        <p:txBody>
          <a:bodyPr/>
          <a:lstStyle/>
          <a:p>
            <a:r>
              <a:rPr lang="de-AT" dirty="0"/>
              <a:t>Entwicklung mobiler Aufrufe</a:t>
            </a:r>
          </a:p>
        </p:txBody>
      </p:sp>
    </p:spTree>
    <p:extLst>
      <p:ext uri="{BB962C8B-B14F-4D97-AF65-F5344CB8AC3E}">
        <p14:creationId xmlns:p14="http://schemas.microsoft.com/office/powerpoint/2010/main" val="1904820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0054" y="6578973"/>
            <a:ext cx="6918195" cy="153440"/>
          </a:xfrm>
          <a:prstGeom prst="rect">
            <a:avLst/>
          </a:prstGeom>
        </p:spPr>
        <p:txBody>
          <a:bodyPr vert="horz" wrap="square" lIns="0" tIns="0" rIns="0" bIns="0" rtlCol="0">
            <a:spAutoFit/>
          </a:bodyPr>
          <a:lstStyle/>
          <a:p>
            <a:pPr marL="218811" indent="-207294">
              <a:buClr>
                <a:srgbClr val="939598"/>
              </a:buClr>
              <a:buFont typeface="Trebuchet MS"/>
              <a:buChar char="•"/>
              <a:tabLst>
                <a:tab pos="218811" algn="l"/>
              </a:tabLst>
            </a:pPr>
            <a:r>
              <a:rPr sz="997" spc="23" dirty="0">
                <a:solidFill>
                  <a:srgbClr val="939598"/>
                </a:solidFill>
                <a:latin typeface="+mj-lt"/>
                <a:cs typeface="Trebuchet MS"/>
              </a:rPr>
              <a:t>h</a:t>
            </a:r>
            <a:r>
              <a:rPr sz="997" spc="-36" dirty="0">
                <a:solidFill>
                  <a:srgbClr val="939598"/>
                </a:solidFill>
                <a:latin typeface="+mj-lt"/>
                <a:cs typeface="Trebuchet MS"/>
              </a:rPr>
              <a:t>ttps:</a:t>
            </a:r>
            <a:r>
              <a:rPr sz="997" spc="-172" dirty="0">
                <a:solidFill>
                  <a:srgbClr val="939598"/>
                </a:solidFill>
                <a:latin typeface="+mj-lt"/>
                <a:cs typeface="Trebuchet MS"/>
              </a:rPr>
              <a:t>/</a:t>
            </a:r>
            <a:r>
              <a:rPr sz="997" spc="36" dirty="0">
                <a:solidFill>
                  <a:srgbClr val="939598"/>
                </a:solidFill>
                <a:latin typeface="+mj-lt"/>
                <a:cs typeface="Trebuchet MS"/>
              </a:rPr>
              <a:t>/c</a:t>
            </a:r>
            <a:r>
              <a:rPr sz="997" spc="41" dirty="0">
                <a:solidFill>
                  <a:srgbClr val="939598"/>
                </a:solidFill>
                <a:latin typeface="+mj-lt"/>
                <a:cs typeface="Trebuchet MS"/>
              </a:rPr>
              <a:t>o</a:t>
            </a:r>
            <a:r>
              <a:rPr sz="997" spc="27" dirty="0">
                <a:solidFill>
                  <a:srgbClr val="939598"/>
                </a:solidFill>
                <a:latin typeface="+mj-lt"/>
                <a:cs typeface="Trebuchet MS"/>
              </a:rPr>
              <a:t>n</a:t>
            </a:r>
            <a:r>
              <a:rPr sz="997" spc="18" dirty="0">
                <a:solidFill>
                  <a:srgbClr val="939598"/>
                </a:solidFill>
                <a:latin typeface="+mj-lt"/>
                <a:cs typeface="Trebuchet MS"/>
              </a:rPr>
              <a:t>v</a:t>
            </a:r>
            <a:r>
              <a:rPr sz="997" spc="9" dirty="0">
                <a:solidFill>
                  <a:srgbClr val="939598"/>
                </a:solidFill>
                <a:latin typeface="+mj-lt"/>
                <a:cs typeface="Trebuchet MS"/>
              </a:rPr>
              <a:t>ersion-junkies.de</a:t>
            </a:r>
            <a:r>
              <a:rPr sz="997" spc="-32" dirty="0">
                <a:solidFill>
                  <a:srgbClr val="939598"/>
                </a:solidFill>
                <a:latin typeface="+mj-lt"/>
                <a:cs typeface="Trebuchet MS"/>
              </a:rPr>
              <a:t>/</a:t>
            </a:r>
            <a:r>
              <a:rPr sz="997" spc="18" dirty="0">
                <a:solidFill>
                  <a:srgbClr val="939598"/>
                </a:solidFill>
                <a:latin typeface="+mj-lt"/>
                <a:cs typeface="Trebuchet MS"/>
              </a:rPr>
              <a:t>online-mar</a:t>
            </a:r>
            <a:r>
              <a:rPr sz="997" spc="-9" dirty="0">
                <a:solidFill>
                  <a:srgbClr val="939598"/>
                </a:solidFill>
                <a:latin typeface="+mj-lt"/>
                <a:cs typeface="Trebuchet MS"/>
              </a:rPr>
              <a:t>k</a:t>
            </a:r>
            <a:r>
              <a:rPr sz="997" spc="32" dirty="0">
                <a:solidFill>
                  <a:srgbClr val="939598"/>
                </a:solidFill>
                <a:latin typeface="+mj-lt"/>
                <a:cs typeface="Trebuchet MS"/>
              </a:rPr>
              <a:t>e</a:t>
            </a:r>
            <a:r>
              <a:rPr sz="997" spc="14" dirty="0">
                <a:solidFill>
                  <a:srgbClr val="939598"/>
                </a:solidFill>
                <a:latin typeface="+mj-lt"/>
                <a:cs typeface="Trebuchet MS"/>
              </a:rPr>
              <a:t>ting</a:t>
            </a:r>
            <a:r>
              <a:rPr sz="997" spc="-18" dirty="0">
                <a:solidFill>
                  <a:srgbClr val="939598"/>
                </a:solidFill>
                <a:latin typeface="+mj-lt"/>
                <a:cs typeface="Trebuchet MS"/>
              </a:rPr>
              <a:t>/</a:t>
            </a:r>
            <a:r>
              <a:rPr sz="997" spc="9" dirty="0">
                <a:solidFill>
                  <a:srgbClr val="939598"/>
                </a:solidFill>
                <a:latin typeface="+mj-lt"/>
                <a:cs typeface="Trebuchet MS"/>
              </a:rPr>
              <a:t>ana</a:t>
            </a:r>
            <a:r>
              <a:rPr sz="997" spc="-9" dirty="0">
                <a:solidFill>
                  <a:srgbClr val="939598"/>
                </a:solidFill>
                <a:latin typeface="+mj-lt"/>
                <a:cs typeface="Trebuchet MS"/>
              </a:rPr>
              <a:t>l</a:t>
            </a:r>
            <a:r>
              <a:rPr sz="997" spc="27" dirty="0">
                <a:solidFill>
                  <a:srgbClr val="939598"/>
                </a:solidFill>
                <a:latin typeface="+mj-lt"/>
                <a:cs typeface="Trebuchet MS"/>
              </a:rPr>
              <a:t>y</a:t>
            </a:r>
            <a:r>
              <a:rPr sz="997" spc="59" dirty="0">
                <a:solidFill>
                  <a:srgbClr val="939598"/>
                </a:solidFill>
                <a:latin typeface="+mj-lt"/>
                <a:cs typeface="Trebuchet MS"/>
              </a:rPr>
              <a:t>se</a:t>
            </a:r>
            <a:r>
              <a:rPr sz="997" spc="32" dirty="0">
                <a:solidFill>
                  <a:srgbClr val="939598"/>
                </a:solidFill>
                <a:latin typeface="+mj-lt"/>
                <a:cs typeface="Trebuchet MS"/>
              </a:rPr>
              <a:t>/</a:t>
            </a:r>
            <a:r>
              <a:rPr sz="997" spc="-5" dirty="0">
                <a:solidFill>
                  <a:srgbClr val="939598"/>
                </a:solidFill>
                <a:latin typeface="+mj-lt"/>
                <a:cs typeface="Trebuchet MS"/>
              </a:rPr>
              <a:t>sei</a:t>
            </a:r>
            <a:r>
              <a:rPr sz="997" spc="-18" dirty="0">
                <a:solidFill>
                  <a:srgbClr val="939598"/>
                </a:solidFill>
                <a:latin typeface="+mj-lt"/>
                <a:cs typeface="Trebuchet MS"/>
              </a:rPr>
              <a:t>t</a:t>
            </a:r>
            <a:r>
              <a:rPr sz="997" spc="9" dirty="0">
                <a:solidFill>
                  <a:srgbClr val="939598"/>
                </a:solidFill>
                <a:latin typeface="+mj-lt"/>
                <a:cs typeface="Trebuchet MS"/>
              </a:rPr>
              <a:t>enaufru</a:t>
            </a:r>
            <a:r>
              <a:rPr sz="997" spc="-23" dirty="0">
                <a:solidFill>
                  <a:srgbClr val="939598"/>
                </a:solidFill>
                <a:latin typeface="+mj-lt"/>
                <a:cs typeface="Trebuchet MS"/>
              </a:rPr>
              <a:t>f</a:t>
            </a:r>
            <a:r>
              <a:rPr sz="997" spc="27" dirty="0">
                <a:solidFill>
                  <a:srgbClr val="939598"/>
                </a:solidFill>
                <a:latin typeface="+mj-lt"/>
                <a:cs typeface="Trebuchet MS"/>
              </a:rPr>
              <a:t>e-mobi</a:t>
            </a:r>
            <a:r>
              <a:rPr sz="997" spc="-9" dirty="0">
                <a:solidFill>
                  <a:srgbClr val="939598"/>
                </a:solidFill>
                <a:latin typeface="+mj-lt"/>
                <a:cs typeface="Trebuchet MS"/>
              </a:rPr>
              <a:t>l</a:t>
            </a:r>
            <a:r>
              <a:rPr sz="997" spc="32" dirty="0">
                <a:solidFill>
                  <a:srgbClr val="939598"/>
                </a:solidFill>
                <a:latin typeface="+mj-lt"/>
                <a:cs typeface="Trebuchet MS"/>
              </a:rPr>
              <a:t>-desk</a:t>
            </a:r>
            <a:r>
              <a:rPr sz="997" spc="14" dirty="0">
                <a:solidFill>
                  <a:srgbClr val="939598"/>
                </a:solidFill>
                <a:latin typeface="+mj-lt"/>
                <a:cs typeface="Trebuchet MS"/>
              </a:rPr>
              <a:t>t</a:t>
            </a:r>
            <a:r>
              <a:rPr sz="997" spc="23" dirty="0">
                <a:solidFill>
                  <a:srgbClr val="939598"/>
                </a:solidFill>
                <a:latin typeface="+mj-lt"/>
                <a:cs typeface="Trebuchet MS"/>
              </a:rPr>
              <a:t>op-table</a:t>
            </a:r>
            <a:r>
              <a:rPr sz="997" spc="9" dirty="0">
                <a:solidFill>
                  <a:srgbClr val="939598"/>
                </a:solidFill>
                <a:latin typeface="+mj-lt"/>
                <a:cs typeface="Trebuchet MS"/>
              </a:rPr>
              <a:t>t/</a:t>
            </a:r>
            <a:endParaRPr sz="997" dirty="0">
              <a:latin typeface="+mj-lt"/>
              <a:cs typeface="Trebuchet MS"/>
            </a:endParaRPr>
          </a:p>
        </p:txBody>
      </p:sp>
      <p:sp>
        <p:nvSpPr>
          <p:cNvPr id="5" name="Titel 4">
            <a:extLst>
              <a:ext uri="{FF2B5EF4-FFF2-40B4-BE49-F238E27FC236}">
                <a16:creationId xmlns:a16="http://schemas.microsoft.com/office/drawing/2014/main" id="{B14ACA37-95CC-42B3-AE0C-D09040CDF13F}"/>
              </a:ext>
            </a:extLst>
          </p:cNvPr>
          <p:cNvSpPr>
            <a:spLocks noGrp="1"/>
          </p:cNvSpPr>
          <p:nvPr>
            <p:ph type="title"/>
          </p:nvPr>
        </p:nvSpPr>
        <p:spPr/>
        <p:txBody>
          <a:bodyPr/>
          <a:lstStyle/>
          <a:p>
            <a:r>
              <a:rPr lang="de-AT" dirty="0"/>
              <a:t>Entwicklung der mobilen Aufrufe</a:t>
            </a:r>
          </a:p>
        </p:txBody>
      </p:sp>
      <p:sp>
        <p:nvSpPr>
          <p:cNvPr id="11" name="object 3">
            <a:extLst>
              <a:ext uri="{FF2B5EF4-FFF2-40B4-BE49-F238E27FC236}">
                <a16:creationId xmlns:a16="http://schemas.microsoft.com/office/drawing/2014/main" id="{A9AF6306-A06C-400F-8814-4B61FAE5F59C}"/>
              </a:ext>
            </a:extLst>
          </p:cNvPr>
          <p:cNvSpPr/>
          <p:nvPr/>
        </p:nvSpPr>
        <p:spPr>
          <a:xfrm>
            <a:off x="1662196" y="1235422"/>
            <a:ext cx="8866354" cy="4384642"/>
          </a:xfrm>
          <a:prstGeom prst="rect">
            <a:avLst/>
          </a:prstGeom>
          <a:blipFill>
            <a:blip r:embed="rId3" cstate="print"/>
            <a:stretch>
              <a:fillRect/>
            </a:stretch>
          </a:blipFill>
        </p:spPr>
        <p:txBody>
          <a:bodyPr wrap="square" lIns="0" tIns="0" rIns="0" bIns="0" rtlCol="0"/>
          <a:lstStyle/>
          <a:p>
            <a:endParaRPr sz="1632"/>
          </a:p>
        </p:txBody>
      </p:sp>
      <p:pic>
        <p:nvPicPr>
          <p:cNvPr id="3" name="Grafik 2">
            <a:extLst>
              <a:ext uri="{FF2B5EF4-FFF2-40B4-BE49-F238E27FC236}">
                <a16:creationId xmlns:a16="http://schemas.microsoft.com/office/drawing/2014/main" id="{4B25528C-B821-4278-AB28-9ECA8940CF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5779" y="816746"/>
            <a:ext cx="470150" cy="7522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62823" y="1623522"/>
            <a:ext cx="8866354" cy="4384642"/>
          </a:xfrm>
          <a:prstGeom prst="rect">
            <a:avLst/>
          </a:prstGeom>
          <a:blipFill>
            <a:blip r:embed="rId3" cstate="print"/>
            <a:stretch>
              <a:fillRect/>
            </a:stretch>
          </a:blipFill>
        </p:spPr>
        <p:txBody>
          <a:bodyPr wrap="square" lIns="0" tIns="0" rIns="0" bIns="0" rtlCol="0"/>
          <a:lstStyle/>
          <a:p>
            <a:endParaRPr sz="1632"/>
          </a:p>
        </p:txBody>
      </p:sp>
      <p:sp>
        <p:nvSpPr>
          <p:cNvPr id="13" name="Inhaltsplatzhalter 9">
            <a:extLst>
              <a:ext uri="{FF2B5EF4-FFF2-40B4-BE49-F238E27FC236}">
                <a16:creationId xmlns:a16="http://schemas.microsoft.com/office/drawing/2014/main" id="{B986DB57-CBE4-43DF-A23B-BC0FFAE82AB1}"/>
              </a:ext>
            </a:extLst>
          </p:cNvPr>
          <p:cNvSpPr txBox="1">
            <a:spLocks/>
          </p:cNvSpPr>
          <p:nvPr/>
        </p:nvSpPr>
        <p:spPr>
          <a:xfrm>
            <a:off x="486032" y="222423"/>
            <a:ext cx="4473146" cy="54731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FontAwesome" pitchFamily="50" charset="0"/>
              <a:buChar char=""/>
              <a:defRPr lang="de-AT" sz="2000" b="1" kern="1200" cap="small" baseline="0" dirty="0">
                <a:solidFill>
                  <a:schemeClr val="tx2"/>
                </a:solidFill>
                <a:effectLst>
                  <a:outerShdw blurRad="38100" dist="38100" dir="2700000" algn="tl">
                    <a:srgbClr val="000000">
                      <a:alpha val="43137"/>
                    </a:srgbClr>
                  </a:outerShdw>
                </a:effectLst>
                <a:latin typeface="+mj-lt"/>
                <a:ea typeface="+mj-ea"/>
                <a:cs typeface="+mj-cs"/>
              </a:defRPr>
            </a:lvl1pPr>
            <a:lvl2pPr marL="685800" indent="-228600" algn="l" defTabSz="914400"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AT" dirty="0">
              <a:solidFill>
                <a:schemeClr val="accent5">
                  <a:lumMod val="75000"/>
                </a:schemeClr>
              </a:solidFill>
            </a:endParaRPr>
          </a:p>
        </p:txBody>
      </p:sp>
      <p:sp>
        <p:nvSpPr>
          <p:cNvPr id="2" name="Titel 1">
            <a:extLst>
              <a:ext uri="{FF2B5EF4-FFF2-40B4-BE49-F238E27FC236}">
                <a16:creationId xmlns:a16="http://schemas.microsoft.com/office/drawing/2014/main" id="{ADF1937E-D82C-4972-AA52-3E94A7BB19DD}"/>
              </a:ext>
            </a:extLst>
          </p:cNvPr>
          <p:cNvSpPr>
            <a:spLocks noGrp="1"/>
          </p:cNvSpPr>
          <p:nvPr>
            <p:ph type="title"/>
          </p:nvPr>
        </p:nvSpPr>
        <p:spPr>
          <a:xfrm>
            <a:off x="486032" y="193887"/>
            <a:ext cx="4473147" cy="547319"/>
          </a:xfrm>
        </p:spPr>
        <p:txBody>
          <a:bodyPr/>
          <a:lstStyle/>
          <a:p>
            <a:pPr marL="0" indent="0"/>
            <a:r>
              <a:rPr lang="de-AT" dirty="0"/>
              <a:t>Entwicklung der mobilen Aufrufe</a:t>
            </a:r>
          </a:p>
        </p:txBody>
      </p:sp>
      <p:pic>
        <p:nvPicPr>
          <p:cNvPr id="5" name="Grafik 4">
            <a:extLst>
              <a:ext uri="{FF2B5EF4-FFF2-40B4-BE49-F238E27FC236}">
                <a16:creationId xmlns:a16="http://schemas.microsoft.com/office/drawing/2014/main" id="{AA6E3FFE-C059-475A-8ECE-1D53F88C0C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3340" y="1197394"/>
            <a:ext cx="532660" cy="85225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3FC2AD-33A2-4561-81A5-8EFF9B78A406}"/>
              </a:ext>
            </a:extLst>
          </p:cNvPr>
          <p:cNvSpPr>
            <a:spLocks noGrp="1"/>
          </p:cNvSpPr>
          <p:nvPr>
            <p:ph type="title"/>
          </p:nvPr>
        </p:nvSpPr>
        <p:spPr/>
        <p:txBody>
          <a:bodyPr/>
          <a:lstStyle/>
          <a:p>
            <a:r>
              <a:rPr lang="en-US" dirty="0" err="1"/>
              <a:t>Entwicklerwerkzeug</a:t>
            </a:r>
            <a:r>
              <a:rPr lang="en-US" dirty="0"/>
              <a:t> </a:t>
            </a:r>
            <a:r>
              <a:rPr lang="en-US" dirty="0" err="1"/>
              <a:t>im</a:t>
            </a:r>
            <a:r>
              <a:rPr lang="en-US" dirty="0"/>
              <a:t> Browser</a:t>
            </a:r>
            <a:endParaRPr lang="de-AT" dirty="0"/>
          </a:p>
        </p:txBody>
      </p:sp>
    </p:spTree>
    <p:extLst>
      <p:ext uri="{BB962C8B-B14F-4D97-AF65-F5344CB8AC3E}">
        <p14:creationId xmlns:p14="http://schemas.microsoft.com/office/powerpoint/2010/main" val="1658480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D7134C3-A0A3-4289-B3A4-F586F40D8C39}"/>
              </a:ext>
            </a:extLst>
          </p:cNvPr>
          <p:cNvSpPr>
            <a:spLocks noGrp="1"/>
          </p:cNvSpPr>
          <p:nvPr>
            <p:ph type="title"/>
          </p:nvPr>
        </p:nvSpPr>
        <p:spPr/>
        <p:txBody>
          <a:bodyPr/>
          <a:lstStyle/>
          <a:p>
            <a:r>
              <a:rPr lang="de-AT" dirty="0">
                <a:latin typeface="Arial" panose="020B0604020202020204" pitchFamily="34" charset="0"/>
                <a:cs typeface="Arial" panose="020B0604020202020204" pitchFamily="34" charset="0"/>
              </a:rPr>
              <a:t>Geschichte</a:t>
            </a:r>
          </a:p>
        </p:txBody>
      </p:sp>
      <p:sp>
        <p:nvSpPr>
          <p:cNvPr id="24" name="Foliennummernplatzhalter 23">
            <a:extLst>
              <a:ext uri="{FF2B5EF4-FFF2-40B4-BE49-F238E27FC236}">
                <a16:creationId xmlns:a16="http://schemas.microsoft.com/office/drawing/2014/main" id="{7E2DE122-DA9E-460D-8430-111499724658}"/>
              </a:ext>
            </a:extLst>
          </p:cNvPr>
          <p:cNvSpPr>
            <a:spLocks noGrp="1"/>
          </p:cNvSpPr>
          <p:nvPr>
            <p:ph type="sldNum" sz="quarter" idx="4294967295"/>
          </p:nvPr>
        </p:nvSpPr>
        <p:spPr>
          <a:xfrm>
            <a:off x="10594975" y="6548438"/>
            <a:ext cx="1597025" cy="309562"/>
          </a:xfrm>
          <a:prstGeom prst="rect">
            <a:avLst/>
          </a:prstGeom>
        </p:spPr>
        <p:txBody>
          <a:bodyPr/>
          <a:lstStyle/>
          <a:p>
            <a:r>
              <a:rPr lang="de-AT">
                <a:latin typeface="Arial" panose="020B0604020202020204" pitchFamily="34" charset="0"/>
                <a:cs typeface="Arial" panose="020B0604020202020204" pitchFamily="34" charset="0"/>
              </a:rPr>
              <a:t>&lt; </a:t>
            </a:r>
            <a:fld id="{6BBE5B70-5D0B-4CE5-AA79-5078F758D57B}" type="slidenum">
              <a:rPr lang="de-AT" smtClean="0">
                <a:latin typeface="Arial" panose="020B0604020202020204" pitchFamily="34" charset="0"/>
                <a:cs typeface="Arial" panose="020B0604020202020204" pitchFamily="34" charset="0"/>
              </a:rPr>
              <a:pPr/>
              <a:t>3</a:t>
            </a:fld>
            <a:r>
              <a:rPr lang="de-AT">
                <a:latin typeface="Arial" panose="020B0604020202020204" pitchFamily="34" charset="0"/>
                <a:cs typeface="Arial" panose="020B0604020202020204" pitchFamily="34" charset="0"/>
              </a:rPr>
              <a:t> /&gt;</a:t>
            </a:r>
            <a:endParaRPr lang="de-AT" dirty="0">
              <a:latin typeface="Arial" panose="020B0604020202020204" pitchFamily="34" charset="0"/>
              <a:cs typeface="Arial" panose="020B0604020202020204" pitchFamily="34" charset="0"/>
            </a:endParaRPr>
          </a:p>
        </p:txBody>
      </p:sp>
      <p:sp>
        <p:nvSpPr>
          <p:cNvPr id="4" name="object 4"/>
          <p:cNvSpPr txBox="1"/>
          <p:nvPr/>
        </p:nvSpPr>
        <p:spPr>
          <a:xfrm>
            <a:off x="2699461" y="1479239"/>
            <a:ext cx="3137575" cy="430887"/>
          </a:xfrm>
          <a:prstGeom prst="rect">
            <a:avLst/>
          </a:prstGeom>
          <a:solidFill>
            <a:srgbClr val="A7C1A0"/>
          </a:solidFill>
        </p:spPr>
        <p:txBody>
          <a:bodyPr vert="horz" wrap="square" lIns="0" tIns="0" rIns="0" bIns="0" rtlCol="0" anchor="ctr">
            <a:noAutofit/>
          </a:bodyPr>
          <a:lstStyle/>
          <a:p>
            <a:pPr marL="144000"/>
            <a:r>
              <a:rPr sz="1400" spc="18" dirty="0">
                <a:latin typeface="Arial" panose="020B0604020202020204" pitchFamily="34" charset="0"/>
                <a:cs typeface="Arial" panose="020B0604020202020204" pitchFamily="34" charset="0"/>
              </a:rPr>
              <a:t>Tim</a:t>
            </a:r>
            <a:r>
              <a:rPr sz="1400" spc="-54" dirty="0">
                <a:latin typeface="Arial" panose="020B0604020202020204" pitchFamily="34" charset="0"/>
                <a:cs typeface="Arial" panose="020B0604020202020204" pitchFamily="34" charset="0"/>
              </a:rPr>
              <a:t> </a:t>
            </a:r>
            <a:r>
              <a:rPr sz="1400" spc="41" dirty="0">
                <a:latin typeface="Arial" panose="020B0604020202020204" pitchFamily="34" charset="0"/>
                <a:cs typeface="Arial" panose="020B0604020202020204" pitchFamily="34" charset="0"/>
              </a:rPr>
              <a:t>Berners-</a:t>
            </a:r>
            <a:r>
              <a:rPr sz="1400" spc="18" dirty="0">
                <a:latin typeface="Arial" panose="020B0604020202020204" pitchFamily="34" charset="0"/>
                <a:cs typeface="Arial" panose="020B0604020202020204" pitchFamily="34" charset="0"/>
              </a:rPr>
              <a:t>L</a:t>
            </a:r>
            <a:r>
              <a:rPr sz="1400" spc="41" dirty="0">
                <a:latin typeface="Arial" panose="020B0604020202020204" pitchFamily="34" charset="0"/>
                <a:cs typeface="Arial" panose="020B0604020202020204" pitchFamily="34" charset="0"/>
              </a:rPr>
              <a:t>ee</a:t>
            </a:r>
            <a:r>
              <a:rPr sz="1400" spc="-54" dirty="0">
                <a:latin typeface="Arial" panose="020B0604020202020204" pitchFamily="34" charset="0"/>
                <a:cs typeface="Arial" panose="020B0604020202020204" pitchFamily="34" charset="0"/>
              </a:rPr>
              <a:t> </a:t>
            </a:r>
            <a:r>
              <a:rPr sz="1400" spc="59" dirty="0">
                <a:latin typeface="Arial" panose="020B0604020202020204" pitchFamily="34" charset="0"/>
                <a:cs typeface="Arial" panose="020B0604020202020204" pitchFamily="34" charset="0"/>
              </a:rPr>
              <a:t>-</a:t>
            </a:r>
            <a:r>
              <a:rPr sz="1400" spc="-54" dirty="0">
                <a:latin typeface="Arial" panose="020B0604020202020204" pitchFamily="34" charset="0"/>
                <a:cs typeface="Arial" panose="020B0604020202020204" pitchFamily="34" charset="0"/>
              </a:rPr>
              <a:t> </a:t>
            </a:r>
            <a:r>
              <a:rPr sz="1400" spc="50" dirty="0">
                <a:latin typeface="Arial" panose="020B0604020202020204" pitchFamily="34" charset="0"/>
                <a:cs typeface="Arial" panose="020B0604020202020204" pitchFamily="34" charset="0"/>
              </a:rPr>
              <a:t>CERN,</a:t>
            </a:r>
            <a:r>
              <a:rPr sz="1400" spc="-54" dirty="0">
                <a:latin typeface="Arial" panose="020B0604020202020204" pitchFamily="34" charset="0"/>
                <a:cs typeface="Arial" panose="020B0604020202020204" pitchFamily="34" charset="0"/>
              </a:rPr>
              <a:t> </a:t>
            </a:r>
            <a:r>
              <a:rPr sz="1400" spc="41" dirty="0">
                <a:latin typeface="Arial" panose="020B0604020202020204" pitchFamily="34" charset="0"/>
                <a:cs typeface="Arial" panose="020B0604020202020204" pitchFamily="34" charset="0"/>
              </a:rPr>
              <a:t>Ge</a:t>
            </a:r>
            <a:r>
              <a:rPr sz="1400" spc="27" dirty="0">
                <a:latin typeface="Arial" panose="020B0604020202020204" pitchFamily="34" charset="0"/>
                <a:cs typeface="Arial" panose="020B0604020202020204" pitchFamily="34" charset="0"/>
              </a:rPr>
              <a:t>n</a:t>
            </a:r>
            <a:r>
              <a:rPr sz="1400" spc="-50" dirty="0">
                <a:latin typeface="Arial" panose="020B0604020202020204" pitchFamily="34" charset="0"/>
                <a:cs typeface="Arial" panose="020B0604020202020204" pitchFamily="34" charset="0"/>
              </a:rPr>
              <a:t>f</a:t>
            </a:r>
            <a:endParaRPr sz="1400" dirty="0">
              <a:latin typeface="Arial" panose="020B0604020202020204" pitchFamily="34" charset="0"/>
              <a:cs typeface="Arial" panose="020B0604020202020204" pitchFamily="34" charset="0"/>
            </a:endParaRPr>
          </a:p>
        </p:txBody>
      </p:sp>
      <p:sp>
        <p:nvSpPr>
          <p:cNvPr id="6" name="object 6"/>
          <p:cNvSpPr/>
          <p:nvPr/>
        </p:nvSpPr>
        <p:spPr>
          <a:xfrm>
            <a:off x="2709455" y="3674538"/>
            <a:ext cx="3137575" cy="430887"/>
          </a:xfrm>
          <a:custGeom>
            <a:avLst/>
            <a:gdLst/>
            <a:ahLst/>
            <a:cxnLst/>
            <a:rect l="l" t="t" r="r" b="b"/>
            <a:pathLst>
              <a:path w="2620645" h="509270">
                <a:moveTo>
                  <a:pt x="0" y="508802"/>
                </a:moveTo>
                <a:lnTo>
                  <a:pt x="2620173" y="508802"/>
                </a:lnTo>
                <a:lnTo>
                  <a:pt x="2620173" y="0"/>
                </a:lnTo>
                <a:lnTo>
                  <a:pt x="0" y="0"/>
                </a:lnTo>
                <a:lnTo>
                  <a:pt x="0" y="508802"/>
                </a:lnTo>
                <a:close/>
              </a:path>
            </a:pathLst>
          </a:custGeom>
          <a:solidFill>
            <a:srgbClr val="A7C1A0"/>
          </a:solidFill>
        </p:spPr>
        <p:txBody>
          <a:bodyPr wrap="square" lIns="0" tIns="0" rIns="0" bIns="0" rtlCol="0" anchor="ctr">
            <a:noAutofit/>
          </a:bodyPr>
          <a:lstStyle/>
          <a:p>
            <a:pPr marL="144000"/>
            <a:r>
              <a:rPr lang="de-AT" sz="1400" spc="45">
                <a:latin typeface="Arial" panose="020B0604020202020204" pitchFamily="34" charset="0"/>
                <a:cs typeface="Arial" panose="020B0604020202020204" pitchFamily="34" charset="0"/>
              </a:rPr>
              <a:t>And</a:t>
            </a:r>
            <a:r>
              <a:rPr lang="de-AT" sz="1400">
                <a:latin typeface="Arial" panose="020B0604020202020204" pitchFamily="34" charset="0"/>
                <a:cs typeface="Arial" panose="020B0604020202020204" pitchFamily="34" charset="0"/>
              </a:rPr>
              <a:t>r</a:t>
            </a:r>
            <a:r>
              <a:rPr lang="de-AT" sz="1400" spc="59">
                <a:latin typeface="Arial" panose="020B0604020202020204" pitchFamily="34" charset="0"/>
                <a:cs typeface="Arial" panose="020B0604020202020204" pitchFamily="34" charset="0"/>
              </a:rPr>
              <a:t>eesen/Bing</a:t>
            </a:r>
            <a:r>
              <a:rPr lang="de-AT" sz="1400" spc="-54">
                <a:latin typeface="Arial" panose="020B0604020202020204" pitchFamily="34" charset="0"/>
                <a:cs typeface="Arial" panose="020B0604020202020204" pitchFamily="34" charset="0"/>
              </a:rPr>
              <a:t> </a:t>
            </a:r>
            <a:r>
              <a:rPr lang="de-AT" sz="1400" spc="68">
                <a:latin typeface="Arial" panose="020B0604020202020204" pitchFamily="34" charset="0"/>
                <a:cs typeface="Arial" panose="020B0604020202020204" pitchFamily="34" charset="0"/>
              </a:rPr>
              <a:t>(NC</a:t>
            </a:r>
            <a:r>
              <a:rPr lang="de-AT" sz="1400" spc="41">
                <a:latin typeface="Arial" panose="020B0604020202020204" pitchFamily="34" charset="0"/>
                <a:cs typeface="Arial" panose="020B0604020202020204" pitchFamily="34" charset="0"/>
              </a:rPr>
              <a:t>S</a:t>
            </a:r>
            <a:r>
              <a:rPr lang="de-AT" sz="1400" spc="-14">
                <a:latin typeface="Arial" panose="020B0604020202020204" pitchFamily="34" charset="0"/>
                <a:cs typeface="Arial" panose="020B0604020202020204" pitchFamily="34" charset="0"/>
              </a:rPr>
              <a:t>A)</a:t>
            </a:r>
            <a:r>
              <a:rPr lang="de-AT" sz="1400" spc="-54">
                <a:latin typeface="Arial" panose="020B0604020202020204" pitchFamily="34" charset="0"/>
                <a:cs typeface="Arial" panose="020B0604020202020204" pitchFamily="34" charset="0"/>
              </a:rPr>
              <a:t> </a:t>
            </a:r>
            <a:r>
              <a:rPr lang="de-AT" sz="1400" spc="181">
                <a:latin typeface="Arial" panose="020B0604020202020204" pitchFamily="34" charset="0"/>
                <a:cs typeface="Arial" panose="020B0604020202020204" pitchFamily="34" charset="0"/>
              </a:rPr>
              <a:t>M</a:t>
            </a:r>
            <a:r>
              <a:rPr lang="de-AT" sz="1400" spc="32">
                <a:latin typeface="Arial" panose="020B0604020202020204" pitchFamily="34" charset="0"/>
                <a:cs typeface="Arial" panose="020B0604020202020204" pitchFamily="34" charset="0"/>
              </a:rPr>
              <a:t>osaic</a:t>
            </a:r>
            <a:endParaRPr lang="de-AT" sz="1400" dirty="0">
              <a:latin typeface="Arial" panose="020B0604020202020204" pitchFamily="34" charset="0"/>
              <a:cs typeface="Arial" panose="020B0604020202020204" pitchFamily="34" charset="0"/>
            </a:endParaRPr>
          </a:p>
        </p:txBody>
      </p:sp>
      <p:sp>
        <p:nvSpPr>
          <p:cNvPr id="8" name="object 8"/>
          <p:cNvSpPr txBox="1"/>
          <p:nvPr/>
        </p:nvSpPr>
        <p:spPr>
          <a:xfrm>
            <a:off x="1511957" y="4501735"/>
            <a:ext cx="946669" cy="523220"/>
          </a:xfrm>
          <a:prstGeom prst="rect">
            <a:avLst/>
          </a:prstGeom>
        </p:spPr>
        <p:txBody>
          <a:bodyPr wrap="none" anchor="ctr">
            <a:spAutoFit/>
          </a:bodyPr>
          <a:lstStyle>
            <a:defPPr>
              <a:defRPr lang="en-US"/>
            </a:defPPr>
            <a:lvl1pPr>
              <a:defRPr sz="2800" spc="-77">
                <a:effectLst>
                  <a:outerShdw blurRad="38100" dist="38100" dir="2700000" algn="tl">
                    <a:srgbClr val="000000">
                      <a:alpha val="43137"/>
                    </a:srgbClr>
                  </a:outerShdw>
                </a:effectLst>
              </a:defRPr>
            </a:lvl1pPr>
          </a:lstStyle>
          <a:p>
            <a:r>
              <a:rPr dirty="0">
                <a:latin typeface="Arial" panose="020B0604020202020204" pitchFamily="34" charset="0"/>
                <a:cs typeface="Arial" panose="020B0604020202020204" pitchFamily="34" charset="0"/>
              </a:rPr>
              <a:t>1994</a:t>
            </a:r>
          </a:p>
        </p:txBody>
      </p:sp>
      <p:sp>
        <p:nvSpPr>
          <p:cNvPr id="10" name="object 10"/>
          <p:cNvSpPr txBox="1"/>
          <p:nvPr/>
        </p:nvSpPr>
        <p:spPr>
          <a:xfrm>
            <a:off x="2709455" y="4501735"/>
            <a:ext cx="3137575" cy="724301"/>
          </a:xfrm>
          <a:prstGeom prst="rect">
            <a:avLst/>
          </a:prstGeom>
          <a:solidFill>
            <a:srgbClr val="A7C1A0"/>
          </a:solidFill>
        </p:spPr>
        <p:txBody>
          <a:bodyPr vert="horz" wrap="square" lIns="0" tIns="0" rIns="0" bIns="0" rtlCol="0" anchor="ctr">
            <a:noAutofit/>
          </a:bodyPr>
          <a:lstStyle/>
          <a:p>
            <a:pPr marL="144000" marR="74281">
              <a:lnSpc>
                <a:spcPct val="115399"/>
              </a:lnSpc>
            </a:pPr>
            <a:r>
              <a:rPr sz="1400" spc="-163" dirty="0">
                <a:latin typeface="Arial" panose="020B0604020202020204" pitchFamily="34" charset="0"/>
                <a:cs typeface="Arial" panose="020B0604020202020204" pitchFamily="34" charset="0"/>
              </a:rPr>
              <a:t>1.</a:t>
            </a:r>
            <a:r>
              <a:rPr sz="1400" spc="-86" dirty="0">
                <a:latin typeface="Arial" panose="020B0604020202020204" pitchFamily="34" charset="0"/>
                <a:cs typeface="Arial" panose="020B0604020202020204" pitchFamily="34" charset="0"/>
              </a:rPr>
              <a:t> </a:t>
            </a:r>
            <a:r>
              <a:rPr sz="1400" spc="77" dirty="0">
                <a:latin typeface="Arial" panose="020B0604020202020204" pitchFamily="34" charset="0"/>
                <a:cs typeface="Arial" panose="020B0604020202020204" pitchFamily="34" charset="0"/>
              </a:rPr>
              <a:t>www</a:t>
            </a:r>
            <a:r>
              <a:rPr sz="1400" spc="-86" dirty="0">
                <a:latin typeface="Arial" panose="020B0604020202020204" pitchFamily="34" charset="0"/>
                <a:cs typeface="Arial" panose="020B0604020202020204" pitchFamily="34" charset="0"/>
              </a:rPr>
              <a:t> </a:t>
            </a:r>
            <a:r>
              <a:rPr sz="1400" spc="41" dirty="0">
                <a:latin typeface="Arial" panose="020B0604020202020204" pitchFamily="34" charset="0"/>
                <a:cs typeface="Arial" panose="020B0604020202020204" pitchFamily="34" charset="0"/>
              </a:rPr>
              <a:t>K</a:t>
            </a:r>
            <a:r>
              <a:rPr sz="1400" spc="50" dirty="0">
                <a:latin typeface="Arial" panose="020B0604020202020204" pitchFamily="34" charset="0"/>
                <a:cs typeface="Arial" panose="020B0604020202020204" pitchFamily="34" charset="0"/>
              </a:rPr>
              <a:t>o</a:t>
            </a:r>
            <a:r>
              <a:rPr sz="1400" spc="41" dirty="0">
                <a:latin typeface="Arial" panose="020B0604020202020204" pitchFamily="34" charset="0"/>
                <a:cs typeface="Arial" panose="020B0604020202020204" pitchFamily="34" charset="0"/>
              </a:rPr>
              <a:t>n</a:t>
            </a:r>
            <a:r>
              <a:rPr sz="1400" spc="-82" dirty="0">
                <a:latin typeface="Arial" panose="020B0604020202020204" pitchFamily="34" charset="0"/>
                <a:cs typeface="Arial" panose="020B0604020202020204" pitchFamily="34" charset="0"/>
              </a:rPr>
              <a:t>f</a:t>
            </a:r>
            <a:r>
              <a:rPr sz="1400" dirty="0">
                <a:latin typeface="Arial" panose="020B0604020202020204" pitchFamily="34" charset="0"/>
                <a:cs typeface="Arial" panose="020B0604020202020204" pitchFamily="34" charset="0"/>
              </a:rPr>
              <a:t>e</a:t>
            </a:r>
            <a:r>
              <a:rPr sz="1400" spc="-32" dirty="0">
                <a:latin typeface="Arial" panose="020B0604020202020204" pitchFamily="34" charset="0"/>
                <a:cs typeface="Arial" panose="020B0604020202020204" pitchFamily="34" charset="0"/>
              </a:rPr>
              <a:t>r</a:t>
            </a:r>
            <a:r>
              <a:rPr sz="1400" spc="-18" dirty="0">
                <a:latin typeface="Arial" panose="020B0604020202020204" pitchFamily="34" charset="0"/>
                <a:cs typeface="Arial" panose="020B0604020202020204" pitchFamily="34" charset="0"/>
              </a:rPr>
              <a:t>enz,</a:t>
            </a:r>
            <a:r>
              <a:rPr sz="1400" spc="-95" dirty="0">
                <a:latin typeface="Arial" panose="020B0604020202020204" pitchFamily="34" charset="0"/>
                <a:cs typeface="Arial" panose="020B0604020202020204" pitchFamily="34" charset="0"/>
              </a:rPr>
              <a:t> </a:t>
            </a:r>
            <a:r>
              <a:rPr sz="1400" spc="181" dirty="0">
                <a:latin typeface="Arial" panose="020B0604020202020204" pitchFamily="34" charset="0"/>
                <a:cs typeface="Arial" panose="020B0604020202020204" pitchFamily="34" charset="0"/>
              </a:rPr>
              <a:t>W</a:t>
            </a:r>
            <a:r>
              <a:rPr sz="1400" spc="-18" dirty="0">
                <a:latin typeface="Arial" panose="020B0604020202020204" pitchFamily="34" charset="0"/>
                <a:cs typeface="Arial" panose="020B0604020202020204" pitchFamily="34" charset="0"/>
              </a:rPr>
              <a:t>3C,</a:t>
            </a:r>
            <a:r>
              <a:rPr sz="1400" spc="-54" dirty="0">
                <a:latin typeface="Arial" panose="020B0604020202020204" pitchFamily="34" charset="0"/>
                <a:cs typeface="Arial" panose="020B0604020202020204" pitchFamily="34" charset="0"/>
              </a:rPr>
              <a:t> </a:t>
            </a:r>
            <a:r>
              <a:rPr sz="1400" spc="36" dirty="0">
                <a:latin typeface="Arial" panose="020B0604020202020204" pitchFamily="34" charset="0"/>
                <a:cs typeface="Arial" panose="020B0604020202020204" pitchFamily="34" charset="0"/>
              </a:rPr>
              <a:t>B</a:t>
            </a:r>
            <a:r>
              <a:rPr sz="1400" spc="-5" dirty="0">
                <a:latin typeface="Arial" panose="020B0604020202020204" pitchFamily="34" charset="0"/>
                <a:cs typeface="Arial" panose="020B0604020202020204" pitchFamily="34" charset="0"/>
              </a:rPr>
              <a:t>r</a:t>
            </a:r>
            <a:r>
              <a:rPr sz="1400" spc="36" dirty="0">
                <a:latin typeface="Arial" panose="020B0604020202020204" pitchFamily="34" charset="0"/>
                <a:cs typeface="Arial" panose="020B0604020202020204" pitchFamily="34" charset="0"/>
              </a:rPr>
              <a:t>o</a:t>
            </a:r>
            <a:r>
              <a:rPr sz="1400" spc="59" dirty="0">
                <a:latin typeface="Arial" panose="020B0604020202020204" pitchFamily="34" charset="0"/>
                <a:cs typeface="Arial" panose="020B0604020202020204" pitchFamily="34" charset="0"/>
              </a:rPr>
              <a:t>w</a:t>
            </a:r>
            <a:r>
              <a:rPr sz="1400" spc="27" dirty="0">
                <a:latin typeface="Arial" panose="020B0604020202020204" pitchFamily="34" charset="0"/>
                <a:cs typeface="Arial" panose="020B0604020202020204" pitchFamily="34" charset="0"/>
              </a:rPr>
              <a:t>ser</a:t>
            </a:r>
            <a:r>
              <a:rPr sz="1400" spc="18" dirty="0">
                <a:latin typeface="Arial" panose="020B0604020202020204" pitchFamily="34" charset="0"/>
                <a:cs typeface="Arial" panose="020B0604020202020204" pitchFamily="34" charset="0"/>
              </a:rPr>
              <a:t> </a:t>
            </a:r>
            <a:r>
              <a:rPr sz="1400" spc="181" dirty="0">
                <a:latin typeface="Arial" panose="020B0604020202020204" pitchFamily="34" charset="0"/>
                <a:cs typeface="Arial" panose="020B0604020202020204" pitchFamily="34" charset="0"/>
              </a:rPr>
              <a:t>M</a:t>
            </a:r>
            <a:r>
              <a:rPr sz="1400" spc="41" dirty="0">
                <a:latin typeface="Arial" panose="020B0604020202020204" pitchFamily="34" charset="0"/>
                <a:cs typeface="Arial" panose="020B0604020202020204" pitchFamily="34" charset="0"/>
              </a:rPr>
              <a:t>o</a:t>
            </a:r>
            <a:r>
              <a:rPr sz="1400" spc="-23" dirty="0">
                <a:latin typeface="Arial" panose="020B0604020202020204" pitchFamily="34" charset="0"/>
                <a:cs typeface="Arial" panose="020B0604020202020204" pitchFamily="34" charset="0"/>
              </a:rPr>
              <a:t>zilla</a:t>
            </a:r>
            <a:r>
              <a:rPr sz="1400" spc="-54"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(N</a:t>
            </a:r>
            <a:r>
              <a:rPr sz="1400" spc="32" dirty="0">
                <a:latin typeface="Arial" panose="020B0604020202020204" pitchFamily="34" charset="0"/>
                <a:cs typeface="Arial" panose="020B0604020202020204" pitchFamily="34" charset="0"/>
              </a:rPr>
              <a:t>etscap</a:t>
            </a:r>
            <a:r>
              <a:rPr sz="1400" spc="18" dirty="0">
                <a:latin typeface="Arial" panose="020B0604020202020204" pitchFamily="34" charset="0"/>
                <a:cs typeface="Arial" panose="020B0604020202020204" pitchFamily="34" charset="0"/>
              </a:rPr>
              <a:t>e</a:t>
            </a:r>
            <a:r>
              <a:rPr sz="1400" spc="-118"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p:txBody>
      </p:sp>
      <p:sp>
        <p:nvSpPr>
          <p:cNvPr id="12" name="object 12"/>
          <p:cNvSpPr txBox="1"/>
          <p:nvPr/>
        </p:nvSpPr>
        <p:spPr>
          <a:xfrm>
            <a:off x="6979009" y="1479238"/>
            <a:ext cx="870401" cy="430887"/>
          </a:xfrm>
          <a:prstGeom prst="rect">
            <a:avLst/>
          </a:prstGeom>
        </p:spPr>
        <p:txBody>
          <a:bodyPr vert="horz" wrap="square" lIns="0" tIns="0" rIns="0" bIns="0" rtlCol="0" anchor="ctr">
            <a:noAutofit/>
          </a:bodyPr>
          <a:lstStyle/>
          <a:p>
            <a:pPr marL="11516"/>
            <a:r>
              <a:rPr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1995</a:t>
            </a:r>
          </a:p>
        </p:txBody>
      </p:sp>
      <p:sp>
        <p:nvSpPr>
          <p:cNvPr id="13" name="object 13"/>
          <p:cNvSpPr txBox="1"/>
          <p:nvPr/>
        </p:nvSpPr>
        <p:spPr>
          <a:xfrm>
            <a:off x="8030569" y="1477856"/>
            <a:ext cx="3120850" cy="912367"/>
          </a:xfrm>
          <a:prstGeom prst="rect">
            <a:avLst/>
          </a:prstGeom>
          <a:solidFill>
            <a:srgbClr val="A7C1A0"/>
          </a:solidFill>
        </p:spPr>
        <p:txBody>
          <a:bodyPr vert="horz" wrap="square" lIns="0" tIns="0" rIns="0" bIns="0" rtlCol="0" anchor="ctr">
            <a:noAutofit/>
          </a:bodyPr>
          <a:lstStyle/>
          <a:p>
            <a:pPr marL="144000" marR="184262">
              <a:lnSpc>
                <a:spcPct val="115399"/>
              </a:lnSpc>
            </a:pPr>
            <a:r>
              <a:rPr sz="1400" dirty="0">
                <a:latin typeface="Arial" panose="020B0604020202020204" pitchFamily="34" charset="0"/>
                <a:cs typeface="Arial" panose="020B0604020202020204" pitchFamily="34" charset="0"/>
              </a:rPr>
              <a:t>I</a:t>
            </a:r>
            <a:r>
              <a:rPr sz="1400" spc="-9" dirty="0">
                <a:latin typeface="Arial" panose="020B0604020202020204" pitchFamily="34" charset="0"/>
                <a:cs typeface="Arial" panose="020B0604020202020204" pitchFamily="34" charset="0"/>
              </a:rPr>
              <a:t>n</a:t>
            </a:r>
            <a:r>
              <a:rPr sz="1400" spc="-95" dirty="0">
                <a:latin typeface="Arial" panose="020B0604020202020204" pitchFamily="34" charset="0"/>
                <a:cs typeface="Arial" panose="020B0604020202020204" pitchFamily="34" charset="0"/>
              </a:rPr>
              <a:t>t</a:t>
            </a:r>
            <a:r>
              <a:rPr sz="1400" spc="23" dirty="0">
                <a:latin typeface="Arial" panose="020B0604020202020204" pitchFamily="34" charset="0"/>
                <a:cs typeface="Arial" panose="020B0604020202020204" pitchFamily="34" charset="0"/>
              </a:rPr>
              <a:t>ern</a:t>
            </a:r>
            <a:r>
              <a:rPr sz="1400" spc="14" dirty="0">
                <a:latin typeface="Arial" panose="020B0604020202020204" pitchFamily="34" charset="0"/>
                <a:cs typeface="Arial" panose="020B0604020202020204" pitchFamily="34" charset="0"/>
              </a:rPr>
              <a:t>e</a:t>
            </a:r>
            <a:r>
              <a:rPr sz="1400" spc="-77" dirty="0">
                <a:latin typeface="Arial" panose="020B0604020202020204" pitchFamily="34" charset="0"/>
                <a:cs typeface="Arial" panose="020B0604020202020204" pitchFamily="34" charset="0"/>
              </a:rPr>
              <a:t>t</a:t>
            </a:r>
            <a:r>
              <a:rPr sz="1400" spc="-54" dirty="0">
                <a:latin typeface="Arial" panose="020B0604020202020204" pitchFamily="34" charset="0"/>
                <a:cs typeface="Arial" panose="020B0604020202020204" pitchFamily="34" charset="0"/>
              </a:rPr>
              <a:t> </a:t>
            </a:r>
            <a:r>
              <a:rPr sz="1400" spc="23" dirty="0">
                <a:latin typeface="Arial" panose="020B0604020202020204" pitchFamily="34" charset="0"/>
                <a:cs typeface="Arial" panose="020B0604020202020204" pitchFamily="34" charset="0"/>
              </a:rPr>
              <a:t>Explo</a:t>
            </a:r>
            <a:r>
              <a:rPr sz="1400" spc="-14" dirty="0">
                <a:latin typeface="Arial" panose="020B0604020202020204" pitchFamily="34" charset="0"/>
                <a:cs typeface="Arial" panose="020B0604020202020204" pitchFamily="34" charset="0"/>
              </a:rPr>
              <a:t>r</a:t>
            </a:r>
            <a:r>
              <a:rPr sz="1400" dirty="0">
                <a:latin typeface="Arial" panose="020B0604020202020204" pitchFamily="34" charset="0"/>
                <a:cs typeface="Arial" panose="020B0604020202020204" pitchFamily="34" charset="0"/>
              </a:rPr>
              <a:t>er</a:t>
            </a:r>
            <a:r>
              <a:rPr sz="1400" spc="-86" dirty="0">
                <a:latin typeface="Arial" panose="020B0604020202020204" pitchFamily="34" charset="0"/>
                <a:cs typeface="Arial" panose="020B0604020202020204" pitchFamily="34" charset="0"/>
              </a:rPr>
              <a:t> </a:t>
            </a:r>
            <a:r>
              <a:rPr sz="1400" spc="36" dirty="0">
                <a:latin typeface="Arial" panose="020B0604020202020204" pitchFamily="34" charset="0"/>
                <a:cs typeface="Arial" panose="020B0604020202020204" pitchFamily="34" charset="0"/>
              </a:rPr>
              <a:t>(MS)/</a:t>
            </a:r>
            <a:r>
              <a:rPr sz="1400" spc="-54"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I</a:t>
            </a:r>
            <a:r>
              <a:rPr sz="1400" spc="-9" dirty="0">
                <a:latin typeface="Arial" panose="020B0604020202020204" pitchFamily="34" charset="0"/>
                <a:cs typeface="Arial" panose="020B0604020202020204" pitchFamily="34" charset="0"/>
              </a:rPr>
              <a:t>n</a:t>
            </a:r>
            <a:r>
              <a:rPr sz="1400" spc="-95" dirty="0">
                <a:latin typeface="Arial" panose="020B0604020202020204" pitchFamily="34" charset="0"/>
                <a:cs typeface="Arial" panose="020B0604020202020204" pitchFamily="34" charset="0"/>
              </a:rPr>
              <a:t>t</a:t>
            </a:r>
            <a:r>
              <a:rPr sz="1400" spc="23" dirty="0">
                <a:latin typeface="Arial" panose="020B0604020202020204" pitchFamily="34" charset="0"/>
                <a:cs typeface="Arial" panose="020B0604020202020204" pitchFamily="34" charset="0"/>
              </a:rPr>
              <a:t>ern</a:t>
            </a:r>
            <a:r>
              <a:rPr sz="1400" spc="14" dirty="0">
                <a:latin typeface="Arial" panose="020B0604020202020204" pitchFamily="34" charset="0"/>
                <a:cs typeface="Arial" panose="020B0604020202020204" pitchFamily="34" charset="0"/>
              </a:rPr>
              <a:t>e</a:t>
            </a:r>
            <a:r>
              <a:rPr sz="1400" spc="-77" dirty="0">
                <a:latin typeface="Arial" panose="020B0604020202020204" pitchFamily="34" charset="0"/>
                <a:cs typeface="Arial" panose="020B0604020202020204" pitchFamily="34" charset="0"/>
              </a:rPr>
              <a:t>t</a:t>
            </a:r>
            <a:r>
              <a:rPr sz="1400" spc="-59"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P</a:t>
            </a:r>
            <a:r>
              <a:rPr sz="1400" spc="-23" dirty="0">
                <a:latin typeface="Arial" panose="020B0604020202020204" pitchFamily="34" charset="0"/>
                <a:cs typeface="Arial" panose="020B0604020202020204" pitchFamily="34" charset="0"/>
              </a:rPr>
              <a:t>r</a:t>
            </a:r>
            <a:r>
              <a:rPr sz="1400" spc="36" dirty="0">
                <a:latin typeface="Arial" panose="020B0604020202020204" pitchFamily="34" charset="0"/>
                <a:cs typeface="Arial" panose="020B0604020202020204" pitchFamily="34" charset="0"/>
              </a:rPr>
              <a:t>o</a:t>
            </a:r>
            <a:r>
              <a:rPr sz="1400" spc="-32" dirty="0">
                <a:latin typeface="Arial" panose="020B0604020202020204" pitchFamily="34" charset="0"/>
                <a:cs typeface="Arial" panose="020B0604020202020204" pitchFamily="34" charset="0"/>
              </a:rPr>
              <a:t>vider:</a:t>
            </a:r>
            <a:r>
              <a:rPr sz="1400" spc="-95" dirty="0">
                <a:latin typeface="Arial" panose="020B0604020202020204" pitchFamily="34" charset="0"/>
                <a:cs typeface="Arial" panose="020B0604020202020204" pitchFamily="34" charset="0"/>
              </a:rPr>
              <a:t> </a:t>
            </a:r>
            <a:r>
              <a:rPr sz="1400" spc="63"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OL,</a:t>
            </a:r>
            <a:r>
              <a:rPr sz="1400" spc="-54" dirty="0">
                <a:latin typeface="Arial" panose="020B0604020202020204" pitchFamily="34" charset="0"/>
                <a:cs typeface="Arial" panose="020B0604020202020204" pitchFamily="34" charset="0"/>
              </a:rPr>
              <a:t> </a:t>
            </a:r>
            <a:r>
              <a:rPr sz="1400" spc="63" dirty="0">
                <a:latin typeface="Arial" panose="020B0604020202020204" pitchFamily="34" charset="0"/>
                <a:cs typeface="Arial" panose="020B0604020202020204" pitchFamily="34" charset="0"/>
              </a:rPr>
              <a:t>CompuSer</a:t>
            </a:r>
            <a:r>
              <a:rPr sz="1400" spc="32" dirty="0">
                <a:latin typeface="Arial" panose="020B0604020202020204" pitchFamily="34" charset="0"/>
                <a:cs typeface="Arial" panose="020B0604020202020204" pitchFamily="34" charset="0"/>
              </a:rPr>
              <a:t>v</a:t>
            </a:r>
            <a:r>
              <a:rPr sz="1400" spc="-154"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15" name="object 15"/>
          <p:cNvSpPr txBox="1"/>
          <p:nvPr/>
        </p:nvSpPr>
        <p:spPr>
          <a:xfrm>
            <a:off x="8030569" y="2605793"/>
            <a:ext cx="3120850" cy="459364"/>
          </a:xfrm>
          <a:prstGeom prst="rect">
            <a:avLst/>
          </a:prstGeom>
          <a:solidFill>
            <a:srgbClr val="A7C1A0"/>
          </a:solidFill>
        </p:spPr>
        <p:txBody>
          <a:bodyPr vert="horz" wrap="square" lIns="0" tIns="0" rIns="0" bIns="0" rtlCol="0" anchor="ctr">
            <a:noAutofit/>
          </a:bodyPr>
          <a:lstStyle/>
          <a:p>
            <a:pPr marL="144000"/>
            <a:r>
              <a:rPr sz="1400" spc="-9" dirty="0">
                <a:latin typeface="Arial" panose="020B0604020202020204" pitchFamily="34" charset="0"/>
                <a:cs typeface="Arial" panose="020B0604020202020204" pitchFamily="34" charset="0"/>
              </a:rPr>
              <a:t>J</a:t>
            </a:r>
            <a:r>
              <a:rPr sz="1400" dirty="0">
                <a:latin typeface="Arial" panose="020B0604020202020204" pitchFamily="34" charset="0"/>
                <a:cs typeface="Arial" panose="020B0604020202020204" pitchFamily="34" charset="0"/>
              </a:rPr>
              <a:t>a</a:t>
            </a:r>
            <a:r>
              <a:rPr sz="1400" spc="27" dirty="0">
                <a:latin typeface="Arial" panose="020B0604020202020204" pitchFamily="34" charset="0"/>
                <a:cs typeface="Arial" panose="020B0604020202020204" pitchFamily="34" charset="0"/>
              </a:rPr>
              <a:t>v</a:t>
            </a:r>
            <a:r>
              <a:rPr sz="1400" spc="18" dirty="0">
                <a:latin typeface="Arial" panose="020B0604020202020204" pitchFamily="34" charset="0"/>
                <a:cs typeface="Arial" panose="020B0604020202020204" pitchFamily="34" charset="0"/>
              </a:rPr>
              <a:t>a</a:t>
            </a:r>
            <a:r>
              <a:rPr sz="1400" spc="-95" dirty="0">
                <a:latin typeface="Arial" panose="020B0604020202020204" pitchFamily="34" charset="0"/>
                <a:cs typeface="Arial" panose="020B0604020202020204" pitchFamily="34" charset="0"/>
              </a:rPr>
              <a:t> </a:t>
            </a:r>
            <a:r>
              <a:rPr sz="1400" spc="54" dirty="0">
                <a:latin typeface="Arial" panose="020B0604020202020204" pitchFamily="34" charset="0"/>
                <a:cs typeface="Arial" panose="020B0604020202020204" pitchFamily="34" charset="0"/>
              </a:rPr>
              <a:t>Apache</a:t>
            </a:r>
            <a:r>
              <a:rPr sz="1400" spc="-54" dirty="0">
                <a:latin typeface="Arial" panose="020B0604020202020204" pitchFamily="34" charset="0"/>
                <a:cs typeface="Arial" panose="020B0604020202020204" pitchFamily="34" charset="0"/>
              </a:rPr>
              <a:t> </a:t>
            </a:r>
            <a:r>
              <a:rPr sz="1400" spc="50" dirty="0">
                <a:latin typeface="Arial" panose="020B0604020202020204" pitchFamily="34" charset="0"/>
                <a:cs typeface="Arial" panose="020B0604020202020204" pitchFamily="34" charset="0"/>
              </a:rPr>
              <a:t>Ser</a:t>
            </a:r>
            <a:r>
              <a:rPr sz="1400" spc="27" dirty="0">
                <a:latin typeface="Arial" panose="020B0604020202020204" pitchFamily="34" charset="0"/>
                <a:cs typeface="Arial" panose="020B0604020202020204" pitchFamily="34" charset="0"/>
              </a:rPr>
              <a:t>v</a:t>
            </a:r>
            <a:r>
              <a:rPr sz="1400" dirty="0">
                <a:latin typeface="Arial" panose="020B0604020202020204" pitchFamily="34" charset="0"/>
                <a:cs typeface="Arial" panose="020B0604020202020204" pitchFamily="34" charset="0"/>
              </a:rPr>
              <a:t>er</a:t>
            </a:r>
          </a:p>
        </p:txBody>
      </p:sp>
      <p:sp>
        <p:nvSpPr>
          <p:cNvPr id="18" name="object 18"/>
          <p:cNvSpPr txBox="1"/>
          <p:nvPr/>
        </p:nvSpPr>
        <p:spPr>
          <a:xfrm>
            <a:off x="6979009" y="4302966"/>
            <a:ext cx="832313" cy="430887"/>
          </a:xfrm>
          <a:prstGeom prst="rect">
            <a:avLst/>
          </a:prstGeom>
        </p:spPr>
        <p:txBody>
          <a:bodyPr vert="horz" wrap="square" lIns="0" tIns="0" rIns="0" bIns="0" rtlCol="0" anchor="ctr">
            <a:noAutofit/>
          </a:bodyPr>
          <a:lstStyle>
            <a:defPPr>
              <a:defRPr lang="en-US"/>
            </a:defPPr>
            <a:lvl1pPr marL="11516">
              <a:defRPr sz="2800" spc="-77">
                <a:effectLst>
                  <a:outerShdw blurRad="38100" dist="38100" dir="2700000" algn="tl">
                    <a:srgbClr val="000000">
                      <a:alpha val="43137"/>
                    </a:srgbClr>
                  </a:outerShdw>
                </a:effectLst>
              </a:defRPr>
            </a:lvl1pPr>
          </a:lstStyle>
          <a:p>
            <a:r>
              <a:rPr dirty="0">
                <a:latin typeface="Arial" panose="020B0604020202020204" pitchFamily="34" charset="0"/>
                <a:cs typeface="Arial" panose="020B0604020202020204" pitchFamily="34" charset="0"/>
              </a:rPr>
              <a:t>1999</a:t>
            </a:r>
          </a:p>
        </p:txBody>
      </p:sp>
      <p:sp>
        <p:nvSpPr>
          <p:cNvPr id="19" name="object 19"/>
          <p:cNvSpPr txBox="1"/>
          <p:nvPr/>
        </p:nvSpPr>
        <p:spPr>
          <a:xfrm>
            <a:off x="8039091" y="3536419"/>
            <a:ext cx="3120850" cy="337081"/>
          </a:xfrm>
          <a:prstGeom prst="rect">
            <a:avLst/>
          </a:prstGeom>
          <a:solidFill>
            <a:srgbClr val="A7C1A0"/>
          </a:solidFill>
        </p:spPr>
        <p:txBody>
          <a:bodyPr vert="horz" wrap="square" lIns="0" tIns="0" rIns="0" bIns="0" rtlCol="0" anchor="ctr">
            <a:noAutofit/>
          </a:bodyPr>
          <a:lstStyle/>
          <a:p>
            <a:pPr marL="144000"/>
            <a:r>
              <a:rPr sz="1400" spc="18" dirty="0">
                <a:latin typeface="Arial" panose="020B0604020202020204" pitchFamily="34" charset="0"/>
                <a:cs typeface="Arial" panose="020B0604020202020204" pitchFamily="34" charset="0"/>
              </a:rPr>
              <a:t>Tim</a:t>
            </a:r>
            <a:r>
              <a:rPr sz="1400" spc="-54" dirty="0">
                <a:latin typeface="Arial" panose="020B0604020202020204" pitchFamily="34" charset="0"/>
                <a:cs typeface="Arial" panose="020B0604020202020204" pitchFamily="34" charset="0"/>
              </a:rPr>
              <a:t> </a:t>
            </a:r>
            <a:r>
              <a:rPr sz="1400" spc="36" dirty="0">
                <a:latin typeface="Arial" panose="020B0604020202020204" pitchFamily="34" charset="0"/>
                <a:cs typeface="Arial" panose="020B0604020202020204" pitchFamily="34" charset="0"/>
              </a:rPr>
              <a:t>B</a:t>
            </a:r>
            <a:r>
              <a:rPr sz="1400" spc="18" dirty="0">
                <a:latin typeface="Arial" panose="020B0604020202020204" pitchFamily="34" charset="0"/>
                <a:cs typeface="Arial" panose="020B0604020202020204" pitchFamily="34" charset="0"/>
              </a:rPr>
              <a:t>r</a:t>
            </a:r>
            <a:r>
              <a:rPr sz="1400" dirty="0">
                <a:latin typeface="Arial" panose="020B0604020202020204" pitchFamily="34" charset="0"/>
                <a:cs typeface="Arial" panose="020B0604020202020204" pitchFamily="34" charset="0"/>
              </a:rPr>
              <a:t>a</a:t>
            </a:r>
            <a:r>
              <a:rPr sz="1400" spc="50" dirty="0">
                <a:latin typeface="Arial" panose="020B0604020202020204" pitchFamily="34" charset="0"/>
                <a:cs typeface="Arial" panose="020B0604020202020204" pitchFamily="34" charset="0"/>
              </a:rPr>
              <a:t>y</a:t>
            </a:r>
            <a:r>
              <a:rPr sz="1400" spc="-86" dirty="0">
                <a:latin typeface="Arial" panose="020B0604020202020204" pitchFamily="34" charset="0"/>
                <a:cs typeface="Arial" panose="020B0604020202020204" pitchFamily="34" charset="0"/>
              </a:rPr>
              <a:t> </a:t>
            </a:r>
            <a:r>
              <a:rPr sz="1400" spc="59" dirty="0">
                <a:latin typeface="Arial" panose="020B0604020202020204" pitchFamily="34" charset="0"/>
                <a:cs typeface="Arial" panose="020B0604020202020204" pitchFamily="34" charset="0"/>
              </a:rPr>
              <a:t>-</a:t>
            </a:r>
            <a:r>
              <a:rPr sz="1400" spc="-73" dirty="0">
                <a:latin typeface="Arial" panose="020B0604020202020204" pitchFamily="34" charset="0"/>
                <a:cs typeface="Arial" panose="020B0604020202020204" pitchFamily="34" charset="0"/>
              </a:rPr>
              <a:t> </a:t>
            </a:r>
            <a:r>
              <a:rPr sz="1400" spc="122" dirty="0">
                <a:latin typeface="Arial" panose="020B0604020202020204" pitchFamily="34" charset="0"/>
                <a:cs typeface="Arial" panose="020B0604020202020204" pitchFamily="34" charset="0"/>
              </a:rPr>
              <a:t>XML</a:t>
            </a:r>
            <a:endParaRPr sz="1400" dirty="0">
              <a:latin typeface="Arial" panose="020B0604020202020204" pitchFamily="34" charset="0"/>
              <a:cs typeface="Arial" panose="020B0604020202020204" pitchFamily="34" charset="0"/>
            </a:endParaRPr>
          </a:p>
        </p:txBody>
      </p:sp>
      <p:sp>
        <p:nvSpPr>
          <p:cNvPr id="20" name="object 20"/>
          <p:cNvSpPr txBox="1"/>
          <p:nvPr/>
        </p:nvSpPr>
        <p:spPr>
          <a:xfrm>
            <a:off x="8039090" y="4333638"/>
            <a:ext cx="3120851" cy="574740"/>
          </a:xfrm>
          <a:prstGeom prst="rect">
            <a:avLst/>
          </a:prstGeom>
          <a:solidFill>
            <a:srgbClr val="A7C1A0"/>
          </a:solidFill>
        </p:spPr>
        <p:txBody>
          <a:bodyPr vert="horz" wrap="square" lIns="0" tIns="0" rIns="0" bIns="0" rtlCol="0" anchor="ctr">
            <a:noAutofit/>
          </a:bodyPr>
          <a:lstStyle/>
          <a:p>
            <a:pPr marL="144000"/>
            <a:r>
              <a:rPr sz="1400" spc="18" dirty="0">
                <a:latin typeface="Arial" panose="020B0604020202020204" pitchFamily="34" charset="0"/>
                <a:cs typeface="Arial" panose="020B0604020202020204" pitchFamily="34" charset="0"/>
              </a:rPr>
              <a:t>Tim</a:t>
            </a:r>
            <a:r>
              <a:rPr sz="1400" spc="-54" dirty="0">
                <a:latin typeface="Arial" panose="020B0604020202020204" pitchFamily="34" charset="0"/>
                <a:cs typeface="Arial" panose="020B0604020202020204" pitchFamily="34" charset="0"/>
              </a:rPr>
              <a:t> </a:t>
            </a:r>
            <a:r>
              <a:rPr sz="1400" spc="41" dirty="0">
                <a:latin typeface="Arial" panose="020B0604020202020204" pitchFamily="34" charset="0"/>
                <a:cs typeface="Arial" panose="020B0604020202020204" pitchFamily="34" charset="0"/>
              </a:rPr>
              <a:t>Berners-</a:t>
            </a:r>
            <a:r>
              <a:rPr sz="1400" spc="18" dirty="0">
                <a:latin typeface="Arial" panose="020B0604020202020204" pitchFamily="34" charset="0"/>
                <a:cs typeface="Arial" panose="020B0604020202020204" pitchFamily="34" charset="0"/>
              </a:rPr>
              <a:t>L</a:t>
            </a:r>
            <a:r>
              <a:rPr sz="1400" spc="-41" dirty="0">
                <a:latin typeface="Arial" panose="020B0604020202020204" pitchFamily="34" charset="0"/>
                <a:cs typeface="Arial" panose="020B0604020202020204" pitchFamily="34" charset="0"/>
              </a:rPr>
              <a:t>ee:</a:t>
            </a:r>
            <a:r>
              <a:rPr sz="1400" spc="-54" dirty="0">
                <a:latin typeface="Arial" panose="020B0604020202020204" pitchFamily="34" charset="0"/>
                <a:cs typeface="Arial" panose="020B0604020202020204" pitchFamily="34" charset="0"/>
              </a:rPr>
              <a:t> </a:t>
            </a:r>
            <a:r>
              <a:rPr sz="1400" spc="68" dirty="0">
                <a:latin typeface="Arial" panose="020B0604020202020204" pitchFamily="34" charset="0"/>
                <a:cs typeface="Arial" panose="020B0604020202020204" pitchFamily="34" charset="0"/>
              </a:rPr>
              <a:t>Sema</a:t>
            </a:r>
            <a:r>
              <a:rPr sz="1400" spc="54" dirty="0">
                <a:latin typeface="Arial" panose="020B0604020202020204" pitchFamily="34" charset="0"/>
                <a:cs typeface="Arial" panose="020B0604020202020204" pitchFamily="34" charset="0"/>
              </a:rPr>
              <a:t>n</a:t>
            </a:r>
            <a:r>
              <a:rPr sz="1400" spc="-36" dirty="0">
                <a:latin typeface="Arial" panose="020B0604020202020204" pitchFamily="34" charset="0"/>
                <a:cs typeface="Arial" panose="020B0604020202020204" pitchFamily="34" charset="0"/>
              </a:rPr>
              <a:t>tic</a:t>
            </a:r>
            <a:r>
              <a:rPr sz="1400" spc="-95" dirty="0">
                <a:latin typeface="Arial" panose="020B0604020202020204" pitchFamily="34" charset="0"/>
                <a:cs typeface="Arial" panose="020B0604020202020204" pitchFamily="34" charset="0"/>
              </a:rPr>
              <a:t> </a:t>
            </a:r>
            <a:r>
              <a:rPr sz="1400" spc="141" dirty="0">
                <a:latin typeface="Arial" panose="020B0604020202020204" pitchFamily="34" charset="0"/>
                <a:cs typeface="Arial" panose="020B0604020202020204" pitchFamily="34" charset="0"/>
              </a:rPr>
              <a:t>W</a:t>
            </a:r>
            <a:r>
              <a:rPr sz="1400" spc="54" dirty="0">
                <a:latin typeface="Arial" panose="020B0604020202020204" pitchFamily="34" charset="0"/>
                <a:cs typeface="Arial" panose="020B0604020202020204" pitchFamily="34" charset="0"/>
              </a:rPr>
              <a:t>eb</a:t>
            </a:r>
            <a:endParaRPr sz="1400" dirty="0">
              <a:latin typeface="Arial" panose="020B0604020202020204" pitchFamily="34" charset="0"/>
              <a:cs typeface="Arial" panose="020B0604020202020204" pitchFamily="34" charset="0"/>
            </a:endParaRPr>
          </a:p>
        </p:txBody>
      </p:sp>
      <p:sp>
        <p:nvSpPr>
          <p:cNvPr id="22" name="object 22"/>
          <p:cNvSpPr/>
          <p:nvPr/>
        </p:nvSpPr>
        <p:spPr>
          <a:xfrm>
            <a:off x="2705796" y="2234202"/>
            <a:ext cx="3120850" cy="1199816"/>
          </a:xfrm>
          <a:custGeom>
            <a:avLst/>
            <a:gdLst/>
            <a:ahLst/>
            <a:cxnLst/>
            <a:rect l="l" t="t" r="r" b="b"/>
            <a:pathLst>
              <a:path w="2606675" h="676275">
                <a:moveTo>
                  <a:pt x="0" y="675893"/>
                </a:moveTo>
                <a:lnTo>
                  <a:pt x="2606481" y="675893"/>
                </a:lnTo>
                <a:lnTo>
                  <a:pt x="2606481" y="0"/>
                </a:lnTo>
                <a:lnTo>
                  <a:pt x="0" y="0"/>
                </a:lnTo>
                <a:lnTo>
                  <a:pt x="0" y="675893"/>
                </a:lnTo>
                <a:close/>
              </a:path>
            </a:pathLst>
          </a:custGeom>
          <a:solidFill>
            <a:srgbClr val="A7C1A0"/>
          </a:solidFill>
        </p:spPr>
        <p:txBody>
          <a:bodyPr wrap="square" lIns="0" tIns="0" rIns="0" bIns="0" rtlCol="0" anchor="ctr">
            <a:noAutofit/>
          </a:bodyPr>
          <a:lstStyle/>
          <a:p>
            <a:pPr marL="144000" marR="4607">
              <a:lnSpc>
                <a:spcPct val="115399"/>
              </a:lnSpc>
            </a:pPr>
            <a:r>
              <a:rPr lang="en-US" sz="1400" spc="18" dirty="0">
                <a:latin typeface="Arial" panose="020B0604020202020204" pitchFamily="34" charset="0"/>
                <a:cs typeface="Arial" panose="020B0604020202020204" pitchFamily="34" charset="0"/>
              </a:rPr>
              <a:t>Tim</a:t>
            </a:r>
            <a:r>
              <a:rPr lang="en-US" sz="1400" spc="-54" dirty="0">
                <a:latin typeface="Arial" panose="020B0604020202020204" pitchFamily="34" charset="0"/>
                <a:cs typeface="Arial" panose="020B0604020202020204" pitchFamily="34" charset="0"/>
              </a:rPr>
              <a:t> </a:t>
            </a:r>
            <a:r>
              <a:rPr lang="en-US" sz="1400" spc="41" dirty="0">
                <a:latin typeface="Arial" panose="020B0604020202020204" pitchFamily="34" charset="0"/>
                <a:cs typeface="Arial" panose="020B0604020202020204" pitchFamily="34" charset="0"/>
              </a:rPr>
              <a:t>Berners-</a:t>
            </a:r>
            <a:r>
              <a:rPr lang="en-US" sz="1400" spc="18" dirty="0">
                <a:latin typeface="Arial" panose="020B0604020202020204" pitchFamily="34" charset="0"/>
                <a:cs typeface="Arial" panose="020B0604020202020204" pitchFamily="34" charset="0"/>
              </a:rPr>
              <a:t>L</a:t>
            </a:r>
            <a:r>
              <a:rPr lang="en-US" sz="1400" spc="41" dirty="0">
                <a:latin typeface="Arial" panose="020B0604020202020204" pitchFamily="34" charset="0"/>
                <a:cs typeface="Arial" panose="020B0604020202020204" pitchFamily="34" charset="0"/>
              </a:rPr>
              <a:t>ee</a:t>
            </a:r>
            <a:r>
              <a:rPr lang="en-US" sz="1400" spc="-54" dirty="0">
                <a:latin typeface="Arial" panose="020B0604020202020204" pitchFamily="34" charset="0"/>
                <a:cs typeface="Arial" panose="020B0604020202020204" pitchFamily="34" charset="0"/>
              </a:rPr>
              <a:t> </a:t>
            </a:r>
            <a:r>
              <a:rPr lang="en-US" sz="1400" spc="59" dirty="0">
                <a:latin typeface="Arial" panose="020B0604020202020204" pitchFamily="34" charset="0"/>
                <a:cs typeface="Arial" panose="020B0604020202020204" pitchFamily="34" charset="0"/>
              </a:rPr>
              <a:t>-</a:t>
            </a:r>
            <a:r>
              <a:rPr lang="en-US" sz="1400" spc="-95" dirty="0">
                <a:latin typeface="Arial" panose="020B0604020202020204" pitchFamily="34" charset="0"/>
                <a:cs typeface="Arial" panose="020B0604020202020204" pitchFamily="34" charset="0"/>
              </a:rPr>
              <a:t> </a:t>
            </a:r>
            <a:r>
              <a:rPr lang="en-US" sz="1400" spc="141" dirty="0" err="1">
                <a:latin typeface="Arial" panose="020B0604020202020204" pitchFamily="34" charset="0"/>
                <a:cs typeface="Arial" panose="020B0604020202020204" pitchFamily="34" charset="0"/>
              </a:rPr>
              <a:t>W</a:t>
            </a:r>
            <a:r>
              <a:rPr lang="en-US" sz="1400" spc="27" dirty="0" err="1">
                <a:latin typeface="Arial" panose="020B0604020202020204" pitchFamily="34" charset="0"/>
                <a:cs typeface="Arial" panose="020B0604020202020204" pitchFamily="34" charset="0"/>
              </a:rPr>
              <a:t>ebClie</a:t>
            </a:r>
            <a:r>
              <a:rPr lang="en-US" sz="1400" spc="23" dirty="0" err="1">
                <a:latin typeface="Arial" panose="020B0604020202020204" pitchFamily="34" charset="0"/>
                <a:cs typeface="Arial" panose="020B0604020202020204" pitchFamily="34" charset="0"/>
              </a:rPr>
              <a:t>n</a:t>
            </a:r>
            <a:r>
              <a:rPr lang="en-US" sz="1400" spc="-77" dirty="0" err="1">
                <a:latin typeface="Arial" panose="020B0604020202020204" pitchFamily="34" charset="0"/>
                <a:cs typeface="Arial" panose="020B0604020202020204" pitchFamily="34" charset="0"/>
              </a:rPr>
              <a:t>t</a:t>
            </a:r>
            <a:r>
              <a:rPr lang="en-US" sz="1400" spc="-54" dirty="0">
                <a:latin typeface="Arial" panose="020B0604020202020204" pitchFamily="34" charset="0"/>
                <a:cs typeface="Arial" panose="020B0604020202020204" pitchFamily="34" charset="0"/>
              </a:rPr>
              <a:t> </a:t>
            </a:r>
            <a:r>
              <a:rPr lang="en-US" sz="1400" spc="59" dirty="0">
                <a:latin typeface="Arial" panose="020B0604020202020204" pitchFamily="34" charset="0"/>
                <a:cs typeface="Arial" panose="020B0604020202020204" pitchFamily="34" charset="0"/>
              </a:rPr>
              <a:t>-</a:t>
            </a:r>
            <a:r>
              <a:rPr lang="en-US" sz="1400" spc="45" dirty="0">
                <a:latin typeface="Arial" panose="020B0604020202020204" pitchFamily="34" charset="0"/>
                <a:cs typeface="Arial" panose="020B0604020202020204" pitchFamily="34" charset="0"/>
              </a:rPr>
              <a:t> HTML,</a:t>
            </a:r>
            <a:r>
              <a:rPr lang="en-US" sz="1400" spc="-54"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URI,</a:t>
            </a:r>
            <a:r>
              <a:rPr lang="en-US" sz="1400" spc="-54" dirty="0">
                <a:latin typeface="Arial" panose="020B0604020202020204" pitchFamily="34" charset="0"/>
                <a:cs typeface="Arial" panose="020B0604020202020204" pitchFamily="34" charset="0"/>
              </a:rPr>
              <a:t> </a:t>
            </a:r>
            <a:r>
              <a:rPr lang="en-US" sz="1400" spc="54" dirty="0">
                <a:latin typeface="Arial" panose="020B0604020202020204" pitchFamily="34" charset="0"/>
                <a:cs typeface="Arial" panose="020B0604020202020204" pitchFamily="34" charset="0"/>
              </a:rPr>
              <a:t>HTTP</a:t>
            </a:r>
            <a:r>
              <a:rPr lang="en-US" sz="1400" spc="-86" dirty="0">
                <a:latin typeface="Arial" panose="020B0604020202020204" pitchFamily="34" charset="0"/>
                <a:cs typeface="Arial" panose="020B0604020202020204" pitchFamily="34" charset="0"/>
              </a:rPr>
              <a:t> </a:t>
            </a:r>
            <a:r>
              <a:rPr lang="en-US" sz="1400" spc="91" dirty="0">
                <a:latin typeface="Arial" panose="020B0604020202020204" pitchFamily="34" charset="0"/>
                <a:cs typeface="Arial" panose="020B0604020202020204" pitchFamily="34" charset="0"/>
              </a:rPr>
              <a:t>/</a:t>
            </a:r>
            <a:r>
              <a:rPr lang="en-US" sz="1400" spc="-95" dirty="0">
                <a:latin typeface="Arial" panose="020B0604020202020204" pitchFamily="34" charset="0"/>
                <a:cs typeface="Arial" panose="020B0604020202020204" pitchFamily="34" charset="0"/>
              </a:rPr>
              <a:t> </a:t>
            </a:r>
            <a:r>
              <a:rPr lang="en-US" sz="1400" spc="141" dirty="0">
                <a:latin typeface="Arial" panose="020B0604020202020204" pitchFamily="34" charset="0"/>
                <a:cs typeface="Arial" panose="020B0604020202020204" pitchFamily="34" charset="0"/>
              </a:rPr>
              <a:t>W</a:t>
            </a:r>
            <a:r>
              <a:rPr lang="en-US" sz="1400" spc="54" dirty="0">
                <a:latin typeface="Arial" panose="020B0604020202020204" pitchFamily="34" charset="0"/>
                <a:cs typeface="Arial" panose="020B0604020202020204" pitchFamily="34" charset="0"/>
              </a:rPr>
              <a:t>eb</a:t>
            </a:r>
            <a:r>
              <a:rPr lang="en-US" sz="1400" spc="-54" dirty="0">
                <a:latin typeface="Arial" panose="020B0604020202020204" pitchFamily="34" charset="0"/>
                <a:cs typeface="Arial" panose="020B0604020202020204" pitchFamily="34" charset="0"/>
              </a:rPr>
              <a:t> </a:t>
            </a:r>
            <a:r>
              <a:rPr lang="en-US" sz="1400" spc="50" dirty="0">
                <a:latin typeface="Arial" panose="020B0604020202020204" pitchFamily="34" charset="0"/>
                <a:cs typeface="Arial" panose="020B0604020202020204" pitchFamily="34" charset="0"/>
              </a:rPr>
              <a:t>Ser</a:t>
            </a:r>
            <a:r>
              <a:rPr lang="en-US" sz="1400" spc="27" dirty="0">
                <a:latin typeface="Arial" panose="020B0604020202020204" pitchFamily="34" charset="0"/>
                <a:cs typeface="Arial" panose="020B0604020202020204" pitchFamily="34" charset="0"/>
              </a:rPr>
              <a:t>v</a:t>
            </a:r>
            <a:r>
              <a:rPr lang="en-US" sz="1400" dirty="0">
                <a:latin typeface="Arial" panose="020B0604020202020204" pitchFamily="34" charset="0"/>
                <a:cs typeface="Arial" panose="020B0604020202020204" pitchFamily="34" charset="0"/>
              </a:rPr>
              <a:t>er</a:t>
            </a:r>
          </a:p>
          <a:p>
            <a:pPr marL="144000">
              <a:spcBef>
                <a:spcPts val="218"/>
              </a:spcBef>
            </a:pPr>
            <a:r>
              <a:rPr lang="en-US" sz="1400" spc="-163" dirty="0">
                <a:latin typeface="Arial" panose="020B0604020202020204" pitchFamily="34" charset="0"/>
                <a:cs typeface="Arial" panose="020B0604020202020204" pitchFamily="34" charset="0"/>
              </a:rPr>
              <a:t>1.</a:t>
            </a:r>
            <a:r>
              <a:rPr lang="en-US" sz="1400" spc="-54" dirty="0">
                <a:latin typeface="Arial" panose="020B0604020202020204" pitchFamily="34" charset="0"/>
                <a:cs typeface="Arial" panose="020B0604020202020204" pitchFamily="34" charset="0"/>
              </a:rPr>
              <a:t> </a:t>
            </a:r>
            <a:r>
              <a:rPr lang="en-US" sz="1400" spc="54" dirty="0">
                <a:latin typeface="Arial" panose="020B0604020202020204" pitchFamily="34" charset="0"/>
                <a:cs typeface="Arial" panose="020B0604020202020204" pitchFamily="34" charset="0"/>
              </a:rPr>
              <a:t>Communic</a:t>
            </a:r>
            <a:r>
              <a:rPr lang="en-US" sz="1400" spc="36" dirty="0">
                <a:latin typeface="Arial" panose="020B0604020202020204" pitchFamily="34" charset="0"/>
                <a:cs typeface="Arial" panose="020B0604020202020204" pitchFamily="34" charset="0"/>
              </a:rPr>
              <a:t>a</a:t>
            </a:r>
            <a:r>
              <a:rPr lang="en-US" sz="1400" spc="-14" dirty="0">
                <a:latin typeface="Arial" panose="020B0604020202020204" pitchFamily="34" charset="0"/>
                <a:cs typeface="Arial" panose="020B0604020202020204" pitchFamily="34" charset="0"/>
              </a:rPr>
              <a:t>tion</a:t>
            </a:r>
            <a:r>
              <a:rPr lang="en-US" sz="1400" spc="-86" dirty="0">
                <a:latin typeface="Arial" panose="020B0604020202020204" pitchFamily="34" charset="0"/>
                <a:cs typeface="Arial" panose="020B0604020202020204" pitchFamily="34" charset="0"/>
              </a:rPr>
              <a:t> </a:t>
            </a:r>
            <a:r>
              <a:rPr lang="en-US" sz="1400" spc="-9" dirty="0">
                <a:latin typeface="Arial" panose="020B0604020202020204" pitchFamily="34" charset="0"/>
                <a:cs typeface="Arial" panose="020B0604020202020204" pitchFamily="34" charset="0"/>
              </a:rPr>
              <a:t>via</a:t>
            </a:r>
            <a:r>
              <a:rPr lang="en-US" sz="1400" spc="-86" dirty="0">
                <a:latin typeface="Arial" panose="020B0604020202020204" pitchFamily="34" charset="0"/>
                <a:cs typeface="Arial" panose="020B0604020202020204" pitchFamily="34" charset="0"/>
              </a:rPr>
              <a:t> </a:t>
            </a:r>
            <a:r>
              <a:rPr lang="en-US" sz="1400" spc="77" dirty="0">
                <a:latin typeface="Arial" panose="020B0604020202020204" pitchFamily="34" charset="0"/>
                <a:cs typeface="Arial" panose="020B0604020202020204" pitchFamily="34" charset="0"/>
              </a:rPr>
              <a:t>www</a:t>
            </a:r>
            <a:endParaRPr lang="en-US" sz="1400" dirty="0">
              <a:latin typeface="Arial" panose="020B0604020202020204" pitchFamily="34" charset="0"/>
              <a:cs typeface="Arial" panose="020B0604020202020204" pitchFamily="34" charset="0"/>
            </a:endParaRPr>
          </a:p>
        </p:txBody>
      </p:sp>
      <p:sp>
        <p:nvSpPr>
          <p:cNvPr id="25" name="object 25"/>
          <p:cNvSpPr txBox="1"/>
          <p:nvPr/>
        </p:nvSpPr>
        <p:spPr>
          <a:xfrm>
            <a:off x="1511957" y="5831743"/>
            <a:ext cx="9647984" cy="430887"/>
          </a:xfrm>
          <a:prstGeom prst="rect">
            <a:avLst/>
          </a:prstGeom>
          <a:solidFill>
            <a:srgbClr val="A7C1A0"/>
          </a:solidFill>
        </p:spPr>
        <p:txBody>
          <a:bodyPr vert="horz" wrap="square" lIns="0" tIns="0" rIns="0" bIns="0" rtlCol="0" anchor="ctr">
            <a:noAutofit/>
          </a:bodyPr>
          <a:lstStyle/>
          <a:p>
            <a:pPr marL="436470" algn="ctr"/>
            <a:r>
              <a:rPr sz="1400" dirty="0">
                <a:latin typeface="Arial" panose="020B0604020202020204" pitchFamily="34" charset="0"/>
                <a:cs typeface="Arial" panose="020B0604020202020204" pitchFamily="34" charset="0"/>
              </a:rPr>
              <a:t>In</a:t>
            </a:r>
            <a:r>
              <a:rPr sz="1400" spc="-54" dirty="0">
                <a:latin typeface="Arial" panose="020B0604020202020204" pitchFamily="34" charset="0"/>
                <a:cs typeface="Arial" panose="020B0604020202020204" pitchFamily="34" charset="0"/>
              </a:rPr>
              <a:t> </a:t>
            </a:r>
            <a:r>
              <a:rPr sz="1400" spc="45" dirty="0">
                <a:latin typeface="Arial" panose="020B0604020202020204" pitchFamily="34" charset="0"/>
                <a:cs typeface="Arial" panose="020B0604020202020204" pitchFamily="34" charset="0"/>
              </a:rPr>
              <a:t>20</a:t>
            </a:r>
            <a:r>
              <a:rPr sz="1400" spc="-86"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J</a:t>
            </a:r>
            <a:r>
              <a:rPr sz="1400" spc="5" dirty="0">
                <a:latin typeface="Arial" panose="020B0604020202020204" pitchFamily="34" charset="0"/>
                <a:cs typeface="Arial" panose="020B0604020202020204" pitchFamily="34" charset="0"/>
              </a:rPr>
              <a:t>ah</a:t>
            </a:r>
            <a:r>
              <a:rPr sz="1400" spc="-27" dirty="0">
                <a:latin typeface="Arial" panose="020B0604020202020204" pitchFamily="34" charset="0"/>
                <a:cs typeface="Arial" panose="020B0604020202020204" pitchFamily="34" charset="0"/>
              </a:rPr>
              <a:t>r</a:t>
            </a:r>
            <a:r>
              <a:rPr sz="1400" spc="41" dirty="0">
                <a:latin typeface="Arial" panose="020B0604020202020204" pitchFamily="34" charset="0"/>
                <a:cs typeface="Arial" panose="020B0604020202020204" pitchFamily="34" charset="0"/>
              </a:rPr>
              <a:t>en</a:t>
            </a:r>
            <a:r>
              <a:rPr sz="1400" spc="-54"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(1990</a:t>
            </a:r>
            <a:r>
              <a:rPr sz="1400" spc="-54" dirty="0">
                <a:latin typeface="Arial" panose="020B0604020202020204" pitchFamily="34" charset="0"/>
                <a:cs typeface="Arial" panose="020B0604020202020204" pitchFamily="34" charset="0"/>
              </a:rPr>
              <a:t> </a:t>
            </a:r>
            <a:r>
              <a:rPr sz="1400" spc="59" dirty="0">
                <a:latin typeface="Arial" panose="020B0604020202020204" pitchFamily="34" charset="0"/>
                <a:cs typeface="Arial" panose="020B0604020202020204" pitchFamily="34" charset="0"/>
              </a:rPr>
              <a:t>-</a:t>
            </a:r>
            <a:r>
              <a:rPr sz="1400" spc="-54" dirty="0">
                <a:latin typeface="Arial" panose="020B0604020202020204" pitchFamily="34" charset="0"/>
                <a:cs typeface="Arial" panose="020B0604020202020204" pitchFamily="34" charset="0"/>
              </a:rPr>
              <a:t> </a:t>
            </a:r>
            <a:r>
              <a:rPr sz="1400" spc="18" dirty="0">
                <a:latin typeface="Arial" panose="020B0604020202020204" pitchFamily="34" charset="0"/>
                <a:cs typeface="Arial" panose="020B0604020202020204" pitchFamily="34" charset="0"/>
              </a:rPr>
              <a:t>201</a:t>
            </a:r>
            <a:r>
              <a:rPr sz="1400" spc="-5" dirty="0">
                <a:latin typeface="Arial" panose="020B0604020202020204" pitchFamily="34" charset="0"/>
                <a:cs typeface="Arial" panose="020B0604020202020204" pitchFamily="34" charset="0"/>
              </a:rPr>
              <a:t>0</a:t>
            </a:r>
            <a:r>
              <a:rPr sz="1400" spc="-118" dirty="0">
                <a:latin typeface="Arial" panose="020B0604020202020204" pitchFamily="34" charset="0"/>
                <a:cs typeface="Arial" panose="020B0604020202020204" pitchFamily="34" charset="0"/>
              </a:rPr>
              <a:t>)</a:t>
            </a:r>
            <a:r>
              <a:rPr sz="1400" spc="-54" dirty="0">
                <a:latin typeface="Arial" panose="020B0604020202020204" pitchFamily="34" charset="0"/>
                <a:cs typeface="Arial" panose="020B0604020202020204" pitchFamily="34" charset="0"/>
              </a:rPr>
              <a:t> </a:t>
            </a:r>
            <a:r>
              <a:rPr sz="1400" spc="-23" dirty="0">
                <a:latin typeface="Arial" panose="020B0604020202020204" pitchFamily="34" charset="0"/>
                <a:cs typeface="Arial" panose="020B0604020202020204" pitchFamily="34" charset="0"/>
              </a:rPr>
              <a:t>ist</a:t>
            </a:r>
            <a:r>
              <a:rPr sz="1400" spc="-54" dirty="0">
                <a:latin typeface="Arial" panose="020B0604020202020204" pitchFamily="34" charset="0"/>
                <a:cs typeface="Arial" panose="020B0604020202020204" pitchFamily="34" charset="0"/>
              </a:rPr>
              <a:t> </a:t>
            </a:r>
            <a:r>
              <a:rPr sz="1400" spc="-9" dirty="0">
                <a:latin typeface="Arial" panose="020B0604020202020204" pitchFamily="34" charset="0"/>
                <a:cs typeface="Arial" panose="020B0604020202020204" pitchFamily="34" charset="0"/>
              </a:rPr>
              <a:t>„das</a:t>
            </a:r>
            <a:r>
              <a:rPr sz="1400" spc="-54" dirty="0">
                <a:latin typeface="Arial" panose="020B0604020202020204" pitchFamily="34" charset="0"/>
                <a:cs typeface="Arial" panose="020B0604020202020204" pitchFamily="34" charset="0"/>
              </a:rPr>
              <a:t> </a:t>
            </a:r>
            <a:r>
              <a:rPr sz="1400" spc="145" dirty="0">
                <a:latin typeface="Arial" panose="020B0604020202020204" pitchFamily="34" charset="0"/>
                <a:cs typeface="Arial" panose="020B0604020202020204" pitchFamily="34" charset="0"/>
              </a:rPr>
              <a:t>N</a:t>
            </a:r>
            <a:r>
              <a:rPr sz="1400" spc="32" dirty="0">
                <a:latin typeface="Arial" panose="020B0604020202020204" pitchFamily="34" charset="0"/>
                <a:cs typeface="Arial" panose="020B0604020202020204" pitchFamily="34" charset="0"/>
              </a:rPr>
              <a:t>e</a:t>
            </a:r>
            <a:r>
              <a:rPr sz="1400" spc="-103" dirty="0">
                <a:latin typeface="Arial" panose="020B0604020202020204" pitchFamily="34" charset="0"/>
                <a:cs typeface="Arial" panose="020B0604020202020204" pitchFamily="34" charset="0"/>
              </a:rPr>
              <a:t>tz“</a:t>
            </a:r>
            <a:r>
              <a:rPr sz="1400" spc="-86" dirty="0">
                <a:latin typeface="Arial" panose="020B0604020202020204" pitchFamily="34" charset="0"/>
                <a:cs typeface="Arial" panose="020B0604020202020204" pitchFamily="34" charset="0"/>
              </a:rPr>
              <a:t> </a:t>
            </a:r>
            <a:r>
              <a:rPr sz="1400" spc="23" dirty="0">
                <a:latin typeface="Arial" panose="020B0604020202020204" pitchFamily="34" charset="0"/>
                <a:cs typeface="Arial" panose="020B0604020202020204" pitchFamily="34" charset="0"/>
              </a:rPr>
              <a:t>v</a:t>
            </a:r>
            <a:r>
              <a:rPr sz="1400" spc="50" dirty="0">
                <a:latin typeface="Arial" panose="020B0604020202020204" pitchFamily="34" charset="0"/>
                <a:cs typeface="Arial" panose="020B0604020202020204" pitchFamily="34" charset="0"/>
              </a:rPr>
              <a:t>on</a:t>
            </a:r>
            <a:r>
              <a:rPr sz="1400" spc="-54" dirty="0">
                <a:latin typeface="Arial" panose="020B0604020202020204" pitchFamily="34" charset="0"/>
                <a:cs typeface="Arial" panose="020B0604020202020204" pitchFamily="34" charset="0"/>
              </a:rPr>
              <a:t> </a:t>
            </a:r>
            <a:r>
              <a:rPr sz="1400" spc="23" dirty="0">
                <a:latin typeface="Arial" panose="020B0604020202020204" pitchFamily="34" charset="0"/>
                <a:cs typeface="Arial" panose="020B0604020202020204" pitchFamily="34" charset="0"/>
              </a:rPr>
              <a:t>4</a:t>
            </a:r>
            <a:r>
              <a:rPr sz="1400" spc="-54"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auf</a:t>
            </a:r>
            <a:r>
              <a:rPr sz="1400" spc="-82" dirty="0">
                <a:latin typeface="Arial" panose="020B0604020202020204" pitchFamily="34" charset="0"/>
                <a:cs typeface="Arial" panose="020B0604020202020204" pitchFamily="34" charset="0"/>
              </a:rPr>
              <a:t> </a:t>
            </a:r>
            <a:r>
              <a:rPr sz="1400" spc="27" dirty="0">
                <a:latin typeface="Arial" panose="020B0604020202020204" pitchFamily="34" charset="0"/>
                <a:cs typeface="Arial" panose="020B0604020202020204" pitchFamily="34" charset="0"/>
              </a:rPr>
              <a:t>über</a:t>
            </a:r>
            <a:r>
              <a:rPr sz="1400" spc="-86" dirty="0">
                <a:latin typeface="Arial" panose="020B0604020202020204" pitchFamily="34" charset="0"/>
                <a:cs typeface="Arial" panose="020B0604020202020204" pitchFamily="34" charset="0"/>
              </a:rPr>
              <a:t> </a:t>
            </a:r>
            <a:r>
              <a:rPr sz="1400" spc="41" dirty="0">
                <a:latin typeface="Arial" panose="020B0604020202020204" pitchFamily="34" charset="0"/>
                <a:cs typeface="Arial" panose="020B0604020202020204" pitchFamily="34" charset="0"/>
              </a:rPr>
              <a:t>300.000</a:t>
            </a:r>
            <a:r>
              <a:rPr sz="1400" spc="-54" dirty="0">
                <a:latin typeface="Arial" panose="020B0604020202020204" pitchFamily="34" charset="0"/>
                <a:cs typeface="Arial" panose="020B0604020202020204" pitchFamily="34" charset="0"/>
              </a:rPr>
              <a:t> </a:t>
            </a:r>
            <a:r>
              <a:rPr sz="1400" spc="82" dirty="0">
                <a:latin typeface="Arial" panose="020B0604020202020204" pitchFamily="34" charset="0"/>
                <a:cs typeface="Arial" panose="020B0604020202020204" pitchFamily="34" charset="0"/>
              </a:rPr>
              <a:t>H</a:t>
            </a:r>
            <a:r>
              <a:rPr sz="1400" spc="45" dirty="0">
                <a:latin typeface="Arial" panose="020B0604020202020204" pitchFamily="34" charset="0"/>
                <a:cs typeface="Arial" panose="020B0604020202020204" pitchFamily="34" charset="0"/>
              </a:rPr>
              <a:t>osts</a:t>
            </a:r>
            <a:r>
              <a:rPr sz="1400" spc="-54" dirty="0">
                <a:latin typeface="Arial" panose="020B0604020202020204" pitchFamily="34" charset="0"/>
                <a:cs typeface="Arial" panose="020B0604020202020204" pitchFamily="34" charset="0"/>
              </a:rPr>
              <a:t> </a:t>
            </a:r>
            <a:r>
              <a:rPr sz="1400" spc="86" dirty="0">
                <a:latin typeface="Arial" panose="020B0604020202020204" pitchFamily="34" charset="0"/>
                <a:cs typeface="Arial" panose="020B0604020202020204" pitchFamily="34" charset="0"/>
              </a:rPr>
              <a:t>g</a:t>
            </a:r>
            <a:r>
              <a:rPr sz="1400" spc="77" dirty="0">
                <a:latin typeface="Arial" panose="020B0604020202020204" pitchFamily="34" charset="0"/>
                <a:cs typeface="Arial" panose="020B0604020202020204" pitchFamily="34" charset="0"/>
              </a:rPr>
              <a:t>e</a:t>
            </a:r>
            <a:r>
              <a:rPr sz="1400" spc="59" dirty="0">
                <a:latin typeface="Arial" panose="020B0604020202020204" pitchFamily="34" charset="0"/>
                <a:cs typeface="Arial" panose="020B0604020202020204" pitchFamily="34" charset="0"/>
              </a:rPr>
              <a:t>w</a:t>
            </a:r>
            <a:r>
              <a:rPr sz="1400" spc="45" dirty="0">
                <a:latin typeface="Arial" panose="020B0604020202020204" pitchFamily="34" charset="0"/>
                <a:cs typeface="Arial" panose="020B0604020202020204" pitchFamily="34" charset="0"/>
              </a:rPr>
              <a:t>achsen</a:t>
            </a:r>
            <a:endParaRPr sz="1400" dirty="0">
              <a:latin typeface="Arial" panose="020B0604020202020204" pitchFamily="34" charset="0"/>
              <a:cs typeface="Arial" panose="020B0604020202020204" pitchFamily="34" charset="0"/>
            </a:endParaRPr>
          </a:p>
        </p:txBody>
      </p:sp>
      <p:sp>
        <p:nvSpPr>
          <p:cNvPr id="29" name="Rechteck 28">
            <a:extLst>
              <a:ext uri="{FF2B5EF4-FFF2-40B4-BE49-F238E27FC236}">
                <a16:creationId xmlns:a16="http://schemas.microsoft.com/office/drawing/2014/main" id="{021BD52A-82A9-483F-8774-718C0E893EFD}"/>
              </a:ext>
            </a:extLst>
          </p:cNvPr>
          <p:cNvSpPr/>
          <p:nvPr/>
        </p:nvSpPr>
        <p:spPr>
          <a:xfrm>
            <a:off x="1479424" y="2541936"/>
            <a:ext cx="938655" cy="523220"/>
          </a:xfrm>
          <a:prstGeom prst="rect">
            <a:avLst/>
          </a:prstGeom>
        </p:spPr>
        <p:txBody>
          <a:bodyPr wrap="none" anchor="ctr">
            <a:spAutoFit/>
          </a:bodyPr>
          <a:lstStyle/>
          <a:p>
            <a:r>
              <a:rPr lang="de-AT"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1990</a:t>
            </a:r>
            <a:endParaRPr lang="de-AT"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0" name="Rechteck 29">
            <a:extLst>
              <a:ext uri="{FF2B5EF4-FFF2-40B4-BE49-F238E27FC236}">
                <a16:creationId xmlns:a16="http://schemas.microsoft.com/office/drawing/2014/main" id="{DF3CB13A-5815-44F9-9945-8A94099BCCD9}"/>
              </a:ext>
            </a:extLst>
          </p:cNvPr>
          <p:cNvSpPr/>
          <p:nvPr/>
        </p:nvSpPr>
        <p:spPr>
          <a:xfrm>
            <a:off x="1475176" y="3610313"/>
            <a:ext cx="946669" cy="523220"/>
          </a:xfrm>
          <a:prstGeom prst="rect">
            <a:avLst/>
          </a:prstGeom>
        </p:spPr>
        <p:txBody>
          <a:bodyPr wrap="none" anchor="ctr">
            <a:spAutoFit/>
          </a:bodyPr>
          <a:lstStyle/>
          <a:p>
            <a:r>
              <a:rPr lang="de-AT"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1993</a:t>
            </a:r>
          </a:p>
        </p:txBody>
      </p:sp>
      <p:sp>
        <p:nvSpPr>
          <p:cNvPr id="31" name="Rechteck 30">
            <a:extLst>
              <a:ext uri="{FF2B5EF4-FFF2-40B4-BE49-F238E27FC236}">
                <a16:creationId xmlns:a16="http://schemas.microsoft.com/office/drawing/2014/main" id="{3A44D445-7055-4F9B-8B9C-B8CCAE61F2F6}"/>
              </a:ext>
            </a:extLst>
          </p:cNvPr>
          <p:cNvSpPr/>
          <p:nvPr/>
        </p:nvSpPr>
        <p:spPr>
          <a:xfrm>
            <a:off x="6979009" y="3431488"/>
            <a:ext cx="832313" cy="430887"/>
          </a:xfrm>
          <a:prstGeom prst="rect">
            <a:avLst/>
          </a:prstGeom>
        </p:spPr>
        <p:txBody>
          <a:bodyPr vert="horz" wrap="square" lIns="0" tIns="0" rIns="0" bIns="0" rtlCol="0" anchor="ctr">
            <a:noAutofit/>
          </a:bodyPr>
          <a:lstStyle/>
          <a:p>
            <a:pPr marL="11516"/>
            <a:r>
              <a:rPr lang="de-AT"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1997</a:t>
            </a:r>
          </a:p>
        </p:txBody>
      </p:sp>
      <p:sp>
        <p:nvSpPr>
          <p:cNvPr id="32" name="object 18">
            <a:extLst>
              <a:ext uri="{FF2B5EF4-FFF2-40B4-BE49-F238E27FC236}">
                <a16:creationId xmlns:a16="http://schemas.microsoft.com/office/drawing/2014/main" id="{130E49B8-3E21-4943-8FC7-B94BD6F19BA2}"/>
              </a:ext>
            </a:extLst>
          </p:cNvPr>
          <p:cNvSpPr txBox="1"/>
          <p:nvPr/>
        </p:nvSpPr>
        <p:spPr>
          <a:xfrm>
            <a:off x="6979009" y="2605792"/>
            <a:ext cx="832314" cy="430887"/>
          </a:xfrm>
          <a:prstGeom prst="rect">
            <a:avLst/>
          </a:prstGeom>
        </p:spPr>
        <p:txBody>
          <a:bodyPr vert="horz" wrap="square" lIns="0" tIns="0" rIns="0" bIns="0" rtlCol="0" anchor="ctr">
            <a:noAutofit/>
          </a:bodyPr>
          <a:lstStyle>
            <a:defPPr>
              <a:defRPr lang="en-US"/>
            </a:defPPr>
            <a:lvl1pPr marL="11516">
              <a:defRPr sz="2800" spc="-77">
                <a:effectLst>
                  <a:outerShdw blurRad="38100" dist="38100" dir="2700000" algn="tl">
                    <a:srgbClr val="000000">
                      <a:alpha val="43137"/>
                    </a:srgbClr>
                  </a:outerShdw>
                </a:effectLst>
              </a:defRPr>
            </a:lvl1pPr>
          </a:lstStyle>
          <a:p>
            <a:r>
              <a:rPr dirty="0">
                <a:latin typeface="Arial" panose="020B0604020202020204" pitchFamily="34" charset="0"/>
                <a:cs typeface="Arial" panose="020B0604020202020204" pitchFamily="34" charset="0"/>
              </a:rPr>
              <a:t>199</a:t>
            </a:r>
            <a:r>
              <a:rPr lang="de-AT" dirty="0">
                <a:latin typeface="Arial" panose="020B0604020202020204" pitchFamily="34" charset="0"/>
                <a:cs typeface="Arial" panose="020B0604020202020204" pitchFamily="34" charset="0"/>
              </a:rPr>
              <a:t>6</a:t>
            </a:r>
            <a:endParaRPr dirty="0">
              <a:latin typeface="Arial" panose="020B0604020202020204" pitchFamily="34" charset="0"/>
              <a:cs typeface="Arial" panose="020B0604020202020204" pitchFamily="34" charset="0"/>
            </a:endParaRPr>
          </a:p>
        </p:txBody>
      </p:sp>
      <p:sp>
        <p:nvSpPr>
          <p:cNvPr id="21" name="Rechteck 20">
            <a:extLst>
              <a:ext uri="{FF2B5EF4-FFF2-40B4-BE49-F238E27FC236}">
                <a16:creationId xmlns:a16="http://schemas.microsoft.com/office/drawing/2014/main" id="{8A7ED73A-9F4D-441F-8EC8-B45B8D4D07DF}"/>
              </a:ext>
            </a:extLst>
          </p:cNvPr>
          <p:cNvSpPr/>
          <p:nvPr/>
        </p:nvSpPr>
        <p:spPr>
          <a:xfrm>
            <a:off x="1369177" y="1387894"/>
            <a:ext cx="946669" cy="523220"/>
          </a:xfrm>
          <a:prstGeom prst="rect">
            <a:avLst/>
          </a:prstGeom>
        </p:spPr>
        <p:txBody>
          <a:bodyPr wrap="none" anchor="ctr">
            <a:spAutoFit/>
          </a:bodyPr>
          <a:lstStyle/>
          <a:p>
            <a:r>
              <a:rPr lang="de-AT" sz="2800" spc="-77"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1989</a:t>
            </a:r>
            <a:endParaRPr lang="de-AT"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748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73DC5-6CF1-4605-AE58-64E20F5E9247}"/>
              </a:ext>
            </a:extLst>
          </p:cNvPr>
          <p:cNvSpPr>
            <a:spLocks noGrp="1"/>
          </p:cNvSpPr>
          <p:nvPr>
            <p:ph type="title"/>
          </p:nvPr>
        </p:nvSpPr>
        <p:spPr/>
        <p:txBody>
          <a:bodyPr/>
          <a:lstStyle/>
          <a:p>
            <a:r>
              <a:rPr lang="en-US" dirty="0" err="1"/>
              <a:t>Entwicklungertools</a:t>
            </a:r>
            <a:endParaRPr lang="de-AT" dirty="0"/>
          </a:p>
        </p:txBody>
      </p:sp>
      <p:sp>
        <p:nvSpPr>
          <p:cNvPr id="5" name="Rechteck 4">
            <a:extLst>
              <a:ext uri="{FF2B5EF4-FFF2-40B4-BE49-F238E27FC236}">
                <a16:creationId xmlns:a16="http://schemas.microsoft.com/office/drawing/2014/main" id="{9BA8DEAD-C6FF-4B85-840D-E96131E02EA5}"/>
              </a:ext>
            </a:extLst>
          </p:cNvPr>
          <p:cNvSpPr/>
          <p:nvPr/>
        </p:nvSpPr>
        <p:spPr>
          <a:xfrm>
            <a:off x="3048000" y="1107583"/>
            <a:ext cx="6096000" cy="954107"/>
          </a:xfrm>
          <a:prstGeom prst="rect">
            <a:avLst/>
          </a:prstGeom>
          <a:solidFill>
            <a:srgbClr val="BDD7EE"/>
          </a:solidFill>
          <a:effectLst>
            <a:outerShdw blurRad="50800" dist="38100" dir="2700000" algn="tl" rotWithShape="0">
              <a:prstClr val="black">
                <a:alpha val="40000"/>
              </a:prstClr>
            </a:outerShdw>
          </a:effectLst>
        </p:spPr>
        <p:txBody>
          <a:bodyPr>
            <a:spAutoFit/>
          </a:bodyPr>
          <a:lstStyle/>
          <a:p>
            <a:r>
              <a:rPr lang="de-AT" sz="1400" dirty="0">
                <a:solidFill>
                  <a:srgbClr val="3F3535"/>
                </a:solidFill>
                <a:latin typeface="+mj-lt"/>
              </a:rPr>
              <a:t>Die sogenannten “Entwicklertools” sind eine Kollektion von hilfreichen Werkzeugen, die in jedem Webbrowser mitgeliefert werden. Sie erlauben es, die gerade angezeigte Webseite zu analysieren und auf verschiedenen Bildschirmgrößen zu testen.</a:t>
            </a:r>
            <a:endParaRPr lang="de-AT" sz="1400" dirty="0">
              <a:latin typeface="+mj-lt"/>
            </a:endParaRPr>
          </a:p>
        </p:txBody>
      </p:sp>
      <p:sp>
        <p:nvSpPr>
          <p:cNvPr id="6" name="Rechteck 5">
            <a:extLst>
              <a:ext uri="{FF2B5EF4-FFF2-40B4-BE49-F238E27FC236}">
                <a16:creationId xmlns:a16="http://schemas.microsoft.com/office/drawing/2014/main" id="{FF774513-4221-4DC9-A88F-842E95FF8EBC}"/>
              </a:ext>
            </a:extLst>
          </p:cNvPr>
          <p:cNvSpPr/>
          <p:nvPr/>
        </p:nvSpPr>
        <p:spPr>
          <a:xfrm>
            <a:off x="476507" y="2541693"/>
            <a:ext cx="5619493" cy="1384995"/>
          </a:xfrm>
          <a:prstGeom prst="rect">
            <a:avLst/>
          </a:prstGeom>
        </p:spPr>
        <p:txBody>
          <a:bodyPr wrap="square">
            <a:spAutoFit/>
          </a:bodyPr>
          <a:lstStyle/>
          <a:p>
            <a:pPr fontAlgn="base"/>
            <a:r>
              <a:rPr lang="de-AT" sz="1400" b="1" dirty="0">
                <a:latin typeface="+mj-lt"/>
              </a:rPr>
              <a:t>Elements</a:t>
            </a:r>
            <a:endParaRPr lang="de-AT" sz="1400" dirty="0">
              <a:latin typeface="+mj-lt"/>
            </a:endParaRPr>
          </a:p>
          <a:p>
            <a:pPr fontAlgn="base"/>
            <a:r>
              <a:rPr lang="de-AT" sz="1400" dirty="0">
                <a:latin typeface="+mj-lt"/>
              </a:rPr>
              <a:t>Elements beinhaltet im linken Bereich die Repräsentation des DOM und auf der rechten Seite den Bereich mit allen CSS-Angaben zur aktuell geöffneten Webseite. In beiden Bereichen können Änderungen vorgenommen werden, die sich dann auch sofort auf die Darstellung der Webseite im Browserfenster auswirken.</a:t>
            </a:r>
            <a:endParaRPr lang="de-AT" sz="1400" b="0" i="0" dirty="0">
              <a:effectLst/>
              <a:latin typeface="+mj-lt"/>
            </a:endParaRPr>
          </a:p>
        </p:txBody>
      </p:sp>
      <p:sp>
        <p:nvSpPr>
          <p:cNvPr id="7" name="Rechteck 6">
            <a:extLst>
              <a:ext uri="{FF2B5EF4-FFF2-40B4-BE49-F238E27FC236}">
                <a16:creationId xmlns:a16="http://schemas.microsoft.com/office/drawing/2014/main" id="{70CD7D18-6DB1-4FC4-A928-236F8A4C31AB}"/>
              </a:ext>
            </a:extLst>
          </p:cNvPr>
          <p:cNvSpPr/>
          <p:nvPr/>
        </p:nvSpPr>
        <p:spPr>
          <a:xfrm>
            <a:off x="476507" y="4448115"/>
            <a:ext cx="5619493" cy="954107"/>
          </a:xfrm>
          <a:prstGeom prst="rect">
            <a:avLst/>
          </a:prstGeom>
        </p:spPr>
        <p:txBody>
          <a:bodyPr wrap="square">
            <a:spAutoFit/>
          </a:bodyPr>
          <a:lstStyle/>
          <a:p>
            <a:pPr fontAlgn="base"/>
            <a:r>
              <a:rPr lang="de-AT" sz="1400" b="1" dirty="0">
                <a:latin typeface="+mj-lt"/>
              </a:rPr>
              <a:t>Resources</a:t>
            </a:r>
            <a:endParaRPr lang="de-AT" sz="1400" dirty="0">
              <a:latin typeface="+mj-lt"/>
            </a:endParaRPr>
          </a:p>
          <a:p>
            <a:pPr fontAlgn="base"/>
            <a:r>
              <a:rPr lang="de-AT" sz="1400" dirty="0">
                <a:latin typeface="+mj-lt"/>
              </a:rPr>
              <a:t>Hier sind alle genutzten Ressourcen zu finden. Dazu gehören zum einen alle auf der Webseite verwendeten Dateien und Bilder, HTML5-Datenbanken, Cookies, Sessions und ebenso der Cache.</a:t>
            </a:r>
            <a:endParaRPr lang="de-AT" sz="1400" b="0" i="0" dirty="0">
              <a:effectLst/>
              <a:latin typeface="+mj-lt"/>
            </a:endParaRPr>
          </a:p>
        </p:txBody>
      </p:sp>
      <p:sp>
        <p:nvSpPr>
          <p:cNvPr id="8" name="Rechteck 7">
            <a:extLst>
              <a:ext uri="{FF2B5EF4-FFF2-40B4-BE49-F238E27FC236}">
                <a16:creationId xmlns:a16="http://schemas.microsoft.com/office/drawing/2014/main" id="{AE210B05-C399-44CE-970B-BED622C11CAE}"/>
              </a:ext>
            </a:extLst>
          </p:cNvPr>
          <p:cNvSpPr/>
          <p:nvPr/>
        </p:nvSpPr>
        <p:spPr>
          <a:xfrm>
            <a:off x="6332738" y="2541693"/>
            <a:ext cx="5859262" cy="738664"/>
          </a:xfrm>
          <a:prstGeom prst="rect">
            <a:avLst/>
          </a:prstGeom>
        </p:spPr>
        <p:txBody>
          <a:bodyPr wrap="square">
            <a:spAutoFit/>
          </a:bodyPr>
          <a:lstStyle/>
          <a:p>
            <a:pPr fontAlgn="base"/>
            <a:r>
              <a:rPr lang="de-AT" sz="1400" b="1" dirty="0">
                <a:latin typeface="+mj-lt"/>
              </a:rPr>
              <a:t>Network</a:t>
            </a:r>
            <a:endParaRPr lang="de-AT" sz="1400" dirty="0">
              <a:latin typeface="+mj-lt"/>
            </a:endParaRPr>
          </a:p>
          <a:p>
            <a:pPr fontAlgn="base"/>
            <a:r>
              <a:rPr lang="de-AT" sz="1400" dirty="0">
                <a:latin typeface="+mj-lt"/>
              </a:rPr>
              <a:t>Dieser Tab ermöglicht das Laden der einzelnen Ressourcen und </a:t>
            </a:r>
            <a:r>
              <a:rPr lang="de-AT" sz="1400" dirty="0" err="1">
                <a:latin typeface="+mj-lt"/>
              </a:rPr>
              <a:t>Requests</a:t>
            </a:r>
            <a:r>
              <a:rPr lang="de-AT" sz="1400" dirty="0">
                <a:latin typeface="+mj-lt"/>
              </a:rPr>
              <a:t> zu externen Ressourcen zu inspizieren.</a:t>
            </a:r>
            <a:endParaRPr lang="de-AT" sz="1400" b="0" i="0" dirty="0">
              <a:effectLst/>
              <a:latin typeface="+mj-lt"/>
            </a:endParaRPr>
          </a:p>
        </p:txBody>
      </p:sp>
      <p:sp>
        <p:nvSpPr>
          <p:cNvPr id="9" name="Rechteck 8">
            <a:extLst>
              <a:ext uri="{FF2B5EF4-FFF2-40B4-BE49-F238E27FC236}">
                <a16:creationId xmlns:a16="http://schemas.microsoft.com/office/drawing/2014/main" id="{565EFC5C-CAE0-4D2D-AA78-9AFAABB33C31}"/>
              </a:ext>
            </a:extLst>
          </p:cNvPr>
          <p:cNvSpPr/>
          <p:nvPr/>
        </p:nvSpPr>
        <p:spPr>
          <a:xfrm>
            <a:off x="6273553" y="3485311"/>
            <a:ext cx="5977631" cy="1169551"/>
          </a:xfrm>
          <a:prstGeom prst="rect">
            <a:avLst/>
          </a:prstGeom>
        </p:spPr>
        <p:txBody>
          <a:bodyPr wrap="square">
            <a:spAutoFit/>
          </a:bodyPr>
          <a:lstStyle/>
          <a:p>
            <a:pPr fontAlgn="base"/>
            <a:r>
              <a:rPr lang="de-AT" sz="1400" b="1" dirty="0">
                <a:latin typeface="+mj-lt"/>
              </a:rPr>
              <a:t>Sources</a:t>
            </a:r>
            <a:endParaRPr lang="de-AT" sz="1400" dirty="0">
              <a:latin typeface="+mj-lt"/>
            </a:endParaRPr>
          </a:p>
          <a:p>
            <a:pPr fontAlgn="base"/>
            <a:r>
              <a:rPr lang="de-AT" sz="1400" dirty="0">
                <a:latin typeface="+mj-lt"/>
              </a:rPr>
              <a:t>Alle auf der Webseite genutzten und geladenen JavaScript- und CSS-Ressourcen sind hier zugänglich. Hier ist der richtige Ort, um CSS- und JavaScript-Dateien zu editieren und um den JavaScript Debugger zu nutzen.</a:t>
            </a:r>
            <a:endParaRPr lang="de-AT" sz="1400" b="0" i="0" dirty="0">
              <a:effectLst/>
              <a:latin typeface="+mj-lt"/>
            </a:endParaRPr>
          </a:p>
        </p:txBody>
      </p:sp>
      <p:sp>
        <p:nvSpPr>
          <p:cNvPr id="10" name="Rechteck 9">
            <a:extLst>
              <a:ext uri="{FF2B5EF4-FFF2-40B4-BE49-F238E27FC236}">
                <a16:creationId xmlns:a16="http://schemas.microsoft.com/office/drawing/2014/main" id="{0E90226D-28F4-447C-8B72-B018ED4FD266}"/>
              </a:ext>
            </a:extLst>
          </p:cNvPr>
          <p:cNvSpPr/>
          <p:nvPr/>
        </p:nvSpPr>
        <p:spPr>
          <a:xfrm>
            <a:off x="6214368" y="5032042"/>
            <a:ext cx="6096000" cy="954107"/>
          </a:xfrm>
          <a:prstGeom prst="rect">
            <a:avLst/>
          </a:prstGeom>
        </p:spPr>
        <p:txBody>
          <a:bodyPr>
            <a:spAutoFit/>
          </a:bodyPr>
          <a:lstStyle/>
          <a:p>
            <a:pPr fontAlgn="base"/>
            <a:r>
              <a:rPr lang="de-AT" sz="1400" b="1" dirty="0">
                <a:latin typeface="+mj-lt"/>
              </a:rPr>
              <a:t>Timeline</a:t>
            </a:r>
            <a:endParaRPr lang="de-AT" sz="1400" dirty="0">
              <a:latin typeface="+mj-lt"/>
            </a:endParaRPr>
          </a:p>
          <a:p>
            <a:pPr fontAlgn="base"/>
            <a:r>
              <a:rPr lang="de-AT" sz="1400" dirty="0">
                <a:latin typeface="+mj-lt"/>
              </a:rPr>
              <a:t>Die Timeline bietet die Möglichkeit, das Laden der einzelnen Ressourcen und Elemente der Website in ihrem zeitlichen Ablauf zu </a:t>
            </a:r>
            <a:r>
              <a:rPr lang="de-AT" sz="1400" dirty="0" err="1">
                <a:latin typeface="+mj-lt"/>
              </a:rPr>
              <a:t>recorden</a:t>
            </a:r>
            <a:r>
              <a:rPr lang="de-AT" sz="1400" dirty="0">
                <a:latin typeface="+mj-lt"/>
              </a:rPr>
              <a:t> und danach zu untersuchen.</a:t>
            </a:r>
            <a:endParaRPr lang="de-AT" sz="1400" b="0" i="0" dirty="0">
              <a:effectLst/>
              <a:latin typeface="+mj-lt"/>
            </a:endParaRPr>
          </a:p>
        </p:txBody>
      </p:sp>
      <p:pic>
        <p:nvPicPr>
          <p:cNvPr id="12" name="Grafik 11">
            <a:extLst>
              <a:ext uri="{FF2B5EF4-FFF2-40B4-BE49-F238E27FC236}">
                <a16:creationId xmlns:a16="http://schemas.microsoft.com/office/drawing/2014/main" id="{A6948ACC-88DC-4E47-9965-6347D685E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0088" y="1018308"/>
            <a:ext cx="1258483" cy="1258483"/>
          </a:xfrm>
          <a:prstGeom prst="rect">
            <a:avLst/>
          </a:prstGeom>
        </p:spPr>
      </p:pic>
    </p:spTree>
    <p:extLst>
      <p:ext uri="{BB962C8B-B14F-4D97-AF65-F5344CB8AC3E}">
        <p14:creationId xmlns:p14="http://schemas.microsoft.com/office/powerpoint/2010/main" val="195686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8E64D8-B563-42C0-82DB-3B995A4B3486}"/>
              </a:ext>
            </a:extLst>
          </p:cNvPr>
          <p:cNvSpPr>
            <a:spLocks noGrp="1"/>
          </p:cNvSpPr>
          <p:nvPr>
            <p:ph type="title"/>
          </p:nvPr>
        </p:nvSpPr>
        <p:spPr/>
        <p:txBody>
          <a:bodyPr/>
          <a:lstStyle/>
          <a:p>
            <a:r>
              <a:rPr lang="en-US" dirty="0" err="1"/>
              <a:t>Entwicklertools</a:t>
            </a:r>
            <a:endParaRPr lang="de-AT" dirty="0"/>
          </a:p>
        </p:txBody>
      </p:sp>
      <p:sp>
        <p:nvSpPr>
          <p:cNvPr id="5" name="Rechteck 4">
            <a:extLst>
              <a:ext uri="{FF2B5EF4-FFF2-40B4-BE49-F238E27FC236}">
                <a16:creationId xmlns:a16="http://schemas.microsoft.com/office/drawing/2014/main" id="{D97EF443-234C-48E0-9F54-D4891B1D4FCF}"/>
              </a:ext>
            </a:extLst>
          </p:cNvPr>
          <p:cNvSpPr/>
          <p:nvPr/>
        </p:nvSpPr>
        <p:spPr>
          <a:xfrm>
            <a:off x="544497" y="1041574"/>
            <a:ext cx="6096000" cy="1815882"/>
          </a:xfrm>
          <a:prstGeom prst="rect">
            <a:avLst/>
          </a:prstGeom>
        </p:spPr>
        <p:txBody>
          <a:bodyPr>
            <a:spAutoFit/>
          </a:bodyPr>
          <a:lstStyle/>
          <a:p>
            <a:pPr fontAlgn="base"/>
            <a:r>
              <a:rPr lang="de-AT" sz="1400" b="1" dirty="0" err="1">
                <a:latin typeface="+mj-lt"/>
              </a:rPr>
              <a:t>Profiles</a:t>
            </a:r>
            <a:endParaRPr lang="de-AT" sz="1400" dirty="0">
              <a:latin typeface="+mj-lt"/>
            </a:endParaRPr>
          </a:p>
          <a:p>
            <a:pPr fontAlgn="base"/>
            <a:r>
              <a:rPr lang="de-AT" sz="1400" dirty="0">
                <a:latin typeface="+mj-lt"/>
              </a:rPr>
              <a:t>Dient ebenso wie der Tab Timeline der Untersuchung einiger Gegebenheiten während des Ladens der Webseite. Es können drei Profile erstellt werden: JavaScript CPU Profile zeigt die Nutzung der CPU beim Ausführen von JavaScript-Code. CSS </a:t>
            </a:r>
            <a:r>
              <a:rPr lang="de-AT" sz="1400" dirty="0" err="1">
                <a:latin typeface="+mj-lt"/>
              </a:rPr>
              <a:t>Selector</a:t>
            </a:r>
            <a:r>
              <a:rPr lang="de-AT" sz="1400" dirty="0">
                <a:latin typeface="+mj-lt"/>
              </a:rPr>
              <a:t> Profile erstellt eine Auswertung bzgl. der Performance der CSS-Selektoren. Und der Heap Snapshot zeigt die Verteilung des genutzten Memorys in Bezug auf JavaScript-Objekte</a:t>
            </a:r>
            <a:endParaRPr lang="de-AT" sz="1400" b="0" i="0" dirty="0">
              <a:effectLst/>
              <a:latin typeface="+mj-lt"/>
            </a:endParaRPr>
          </a:p>
        </p:txBody>
      </p:sp>
      <p:sp>
        <p:nvSpPr>
          <p:cNvPr id="6" name="Rechteck 5">
            <a:extLst>
              <a:ext uri="{FF2B5EF4-FFF2-40B4-BE49-F238E27FC236}">
                <a16:creationId xmlns:a16="http://schemas.microsoft.com/office/drawing/2014/main" id="{373E2366-C511-434D-A080-66534250728A}"/>
              </a:ext>
            </a:extLst>
          </p:cNvPr>
          <p:cNvSpPr/>
          <p:nvPr/>
        </p:nvSpPr>
        <p:spPr>
          <a:xfrm>
            <a:off x="5684668" y="3092604"/>
            <a:ext cx="6096000" cy="1169551"/>
          </a:xfrm>
          <a:prstGeom prst="rect">
            <a:avLst/>
          </a:prstGeom>
        </p:spPr>
        <p:txBody>
          <a:bodyPr>
            <a:spAutoFit/>
          </a:bodyPr>
          <a:lstStyle/>
          <a:p>
            <a:pPr fontAlgn="base"/>
            <a:r>
              <a:rPr lang="de-AT" sz="1400" b="1" dirty="0">
                <a:latin typeface="+mj-lt"/>
              </a:rPr>
              <a:t>Audits</a:t>
            </a:r>
            <a:endParaRPr lang="de-AT" sz="1400" dirty="0">
              <a:latin typeface="+mj-lt"/>
            </a:endParaRPr>
          </a:p>
          <a:p>
            <a:pPr fontAlgn="base"/>
            <a:r>
              <a:rPr lang="de-AT" sz="1400" dirty="0">
                <a:latin typeface="+mj-lt"/>
              </a:rPr>
              <a:t>Auch dieser Tab reiht sich in die </a:t>
            </a:r>
            <a:r>
              <a:rPr lang="de-AT" sz="1400" dirty="0" err="1">
                <a:latin typeface="+mj-lt"/>
              </a:rPr>
              <a:t>Profiling</a:t>
            </a:r>
            <a:r>
              <a:rPr lang="de-AT" sz="1400" dirty="0">
                <a:latin typeface="+mj-lt"/>
              </a:rPr>
              <a:t>-Tools ein. Hier werden Sie nach Ausführung eines Audits auf Missstände bzgl. „Best Practices“ im Umgang mit CSS, Bildern, Ladeverhalten von Ressourcen usw. aufmerksam gemacht. </a:t>
            </a:r>
            <a:endParaRPr lang="de-AT" sz="1400" b="0" i="0" dirty="0">
              <a:effectLst/>
              <a:latin typeface="+mj-lt"/>
            </a:endParaRPr>
          </a:p>
        </p:txBody>
      </p:sp>
      <p:sp>
        <p:nvSpPr>
          <p:cNvPr id="7" name="Rechteck 6">
            <a:extLst>
              <a:ext uri="{FF2B5EF4-FFF2-40B4-BE49-F238E27FC236}">
                <a16:creationId xmlns:a16="http://schemas.microsoft.com/office/drawing/2014/main" id="{EF849E3E-4124-441C-9162-77034E15A928}"/>
              </a:ext>
            </a:extLst>
          </p:cNvPr>
          <p:cNvSpPr/>
          <p:nvPr/>
        </p:nvSpPr>
        <p:spPr>
          <a:xfrm>
            <a:off x="828583" y="4554542"/>
            <a:ext cx="6096000" cy="1169551"/>
          </a:xfrm>
          <a:prstGeom prst="rect">
            <a:avLst/>
          </a:prstGeom>
        </p:spPr>
        <p:txBody>
          <a:bodyPr>
            <a:spAutoFit/>
          </a:bodyPr>
          <a:lstStyle/>
          <a:p>
            <a:r>
              <a:rPr lang="de-AT" sz="1400" b="1" dirty="0" err="1">
                <a:latin typeface="+mj-lt"/>
              </a:rPr>
              <a:t>Console</a:t>
            </a:r>
            <a:endParaRPr lang="de-AT" sz="1400" b="1" dirty="0">
              <a:latin typeface="+mj-lt"/>
            </a:endParaRPr>
          </a:p>
          <a:p>
            <a:r>
              <a:rPr lang="de-AT" sz="1400" dirty="0">
                <a:latin typeface="+mj-lt"/>
              </a:rPr>
              <a:t>Die Ergebnisse von JavaScript-</a:t>
            </a:r>
            <a:r>
              <a:rPr lang="de-AT" sz="1400" dirty="0" err="1">
                <a:latin typeface="+mj-lt"/>
              </a:rPr>
              <a:t>printf</a:t>
            </a:r>
            <a:r>
              <a:rPr lang="de-AT" sz="1400" dirty="0">
                <a:latin typeface="+mj-lt"/>
              </a:rPr>
              <a:t>-</a:t>
            </a:r>
            <a:r>
              <a:rPr lang="de-AT" sz="1400" dirty="0" err="1">
                <a:latin typeface="+mj-lt"/>
              </a:rPr>
              <a:t>Debug</a:t>
            </a:r>
            <a:r>
              <a:rPr lang="de-AT" sz="1400" dirty="0">
                <a:latin typeface="+mj-lt"/>
              </a:rPr>
              <a:t>-Statements, Fehler beim Laden oder Rendern der Webseite und viele weitere Ausgaben sind hier zu finden. Aber noch weiter: Sie können hier auch direkt JavaScript-Code ausführen</a:t>
            </a:r>
          </a:p>
        </p:txBody>
      </p:sp>
      <p:pic>
        <p:nvPicPr>
          <p:cNvPr id="9" name="Grafik 8">
            <a:extLst>
              <a:ext uri="{FF2B5EF4-FFF2-40B4-BE49-F238E27FC236}">
                <a16:creationId xmlns:a16="http://schemas.microsoft.com/office/drawing/2014/main" id="{88215359-7444-458F-B177-4F1D1178B7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7556" y="591468"/>
            <a:ext cx="2212370" cy="2212370"/>
          </a:xfrm>
          <a:prstGeom prst="rect">
            <a:avLst/>
          </a:prstGeom>
        </p:spPr>
      </p:pic>
    </p:spTree>
    <p:extLst>
      <p:ext uri="{BB962C8B-B14F-4D97-AF65-F5344CB8AC3E}">
        <p14:creationId xmlns:p14="http://schemas.microsoft.com/office/powerpoint/2010/main" val="2374363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605189-6AE4-4BA3-BA5F-C5CDCD200DB9}"/>
              </a:ext>
            </a:extLst>
          </p:cNvPr>
          <p:cNvSpPr>
            <a:spLocks noGrp="1"/>
          </p:cNvSpPr>
          <p:nvPr>
            <p:ph type="title"/>
          </p:nvPr>
        </p:nvSpPr>
        <p:spPr/>
        <p:txBody>
          <a:bodyPr/>
          <a:lstStyle/>
          <a:p>
            <a:r>
              <a:rPr lang="en-US" dirty="0" err="1"/>
              <a:t>Serverseitig</a:t>
            </a:r>
            <a:r>
              <a:rPr lang="en-US" dirty="0"/>
              <a:t> vs. </a:t>
            </a:r>
            <a:r>
              <a:rPr lang="en-US" dirty="0" err="1"/>
              <a:t>Clientseitig</a:t>
            </a:r>
            <a:endParaRPr lang="de-AT" dirty="0"/>
          </a:p>
        </p:txBody>
      </p:sp>
    </p:spTree>
    <p:extLst>
      <p:ext uri="{BB962C8B-B14F-4D97-AF65-F5344CB8AC3E}">
        <p14:creationId xmlns:p14="http://schemas.microsoft.com/office/powerpoint/2010/main" val="1766224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025009" y="1148295"/>
            <a:ext cx="2820368" cy="612645"/>
          </a:xfrm>
          <a:prstGeom prst="rect">
            <a:avLst/>
          </a:prstGeom>
          <a:solidFill>
            <a:schemeClr val="accent2">
              <a:lumMod val="5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lgn="ctr">
              <a:defRPr sz="1400" b="1">
                <a:solidFill>
                  <a:schemeClr val="bg1"/>
                </a:solidFill>
                <a:effectLst>
                  <a:outerShdw blurRad="38100" dist="38100" dir="2700000" algn="tl">
                    <a:srgbClr val="000000">
                      <a:alpha val="43137"/>
                    </a:srgbClr>
                  </a:outerShdw>
                </a:effectLst>
              </a:defRPr>
            </a:lvl1pPr>
          </a:lstStyle>
          <a:p>
            <a:r>
              <a:rPr lang="de-AT">
                <a:latin typeface="+mj-lt"/>
              </a:rPr>
              <a:t>HTML - Hypertext Markup Language</a:t>
            </a:r>
          </a:p>
        </p:txBody>
      </p:sp>
      <p:sp>
        <p:nvSpPr>
          <p:cNvPr id="8" name="object 8"/>
          <p:cNvSpPr txBox="1"/>
          <p:nvPr/>
        </p:nvSpPr>
        <p:spPr>
          <a:xfrm>
            <a:off x="2025009" y="1766632"/>
            <a:ext cx="2820368" cy="828089"/>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defRPr sz="1400">
                <a:effectLst>
                  <a:outerShdw blurRad="38100" dist="38100" dir="2700000" algn="tl">
                    <a:srgbClr val="000000">
                      <a:alpha val="43137"/>
                    </a:srgbClr>
                  </a:outerShdw>
                </a:effectLst>
              </a:defRPr>
            </a:lvl1pPr>
          </a:lstStyle>
          <a:p>
            <a:r>
              <a:rPr lang="de-AT" dirty="0">
                <a:latin typeface="+mj-lt"/>
              </a:rPr>
              <a:t>Markup Sprache</a:t>
            </a:r>
          </a:p>
          <a:p>
            <a:r>
              <a:rPr lang="de-AT" dirty="0">
                <a:latin typeface="+mj-lt"/>
              </a:rPr>
              <a:t>Strukturierung von Inhalten</a:t>
            </a:r>
          </a:p>
          <a:p>
            <a:r>
              <a:rPr lang="de-AT" dirty="0">
                <a:latin typeface="+mj-lt"/>
              </a:rPr>
              <a:t>Inhaltsschicht</a:t>
            </a:r>
          </a:p>
        </p:txBody>
      </p:sp>
      <p:sp>
        <p:nvSpPr>
          <p:cNvPr id="11" name="object 11"/>
          <p:cNvSpPr txBox="1"/>
          <p:nvPr/>
        </p:nvSpPr>
        <p:spPr>
          <a:xfrm>
            <a:off x="2023697" y="4748479"/>
            <a:ext cx="2821680" cy="397201"/>
          </a:xfrm>
          <a:prstGeom prst="rect">
            <a:avLst/>
          </a:prstGeom>
          <a:solidFill>
            <a:schemeClr val="accent2">
              <a:lumMod val="5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lgn="ctr">
              <a:defRPr sz="1400" b="1">
                <a:solidFill>
                  <a:schemeClr val="bg1"/>
                </a:solidFill>
                <a:effectLst>
                  <a:outerShdw blurRad="38100" dist="38100" dir="2700000" algn="tl">
                    <a:srgbClr val="000000">
                      <a:alpha val="43137"/>
                    </a:srgbClr>
                  </a:outerShdw>
                </a:effectLst>
              </a:defRPr>
            </a:lvl1pPr>
          </a:lstStyle>
          <a:p>
            <a:r>
              <a:rPr lang="de-AT">
                <a:latin typeface="+mj-lt"/>
              </a:rPr>
              <a:t>JavaScript</a:t>
            </a:r>
          </a:p>
        </p:txBody>
      </p:sp>
      <p:sp>
        <p:nvSpPr>
          <p:cNvPr id="12" name="object 12"/>
          <p:cNvSpPr txBox="1"/>
          <p:nvPr/>
        </p:nvSpPr>
        <p:spPr>
          <a:xfrm>
            <a:off x="6697711" y="2022591"/>
            <a:ext cx="2686609" cy="397201"/>
          </a:xfrm>
          <a:prstGeom prst="rect">
            <a:avLst/>
          </a:prstGeom>
          <a:solidFill>
            <a:schemeClr val="accent2">
              <a:lumMod val="5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lgn="ctr">
              <a:defRPr sz="1400" b="1">
                <a:solidFill>
                  <a:schemeClr val="bg1"/>
                </a:solidFill>
                <a:effectLst>
                  <a:outerShdw blurRad="38100" dist="38100" dir="2700000" algn="tl">
                    <a:srgbClr val="000000">
                      <a:alpha val="43137"/>
                    </a:srgbClr>
                  </a:outerShdw>
                </a:effectLst>
              </a:defRPr>
            </a:lvl1pPr>
          </a:lstStyle>
          <a:p>
            <a:r>
              <a:rPr lang="de-AT" dirty="0">
                <a:latin typeface="+mj-lt"/>
              </a:rPr>
              <a:t>Clientseitig bedeutet:</a:t>
            </a:r>
          </a:p>
        </p:txBody>
      </p:sp>
      <p:sp>
        <p:nvSpPr>
          <p:cNvPr id="13" name="object 13"/>
          <p:cNvSpPr txBox="1"/>
          <p:nvPr/>
        </p:nvSpPr>
        <p:spPr>
          <a:xfrm>
            <a:off x="6696399" y="2445672"/>
            <a:ext cx="2687921" cy="828089"/>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defRPr sz="1400">
                <a:effectLst>
                  <a:outerShdw blurRad="38100" dist="38100" dir="2700000" algn="tl">
                    <a:srgbClr val="000000">
                      <a:alpha val="43137"/>
                    </a:srgbClr>
                  </a:outerShdw>
                </a:effectLst>
              </a:defRPr>
            </a:lvl1pPr>
          </a:lstStyle>
          <a:p>
            <a:r>
              <a:rPr lang="de-AT">
                <a:latin typeface="+mj-lt"/>
              </a:rPr>
              <a:t>dass JavaScript im Browser ausgeführt wird - keine Servervoraussetzung benötigt</a:t>
            </a:r>
          </a:p>
        </p:txBody>
      </p:sp>
      <p:sp>
        <p:nvSpPr>
          <p:cNvPr id="15" name="object 15"/>
          <p:cNvSpPr txBox="1"/>
          <p:nvPr/>
        </p:nvSpPr>
        <p:spPr>
          <a:xfrm>
            <a:off x="2023697" y="5145680"/>
            <a:ext cx="2821680" cy="113586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defRPr sz="1400">
                <a:effectLst>
                  <a:outerShdw blurRad="38100" dist="38100" dir="2700000" algn="tl">
                    <a:srgbClr val="000000">
                      <a:alpha val="43137"/>
                    </a:srgbClr>
                  </a:outerShdw>
                </a:effectLst>
              </a:defRPr>
            </a:lvl1pPr>
          </a:lstStyle>
          <a:p>
            <a:r>
              <a:rPr lang="de-AT" dirty="0">
                <a:latin typeface="+mj-lt"/>
              </a:rPr>
              <a:t>Dynamische Webseiten</a:t>
            </a:r>
          </a:p>
          <a:p>
            <a:r>
              <a:rPr lang="de-AT" dirty="0">
                <a:latin typeface="+mj-lt"/>
              </a:rPr>
              <a:t>Interaktion mit dem User</a:t>
            </a:r>
          </a:p>
          <a:p>
            <a:r>
              <a:rPr lang="de-AT" dirty="0">
                <a:latin typeface="+mj-lt"/>
              </a:rPr>
              <a:t>Verhaltensschicht</a:t>
            </a:r>
          </a:p>
          <a:p>
            <a:r>
              <a:rPr lang="de-AT" sz="1000" dirty="0">
                <a:effectLst>
                  <a:outerShdw blurRad="38100" dist="38100" dir="2700000" algn="tl">
                    <a:srgbClr val="000000">
                      <a:alpha val="43137"/>
                    </a:srgbClr>
                  </a:outerShdw>
                </a:effectLst>
                <a:latin typeface="+mj-lt"/>
              </a:rPr>
              <a:t>ist für alles da, was etwas tun soll</a:t>
            </a:r>
          </a:p>
          <a:p>
            <a:r>
              <a:rPr lang="de-AT" sz="1000" dirty="0">
                <a:effectLst>
                  <a:outerShdw blurRad="38100" dist="38100" dir="2700000" algn="tl">
                    <a:srgbClr val="000000">
                      <a:alpha val="43137"/>
                    </a:srgbClr>
                  </a:outerShdw>
                </a:effectLst>
                <a:latin typeface="+mj-lt"/>
              </a:rPr>
              <a:t>z.B.: Rechnen, sich bewegen, ...</a:t>
            </a:r>
            <a:endParaRPr lang="de-AT" dirty="0">
              <a:latin typeface="+mj-lt"/>
            </a:endParaRPr>
          </a:p>
        </p:txBody>
      </p:sp>
      <p:sp>
        <p:nvSpPr>
          <p:cNvPr id="19" name="object 19"/>
          <p:cNvSpPr txBox="1"/>
          <p:nvPr/>
        </p:nvSpPr>
        <p:spPr>
          <a:xfrm>
            <a:off x="6696400" y="3610559"/>
            <a:ext cx="2687920" cy="397201"/>
          </a:xfrm>
          <a:prstGeom prst="rect">
            <a:avLst/>
          </a:prstGeom>
          <a:solidFill>
            <a:schemeClr val="accent2">
              <a:lumMod val="5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lgn="ctr">
              <a:defRPr sz="1400" b="1">
                <a:solidFill>
                  <a:schemeClr val="bg1"/>
                </a:solidFill>
                <a:effectLst>
                  <a:outerShdw blurRad="38100" dist="38100" dir="2700000" algn="tl">
                    <a:srgbClr val="000000">
                      <a:alpha val="43137"/>
                    </a:srgbClr>
                  </a:outerShdw>
                </a:effectLst>
              </a:defRPr>
            </a:lvl1pPr>
          </a:lstStyle>
          <a:p>
            <a:r>
              <a:rPr lang="de-AT">
                <a:latin typeface="+mj-lt"/>
              </a:rPr>
              <a:t>Skriptsprache bedeutet,</a:t>
            </a:r>
          </a:p>
        </p:txBody>
      </p:sp>
      <p:sp>
        <p:nvSpPr>
          <p:cNvPr id="25" name="Titel 24">
            <a:extLst>
              <a:ext uri="{FF2B5EF4-FFF2-40B4-BE49-F238E27FC236}">
                <a16:creationId xmlns:a16="http://schemas.microsoft.com/office/drawing/2014/main" id="{D7121C95-6A76-4195-8129-75B232ED7661}"/>
              </a:ext>
            </a:extLst>
          </p:cNvPr>
          <p:cNvSpPr>
            <a:spLocks noGrp="1"/>
          </p:cNvSpPr>
          <p:nvPr>
            <p:ph type="title"/>
          </p:nvPr>
        </p:nvSpPr>
        <p:spPr/>
        <p:txBody>
          <a:bodyPr/>
          <a:lstStyle/>
          <a:p>
            <a:r>
              <a:rPr lang="de-AT" dirty="0"/>
              <a:t>Der clientseitige Baukasten</a:t>
            </a:r>
          </a:p>
        </p:txBody>
      </p:sp>
      <p:sp>
        <p:nvSpPr>
          <p:cNvPr id="20" name="object 20"/>
          <p:cNvSpPr txBox="1"/>
          <p:nvPr/>
        </p:nvSpPr>
        <p:spPr>
          <a:xfrm>
            <a:off x="6679114" y="4022628"/>
            <a:ext cx="2705206" cy="1474419"/>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defPPr>
              <a:defRPr lang="de-DE"/>
            </a:defPPr>
            <a:lvl1pPr>
              <a:defRPr sz="1400">
                <a:effectLst>
                  <a:outerShdw blurRad="38100" dist="38100" dir="2700000" algn="tl">
                    <a:srgbClr val="000000">
                      <a:alpha val="43137"/>
                    </a:srgbClr>
                  </a:outerShdw>
                </a:effectLst>
              </a:defRPr>
            </a:lvl1pPr>
          </a:lstStyle>
          <a:p>
            <a:r>
              <a:rPr lang="de-AT">
                <a:latin typeface="+mj-lt"/>
              </a:rPr>
              <a:t>dass JavaScript eine leichtgewichtige Programmiersprache ist, vor</a:t>
            </a:r>
          </a:p>
          <a:p>
            <a:r>
              <a:rPr lang="de-AT">
                <a:latin typeface="+mj-lt"/>
              </a:rPr>
              <a:t>allem für kleine, überschaubare Programmieraufgaben vorgesehen</a:t>
            </a:r>
          </a:p>
        </p:txBody>
      </p:sp>
      <p:sp>
        <p:nvSpPr>
          <p:cNvPr id="30" name="object 14">
            <a:extLst>
              <a:ext uri="{FF2B5EF4-FFF2-40B4-BE49-F238E27FC236}">
                <a16:creationId xmlns:a16="http://schemas.microsoft.com/office/drawing/2014/main" id="{47CB8C21-1477-4EF6-9A64-7FDD72CBF67A}"/>
              </a:ext>
            </a:extLst>
          </p:cNvPr>
          <p:cNvSpPr txBox="1"/>
          <p:nvPr/>
        </p:nvSpPr>
        <p:spPr>
          <a:xfrm>
            <a:off x="6719546" y="1853199"/>
            <a:ext cx="322444" cy="585673"/>
          </a:xfrm>
          <a:prstGeom prst="rect">
            <a:avLst/>
          </a:prstGeom>
        </p:spPr>
        <p:txBody>
          <a:bodyPr vert="horz" wrap="square" lIns="0" tIns="0" rIns="0" bIns="0" rtlCol="0" anchor="ctr">
            <a:spAutoFit/>
          </a:bodyPr>
          <a:lstStyle/>
          <a:p>
            <a:pPr marL="11516">
              <a:lnSpc>
                <a:spcPts val="5060"/>
              </a:lnSpc>
            </a:pPr>
            <a:r>
              <a:rPr lang="de-AT" sz="2800" spc="-1873">
                <a:solidFill>
                  <a:schemeClr val="accent2">
                    <a:lumMod val="20000"/>
                    <a:lumOff val="80000"/>
                  </a:schemeClr>
                </a:solidFill>
                <a:latin typeface="FontAwesome" pitchFamily="50" charset="0"/>
                <a:cs typeface="Arial"/>
              </a:rPr>
              <a:t></a:t>
            </a:r>
            <a:endParaRPr lang="de-AT" sz="2800">
              <a:solidFill>
                <a:schemeClr val="accent2">
                  <a:lumMod val="20000"/>
                  <a:lumOff val="80000"/>
                </a:schemeClr>
              </a:solidFill>
              <a:latin typeface="FontAwesome" pitchFamily="50" charset="0"/>
              <a:cs typeface="Arial"/>
            </a:endParaRPr>
          </a:p>
        </p:txBody>
      </p:sp>
      <p:sp>
        <p:nvSpPr>
          <p:cNvPr id="31" name="object 14">
            <a:extLst>
              <a:ext uri="{FF2B5EF4-FFF2-40B4-BE49-F238E27FC236}">
                <a16:creationId xmlns:a16="http://schemas.microsoft.com/office/drawing/2014/main" id="{CB09B4FD-EA7C-4766-9ADF-4A34E94D4C7E}"/>
              </a:ext>
            </a:extLst>
          </p:cNvPr>
          <p:cNvSpPr txBox="1"/>
          <p:nvPr/>
        </p:nvSpPr>
        <p:spPr>
          <a:xfrm>
            <a:off x="6719546" y="3443374"/>
            <a:ext cx="322444" cy="585673"/>
          </a:xfrm>
          <a:prstGeom prst="rect">
            <a:avLst/>
          </a:prstGeom>
        </p:spPr>
        <p:txBody>
          <a:bodyPr vert="horz" wrap="square" lIns="0" tIns="0" rIns="0" bIns="0" rtlCol="0" anchor="ctr">
            <a:spAutoFit/>
          </a:bodyPr>
          <a:lstStyle/>
          <a:p>
            <a:pPr marL="11516">
              <a:lnSpc>
                <a:spcPts val="5060"/>
              </a:lnSpc>
            </a:pPr>
            <a:r>
              <a:rPr lang="de-AT" sz="2800" spc="-1873">
                <a:solidFill>
                  <a:schemeClr val="accent2">
                    <a:lumMod val="20000"/>
                    <a:lumOff val="80000"/>
                  </a:schemeClr>
                </a:solidFill>
                <a:latin typeface="FontAwesome" pitchFamily="50" charset="0"/>
                <a:cs typeface="Arial"/>
              </a:rPr>
              <a:t></a:t>
            </a:r>
            <a:endParaRPr lang="de-AT" sz="2800">
              <a:solidFill>
                <a:schemeClr val="accent2">
                  <a:lumMod val="20000"/>
                  <a:lumOff val="80000"/>
                </a:schemeClr>
              </a:solidFill>
              <a:latin typeface="FontAwesome" pitchFamily="50" charset="0"/>
              <a:cs typeface="Arial"/>
            </a:endParaRPr>
          </a:p>
        </p:txBody>
      </p:sp>
      <p:sp>
        <p:nvSpPr>
          <p:cNvPr id="32" name="Rechteck 31">
            <a:extLst>
              <a:ext uri="{FF2B5EF4-FFF2-40B4-BE49-F238E27FC236}">
                <a16:creationId xmlns:a16="http://schemas.microsoft.com/office/drawing/2014/main" id="{EA367D52-BE45-49BE-A173-7C2147500A74}"/>
              </a:ext>
            </a:extLst>
          </p:cNvPr>
          <p:cNvSpPr/>
          <p:nvPr/>
        </p:nvSpPr>
        <p:spPr>
          <a:xfrm>
            <a:off x="2023697" y="2903696"/>
            <a:ext cx="2821680" cy="397201"/>
          </a:xfrm>
          <a:prstGeom prst="rect">
            <a:avLst/>
          </a:prstGeom>
          <a:solidFill>
            <a:schemeClr val="accent2">
              <a:lumMod val="5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sz="1400" b="1">
                <a:solidFill>
                  <a:schemeClr val="bg1"/>
                </a:solidFill>
                <a:effectLst>
                  <a:outerShdw blurRad="38100" dist="38100" dir="2700000" algn="tl">
                    <a:srgbClr val="000000">
                      <a:alpha val="43137"/>
                    </a:srgbClr>
                  </a:outerShdw>
                </a:effectLst>
                <a:latin typeface="+mj-lt"/>
              </a:rPr>
              <a:t>CSS - Cascading Style Sheets</a:t>
            </a:r>
          </a:p>
        </p:txBody>
      </p:sp>
      <p:sp>
        <p:nvSpPr>
          <p:cNvPr id="33" name="Rechteck 32">
            <a:extLst>
              <a:ext uri="{FF2B5EF4-FFF2-40B4-BE49-F238E27FC236}">
                <a16:creationId xmlns:a16="http://schemas.microsoft.com/office/drawing/2014/main" id="{C54EFF54-47D2-4004-B906-0657877EBDEE}"/>
              </a:ext>
            </a:extLst>
          </p:cNvPr>
          <p:cNvSpPr/>
          <p:nvPr/>
        </p:nvSpPr>
        <p:spPr>
          <a:xfrm>
            <a:off x="2023697" y="3303638"/>
            <a:ext cx="2821680" cy="113586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r>
              <a:rPr lang="de-AT" sz="1400" dirty="0">
                <a:effectLst>
                  <a:outerShdw blurRad="38100" dist="38100" dir="2700000" algn="tl">
                    <a:srgbClr val="000000">
                      <a:alpha val="43137"/>
                    </a:srgbClr>
                  </a:outerShdw>
                </a:effectLst>
                <a:latin typeface="+mj-lt"/>
              </a:rPr>
              <a:t>Formatierungssprache für HTML</a:t>
            </a:r>
          </a:p>
          <a:p>
            <a:r>
              <a:rPr lang="de-AT" sz="1400" dirty="0">
                <a:effectLst>
                  <a:outerShdw blurRad="38100" dist="38100" dir="2700000" algn="tl">
                    <a:srgbClr val="000000">
                      <a:alpha val="43137"/>
                    </a:srgbClr>
                  </a:outerShdw>
                </a:effectLst>
                <a:latin typeface="+mj-lt"/>
              </a:rPr>
              <a:t>Trennung von Inhalt und Format</a:t>
            </a:r>
          </a:p>
          <a:p>
            <a:r>
              <a:rPr lang="de-AT" sz="1400" dirty="0">
                <a:effectLst>
                  <a:outerShdw blurRad="38100" dist="38100" dir="2700000" algn="tl">
                    <a:srgbClr val="000000">
                      <a:alpha val="43137"/>
                    </a:srgbClr>
                  </a:outerShdw>
                </a:effectLst>
                <a:latin typeface="+mj-lt"/>
              </a:rPr>
              <a:t>Darstellungsschicht</a:t>
            </a:r>
          </a:p>
          <a:p>
            <a:r>
              <a:rPr lang="de-AT" sz="1000" dirty="0">
                <a:effectLst>
                  <a:outerShdw blurRad="38100" dist="38100" dir="2700000" algn="tl">
                    <a:srgbClr val="000000">
                      <a:alpha val="43137"/>
                    </a:srgbClr>
                  </a:outerShdw>
                </a:effectLst>
                <a:latin typeface="+mj-lt"/>
              </a:rPr>
              <a:t>sorgt dafür, dass alles gut aussieht bzw. so aussieht, wie man es haben möchte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87449" y="1200211"/>
            <a:ext cx="4410472" cy="1151703"/>
          </a:xfrm>
          <a:prstGeom prst="rect">
            <a:avLst/>
          </a:prstGeom>
          <a:solidFill>
            <a:srgbClr val="B3D8CC"/>
          </a:solidFill>
        </p:spPr>
        <p:txBody>
          <a:bodyPr vert="horz" wrap="square" lIns="90000" tIns="90000" rIns="90000" bIns="90000" rtlCol="0">
            <a:spAutoFit/>
          </a:bodyPr>
          <a:lstStyle>
            <a:defPPr>
              <a:defRPr lang="de-DE"/>
            </a:defPPr>
            <a:lvl1pPr marR="528601">
              <a:lnSpc>
                <a:spcPct val="115399"/>
              </a:lnSpc>
              <a:defRPr sz="1400">
                <a:effectLst>
                  <a:outerShdw blurRad="38100" dist="38100" dir="2700000" algn="tl">
                    <a:srgbClr val="000000">
                      <a:alpha val="43137"/>
                    </a:srgbClr>
                  </a:outerShdw>
                </a:effectLst>
              </a:defRPr>
            </a:lvl1pPr>
          </a:lstStyle>
          <a:p>
            <a:r>
              <a:rPr dirty="0"/>
              <a:t>Software auf der Clientseite, die mit einem Webserver kommunizieren kann</a:t>
            </a:r>
          </a:p>
          <a:p>
            <a:r>
              <a:rPr dirty="0"/>
              <a:t>z. B .: Firefox (Mozilla, Netscape), Internet Explorer (MS) usw.</a:t>
            </a:r>
          </a:p>
        </p:txBody>
      </p:sp>
      <p:sp>
        <p:nvSpPr>
          <p:cNvPr id="7" name="object 7"/>
          <p:cNvSpPr txBox="1"/>
          <p:nvPr/>
        </p:nvSpPr>
        <p:spPr>
          <a:xfrm>
            <a:off x="5287449" y="2663224"/>
            <a:ext cx="4410472" cy="1399463"/>
          </a:xfrm>
          <a:prstGeom prst="rect">
            <a:avLst/>
          </a:prstGeom>
          <a:solidFill>
            <a:srgbClr val="B3D8CC"/>
          </a:solidFill>
        </p:spPr>
        <p:txBody>
          <a:bodyPr vert="horz" wrap="square" lIns="90000" tIns="90000" rIns="90000" bIns="90000" rtlCol="0">
            <a:spAutoFit/>
          </a:bodyPr>
          <a:lstStyle>
            <a:defPPr>
              <a:defRPr lang="de-DE"/>
            </a:defPPr>
            <a:lvl1pPr marR="528601">
              <a:lnSpc>
                <a:spcPct val="115399"/>
              </a:lnSpc>
              <a:defRPr sz="1400">
                <a:effectLst>
                  <a:outerShdw blurRad="38100" dist="38100" dir="2700000" algn="tl">
                    <a:srgbClr val="000000">
                      <a:alpha val="43137"/>
                    </a:srgbClr>
                  </a:outerShdw>
                </a:effectLst>
              </a:defRPr>
            </a:lvl1pPr>
          </a:lstStyle>
          <a:p>
            <a:r>
              <a:rPr dirty="0"/>
              <a:t>Clientseitige Skripts werden häufig in ein HTML-Dokument eingebettet, sie können jedoch auch in einer separaten Datei enthalten sein, auf die das</a:t>
            </a:r>
            <a:r>
              <a:rPr lang="de-AT" dirty="0"/>
              <a:t> </a:t>
            </a:r>
            <a:r>
              <a:rPr dirty="0" err="1"/>
              <a:t>Dokument</a:t>
            </a:r>
            <a:r>
              <a:rPr dirty="0"/>
              <a:t> bzw. die Dokumente verweist, die es verwenden</a:t>
            </a:r>
          </a:p>
        </p:txBody>
      </p:sp>
      <p:sp>
        <p:nvSpPr>
          <p:cNvPr id="10" name="object 10"/>
          <p:cNvSpPr txBox="1"/>
          <p:nvPr/>
        </p:nvSpPr>
        <p:spPr>
          <a:xfrm>
            <a:off x="1479503" y="1382097"/>
            <a:ext cx="3097615" cy="903943"/>
          </a:xfrm>
          <a:prstGeom prst="rect">
            <a:avLst/>
          </a:prstGeom>
          <a:solidFill>
            <a:srgbClr val="B3D8CC"/>
          </a:solidFill>
        </p:spPr>
        <p:txBody>
          <a:bodyPr vert="horz" wrap="square" lIns="90000" tIns="90000" rIns="90000" bIns="90000" rtlCol="0">
            <a:spAutoFit/>
          </a:bodyPr>
          <a:lstStyle/>
          <a:p>
            <a:pPr marR="528601">
              <a:lnSpc>
                <a:spcPct val="115399"/>
              </a:lnSpc>
            </a:pPr>
            <a:r>
              <a:rPr sz="1400" dirty="0">
                <a:effectLst>
                  <a:outerShdw blurRad="38100" dist="38100" dir="2700000" algn="tl">
                    <a:srgbClr val="000000">
                      <a:alpha val="43137"/>
                    </a:srgbClr>
                  </a:outerShdw>
                </a:effectLst>
              </a:rPr>
              <a:t>Client (Webbrowser) sendet eine Anfrage (request) an einen Server</a:t>
            </a:r>
          </a:p>
        </p:txBody>
      </p:sp>
      <p:sp>
        <p:nvSpPr>
          <p:cNvPr id="12" name="object 12"/>
          <p:cNvSpPr txBox="1"/>
          <p:nvPr/>
        </p:nvSpPr>
        <p:spPr>
          <a:xfrm>
            <a:off x="497947" y="1382097"/>
            <a:ext cx="805570" cy="969817"/>
          </a:xfrm>
          <a:prstGeom prst="rect">
            <a:avLst/>
          </a:prstGeom>
        </p:spPr>
        <p:txBody>
          <a:bodyPr vert="horz" wrap="square" lIns="0" tIns="0" rIns="0" bIns="0" rtlCol="0">
            <a:spAutoFit/>
          </a:bodyPr>
          <a:lstStyle>
            <a:defPPr>
              <a:defRPr lang="de-DE"/>
            </a:defPPr>
            <a:lvl1pPr marL="11516">
              <a:defRPr sz="6302" b="1" spc="-512">
                <a:solidFill>
                  <a:srgbClr val="8D96C8"/>
                </a:solidFill>
                <a:latin typeface="+mj-lt"/>
                <a:cs typeface="Trebuchet MS"/>
              </a:defRPr>
            </a:lvl1pPr>
          </a:lstStyle>
          <a:p>
            <a:r>
              <a:rPr lang="de-AT" dirty="0"/>
              <a:t>1</a:t>
            </a:r>
            <a:r>
              <a:rPr dirty="0"/>
              <a:t>.</a:t>
            </a:r>
          </a:p>
        </p:txBody>
      </p:sp>
      <p:sp>
        <p:nvSpPr>
          <p:cNvPr id="13" name="object 13"/>
          <p:cNvSpPr txBox="1"/>
          <p:nvPr/>
        </p:nvSpPr>
        <p:spPr>
          <a:xfrm>
            <a:off x="1479503" y="2666315"/>
            <a:ext cx="3097615" cy="1647224"/>
          </a:xfrm>
          <a:prstGeom prst="rect">
            <a:avLst/>
          </a:prstGeom>
          <a:solidFill>
            <a:srgbClr val="B3D8CC"/>
          </a:solidFill>
        </p:spPr>
        <p:txBody>
          <a:bodyPr vert="horz" wrap="square" lIns="90000" tIns="90000" rIns="90000" bIns="90000" rtlCol="0">
            <a:spAutoFit/>
          </a:bodyPr>
          <a:lstStyle>
            <a:defPPr>
              <a:defRPr lang="de-DE"/>
            </a:defPPr>
            <a:lvl1pPr marR="528601">
              <a:lnSpc>
                <a:spcPct val="115399"/>
              </a:lnSpc>
              <a:defRPr sz="1400">
                <a:effectLst>
                  <a:outerShdw blurRad="38100" dist="38100" dir="2700000" algn="tl">
                    <a:srgbClr val="000000">
                      <a:alpha val="43137"/>
                    </a:srgbClr>
                  </a:outerShdw>
                </a:effectLst>
              </a:defRPr>
            </a:lvl1pPr>
          </a:lstStyle>
          <a:p>
            <a:r>
              <a:rPr dirty="0"/>
              <a:t>Auf Anfrage werden die erforderlichen Dateien von den Webservern, auf denen sie sich befinden, an den Computer des Benutzers gesendet</a:t>
            </a:r>
          </a:p>
        </p:txBody>
      </p:sp>
      <p:sp>
        <p:nvSpPr>
          <p:cNvPr id="15" name="object 15"/>
          <p:cNvSpPr txBox="1"/>
          <p:nvPr/>
        </p:nvSpPr>
        <p:spPr>
          <a:xfrm>
            <a:off x="513032" y="3103188"/>
            <a:ext cx="658161" cy="969817"/>
          </a:xfrm>
          <a:prstGeom prst="rect">
            <a:avLst/>
          </a:prstGeom>
        </p:spPr>
        <p:txBody>
          <a:bodyPr vert="horz" wrap="square" lIns="0" tIns="0" rIns="0" bIns="0" rtlCol="0">
            <a:spAutoFit/>
          </a:bodyPr>
          <a:lstStyle/>
          <a:p>
            <a:pPr marL="11516"/>
            <a:r>
              <a:rPr sz="6302" b="1" spc="-512" dirty="0">
                <a:solidFill>
                  <a:srgbClr val="8D96C8"/>
                </a:solidFill>
                <a:latin typeface="+mj-lt"/>
                <a:cs typeface="Trebuchet MS"/>
              </a:rPr>
              <a:t>2.</a:t>
            </a:r>
            <a:endParaRPr sz="6302" dirty="0">
              <a:latin typeface="+mj-lt"/>
              <a:cs typeface="Trebuchet MS"/>
            </a:endParaRPr>
          </a:p>
        </p:txBody>
      </p:sp>
      <p:sp>
        <p:nvSpPr>
          <p:cNvPr id="17" name="object 17"/>
          <p:cNvSpPr txBox="1"/>
          <p:nvPr/>
        </p:nvSpPr>
        <p:spPr>
          <a:xfrm>
            <a:off x="1458064" y="4714487"/>
            <a:ext cx="3097615" cy="1399463"/>
          </a:xfrm>
          <a:prstGeom prst="rect">
            <a:avLst/>
          </a:prstGeom>
          <a:solidFill>
            <a:srgbClr val="B3D8CC"/>
          </a:solidFill>
        </p:spPr>
        <p:txBody>
          <a:bodyPr vert="horz" wrap="square" lIns="90000" tIns="90000" rIns="90000" bIns="90000" rtlCol="0">
            <a:spAutoFit/>
          </a:bodyPr>
          <a:lstStyle>
            <a:defPPr>
              <a:defRPr lang="de-DE"/>
            </a:defPPr>
            <a:lvl1pPr marR="528601">
              <a:lnSpc>
                <a:spcPct val="115399"/>
              </a:lnSpc>
              <a:defRPr sz="1400">
                <a:effectLst>
                  <a:outerShdw blurRad="38100" dist="38100" dir="2700000" algn="tl">
                    <a:srgbClr val="000000">
                      <a:alpha val="43137"/>
                    </a:srgbClr>
                  </a:outerShdw>
                </a:effectLst>
              </a:defRPr>
            </a:lvl1pPr>
          </a:lstStyle>
          <a:p>
            <a:r>
              <a:rPr dirty="0"/>
              <a:t>Der Webbrowser des Benutzers führt das Skript aus und zeigt das Dokument an, einschließlich aller sichtbaren Ausgaben des Skripts</a:t>
            </a:r>
          </a:p>
        </p:txBody>
      </p:sp>
      <p:sp>
        <p:nvSpPr>
          <p:cNvPr id="19" name="object 19"/>
          <p:cNvSpPr txBox="1"/>
          <p:nvPr/>
        </p:nvSpPr>
        <p:spPr>
          <a:xfrm>
            <a:off x="476507" y="4882773"/>
            <a:ext cx="676011" cy="969817"/>
          </a:xfrm>
          <a:prstGeom prst="rect">
            <a:avLst/>
          </a:prstGeom>
        </p:spPr>
        <p:txBody>
          <a:bodyPr vert="horz" wrap="square" lIns="0" tIns="0" rIns="0" bIns="0" rtlCol="0">
            <a:spAutoFit/>
          </a:bodyPr>
          <a:lstStyle>
            <a:defPPr>
              <a:defRPr lang="de-DE"/>
            </a:defPPr>
            <a:lvl1pPr marL="11516">
              <a:defRPr sz="6302" b="1" spc="-512">
                <a:solidFill>
                  <a:srgbClr val="8D96C8"/>
                </a:solidFill>
                <a:latin typeface="+mj-lt"/>
                <a:cs typeface="Trebuchet MS"/>
              </a:defRPr>
            </a:lvl1pPr>
          </a:lstStyle>
          <a:p>
            <a:r>
              <a:rPr dirty="0"/>
              <a:t>3</a:t>
            </a:r>
            <a:r>
              <a:rPr lang="de-AT" dirty="0"/>
              <a:t>.</a:t>
            </a:r>
          </a:p>
        </p:txBody>
      </p:sp>
      <p:sp>
        <p:nvSpPr>
          <p:cNvPr id="25" name="Titel 24">
            <a:extLst>
              <a:ext uri="{FF2B5EF4-FFF2-40B4-BE49-F238E27FC236}">
                <a16:creationId xmlns:a16="http://schemas.microsoft.com/office/drawing/2014/main" id="{BB68C6D6-D76D-4349-B40E-210BDD548B11}"/>
              </a:ext>
            </a:extLst>
          </p:cNvPr>
          <p:cNvSpPr>
            <a:spLocks noGrp="1"/>
          </p:cNvSpPr>
          <p:nvPr>
            <p:ph type="title"/>
          </p:nvPr>
        </p:nvSpPr>
        <p:spPr/>
        <p:txBody>
          <a:bodyPr/>
          <a:lstStyle/>
          <a:p>
            <a:r>
              <a:rPr lang="de-AT" dirty="0"/>
              <a:t>Client-Abfrage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enkblase: wolkenförmig 44">
            <a:extLst>
              <a:ext uri="{FF2B5EF4-FFF2-40B4-BE49-F238E27FC236}">
                <a16:creationId xmlns:a16="http://schemas.microsoft.com/office/drawing/2014/main" id="{456A4DB8-C1CD-4596-ACF2-1AF800F0C907}"/>
              </a:ext>
            </a:extLst>
          </p:cNvPr>
          <p:cNvSpPr/>
          <p:nvPr/>
        </p:nvSpPr>
        <p:spPr>
          <a:xfrm>
            <a:off x="5289784" y="2510099"/>
            <a:ext cx="2405134" cy="1405218"/>
          </a:xfrm>
          <a:prstGeom prst="cloudCallou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object 3"/>
          <p:cNvSpPr txBox="1"/>
          <p:nvPr/>
        </p:nvSpPr>
        <p:spPr>
          <a:xfrm>
            <a:off x="8627489" y="3027895"/>
            <a:ext cx="1855273" cy="474425"/>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a:t>Mischung von HTML</a:t>
            </a:r>
          </a:p>
          <a:p>
            <a:r>
              <a:rPr lang="de-AT"/>
              <a:t>und PHP Anweisungen </a:t>
            </a:r>
          </a:p>
        </p:txBody>
      </p:sp>
      <p:sp>
        <p:nvSpPr>
          <p:cNvPr id="5" name="object 5"/>
          <p:cNvSpPr txBox="1"/>
          <p:nvPr/>
        </p:nvSpPr>
        <p:spPr>
          <a:xfrm>
            <a:off x="6094299" y="3101895"/>
            <a:ext cx="746836" cy="474425"/>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pPr algn="ctr"/>
            <a:r>
              <a:rPr lang="de-AT" b="1" dirty="0"/>
              <a:t>Server- seitig</a:t>
            </a:r>
          </a:p>
        </p:txBody>
      </p:sp>
      <p:sp>
        <p:nvSpPr>
          <p:cNvPr id="11" name="object 11"/>
          <p:cNvSpPr txBox="1"/>
          <p:nvPr/>
        </p:nvSpPr>
        <p:spPr>
          <a:xfrm>
            <a:off x="1036856" y="3708185"/>
            <a:ext cx="2661434" cy="969946"/>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dirty="0"/>
              <a:t>Software am Server, der mit</a:t>
            </a:r>
          </a:p>
          <a:p>
            <a:r>
              <a:rPr lang="de-AT" dirty="0"/>
              <a:t>Webbrowser kommunizieren</a:t>
            </a:r>
          </a:p>
          <a:p>
            <a:r>
              <a:rPr lang="de-AT" dirty="0"/>
              <a:t>kann. z. B .: Apache </a:t>
            </a:r>
            <a:r>
              <a:rPr lang="de-AT" dirty="0" err="1"/>
              <a:t>Tomcat</a:t>
            </a:r>
            <a:r>
              <a:rPr lang="de-AT" dirty="0"/>
              <a:t>, usw.</a:t>
            </a:r>
          </a:p>
        </p:txBody>
      </p:sp>
      <p:sp>
        <p:nvSpPr>
          <p:cNvPr id="17" name="object 17"/>
          <p:cNvSpPr txBox="1"/>
          <p:nvPr/>
        </p:nvSpPr>
        <p:spPr>
          <a:xfrm>
            <a:off x="5562253" y="837318"/>
            <a:ext cx="2183504" cy="474425"/>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a:t>Dynamische</a:t>
            </a:r>
          </a:p>
          <a:p>
            <a:r>
              <a:rPr lang="de-AT"/>
              <a:t>Webseitengenerierung	</a:t>
            </a:r>
          </a:p>
        </p:txBody>
      </p:sp>
      <p:sp>
        <p:nvSpPr>
          <p:cNvPr id="19" name="object 19"/>
          <p:cNvSpPr txBox="1"/>
          <p:nvPr/>
        </p:nvSpPr>
        <p:spPr>
          <a:xfrm>
            <a:off x="6340530" y="2524176"/>
            <a:ext cx="339157" cy="569708"/>
          </a:xfrm>
          <a:prstGeom prst="rect">
            <a:avLst/>
          </a:prstGeom>
        </p:spPr>
        <p:txBody>
          <a:bodyPr vert="horz" wrap="square" lIns="0" tIns="0" rIns="0" bIns="0" rtlCol="0">
            <a:spAutoFit/>
          </a:bodyPr>
          <a:lstStyle/>
          <a:p>
            <a:pPr marL="11516">
              <a:lnSpc>
                <a:spcPts val="5060"/>
              </a:lnSpc>
            </a:pPr>
            <a:r>
              <a:rPr lang="de-AT" sz="3600" spc="-1873">
                <a:solidFill>
                  <a:schemeClr val="accent2">
                    <a:lumMod val="75000"/>
                  </a:schemeClr>
                </a:solidFill>
                <a:latin typeface="FontAwesome" pitchFamily="50" charset="0"/>
                <a:cs typeface="Arial"/>
              </a:rPr>
              <a:t></a:t>
            </a:r>
            <a:endParaRPr lang="de-AT" sz="3600">
              <a:solidFill>
                <a:schemeClr val="accent2">
                  <a:lumMod val="75000"/>
                </a:schemeClr>
              </a:solidFill>
              <a:latin typeface="FontAwesome" pitchFamily="50" charset="0"/>
              <a:cs typeface="Arial"/>
            </a:endParaRPr>
          </a:p>
        </p:txBody>
      </p:sp>
      <p:sp>
        <p:nvSpPr>
          <p:cNvPr id="42" name="Titel 41">
            <a:extLst>
              <a:ext uri="{FF2B5EF4-FFF2-40B4-BE49-F238E27FC236}">
                <a16:creationId xmlns:a16="http://schemas.microsoft.com/office/drawing/2014/main" id="{9FB3E9D6-F75B-44C1-A98D-EC59006DFBD1}"/>
              </a:ext>
            </a:extLst>
          </p:cNvPr>
          <p:cNvSpPr>
            <a:spLocks noGrp="1"/>
          </p:cNvSpPr>
          <p:nvPr>
            <p:ph type="title"/>
          </p:nvPr>
        </p:nvSpPr>
        <p:spPr/>
        <p:txBody>
          <a:bodyPr>
            <a:normAutofit fontScale="90000"/>
          </a:bodyPr>
          <a:lstStyle/>
          <a:p>
            <a:pPr marL="11516"/>
            <a:r>
              <a:rPr lang="de-AT" spc="50">
                <a:cs typeface="Gill Sans MT"/>
              </a:rPr>
              <a:t>Se</a:t>
            </a:r>
            <a:r>
              <a:rPr lang="de-AT" spc="18">
                <a:cs typeface="Gill Sans MT"/>
              </a:rPr>
              <a:t>r</a:t>
            </a:r>
            <a:r>
              <a:rPr lang="de-AT" spc="50">
                <a:cs typeface="Gill Sans MT"/>
              </a:rPr>
              <a:t>verseitige</a:t>
            </a:r>
            <a:r>
              <a:rPr lang="de-AT" spc="-77">
                <a:cs typeface="Gill Sans MT"/>
              </a:rPr>
              <a:t> </a:t>
            </a:r>
            <a:r>
              <a:rPr lang="de-AT" spc="-254">
                <a:cs typeface="Gill Sans MT"/>
              </a:rPr>
              <a:t>T</a:t>
            </a:r>
            <a:r>
              <a:rPr lang="de-AT" spc="-50">
                <a:cs typeface="Gill Sans MT"/>
              </a:rPr>
              <a:t>e</a:t>
            </a:r>
            <a:r>
              <a:rPr lang="de-AT" spc="141">
                <a:cs typeface="Gill Sans MT"/>
              </a:rPr>
              <a:t>chno</a:t>
            </a:r>
            <a:r>
              <a:rPr lang="de-AT" spc="23">
                <a:cs typeface="Gill Sans MT"/>
              </a:rPr>
              <a:t>l</a:t>
            </a:r>
            <a:r>
              <a:rPr lang="de-AT" spc="41">
                <a:cs typeface="Gill Sans MT"/>
              </a:rPr>
              <a:t>ogien</a:t>
            </a:r>
            <a:r>
              <a:rPr lang="de-AT" spc="-41">
                <a:cs typeface="Gill Sans MT"/>
              </a:rPr>
              <a:t> </a:t>
            </a:r>
            <a:br>
              <a:rPr lang="de-AT" spc="-41">
                <a:cs typeface="Gill Sans MT"/>
              </a:rPr>
            </a:br>
            <a:r>
              <a:rPr lang="de-AT" spc="77">
                <a:cs typeface="Gill Sans MT"/>
              </a:rPr>
              <a:t>und</a:t>
            </a:r>
            <a:r>
              <a:rPr lang="de-AT" spc="-41">
                <a:cs typeface="Gill Sans MT"/>
              </a:rPr>
              <a:t> </a:t>
            </a:r>
            <a:r>
              <a:rPr lang="de-AT" spc="14">
                <a:cs typeface="Gill Sans MT"/>
              </a:rPr>
              <a:t>Übe</a:t>
            </a:r>
            <a:r>
              <a:rPr lang="de-AT">
                <a:cs typeface="Gill Sans MT"/>
              </a:rPr>
              <a:t>r</a:t>
            </a:r>
            <a:r>
              <a:rPr lang="de-AT" spc="159">
                <a:cs typeface="Gill Sans MT"/>
              </a:rPr>
              <a:t>tr</a:t>
            </a:r>
            <a:r>
              <a:rPr lang="de-AT" spc="45">
                <a:cs typeface="Gill Sans MT"/>
              </a:rPr>
              <a:t>a</a:t>
            </a:r>
            <a:r>
              <a:rPr lang="de-AT" spc="100">
                <a:cs typeface="Gill Sans MT"/>
              </a:rPr>
              <a:t>gung</a:t>
            </a:r>
            <a:endParaRPr lang="de-AT">
              <a:cs typeface="Gill Sans MT"/>
            </a:endParaRPr>
          </a:p>
        </p:txBody>
      </p:sp>
      <p:sp>
        <p:nvSpPr>
          <p:cNvPr id="30" name="object 30"/>
          <p:cNvSpPr txBox="1"/>
          <p:nvPr/>
        </p:nvSpPr>
        <p:spPr>
          <a:xfrm>
            <a:off x="8012513" y="4634650"/>
            <a:ext cx="2416711" cy="972061"/>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a:t>Das Protokoll (eine Reihe von Regeln) muss eingehalten werden, um kommunizieren zu können</a:t>
            </a:r>
          </a:p>
        </p:txBody>
      </p:sp>
      <p:sp>
        <p:nvSpPr>
          <p:cNvPr id="31" name="object 31"/>
          <p:cNvSpPr txBox="1"/>
          <p:nvPr/>
        </p:nvSpPr>
        <p:spPr>
          <a:xfrm>
            <a:off x="2276356" y="4946095"/>
            <a:ext cx="1823618" cy="969946"/>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a:t>Operationscode: Methode (GET, PUT, POST, etc.) + URL</a:t>
            </a:r>
          </a:p>
          <a:p>
            <a:endParaRPr lang="de-AT"/>
          </a:p>
        </p:txBody>
      </p:sp>
      <p:sp>
        <p:nvSpPr>
          <p:cNvPr id="33" name="object 33"/>
          <p:cNvSpPr txBox="1"/>
          <p:nvPr/>
        </p:nvSpPr>
        <p:spPr>
          <a:xfrm>
            <a:off x="8373540" y="1332557"/>
            <a:ext cx="2366615" cy="722185"/>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a:t>Der Benutzer kann den Quellcode des Skripts nicht anzeigen</a:t>
            </a:r>
          </a:p>
        </p:txBody>
      </p:sp>
      <p:sp>
        <p:nvSpPr>
          <p:cNvPr id="35" name="object 35"/>
          <p:cNvSpPr txBox="1"/>
          <p:nvPr/>
        </p:nvSpPr>
        <p:spPr>
          <a:xfrm>
            <a:off x="5355017" y="5485163"/>
            <a:ext cx="1971027" cy="722185"/>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a:t>serverseitige Skripts können clientseitige Skripts enthalten</a:t>
            </a:r>
          </a:p>
        </p:txBody>
      </p:sp>
      <p:sp>
        <p:nvSpPr>
          <p:cNvPr id="37" name="object 37"/>
          <p:cNvSpPr txBox="1"/>
          <p:nvPr/>
        </p:nvSpPr>
        <p:spPr>
          <a:xfrm>
            <a:off x="537159" y="2179870"/>
            <a:ext cx="2344158" cy="969946"/>
          </a:xfrm>
          <a:prstGeom prst="rect">
            <a:avLst/>
          </a:prstGeom>
        </p:spPr>
        <p:txBody>
          <a:bodyPr vert="horz" wrap="square" lIns="0" tIns="0" rIns="0" bIns="0" rtlCol="0">
            <a:spAutoFit/>
          </a:bodyPr>
          <a:lstStyle>
            <a:defPPr>
              <a:defRPr lang="de-DE"/>
            </a:defPPr>
            <a:lvl1pPr marL="11516" marR="4607">
              <a:lnSpc>
                <a:spcPct val="115399"/>
              </a:lnSpc>
              <a:defRPr sz="1400">
                <a:effectLst>
                  <a:outerShdw blurRad="38100" dist="38100" dir="2700000" algn="tl">
                    <a:srgbClr val="000000">
                      <a:alpha val="43137"/>
                    </a:srgbClr>
                  </a:outerShdw>
                </a:effectLst>
              </a:defRPr>
            </a:lvl1pPr>
          </a:lstStyle>
          <a:p>
            <a:r>
              <a:rPr lang="de-AT" dirty="0"/>
              <a:t>werden vom Webserver ausgeführt, wenn der Benutzer ein Dokument  anfordert</a:t>
            </a:r>
          </a:p>
        </p:txBody>
      </p:sp>
      <p:sp>
        <p:nvSpPr>
          <p:cNvPr id="46" name="Rechteck 45">
            <a:extLst>
              <a:ext uri="{FF2B5EF4-FFF2-40B4-BE49-F238E27FC236}">
                <a16:creationId xmlns:a16="http://schemas.microsoft.com/office/drawing/2014/main" id="{85C75460-6F78-4804-8FDB-1E94EC6500FF}"/>
              </a:ext>
            </a:extLst>
          </p:cNvPr>
          <p:cNvSpPr/>
          <p:nvPr/>
        </p:nvSpPr>
        <p:spPr>
          <a:xfrm>
            <a:off x="2739785" y="1311743"/>
            <a:ext cx="2405134" cy="474425"/>
          </a:xfrm>
          <a:prstGeom prst="rect">
            <a:avLst/>
          </a:prstGeom>
        </p:spPr>
        <p:txBody>
          <a:bodyPr vert="horz" wrap="square" lIns="0" tIns="0" rIns="0" bIns="0" rtlCol="0">
            <a:spAutoFit/>
          </a:bodyPr>
          <a:lstStyle/>
          <a:p>
            <a:pPr marL="11516" marR="4607">
              <a:lnSpc>
                <a:spcPct val="115399"/>
              </a:lnSpc>
            </a:pPr>
            <a:r>
              <a:rPr lang="de-AT" sz="1400">
                <a:effectLst>
                  <a:outerShdw blurRad="38100" dist="38100" dir="2700000" algn="tl">
                    <a:srgbClr val="000000">
                      <a:alpha val="43137"/>
                    </a:srgbClr>
                  </a:outerShdw>
                </a:effectLst>
              </a:rPr>
              <a:t>serverseitiger Skriptsprachen wie z.B. PHP,PERL</a:t>
            </a:r>
          </a:p>
        </p:txBody>
      </p:sp>
      <p:cxnSp>
        <p:nvCxnSpPr>
          <p:cNvPr id="48" name="Gerade Verbindung mit Pfeil 47">
            <a:extLst>
              <a:ext uri="{FF2B5EF4-FFF2-40B4-BE49-F238E27FC236}">
                <a16:creationId xmlns:a16="http://schemas.microsoft.com/office/drawing/2014/main" id="{9FBE8365-3FDF-44A6-BDFD-65610E47C495}"/>
              </a:ext>
            </a:extLst>
          </p:cNvPr>
          <p:cNvCxnSpPr/>
          <p:nvPr/>
        </p:nvCxnSpPr>
        <p:spPr>
          <a:xfrm flipV="1">
            <a:off x="6340530" y="1633115"/>
            <a:ext cx="0" cy="829559"/>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4F11B3BB-746A-4277-B2C8-F30132ED3DEB}"/>
              </a:ext>
            </a:extLst>
          </p:cNvPr>
          <p:cNvCxnSpPr>
            <a:cxnSpLocks/>
          </p:cNvCxnSpPr>
          <p:nvPr/>
        </p:nvCxnSpPr>
        <p:spPr>
          <a:xfrm flipV="1">
            <a:off x="7437748" y="1693649"/>
            <a:ext cx="574765" cy="681906"/>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2D1D88A0-AA0A-470A-809A-37D2996E559D}"/>
              </a:ext>
            </a:extLst>
          </p:cNvPr>
          <p:cNvCxnSpPr>
            <a:cxnSpLocks/>
          </p:cNvCxnSpPr>
          <p:nvPr/>
        </p:nvCxnSpPr>
        <p:spPr>
          <a:xfrm>
            <a:off x="7773706" y="3212708"/>
            <a:ext cx="653553" cy="0"/>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A232DB79-AB9E-46BF-BD7C-A886E87F011D}"/>
              </a:ext>
            </a:extLst>
          </p:cNvPr>
          <p:cNvCxnSpPr>
            <a:cxnSpLocks/>
          </p:cNvCxnSpPr>
          <p:nvPr/>
        </p:nvCxnSpPr>
        <p:spPr>
          <a:xfrm>
            <a:off x="7446929" y="3787743"/>
            <a:ext cx="565584" cy="586294"/>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6F9F57F5-4EC2-47D4-BEBA-39203067A973}"/>
              </a:ext>
            </a:extLst>
          </p:cNvPr>
          <p:cNvCxnSpPr>
            <a:cxnSpLocks/>
          </p:cNvCxnSpPr>
          <p:nvPr/>
        </p:nvCxnSpPr>
        <p:spPr>
          <a:xfrm>
            <a:off x="6340530" y="4147861"/>
            <a:ext cx="0" cy="998305"/>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FEF56B82-EF60-48A5-B72E-C0A6F0080BE9}"/>
              </a:ext>
            </a:extLst>
          </p:cNvPr>
          <p:cNvCxnSpPr>
            <a:cxnSpLocks/>
          </p:cNvCxnSpPr>
          <p:nvPr/>
        </p:nvCxnSpPr>
        <p:spPr>
          <a:xfrm flipH="1">
            <a:off x="4251489" y="4135497"/>
            <a:ext cx="1118672" cy="810598"/>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03DE38E2-7C6A-4195-AA84-641014C41962}"/>
              </a:ext>
            </a:extLst>
          </p:cNvPr>
          <p:cNvCxnSpPr>
            <a:cxnSpLocks/>
          </p:cNvCxnSpPr>
          <p:nvPr/>
        </p:nvCxnSpPr>
        <p:spPr>
          <a:xfrm flipH="1">
            <a:off x="3790089" y="3502320"/>
            <a:ext cx="1291824" cy="318888"/>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a16="http://schemas.microsoft.com/office/drawing/2014/main" id="{912D2FBB-65CE-4287-A3B0-CA8788A46089}"/>
              </a:ext>
            </a:extLst>
          </p:cNvPr>
          <p:cNvCxnSpPr>
            <a:cxnSpLocks/>
          </p:cNvCxnSpPr>
          <p:nvPr/>
        </p:nvCxnSpPr>
        <p:spPr>
          <a:xfrm flipH="1" flipV="1">
            <a:off x="3089188" y="2963252"/>
            <a:ext cx="1917987" cy="64643"/>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FE5490AA-4ECC-4A12-89DA-9085E145A121}"/>
              </a:ext>
            </a:extLst>
          </p:cNvPr>
          <p:cNvCxnSpPr>
            <a:cxnSpLocks/>
          </p:cNvCxnSpPr>
          <p:nvPr/>
        </p:nvCxnSpPr>
        <p:spPr>
          <a:xfrm flipH="1" flipV="1">
            <a:off x="4472811" y="1927776"/>
            <a:ext cx="922184" cy="638067"/>
          </a:xfrm>
          <a:prstGeom prst="straightConnector1">
            <a:avLst/>
          </a:prstGeom>
          <a:ln w="25400">
            <a:solidFill>
              <a:schemeClr val="accent5">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19778" y="6083076"/>
            <a:ext cx="4376221" cy="153888"/>
          </a:xfrm>
          <a:prstGeom prst="rect">
            <a:avLst/>
          </a:prstGeom>
        </p:spPr>
        <p:txBody>
          <a:bodyPr vert="horz" wrap="square" lIns="0" tIns="0" rIns="0" bIns="0" rtlCol="0">
            <a:spAutoFit/>
          </a:bodyPr>
          <a:lstStyle/>
          <a:p>
            <a:pPr marL="218811" indent="-207294">
              <a:buClr>
                <a:srgbClr val="939598"/>
              </a:buClr>
              <a:buFont typeface="Trebuchet MS"/>
              <a:buChar char="•"/>
              <a:tabLst>
                <a:tab pos="218811" algn="l"/>
              </a:tabLst>
            </a:pPr>
            <a:r>
              <a:rPr sz="1000" b="1" spc="18" dirty="0">
                <a:solidFill>
                  <a:srgbClr val="939598"/>
                </a:solidFill>
                <a:latin typeface="Raleway" panose="020B0503030101060003" pitchFamily="34" charset="0"/>
                <a:cs typeface="Trebuchet MS"/>
                <a:hlinkClick r:id="rId3"/>
              </a:rPr>
              <a:t>h</a:t>
            </a:r>
            <a:r>
              <a:rPr sz="1000" b="1" spc="-59" dirty="0">
                <a:solidFill>
                  <a:srgbClr val="939598"/>
                </a:solidFill>
                <a:latin typeface="Raleway" panose="020B0503030101060003" pitchFamily="34" charset="0"/>
                <a:cs typeface="Trebuchet MS"/>
                <a:hlinkClick r:id="rId3"/>
              </a:rPr>
              <a:t>t</a:t>
            </a:r>
            <a:r>
              <a:rPr sz="1000" b="1" spc="-54" dirty="0">
                <a:solidFill>
                  <a:srgbClr val="939598"/>
                </a:solidFill>
                <a:latin typeface="Raleway" panose="020B0503030101060003" pitchFamily="34" charset="0"/>
                <a:cs typeface="Trebuchet MS"/>
                <a:hlinkClick r:id="rId3"/>
              </a:rPr>
              <a:t>tp</a:t>
            </a:r>
            <a:r>
              <a:rPr sz="1000" b="1" spc="-50" dirty="0">
                <a:solidFill>
                  <a:srgbClr val="939598"/>
                </a:solidFill>
                <a:latin typeface="Raleway" panose="020B0503030101060003" pitchFamily="34" charset="0"/>
                <a:cs typeface="Trebuchet MS"/>
                <a:hlinkClick r:id="rId3"/>
              </a:rPr>
              <a:t>:</a:t>
            </a:r>
            <a:r>
              <a:rPr sz="1000" b="1" spc="-141" dirty="0">
                <a:solidFill>
                  <a:srgbClr val="939598"/>
                </a:solidFill>
                <a:latin typeface="Raleway" panose="020B0503030101060003" pitchFamily="34" charset="0"/>
                <a:cs typeface="Trebuchet MS"/>
                <a:hlinkClick r:id="rId3"/>
              </a:rPr>
              <a:t>/</a:t>
            </a:r>
            <a:r>
              <a:rPr sz="1000" b="1" spc="27" dirty="0">
                <a:solidFill>
                  <a:srgbClr val="939598"/>
                </a:solidFill>
                <a:latin typeface="Raleway" panose="020B0503030101060003" pitchFamily="34" charset="0"/>
                <a:cs typeface="Trebuchet MS"/>
                <a:hlinkClick r:id="rId3"/>
              </a:rPr>
              <a:t>/</a:t>
            </a:r>
            <a:r>
              <a:rPr sz="1000" b="1" spc="54" dirty="0">
                <a:solidFill>
                  <a:srgbClr val="939598"/>
                </a:solidFill>
                <a:latin typeface="Raleway" panose="020B0503030101060003" pitchFamily="34" charset="0"/>
                <a:cs typeface="Trebuchet MS"/>
                <a:hlinkClick r:id="rId3"/>
              </a:rPr>
              <a:t>e</a:t>
            </a:r>
            <a:r>
              <a:rPr sz="1000" b="1" spc="36" dirty="0">
                <a:solidFill>
                  <a:srgbClr val="939598"/>
                </a:solidFill>
                <a:latin typeface="Raleway" panose="020B0503030101060003" pitchFamily="34" charset="0"/>
                <a:cs typeface="Trebuchet MS"/>
                <a:hlinkClick r:id="rId3"/>
              </a:rPr>
              <a:t>s</a:t>
            </a:r>
            <a:r>
              <a:rPr sz="1000" b="1" spc="50" dirty="0">
                <a:solidFill>
                  <a:srgbClr val="939598"/>
                </a:solidFill>
                <a:latin typeface="Raleway" panose="020B0503030101060003" pitchFamily="34" charset="0"/>
                <a:cs typeface="Trebuchet MS"/>
                <a:hlinkClick r:id="rId3"/>
              </a:rPr>
              <a:t>m</a:t>
            </a:r>
            <a:r>
              <a:rPr sz="1000" b="1" spc="5" dirty="0">
                <a:solidFill>
                  <a:srgbClr val="939598"/>
                </a:solidFill>
                <a:latin typeface="Raleway" panose="020B0503030101060003" pitchFamily="34" charset="0"/>
                <a:cs typeface="Trebuchet MS"/>
                <a:hlinkClick r:id="rId3"/>
              </a:rPr>
              <a:t>z</a:t>
            </a:r>
            <a:r>
              <a:rPr sz="1000" b="1" spc="36" dirty="0">
                <a:solidFill>
                  <a:srgbClr val="939598"/>
                </a:solidFill>
                <a:latin typeface="Raleway" panose="020B0503030101060003" pitchFamily="34" charset="0"/>
                <a:cs typeface="Trebuchet MS"/>
                <a:hlinkClick r:id="rId3"/>
              </a:rPr>
              <a:t>-</a:t>
            </a:r>
            <a:r>
              <a:rPr sz="1000" b="1" spc="23" dirty="0">
                <a:solidFill>
                  <a:srgbClr val="939598"/>
                </a:solidFill>
                <a:latin typeface="Raleway" panose="020B0503030101060003" pitchFamily="34" charset="0"/>
                <a:cs typeface="Trebuchet MS"/>
                <a:hlinkClick r:id="rId3"/>
              </a:rPr>
              <a:t>des</a:t>
            </a:r>
            <a:r>
              <a:rPr sz="1000" b="1" spc="9" dirty="0">
                <a:solidFill>
                  <a:srgbClr val="939598"/>
                </a:solidFill>
                <a:latin typeface="Raleway" panose="020B0503030101060003" pitchFamily="34" charset="0"/>
                <a:cs typeface="Trebuchet MS"/>
                <a:hlinkClick r:id="rId3"/>
              </a:rPr>
              <a:t>i</a:t>
            </a:r>
            <a:r>
              <a:rPr sz="1000" b="1" spc="54" dirty="0">
                <a:solidFill>
                  <a:srgbClr val="939598"/>
                </a:solidFill>
                <a:latin typeface="Raleway" panose="020B0503030101060003" pitchFamily="34" charset="0"/>
                <a:cs typeface="Trebuchet MS"/>
                <a:hlinkClick r:id="rId3"/>
              </a:rPr>
              <a:t>gn</a:t>
            </a:r>
            <a:r>
              <a:rPr sz="1000" b="1" spc="-32" dirty="0">
                <a:solidFill>
                  <a:srgbClr val="939598"/>
                </a:solidFill>
                <a:latin typeface="Raleway" panose="020B0503030101060003" pitchFamily="34" charset="0"/>
                <a:cs typeface="Trebuchet MS"/>
                <a:hlinkClick r:id="rId3"/>
              </a:rPr>
              <a:t>z.</a:t>
            </a:r>
            <a:r>
              <a:rPr sz="1000" b="1" spc="-41" dirty="0">
                <a:solidFill>
                  <a:srgbClr val="939598"/>
                </a:solidFill>
                <a:latin typeface="Raleway" panose="020B0503030101060003" pitchFamily="34" charset="0"/>
                <a:cs typeface="Trebuchet MS"/>
                <a:hlinkClick r:id="rId3"/>
              </a:rPr>
              <a:t>c</a:t>
            </a:r>
            <a:r>
              <a:rPr sz="1000" b="1" spc="36" dirty="0">
                <a:solidFill>
                  <a:srgbClr val="939598"/>
                </a:solidFill>
                <a:latin typeface="Raleway" panose="020B0503030101060003" pitchFamily="34" charset="0"/>
                <a:cs typeface="Trebuchet MS"/>
                <a:hlinkClick r:id="rId3"/>
              </a:rPr>
              <a:t>o</a:t>
            </a:r>
            <a:r>
              <a:rPr sz="1000" b="1" spc="63" dirty="0">
                <a:solidFill>
                  <a:srgbClr val="939598"/>
                </a:solidFill>
                <a:latin typeface="Raleway" panose="020B0503030101060003" pitchFamily="34" charset="0"/>
                <a:cs typeface="Trebuchet MS"/>
                <a:hlinkClick r:id="rId3"/>
              </a:rPr>
              <a:t>m</a:t>
            </a:r>
            <a:r>
              <a:rPr sz="1000" b="1" spc="-141" dirty="0">
                <a:solidFill>
                  <a:srgbClr val="939598"/>
                </a:solidFill>
                <a:latin typeface="Raleway" panose="020B0503030101060003" pitchFamily="34" charset="0"/>
                <a:cs typeface="Trebuchet MS"/>
                <a:hlinkClick r:id="rId3"/>
              </a:rPr>
              <a:t>/</a:t>
            </a:r>
            <a:r>
              <a:rPr sz="1000" b="1" spc="41" dirty="0">
                <a:solidFill>
                  <a:srgbClr val="939598"/>
                </a:solidFill>
                <a:latin typeface="Raleway" panose="020B0503030101060003" pitchFamily="34" charset="0"/>
                <a:cs typeface="Trebuchet MS"/>
                <a:hlinkClick r:id="rId3"/>
              </a:rPr>
              <a:t>/</a:t>
            </a:r>
            <a:r>
              <a:rPr sz="1000" b="1" spc="23" dirty="0">
                <a:solidFill>
                  <a:srgbClr val="939598"/>
                </a:solidFill>
                <a:latin typeface="Raleway" panose="020B0503030101060003" pitchFamily="34" charset="0"/>
                <a:cs typeface="Trebuchet MS"/>
                <a:hlinkClick r:id="rId3"/>
              </a:rPr>
              <a:t>med</a:t>
            </a:r>
            <a:r>
              <a:rPr sz="1000" b="1" spc="5" dirty="0">
                <a:solidFill>
                  <a:srgbClr val="939598"/>
                </a:solidFill>
                <a:latin typeface="Raleway" panose="020B0503030101060003" pitchFamily="34" charset="0"/>
                <a:cs typeface="Trebuchet MS"/>
                <a:hlinkClick r:id="rId3"/>
              </a:rPr>
              <a:t>i</a:t>
            </a:r>
            <a:r>
              <a:rPr sz="1000" b="1" spc="36" dirty="0">
                <a:solidFill>
                  <a:srgbClr val="939598"/>
                </a:solidFill>
                <a:latin typeface="Raleway" panose="020B0503030101060003" pitchFamily="34" charset="0"/>
                <a:cs typeface="Trebuchet MS"/>
                <a:hlinkClick r:id="rId3"/>
              </a:rPr>
              <a:t>a</a:t>
            </a:r>
            <a:r>
              <a:rPr sz="1000" b="1" spc="14" dirty="0">
                <a:solidFill>
                  <a:srgbClr val="939598"/>
                </a:solidFill>
                <a:latin typeface="Raleway" panose="020B0503030101060003" pitchFamily="34" charset="0"/>
                <a:cs typeface="Trebuchet MS"/>
                <a:hlinkClick r:id="rId3"/>
              </a:rPr>
              <a:t>/</a:t>
            </a:r>
            <a:r>
              <a:rPr sz="1000" b="1" spc="41" dirty="0">
                <a:solidFill>
                  <a:srgbClr val="939598"/>
                </a:solidFill>
                <a:latin typeface="Raleway" panose="020B0503030101060003" pitchFamily="34" charset="0"/>
                <a:cs typeface="Trebuchet MS"/>
                <a:hlinkClick r:id="rId3"/>
              </a:rPr>
              <a:t>p</a:t>
            </a:r>
            <a:r>
              <a:rPr sz="1000" b="1" spc="-27" dirty="0">
                <a:solidFill>
                  <a:srgbClr val="939598"/>
                </a:solidFill>
                <a:latin typeface="Raleway" panose="020B0503030101060003" pitchFamily="34" charset="0"/>
                <a:cs typeface="Trebuchet MS"/>
                <a:hlinkClick r:id="rId3"/>
              </a:rPr>
              <a:t>hp</a:t>
            </a:r>
            <a:r>
              <a:rPr sz="1000" b="1" spc="-23" dirty="0">
                <a:solidFill>
                  <a:srgbClr val="939598"/>
                </a:solidFill>
                <a:latin typeface="Raleway" panose="020B0503030101060003" pitchFamily="34" charset="0"/>
                <a:cs typeface="Trebuchet MS"/>
                <a:hlinkClick r:id="rId3"/>
              </a:rPr>
              <a:t>.</a:t>
            </a:r>
            <a:r>
              <a:rPr sz="1000" b="1" spc="5" dirty="0">
                <a:solidFill>
                  <a:srgbClr val="939598"/>
                </a:solidFill>
                <a:latin typeface="Raleway" panose="020B0503030101060003" pitchFamily="34" charset="0"/>
                <a:cs typeface="Trebuchet MS"/>
                <a:hlinkClick r:id="rId3"/>
              </a:rPr>
              <a:t>pa</a:t>
            </a:r>
            <a:r>
              <a:rPr sz="1000" b="1" dirty="0">
                <a:solidFill>
                  <a:srgbClr val="939598"/>
                </a:solidFill>
                <a:latin typeface="Raleway" panose="020B0503030101060003" pitchFamily="34" charset="0"/>
                <a:cs typeface="Trebuchet MS"/>
                <a:hlinkClick r:id="rId3"/>
              </a:rPr>
              <a:t>r</a:t>
            </a:r>
            <a:r>
              <a:rPr sz="1000" b="1" spc="23" dirty="0">
                <a:solidFill>
                  <a:srgbClr val="939598"/>
                </a:solidFill>
                <a:latin typeface="Raleway" panose="020B0503030101060003" pitchFamily="34" charset="0"/>
                <a:cs typeface="Trebuchet MS"/>
                <a:hlinkClick r:id="rId3"/>
              </a:rPr>
              <a:t>se</a:t>
            </a:r>
            <a:r>
              <a:rPr sz="1000" b="1" spc="-23" dirty="0">
                <a:solidFill>
                  <a:srgbClr val="939598"/>
                </a:solidFill>
                <a:latin typeface="Raleway" panose="020B0503030101060003" pitchFamily="34" charset="0"/>
                <a:cs typeface="Trebuchet MS"/>
                <a:hlinkClick r:id="rId3"/>
              </a:rPr>
              <a:t>r</a:t>
            </a:r>
            <a:r>
              <a:rPr sz="1000" b="1" spc="-154" dirty="0">
                <a:solidFill>
                  <a:srgbClr val="939598"/>
                </a:solidFill>
                <a:latin typeface="Raleway" panose="020B0503030101060003" pitchFamily="34" charset="0"/>
                <a:cs typeface="Trebuchet MS"/>
                <a:hlinkClick r:id="rId3"/>
              </a:rPr>
              <a:t>.</a:t>
            </a:r>
            <a:r>
              <a:rPr sz="1000" b="1" spc="54" dirty="0">
                <a:solidFill>
                  <a:srgbClr val="939598"/>
                </a:solidFill>
                <a:latin typeface="Raleway" panose="020B0503030101060003" pitchFamily="34" charset="0"/>
                <a:cs typeface="Trebuchet MS"/>
                <a:hlinkClick r:id="rId3"/>
              </a:rPr>
              <a:t>png</a:t>
            </a:r>
            <a:endParaRPr sz="1000" b="1" dirty="0">
              <a:latin typeface="Raleway" panose="020B0503030101060003" pitchFamily="34" charset="0"/>
              <a:cs typeface="Trebuchet MS"/>
            </a:endParaRPr>
          </a:p>
        </p:txBody>
      </p:sp>
      <p:sp>
        <p:nvSpPr>
          <p:cNvPr id="4" name="object 4"/>
          <p:cNvSpPr/>
          <p:nvPr/>
        </p:nvSpPr>
        <p:spPr>
          <a:xfrm>
            <a:off x="361298" y="770308"/>
            <a:ext cx="11054562" cy="5181829"/>
          </a:xfrm>
          <a:prstGeom prst="rect">
            <a:avLst/>
          </a:prstGeom>
          <a:blipFill>
            <a:blip r:embed="rId4" cstate="print"/>
            <a:stretch>
              <a:fillRect/>
            </a:stretch>
          </a:blipFill>
        </p:spPr>
        <p:txBody>
          <a:bodyPr wrap="square" lIns="0" tIns="0" rIns="0" bIns="0" rtlCol="0"/>
          <a:lstStyle/>
          <a:p>
            <a:endParaRPr sz="1632">
              <a:latin typeface="Raleway" panose="020B0503030101060003" pitchFamily="34" charset="0"/>
            </a:endParaRPr>
          </a:p>
        </p:txBody>
      </p:sp>
      <p:sp>
        <p:nvSpPr>
          <p:cNvPr id="10" name="Titel 9">
            <a:extLst>
              <a:ext uri="{FF2B5EF4-FFF2-40B4-BE49-F238E27FC236}">
                <a16:creationId xmlns:a16="http://schemas.microsoft.com/office/drawing/2014/main" id="{776BD2AF-5F8D-4B59-B352-FF0CA375245B}"/>
              </a:ext>
            </a:extLst>
          </p:cNvPr>
          <p:cNvSpPr>
            <a:spLocks noGrp="1"/>
          </p:cNvSpPr>
          <p:nvPr>
            <p:ph type="title"/>
          </p:nvPr>
        </p:nvSpPr>
        <p:spPr/>
        <p:txBody>
          <a:bodyPr/>
          <a:lstStyle/>
          <a:p>
            <a:pPr marL="11516"/>
            <a:r>
              <a:rPr lang="de-AT" spc="50" dirty="0">
                <a:latin typeface="Raleway" panose="020B0503030101060003" pitchFamily="34" charset="0"/>
                <a:cs typeface="Gill Sans MT"/>
              </a:rPr>
              <a:t>Se</a:t>
            </a:r>
            <a:r>
              <a:rPr lang="de-AT" spc="18" dirty="0">
                <a:latin typeface="Raleway" panose="020B0503030101060003" pitchFamily="34" charset="0"/>
                <a:cs typeface="Gill Sans MT"/>
              </a:rPr>
              <a:t>r</a:t>
            </a:r>
            <a:r>
              <a:rPr lang="de-AT" spc="50" dirty="0">
                <a:latin typeface="Raleway" panose="020B0503030101060003" pitchFamily="34" charset="0"/>
                <a:cs typeface="Gill Sans MT"/>
              </a:rPr>
              <a:t>verseitige</a:t>
            </a:r>
            <a:r>
              <a:rPr lang="de-AT" spc="-41" dirty="0">
                <a:latin typeface="Raleway" panose="020B0503030101060003" pitchFamily="34" charset="0"/>
                <a:cs typeface="Gill Sans MT"/>
              </a:rPr>
              <a:t> </a:t>
            </a:r>
            <a:r>
              <a:rPr lang="de-AT" spc="14" dirty="0">
                <a:latin typeface="Raleway" panose="020B0503030101060003" pitchFamily="34" charset="0"/>
                <a:cs typeface="Gill Sans MT"/>
              </a:rPr>
              <a:t>Übe</a:t>
            </a:r>
            <a:r>
              <a:rPr lang="de-AT" dirty="0">
                <a:latin typeface="Raleway" panose="020B0503030101060003" pitchFamily="34" charset="0"/>
                <a:cs typeface="Gill Sans MT"/>
              </a:rPr>
              <a:t>r</a:t>
            </a:r>
            <a:r>
              <a:rPr lang="de-AT" spc="159" dirty="0">
                <a:latin typeface="Raleway" panose="020B0503030101060003" pitchFamily="34" charset="0"/>
                <a:cs typeface="Gill Sans MT"/>
              </a:rPr>
              <a:t>tr</a:t>
            </a:r>
            <a:r>
              <a:rPr lang="de-AT" spc="45" dirty="0">
                <a:latin typeface="Raleway" panose="020B0503030101060003" pitchFamily="34" charset="0"/>
                <a:cs typeface="Gill Sans MT"/>
              </a:rPr>
              <a:t>a</a:t>
            </a:r>
            <a:r>
              <a:rPr lang="de-AT" spc="100" dirty="0">
                <a:latin typeface="Raleway" panose="020B0503030101060003" pitchFamily="34" charset="0"/>
                <a:cs typeface="Gill Sans MT"/>
              </a:rPr>
              <a:t>gung</a:t>
            </a:r>
            <a:endParaRPr lang="de-AT" dirty="0">
              <a:latin typeface="Raleway" panose="020B0503030101060003" pitchFamily="34" charset="0"/>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2"/>
          <p:cNvSpPr/>
          <p:nvPr/>
        </p:nvSpPr>
        <p:spPr>
          <a:xfrm>
            <a:off x="838080" y="1937160"/>
            <a:ext cx="10464480" cy="369332"/>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109440">
              <a:lnSpc>
                <a:spcPct val="100000"/>
              </a:lnSpc>
              <a:spcBef>
                <a:spcPts val="1417"/>
              </a:spcBef>
              <a:buClr>
                <a:srgbClr val="000000"/>
              </a:buClr>
              <a:buSzPct val="45000"/>
            </a:pPr>
            <a:endParaRPr lang="de-AT" sz="2400" b="0" strike="noStrike" spc="-1" dirty="0">
              <a:latin typeface="Arial"/>
            </a:endParaRPr>
          </a:p>
        </p:txBody>
      </p:sp>
      <p:sp>
        <p:nvSpPr>
          <p:cNvPr id="2" name="AutoShape 2" descr="Arpanet Verbreitung 1969"/>
          <p:cNvSpPr>
            <a:spLocks noChangeAspect="1" noChangeArrowheads="1"/>
          </p:cNvSpPr>
          <p:nvPr/>
        </p:nvSpPr>
        <p:spPr bwMode="auto">
          <a:xfrm>
            <a:off x="155575" y="-1951038"/>
            <a:ext cx="5715000" cy="4076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184" y="87312"/>
            <a:ext cx="9852271" cy="6321232"/>
          </a:xfrm>
          <a:prstGeom prst="rect">
            <a:avLst/>
          </a:prstGeom>
        </p:spPr>
      </p:pic>
      <p:grpSp>
        <p:nvGrpSpPr>
          <p:cNvPr id="5" name="Gruppieren 4">
            <a:extLst>
              <a:ext uri="{FF2B5EF4-FFF2-40B4-BE49-F238E27FC236}">
                <a16:creationId xmlns:a16="http://schemas.microsoft.com/office/drawing/2014/main" id="{59729441-DD95-48EE-8B63-36231052B0FB}"/>
              </a:ext>
            </a:extLst>
          </p:cNvPr>
          <p:cNvGrpSpPr/>
          <p:nvPr/>
        </p:nvGrpSpPr>
        <p:grpSpPr>
          <a:xfrm>
            <a:off x="0" y="5674853"/>
            <a:ext cx="3789575" cy="820611"/>
            <a:chOff x="681060" y="5570417"/>
            <a:chExt cx="3789575" cy="820611"/>
          </a:xfrm>
        </p:grpSpPr>
        <p:grpSp>
          <p:nvGrpSpPr>
            <p:cNvPr id="6" name="Gruppieren 5">
              <a:extLst>
                <a:ext uri="{FF2B5EF4-FFF2-40B4-BE49-F238E27FC236}">
                  <a16:creationId xmlns:a16="http://schemas.microsoft.com/office/drawing/2014/main" id="{B97ABCDA-C7E7-4149-98C0-387740EE6F6F}"/>
                </a:ext>
              </a:extLst>
            </p:cNvPr>
            <p:cNvGrpSpPr/>
            <p:nvPr/>
          </p:nvGrpSpPr>
          <p:grpSpPr>
            <a:xfrm>
              <a:off x="681060" y="5570417"/>
              <a:ext cx="3789575" cy="820611"/>
              <a:chOff x="-1" y="5824657"/>
              <a:chExt cx="3789574" cy="820611"/>
            </a:xfrm>
          </p:grpSpPr>
          <p:sp>
            <p:nvSpPr>
              <p:cNvPr id="8" name="object 4">
                <a:extLst>
                  <a:ext uri="{FF2B5EF4-FFF2-40B4-BE49-F238E27FC236}">
                    <a16:creationId xmlns:a16="http://schemas.microsoft.com/office/drawing/2014/main" id="{BF256A1E-E7A8-4FFB-AAA9-F592F726A44B}"/>
                  </a:ext>
                </a:extLst>
              </p:cNvPr>
              <p:cNvSpPr/>
              <p:nvPr/>
            </p:nvSpPr>
            <p:spPr>
              <a:xfrm>
                <a:off x="-1" y="5899054"/>
                <a:ext cx="3789574" cy="746214"/>
              </a:xfrm>
              <a:custGeom>
                <a:avLst/>
                <a:gdLst/>
                <a:ahLst/>
                <a:cxnLst/>
                <a:rect l="l" t="t" r="r" b="b"/>
                <a:pathLst>
                  <a:path w="3029585" h="1393190">
                    <a:moveTo>
                      <a:pt x="0" y="1392591"/>
                    </a:moveTo>
                    <a:lnTo>
                      <a:pt x="3029522" y="1392591"/>
                    </a:lnTo>
                    <a:lnTo>
                      <a:pt x="3029522" y="0"/>
                    </a:lnTo>
                    <a:lnTo>
                      <a:pt x="0" y="0"/>
                    </a:lnTo>
                    <a:lnTo>
                      <a:pt x="0" y="1392591"/>
                    </a:lnTo>
                    <a:close/>
                  </a:path>
                </a:pathLst>
              </a:cu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oAutofit/>
              </a:bodyPr>
              <a:lstStyle/>
              <a:p>
                <a:endParaRPr lang="de-AT" sz="1351" dirty="0">
                  <a:latin typeface="Arial" panose="020B0604020202020204" pitchFamily="34" charset="0"/>
                  <a:cs typeface="Arial" panose="020B0604020202020204" pitchFamily="34" charset="0"/>
                </a:endParaRPr>
              </a:p>
            </p:txBody>
          </p:sp>
          <p:sp>
            <p:nvSpPr>
              <p:cNvPr id="9" name="Rechteck 8">
                <a:extLst>
                  <a:ext uri="{FF2B5EF4-FFF2-40B4-BE49-F238E27FC236}">
                    <a16:creationId xmlns:a16="http://schemas.microsoft.com/office/drawing/2014/main" id="{64C87F1E-2107-48C3-8DEE-E3FEB329D3B7}"/>
                  </a:ext>
                </a:extLst>
              </p:cNvPr>
              <p:cNvSpPr/>
              <p:nvPr/>
            </p:nvSpPr>
            <p:spPr>
              <a:xfrm>
                <a:off x="3361251" y="5824657"/>
                <a:ext cx="428322" cy="502702"/>
              </a:xfrm>
              <a:prstGeom prst="rect">
                <a:avLst/>
              </a:prstGeom>
            </p:spPr>
            <p:txBody>
              <a:bodyPr wrap="none">
                <a:noAutofit/>
              </a:bodyPr>
              <a:lstStyle/>
              <a:p>
                <a:r>
                  <a:rPr lang="de-AT" sz="4000" baseline="30000">
                    <a:solidFill>
                      <a:srgbClr val="D6A951"/>
                    </a:solidFill>
                    <a:latin typeface="FontAwesome" pitchFamily="50" charset="0"/>
                  </a:rPr>
                  <a:t></a:t>
                </a:r>
              </a:p>
            </p:txBody>
          </p:sp>
        </p:grpSp>
        <p:sp>
          <p:nvSpPr>
            <p:cNvPr id="7" name="object 37">
              <a:extLst>
                <a:ext uri="{FF2B5EF4-FFF2-40B4-BE49-F238E27FC236}">
                  <a16:creationId xmlns:a16="http://schemas.microsoft.com/office/drawing/2014/main" id="{A2104AB8-4722-4F7B-8FB9-A8D97B56B05F}"/>
                </a:ext>
              </a:extLst>
            </p:cNvPr>
            <p:cNvSpPr txBox="1"/>
            <p:nvPr/>
          </p:nvSpPr>
          <p:spPr>
            <a:xfrm>
              <a:off x="813157" y="5951034"/>
              <a:ext cx="3443317" cy="169277"/>
            </a:xfrm>
            <a:prstGeom prst="rect">
              <a:avLst/>
            </a:prstGeom>
          </p:spPr>
          <p:txBody>
            <a:bodyPr vert="horz" wrap="square" lIns="0" tIns="0" rIns="0" bIns="0" rtlCol="0">
              <a:spAutoFit/>
            </a:bodyPr>
            <a:lstStyle/>
            <a:p>
              <a:pPr marL="11517">
                <a:buClr>
                  <a:srgbClr val="939598"/>
                </a:buClr>
                <a:tabLst>
                  <a:tab pos="218811" algn="l"/>
                </a:tabLst>
              </a:pPr>
              <a:endParaRPr lang="de-AT" sz="1100" dirty="0">
                <a:cs typeface="Trebuchet MS"/>
              </a:endParaRPr>
            </a:p>
          </p:txBody>
        </p:sp>
      </p:grpSp>
      <p:sp>
        <p:nvSpPr>
          <p:cNvPr id="10" name="Rechteck 9">
            <a:extLst>
              <a:ext uri="{FF2B5EF4-FFF2-40B4-BE49-F238E27FC236}">
                <a16:creationId xmlns:a16="http://schemas.microsoft.com/office/drawing/2014/main" id="{DE18324F-35CB-4B87-8B2D-87712E502D5D}"/>
              </a:ext>
            </a:extLst>
          </p:cNvPr>
          <p:cNvSpPr/>
          <p:nvPr/>
        </p:nvSpPr>
        <p:spPr>
          <a:xfrm>
            <a:off x="605220" y="6002907"/>
            <a:ext cx="2024593" cy="276999"/>
          </a:xfrm>
          <a:prstGeom prst="rect">
            <a:avLst/>
          </a:prstGeom>
        </p:spPr>
        <p:txBody>
          <a:bodyPr wrap="none">
            <a:spAutoFit/>
          </a:bodyPr>
          <a:lstStyle/>
          <a:p>
            <a:pPr marL="109440" lvl="0" algn="ctr">
              <a:spcBef>
                <a:spcPts val="1417"/>
              </a:spcBef>
              <a:buClr>
                <a:srgbClr val="000000"/>
              </a:buClr>
              <a:buSzPct val="45000"/>
            </a:pPr>
            <a:r>
              <a:rPr lang="en-US" sz="1200" b="1" dirty="0">
                <a:solidFill>
                  <a:prstClr val="black"/>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https://archive.org/web/</a:t>
            </a:r>
            <a:endParaRPr lang="en-US" sz="1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03511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FDFD5613-749F-43B6-90F6-E9DA8739D813}"/>
              </a:ext>
            </a:extLst>
          </p:cNvPr>
          <p:cNvGrpSpPr/>
          <p:nvPr/>
        </p:nvGrpSpPr>
        <p:grpSpPr>
          <a:xfrm>
            <a:off x="0" y="5693903"/>
            <a:ext cx="3789575" cy="809025"/>
            <a:chOff x="681060" y="5570417"/>
            <a:chExt cx="3789575" cy="809025"/>
          </a:xfrm>
        </p:grpSpPr>
        <p:grpSp>
          <p:nvGrpSpPr>
            <p:cNvPr id="9" name="Gruppieren 8">
              <a:extLst>
                <a:ext uri="{FF2B5EF4-FFF2-40B4-BE49-F238E27FC236}">
                  <a16:creationId xmlns:a16="http://schemas.microsoft.com/office/drawing/2014/main" id="{FCC95F09-355D-40C3-9D67-6665493A5632}"/>
                </a:ext>
              </a:extLst>
            </p:cNvPr>
            <p:cNvGrpSpPr/>
            <p:nvPr/>
          </p:nvGrpSpPr>
          <p:grpSpPr>
            <a:xfrm>
              <a:off x="681060" y="5570417"/>
              <a:ext cx="3789575" cy="809025"/>
              <a:chOff x="-1" y="5824657"/>
              <a:chExt cx="3789574" cy="809025"/>
            </a:xfrm>
          </p:grpSpPr>
          <p:sp>
            <p:nvSpPr>
              <p:cNvPr id="11" name="object 4">
                <a:extLst>
                  <a:ext uri="{FF2B5EF4-FFF2-40B4-BE49-F238E27FC236}">
                    <a16:creationId xmlns:a16="http://schemas.microsoft.com/office/drawing/2014/main" id="{338A02DA-42D4-48C1-AEE2-068D90C6F786}"/>
                  </a:ext>
                </a:extLst>
              </p:cNvPr>
              <p:cNvSpPr/>
              <p:nvPr/>
            </p:nvSpPr>
            <p:spPr>
              <a:xfrm>
                <a:off x="-1" y="5887468"/>
                <a:ext cx="3789574" cy="746214"/>
              </a:xfrm>
              <a:custGeom>
                <a:avLst/>
                <a:gdLst/>
                <a:ahLst/>
                <a:cxnLst/>
                <a:rect l="l" t="t" r="r" b="b"/>
                <a:pathLst>
                  <a:path w="3029585" h="1393190">
                    <a:moveTo>
                      <a:pt x="0" y="1392591"/>
                    </a:moveTo>
                    <a:lnTo>
                      <a:pt x="3029522" y="1392591"/>
                    </a:lnTo>
                    <a:lnTo>
                      <a:pt x="3029522" y="0"/>
                    </a:lnTo>
                    <a:lnTo>
                      <a:pt x="0" y="0"/>
                    </a:lnTo>
                    <a:lnTo>
                      <a:pt x="0" y="1392591"/>
                    </a:lnTo>
                    <a:close/>
                  </a:path>
                </a:pathLst>
              </a:cu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oAutofit/>
              </a:bodyPr>
              <a:lstStyle/>
              <a:p>
                <a:endParaRPr lang="de-AT" sz="1351" dirty="0">
                  <a:latin typeface="Arial" panose="020B0604020202020204" pitchFamily="34" charset="0"/>
                  <a:cs typeface="Arial" panose="020B0604020202020204" pitchFamily="34" charset="0"/>
                </a:endParaRPr>
              </a:p>
            </p:txBody>
          </p:sp>
          <p:sp>
            <p:nvSpPr>
              <p:cNvPr id="12" name="Rechteck 11">
                <a:extLst>
                  <a:ext uri="{FF2B5EF4-FFF2-40B4-BE49-F238E27FC236}">
                    <a16:creationId xmlns:a16="http://schemas.microsoft.com/office/drawing/2014/main" id="{499EA15D-12D2-488F-914A-CF1855679E90}"/>
                  </a:ext>
                </a:extLst>
              </p:cNvPr>
              <p:cNvSpPr/>
              <p:nvPr/>
            </p:nvSpPr>
            <p:spPr>
              <a:xfrm>
                <a:off x="3361251" y="5824657"/>
                <a:ext cx="428322" cy="502702"/>
              </a:xfrm>
              <a:prstGeom prst="rect">
                <a:avLst/>
              </a:prstGeom>
            </p:spPr>
            <p:txBody>
              <a:bodyPr wrap="none">
                <a:noAutofit/>
              </a:bodyPr>
              <a:lstStyle/>
              <a:p>
                <a:r>
                  <a:rPr lang="de-AT" sz="4000" baseline="30000">
                    <a:solidFill>
                      <a:srgbClr val="D6A951"/>
                    </a:solidFill>
                    <a:latin typeface="FontAwesome" pitchFamily="50" charset="0"/>
                  </a:rPr>
                  <a:t></a:t>
                </a:r>
              </a:p>
            </p:txBody>
          </p:sp>
        </p:grpSp>
        <p:sp>
          <p:nvSpPr>
            <p:cNvPr id="10" name="object 37">
              <a:extLst>
                <a:ext uri="{FF2B5EF4-FFF2-40B4-BE49-F238E27FC236}">
                  <a16:creationId xmlns:a16="http://schemas.microsoft.com/office/drawing/2014/main" id="{A572A130-DE09-4261-86DA-444A026662C0}"/>
                </a:ext>
              </a:extLst>
            </p:cNvPr>
            <p:cNvSpPr txBox="1"/>
            <p:nvPr/>
          </p:nvSpPr>
          <p:spPr>
            <a:xfrm>
              <a:off x="801076" y="5891646"/>
              <a:ext cx="3443317" cy="338554"/>
            </a:xfrm>
            <a:prstGeom prst="rect">
              <a:avLst/>
            </a:prstGeom>
          </p:spPr>
          <p:txBody>
            <a:bodyPr vert="horz" wrap="square" lIns="0" tIns="0" rIns="0" bIns="0" rtlCol="0">
              <a:spAutoFit/>
            </a:bodyPr>
            <a:lstStyle/>
            <a:p>
              <a:pPr marL="11517">
                <a:buClr>
                  <a:srgbClr val="939598"/>
                </a:buClr>
                <a:tabLst>
                  <a:tab pos="218811" algn="l"/>
                </a:tabLst>
              </a:pPr>
              <a:r>
                <a:rPr lang="de-AT" sz="1100" spc="18" dirty="0">
                  <a:cs typeface="Trebuchet MS"/>
                </a:rPr>
                <a:t>h</a:t>
              </a:r>
              <a:r>
                <a:rPr lang="de-AT" sz="1100" spc="-32" dirty="0">
                  <a:cs typeface="Trebuchet MS"/>
                </a:rPr>
                <a:t>ttps:</a:t>
              </a:r>
              <a:r>
                <a:rPr lang="de-AT" sz="1100" spc="-141" dirty="0">
                  <a:cs typeface="Trebuchet MS"/>
                </a:rPr>
                <a:t>/</a:t>
              </a:r>
              <a:r>
                <a:rPr lang="de-AT" sz="1100" spc="50" dirty="0">
                  <a:cs typeface="Trebuchet MS"/>
                </a:rPr>
                <a:t>/</a:t>
              </a:r>
              <a:r>
                <a:rPr lang="de-AT" sz="1100" spc="54" dirty="0">
                  <a:cs typeface="Trebuchet MS"/>
                </a:rPr>
                <a:t>ww</a:t>
              </a:r>
              <a:r>
                <a:rPr lang="de-AT" sz="1100" spc="14" dirty="0">
                  <a:cs typeface="Trebuchet MS"/>
                </a:rPr>
                <a:t>w</a:t>
              </a:r>
              <a:r>
                <a:rPr lang="de-AT" sz="1100" spc="-63" dirty="0">
                  <a:cs typeface="Trebuchet MS"/>
                </a:rPr>
                <a:t>.</a:t>
              </a:r>
              <a:r>
                <a:rPr lang="de-AT" sz="1100" spc="-95" dirty="0">
                  <a:cs typeface="Trebuchet MS"/>
                </a:rPr>
                <a:t>z</a:t>
              </a:r>
              <a:r>
                <a:rPr lang="de-AT" sz="1100" spc="-14" dirty="0">
                  <a:cs typeface="Trebuchet MS"/>
                </a:rPr>
                <a:t>eit.de</a:t>
              </a:r>
              <a:r>
                <a:rPr lang="de-AT" sz="1100" spc="-50" dirty="0">
                  <a:cs typeface="Trebuchet MS"/>
                </a:rPr>
                <a:t>/</a:t>
              </a:r>
              <a:r>
                <a:rPr lang="de-AT" sz="1100" dirty="0">
                  <a:cs typeface="Trebuchet MS"/>
                </a:rPr>
                <a:t>digital/i</a:t>
              </a:r>
              <a:r>
                <a:rPr lang="de-AT" sz="1100" spc="-5" dirty="0">
                  <a:cs typeface="Trebuchet MS"/>
                </a:rPr>
                <a:t>n</a:t>
              </a:r>
              <a:r>
                <a:rPr lang="de-AT" sz="1100" spc="-68" dirty="0">
                  <a:cs typeface="Trebuchet MS"/>
                </a:rPr>
                <a:t>t</a:t>
              </a:r>
              <a:r>
                <a:rPr lang="de-AT" sz="1100" spc="14" dirty="0">
                  <a:cs typeface="Trebuchet MS"/>
                </a:rPr>
                <a:t>ern</a:t>
              </a:r>
              <a:r>
                <a:rPr lang="de-AT" sz="1100" spc="9" dirty="0">
                  <a:cs typeface="Trebuchet MS"/>
                </a:rPr>
                <a:t>e</a:t>
              </a:r>
              <a:r>
                <a:rPr lang="de-AT" sz="1100" spc="5" dirty="0">
                  <a:cs typeface="Trebuchet MS"/>
                </a:rPr>
                <a:t>t</a:t>
              </a:r>
              <a:r>
                <a:rPr lang="de-AT" sz="1100" spc="-14" dirty="0">
                  <a:cs typeface="Trebuchet MS"/>
                </a:rPr>
                <a:t>/</a:t>
              </a:r>
              <a:r>
                <a:rPr lang="de-AT" sz="1100" dirty="0">
                  <a:cs typeface="Trebuchet MS"/>
                </a:rPr>
                <a:t>201</a:t>
              </a:r>
              <a:r>
                <a:rPr lang="de-AT" sz="1100" spc="-9" dirty="0">
                  <a:cs typeface="Trebuchet MS"/>
                </a:rPr>
                <a:t>4</a:t>
              </a:r>
              <a:r>
                <a:rPr lang="de-AT" sz="1100" spc="45" dirty="0">
                  <a:cs typeface="Trebuchet MS"/>
                </a:rPr>
                <a:t>-03</a:t>
              </a:r>
              <a:r>
                <a:rPr lang="de-AT" sz="1100" spc="36" dirty="0">
                  <a:cs typeface="Trebuchet MS"/>
                </a:rPr>
                <a:t>/</a:t>
              </a:r>
              <a:r>
                <a:rPr lang="de-AT" sz="1100" spc="54" dirty="0">
                  <a:cs typeface="Trebuchet MS"/>
                </a:rPr>
                <a:t>ww</a:t>
              </a:r>
              <a:r>
                <a:rPr lang="de-AT" sz="1100" spc="36" dirty="0">
                  <a:cs typeface="Trebuchet MS"/>
                </a:rPr>
                <a:t>w</a:t>
              </a:r>
              <a:r>
                <a:rPr lang="de-AT" sz="1100" spc="27" dirty="0">
                  <a:cs typeface="Trebuchet MS"/>
                </a:rPr>
                <a:t>-</a:t>
              </a:r>
              <a:r>
                <a:rPr lang="de-AT" sz="1100" dirty="0">
                  <a:cs typeface="Trebuchet MS"/>
                </a:rPr>
                <a:t>2</a:t>
              </a:r>
              <a:r>
                <a:rPr lang="de-AT" sz="1100" spc="-14" dirty="0">
                  <a:cs typeface="Trebuchet MS"/>
                </a:rPr>
                <a:t>5</a:t>
              </a:r>
              <a:r>
                <a:rPr lang="de-AT" sz="1100" spc="-18" dirty="0">
                  <a:cs typeface="Trebuchet MS"/>
                </a:rPr>
                <a:t>-jah</a:t>
              </a:r>
              <a:r>
                <a:rPr lang="de-AT" sz="1100" spc="-36" dirty="0">
                  <a:cs typeface="Trebuchet MS"/>
                </a:rPr>
                <a:t>r</a:t>
              </a:r>
              <a:r>
                <a:rPr lang="de-AT" sz="1100" spc="32" dirty="0">
                  <a:cs typeface="Trebuchet MS"/>
                </a:rPr>
                <a:t>e-geschich</a:t>
              </a:r>
              <a:r>
                <a:rPr lang="de-AT" sz="1100" spc="-68" dirty="0">
                  <a:cs typeface="Trebuchet MS"/>
                </a:rPr>
                <a:t>t</a:t>
              </a:r>
              <a:r>
                <a:rPr lang="de-AT" sz="1100" spc="18" dirty="0">
                  <a:cs typeface="Trebuchet MS"/>
                </a:rPr>
                <a:t>e-meilens</a:t>
              </a:r>
              <a:r>
                <a:rPr lang="de-AT" sz="1100" dirty="0">
                  <a:cs typeface="Trebuchet MS"/>
                </a:rPr>
                <a:t>t</a:t>
              </a:r>
              <a:r>
                <a:rPr lang="de-AT" sz="1100" spc="5" dirty="0">
                  <a:cs typeface="Trebuchet MS"/>
                </a:rPr>
                <a:t>eine</a:t>
              </a:r>
              <a:endParaRPr lang="de-AT" sz="1100" dirty="0">
                <a:cs typeface="Trebuchet MS"/>
              </a:endParaRPr>
            </a:p>
          </p:txBody>
        </p:sp>
      </p:grpSp>
      <p:pic>
        <p:nvPicPr>
          <p:cNvPr id="13" name="Grafik 12">
            <a:extLst>
              <a:ext uri="{FF2B5EF4-FFF2-40B4-BE49-F238E27FC236}">
                <a16:creationId xmlns:a16="http://schemas.microsoft.com/office/drawing/2014/main" id="{02F08E81-9478-458A-8F69-245D90908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419" y="284944"/>
            <a:ext cx="7057161" cy="5432491"/>
          </a:xfrm>
          <a:prstGeom prst="rect">
            <a:avLst/>
          </a:prstGeom>
        </p:spPr>
      </p:pic>
    </p:spTree>
    <p:extLst>
      <p:ext uri="{BB962C8B-B14F-4D97-AF65-F5344CB8AC3E}">
        <p14:creationId xmlns:p14="http://schemas.microsoft.com/office/powerpoint/2010/main" val="45724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D77C5-C619-47B1-B94F-4E2FF87921A4}"/>
              </a:ext>
            </a:extLst>
          </p:cNvPr>
          <p:cNvSpPr>
            <a:spLocks noGrp="1"/>
          </p:cNvSpPr>
          <p:nvPr>
            <p:ph type="title"/>
          </p:nvPr>
        </p:nvSpPr>
        <p:spPr/>
        <p:txBody>
          <a:bodyPr/>
          <a:lstStyle/>
          <a:p>
            <a:r>
              <a:rPr lang="de-AT" dirty="0">
                <a:latin typeface="Arial" panose="020B0604020202020204" pitchFamily="34" charset="0"/>
                <a:cs typeface="Arial" panose="020B0604020202020204" pitchFamily="34" charset="0"/>
              </a:rPr>
              <a:t>Die Browserschlacht</a:t>
            </a:r>
          </a:p>
        </p:txBody>
      </p:sp>
      <p:sp>
        <p:nvSpPr>
          <p:cNvPr id="3" name="Textplatzhalter 2">
            <a:extLst>
              <a:ext uri="{FF2B5EF4-FFF2-40B4-BE49-F238E27FC236}">
                <a16:creationId xmlns:a16="http://schemas.microsoft.com/office/drawing/2014/main" id="{2BE1B7B5-9898-49B7-8BFC-EC14DF77B185}"/>
              </a:ext>
            </a:extLst>
          </p:cNvPr>
          <p:cNvSpPr>
            <a:spLocks noGrp="1"/>
          </p:cNvSpPr>
          <p:nvPr>
            <p:ph type="body" sz="quarter" idx="13"/>
          </p:nvPr>
        </p:nvSpPr>
        <p:spPr>
          <a:xfrm>
            <a:off x="2845593" y="1908327"/>
            <a:ext cx="6500813" cy="3041345"/>
          </a:xfrm>
        </p:spPr>
        <p:txBody>
          <a:bodyPr wrap="square">
            <a:spAutoFit/>
          </a:bodyPr>
          <a:lstStyle/>
          <a:p>
            <a:r>
              <a:rPr lang="de-AT" sz="1800" dirty="0">
                <a:latin typeface="Arial" panose="020B0604020202020204" pitchFamily="34" charset="0"/>
                <a:cs typeface="Arial" panose="020B0604020202020204" pitchFamily="34" charset="0"/>
              </a:rPr>
              <a:t>1993: erster grafische Webbrowser „Mosaik“ für Windows</a:t>
            </a:r>
          </a:p>
          <a:p>
            <a:pPr lvl="1"/>
            <a:r>
              <a:rPr lang="de-AT" sz="1800" dirty="0">
                <a:latin typeface="Arial" panose="020B0604020202020204" pitchFamily="34" charset="0"/>
                <a:cs typeface="Arial" panose="020B0604020202020204" pitchFamily="34" charset="0"/>
              </a:rPr>
              <a:t>Erster Browser für Windows: Cello</a:t>
            </a:r>
          </a:p>
          <a:p>
            <a:pPr lvl="1"/>
            <a:r>
              <a:rPr lang="de-AT" sz="1800" dirty="0">
                <a:latin typeface="Arial" panose="020B0604020202020204" pitchFamily="34" charset="0"/>
                <a:cs typeface="Arial" panose="020B0604020202020204" pitchFamily="34" charset="0"/>
              </a:rPr>
              <a:t>1994 wurde Mosaik zu Netscape Navigator</a:t>
            </a:r>
          </a:p>
          <a:p>
            <a:pPr lvl="1"/>
            <a:r>
              <a:rPr lang="de-AT" sz="1800" dirty="0">
                <a:latin typeface="Arial" panose="020B0604020202020204" pitchFamily="34" charset="0"/>
                <a:cs typeface="Arial" panose="020B0604020202020204" pitchFamily="34" charset="0"/>
              </a:rPr>
              <a:t>1998 von AOL aufgekauft</a:t>
            </a:r>
          </a:p>
          <a:p>
            <a:r>
              <a:rPr lang="de-AT" sz="1800" dirty="0">
                <a:latin typeface="Arial" panose="020B0604020202020204" pitchFamily="34" charset="0"/>
                <a:cs typeface="Arial" panose="020B0604020202020204" pitchFamily="34" charset="0"/>
              </a:rPr>
              <a:t>1995: Microsoft Internet Explorer </a:t>
            </a:r>
          </a:p>
          <a:p>
            <a:pPr lvl="1"/>
            <a:r>
              <a:rPr lang="de-AT" sz="1800" dirty="0">
                <a:latin typeface="Arial" panose="020B0604020202020204" pitchFamily="34" charset="0"/>
                <a:cs typeface="Arial" panose="020B0604020202020204" pitchFamily="34" charset="0"/>
              </a:rPr>
              <a:t>Erster Browser der 1996 ein wenig CSS unterstütze </a:t>
            </a:r>
          </a:p>
          <a:p>
            <a:pPr lvl="1"/>
            <a:r>
              <a:rPr lang="de-AT" sz="1800" dirty="0">
                <a:latin typeface="Arial" panose="020B0604020202020204" pitchFamily="34" charset="0"/>
                <a:cs typeface="Arial" panose="020B0604020202020204" pitchFamily="34" charset="0"/>
              </a:rPr>
              <a:t>2002: Marktanteil von 96%</a:t>
            </a:r>
          </a:p>
          <a:p>
            <a:r>
              <a:rPr lang="de-AT" sz="1800" dirty="0">
                <a:latin typeface="Arial" panose="020B0604020202020204" pitchFamily="34" charset="0"/>
                <a:cs typeface="Arial" panose="020B0604020202020204" pitchFamily="34" charset="0"/>
              </a:rPr>
              <a:t>2004: erste Version von Firefox</a:t>
            </a:r>
          </a:p>
          <a:p>
            <a:r>
              <a:rPr lang="de-AT" sz="1800" dirty="0">
                <a:latin typeface="Arial" panose="020B0604020202020204" pitchFamily="34" charset="0"/>
                <a:cs typeface="Arial" panose="020B0604020202020204" pitchFamily="34" charset="0"/>
              </a:rPr>
              <a:t>2008: Google Chrome</a:t>
            </a:r>
          </a:p>
        </p:txBody>
      </p:sp>
    </p:spTree>
    <p:extLst>
      <p:ext uri="{BB962C8B-B14F-4D97-AF65-F5344CB8AC3E}">
        <p14:creationId xmlns:p14="http://schemas.microsoft.com/office/powerpoint/2010/main" val="425367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1229-F387-4BC6-BB17-7094E258DC7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Frontend vs. Backend</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53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FEE52532-7DA9-4738-93DB-1172C32B61E2}"/>
              </a:ext>
            </a:extLst>
          </p:cNvPr>
          <p:cNvSpPr/>
          <p:nvPr/>
        </p:nvSpPr>
        <p:spPr>
          <a:xfrm>
            <a:off x="443689" y="3733477"/>
            <a:ext cx="11304620" cy="458757"/>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Werkzeuge</a:t>
            </a:r>
          </a:p>
        </p:txBody>
      </p:sp>
      <p:sp>
        <p:nvSpPr>
          <p:cNvPr id="17" name="Rechteck 16">
            <a:extLst>
              <a:ext uri="{FF2B5EF4-FFF2-40B4-BE49-F238E27FC236}">
                <a16:creationId xmlns:a16="http://schemas.microsoft.com/office/drawing/2014/main" id="{08DB7AEC-E7C9-4494-931C-460AAF04F941}"/>
              </a:ext>
            </a:extLst>
          </p:cNvPr>
          <p:cNvSpPr/>
          <p:nvPr/>
        </p:nvSpPr>
        <p:spPr>
          <a:xfrm>
            <a:off x="443689" y="5096455"/>
            <a:ext cx="11304620" cy="458757"/>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Stärken</a:t>
            </a:r>
          </a:p>
        </p:txBody>
      </p:sp>
      <p:sp>
        <p:nvSpPr>
          <p:cNvPr id="20" name="Rechteck 19">
            <a:extLst>
              <a:ext uri="{FF2B5EF4-FFF2-40B4-BE49-F238E27FC236}">
                <a16:creationId xmlns:a16="http://schemas.microsoft.com/office/drawing/2014/main" id="{27BE46A6-DEFC-4B7A-9677-6E514B57057A}"/>
              </a:ext>
            </a:extLst>
          </p:cNvPr>
          <p:cNvSpPr/>
          <p:nvPr/>
        </p:nvSpPr>
        <p:spPr>
          <a:xfrm>
            <a:off x="443691" y="4275605"/>
            <a:ext cx="3731108" cy="735756"/>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HTML5, CSS3, JavaScript, </a:t>
            </a:r>
            <a:r>
              <a:rPr lang="de-AT"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jQuery</a:t>
            </a: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Angular, SASS, Bootstrap</a:t>
            </a:r>
          </a:p>
        </p:txBody>
      </p:sp>
      <p:sp>
        <p:nvSpPr>
          <p:cNvPr id="21" name="Rechteck 20">
            <a:extLst>
              <a:ext uri="{FF2B5EF4-FFF2-40B4-BE49-F238E27FC236}">
                <a16:creationId xmlns:a16="http://schemas.microsoft.com/office/drawing/2014/main" id="{981DF6A0-B828-481C-A035-EB41827BD0DC}"/>
              </a:ext>
            </a:extLst>
          </p:cNvPr>
          <p:cNvSpPr/>
          <p:nvPr/>
        </p:nvSpPr>
        <p:spPr>
          <a:xfrm>
            <a:off x="7883887" y="4281535"/>
            <a:ext cx="3864422" cy="735756"/>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PHP, C#, Ruby, </a:t>
            </a:r>
            <a:r>
              <a:rPr lang="de-AT"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Phyton</a:t>
            </a: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Node.js, MongoDB, MySQL</a:t>
            </a:r>
          </a:p>
        </p:txBody>
      </p:sp>
      <p:sp>
        <p:nvSpPr>
          <p:cNvPr id="22" name="Rechteck 21">
            <a:extLst>
              <a:ext uri="{FF2B5EF4-FFF2-40B4-BE49-F238E27FC236}">
                <a16:creationId xmlns:a16="http://schemas.microsoft.com/office/drawing/2014/main" id="{BF65D88B-C306-47D1-B1A9-ABEA33D8209D}"/>
              </a:ext>
            </a:extLst>
          </p:cNvPr>
          <p:cNvSpPr/>
          <p:nvPr/>
        </p:nvSpPr>
        <p:spPr>
          <a:xfrm>
            <a:off x="7883887" y="5625189"/>
            <a:ext cx="3864422" cy="735756"/>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D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Analytisch, logisch, detailorientiert, organisiert, systematisch</a:t>
            </a:r>
            <a:endPar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3" name="Rechteck 22">
            <a:extLst>
              <a:ext uri="{FF2B5EF4-FFF2-40B4-BE49-F238E27FC236}">
                <a16:creationId xmlns:a16="http://schemas.microsoft.com/office/drawing/2014/main" id="{89605412-AFA5-4D51-804B-9B024E142681}"/>
              </a:ext>
            </a:extLst>
          </p:cNvPr>
          <p:cNvSpPr/>
          <p:nvPr/>
        </p:nvSpPr>
        <p:spPr>
          <a:xfrm>
            <a:off x="443691" y="5625189"/>
            <a:ext cx="3731108" cy="735756"/>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D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Kreativ, visionär, künstlerisch, neugierig, innovativ, einfühlsam</a:t>
            </a:r>
            <a:endPar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8" name="Pfeil: nach links und rechts 27">
            <a:extLst>
              <a:ext uri="{FF2B5EF4-FFF2-40B4-BE49-F238E27FC236}">
                <a16:creationId xmlns:a16="http://schemas.microsoft.com/office/drawing/2014/main" id="{D19F7CC3-FC8C-49B3-809C-4C6B02D634EF}"/>
              </a:ext>
            </a:extLst>
          </p:cNvPr>
          <p:cNvSpPr/>
          <p:nvPr/>
        </p:nvSpPr>
        <p:spPr>
          <a:xfrm>
            <a:off x="4602560" y="841783"/>
            <a:ext cx="2982766" cy="1100265"/>
          </a:xfrm>
          <a:prstGeom prst="leftRightArrow">
            <a:avLst/>
          </a:prstGeom>
          <a:solidFill>
            <a:schemeClr val="accent3">
              <a:lumMod val="50000"/>
            </a:schemeClr>
          </a:solidFill>
          <a:ln w="317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Interface</a:t>
            </a:r>
          </a:p>
        </p:txBody>
      </p:sp>
      <p:sp>
        <p:nvSpPr>
          <p:cNvPr id="29" name="Pfeil: nach rechts 28">
            <a:extLst>
              <a:ext uri="{FF2B5EF4-FFF2-40B4-BE49-F238E27FC236}">
                <a16:creationId xmlns:a16="http://schemas.microsoft.com/office/drawing/2014/main" id="{9E1BF8F2-A83D-4247-BBC2-9E8DD8E1BCD9}"/>
              </a:ext>
            </a:extLst>
          </p:cNvPr>
          <p:cNvSpPr/>
          <p:nvPr/>
        </p:nvSpPr>
        <p:spPr>
          <a:xfrm>
            <a:off x="5337756" y="1723083"/>
            <a:ext cx="1516487" cy="608870"/>
          </a:xfrm>
          <a:prstGeom prst="rightArrow">
            <a:avLst/>
          </a:prstGeom>
          <a:solidFill>
            <a:schemeClr val="accent3">
              <a:lumMod val="60000"/>
              <a:lumOff val="40000"/>
            </a:schemeClr>
          </a:solidFill>
          <a:ln w="317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a:t>
            </a:r>
          </a:p>
        </p:txBody>
      </p:sp>
      <p:grpSp>
        <p:nvGrpSpPr>
          <p:cNvPr id="43" name="Gruppieren 42">
            <a:extLst>
              <a:ext uri="{FF2B5EF4-FFF2-40B4-BE49-F238E27FC236}">
                <a16:creationId xmlns:a16="http://schemas.microsoft.com/office/drawing/2014/main" id="{3E147D02-F6BD-4393-901A-E2C55420861C}"/>
              </a:ext>
            </a:extLst>
          </p:cNvPr>
          <p:cNvGrpSpPr/>
          <p:nvPr/>
        </p:nvGrpSpPr>
        <p:grpSpPr>
          <a:xfrm>
            <a:off x="443690" y="993596"/>
            <a:ext cx="3731109" cy="1260015"/>
            <a:chOff x="237184" y="747174"/>
            <a:chExt cx="3731109" cy="1260015"/>
          </a:xfrm>
        </p:grpSpPr>
        <p:sp>
          <p:nvSpPr>
            <p:cNvPr id="30" name="Textfeld 29">
              <a:extLst>
                <a:ext uri="{FF2B5EF4-FFF2-40B4-BE49-F238E27FC236}">
                  <a16:creationId xmlns:a16="http://schemas.microsoft.com/office/drawing/2014/main" id="{4EFCB322-8DBF-4C4E-88CF-021A638E8E52}"/>
                </a:ext>
              </a:extLst>
            </p:cNvPr>
            <p:cNvSpPr txBox="1"/>
            <p:nvPr/>
          </p:nvSpPr>
          <p:spPr>
            <a:xfrm>
              <a:off x="237184" y="747174"/>
              <a:ext cx="3731109" cy="489534"/>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defPPr>
                <a:defRPr lang="en-US"/>
              </a:defPPr>
              <a:lvl1pPr algn="ctr">
                <a:defRPr>
                  <a:effectLst>
                    <a:outerShdw blurRad="38100" dist="38100" dir="2700000" algn="tl">
                      <a:srgbClr val="000000">
                        <a:alpha val="43137"/>
                      </a:srgbClr>
                    </a:outerShdw>
                  </a:effectLst>
                </a:defRPr>
              </a:lvl1pPr>
            </a:lstStyle>
            <a:p>
              <a:r>
                <a:rPr lang="de-AT" sz="2000" b="1" cap="small" dirty="0">
                  <a:latin typeface="Arial" panose="020B0604020202020204" pitchFamily="34" charset="0"/>
                  <a:cs typeface="Arial" panose="020B0604020202020204" pitchFamily="34" charset="0"/>
                </a:rPr>
                <a:t>Frontend</a:t>
              </a:r>
            </a:p>
          </p:txBody>
        </p:sp>
        <p:sp>
          <p:nvSpPr>
            <p:cNvPr id="32" name="Rechteck 31">
              <a:extLst>
                <a:ext uri="{FF2B5EF4-FFF2-40B4-BE49-F238E27FC236}">
                  <a16:creationId xmlns:a16="http://schemas.microsoft.com/office/drawing/2014/main" id="{1DC94C2E-EB9B-4ABF-BC0B-FDE979967DDE}"/>
                </a:ext>
              </a:extLst>
            </p:cNvPr>
            <p:cNvSpPr/>
            <p:nvPr/>
          </p:nvSpPr>
          <p:spPr>
            <a:xfrm>
              <a:off x="237184" y="1271433"/>
              <a:ext cx="3731109" cy="735756"/>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rtlCol="0">
              <a:sp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Web User</a:t>
              </a:r>
            </a:p>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Design</a:t>
              </a:r>
            </a:p>
          </p:txBody>
        </p:sp>
      </p:grpSp>
      <p:grpSp>
        <p:nvGrpSpPr>
          <p:cNvPr id="42" name="Gruppieren 41">
            <a:extLst>
              <a:ext uri="{FF2B5EF4-FFF2-40B4-BE49-F238E27FC236}">
                <a16:creationId xmlns:a16="http://schemas.microsoft.com/office/drawing/2014/main" id="{5B99408C-C0D0-4735-BD71-5B35A48FB93A}"/>
              </a:ext>
            </a:extLst>
          </p:cNvPr>
          <p:cNvGrpSpPr/>
          <p:nvPr/>
        </p:nvGrpSpPr>
        <p:grpSpPr>
          <a:xfrm>
            <a:off x="7883887" y="980122"/>
            <a:ext cx="3864422" cy="1268706"/>
            <a:chOff x="7663962" y="677997"/>
            <a:chExt cx="3864422" cy="1268706"/>
          </a:xfrm>
        </p:grpSpPr>
        <p:sp>
          <p:nvSpPr>
            <p:cNvPr id="34" name="Textfeld 33">
              <a:extLst>
                <a:ext uri="{FF2B5EF4-FFF2-40B4-BE49-F238E27FC236}">
                  <a16:creationId xmlns:a16="http://schemas.microsoft.com/office/drawing/2014/main" id="{23CA94C8-7C1B-4C54-B290-7CE51ABF9A31}"/>
                </a:ext>
              </a:extLst>
            </p:cNvPr>
            <p:cNvSpPr txBox="1"/>
            <p:nvPr/>
          </p:nvSpPr>
          <p:spPr>
            <a:xfrm>
              <a:off x="7663963" y="677997"/>
              <a:ext cx="3864421" cy="489534"/>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defPPr>
                <a:defRPr lang="en-US"/>
              </a:defPPr>
              <a:lvl1pPr algn="ctr">
                <a:defRPr>
                  <a:effectLst>
                    <a:outerShdw blurRad="38100" dist="38100" dir="2700000" algn="tl">
                      <a:srgbClr val="000000">
                        <a:alpha val="43137"/>
                      </a:srgbClr>
                    </a:outerShdw>
                  </a:effectLst>
                </a:defRPr>
              </a:lvl1pPr>
            </a:lstStyle>
            <a:p>
              <a:r>
                <a:rPr lang="de-AT" sz="2000" b="1" cap="small" dirty="0">
                  <a:latin typeface="Arial" panose="020B0604020202020204" pitchFamily="34" charset="0"/>
                  <a:cs typeface="Arial" panose="020B0604020202020204" pitchFamily="34" charset="0"/>
                </a:rPr>
                <a:t>Backend</a:t>
              </a:r>
            </a:p>
          </p:txBody>
        </p:sp>
        <p:sp>
          <p:nvSpPr>
            <p:cNvPr id="35" name="Textfeld 34">
              <a:extLst>
                <a:ext uri="{FF2B5EF4-FFF2-40B4-BE49-F238E27FC236}">
                  <a16:creationId xmlns:a16="http://schemas.microsoft.com/office/drawing/2014/main" id="{5D229B4C-9465-4FFF-BA66-186DD8DBEAEE}"/>
                </a:ext>
              </a:extLst>
            </p:cNvPr>
            <p:cNvSpPr txBox="1"/>
            <p:nvPr/>
          </p:nvSpPr>
          <p:spPr>
            <a:xfrm>
              <a:off x="7663962" y="1210947"/>
              <a:ext cx="3864421" cy="735756"/>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rtlCol="0">
              <a:sp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Administrator - hinter den Kulissen</a:t>
              </a:r>
            </a:p>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Programmierung</a:t>
              </a:r>
            </a:p>
          </p:txBody>
        </p:sp>
      </p:grpSp>
      <p:sp>
        <p:nvSpPr>
          <p:cNvPr id="36" name="Rechteck 35">
            <a:extLst>
              <a:ext uri="{FF2B5EF4-FFF2-40B4-BE49-F238E27FC236}">
                <a16:creationId xmlns:a16="http://schemas.microsoft.com/office/drawing/2014/main" id="{D053252D-8B97-4319-91CE-6984BF112E65}"/>
              </a:ext>
            </a:extLst>
          </p:cNvPr>
          <p:cNvSpPr/>
          <p:nvPr/>
        </p:nvSpPr>
        <p:spPr>
          <a:xfrm>
            <a:off x="7435010" y="1777532"/>
            <a:ext cx="3028505" cy="369332"/>
          </a:xfrm>
          <a:prstGeom prst="rect">
            <a:avLst/>
          </a:prstGeom>
        </p:spPr>
        <p:txBody>
          <a:bodyPr wrap="square">
            <a:spAutoFit/>
          </a:bodyPr>
          <a:lstStyle/>
          <a:p>
            <a:endPar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8" name="Rechteck 37">
            <a:extLst>
              <a:ext uri="{FF2B5EF4-FFF2-40B4-BE49-F238E27FC236}">
                <a16:creationId xmlns:a16="http://schemas.microsoft.com/office/drawing/2014/main" id="{B2B6035D-5F30-45C9-882D-ADDEBA8E513D}"/>
              </a:ext>
            </a:extLst>
          </p:cNvPr>
          <p:cNvSpPr/>
          <p:nvPr/>
        </p:nvSpPr>
        <p:spPr>
          <a:xfrm>
            <a:off x="441633" y="2403465"/>
            <a:ext cx="11304619" cy="458757"/>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b="1" cap="small"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Philosophie</a:t>
            </a:r>
          </a:p>
        </p:txBody>
      </p:sp>
      <p:sp>
        <p:nvSpPr>
          <p:cNvPr id="39" name="Rechteck 38">
            <a:extLst>
              <a:ext uri="{FF2B5EF4-FFF2-40B4-BE49-F238E27FC236}">
                <a16:creationId xmlns:a16="http://schemas.microsoft.com/office/drawing/2014/main" id="{5ACC2C4D-E93C-4E0C-B97D-FE8C4414C7DD}"/>
              </a:ext>
            </a:extLst>
          </p:cNvPr>
          <p:cNvSpPr/>
          <p:nvPr/>
        </p:nvSpPr>
        <p:spPr>
          <a:xfrm>
            <a:off x="443690" y="2925435"/>
            <a:ext cx="3731109" cy="735756"/>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Es muss gut aussehen und eine tolle Benutzererfahrung bieten!</a:t>
            </a:r>
          </a:p>
        </p:txBody>
      </p:sp>
      <p:sp>
        <p:nvSpPr>
          <p:cNvPr id="40" name="Rechteck 39">
            <a:extLst>
              <a:ext uri="{FF2B5EF4-FFF2-40B4-BE49-F238E27FC236}">
                <a16:creationId xmlns:a16="http://schemas.microsoft.com/office/drawing/2014/main" id="{3B505960-160C-4A17-AD4B-74C65D9EE5CE}"/>
              </a:ext>
            </a:extLst>
          </p:cNvPr>
          <p:cNvSpPr/>
          <p:nvPr/>
        </p:nvSpPr>
        <p:spPr>
          <a:xfrm>
            <a:off x="7883887" y="2931400"/>
            <a:ext cx="3864421" cy="735756"/>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Es muss dynamisch sein mit einer robusten Website-Architektur!</a:t>
            </a:r>
          </a:p>
        </p:txBody>
      </p:sp>
      <p:sp>
        <p:nvSpPr>
          <p:cNvPr id="41" name="Pfeil: nach links 40">
            <a:extLst>
              <a:ext uri="{FF2B5EF4-FFF2-40B4-BE49-F238E27FC236}">
                <a16:creationId xmlns:a16="http://schemas.microsoft.com/office/drawing/2014/main" id="{31D372CB-50BC-4EAE-BF94-C8C428F47C9E}"/>
              </a:ext>
            </a:extLst>
          </p:cNvPr>
          <p:cNvSpPr/>
          <p:nvPr/>
        </p:nvSpPr>
        <p:spPr>
          <a:xfrm>
            <a:off x="5284136" y="454700"/>
            <a:ext cx="1516487" cy="619506"/>
          </a:xfrm>
          <a:prstGeom prst="leftArrow">
            <a:avLst/>
          </a:prstGeom>
          <a:solidFill>
            <a:schemeClr val="accent3">
              <a:lumMod val="60000"/>
              <a:lumOff val="40000"/>
            </a:schemeClr>
          </a:solidFill>
          <a:ln w="31750">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a:t>
            </a:r>
          </a:p>
        </p:txBody>
      </p:sp>
      <p:sp>
        <p:nvSpPr>
          <p:cNvPr id="45" name="Rechteck 44">
            <a:extLst>
              <a:ext uri="{FF2B5EF4-FFF2-40B4-BE49-F238E27FC236}">
                <a16:creationId xmlns:a16="http://schemas.microsoft.com/office/drawing/2014/main" id="{4EA27E81-A814-4DA2-93D6-BD0CB5412CCC}"/>
              </a:ext>
            </a:extLst>
          </p:cNvPr>
          <p:cNvSpPr/>
          <p:nvPr/>
        </p:nvSpPr>
        <p:spPr>
          <a:xfrm>
            <a:off x="5284136" y="3051928"/>
            <a:ext cx="1663126" cy="458757"/>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vs</a:t>
            </a:r>
            <a:endPar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6" name="Rechteck 45">
            <a:extLst>
              <a:ext uri="{FF2B5EF4-FFF2-40B4-BE49-F238E27FC236}">
                <a16:creationId xmlns:a16="http://schemas.microsoft.com/office/drawing/2014/main" id="{B887ECF1-86FB-4F15-B9FF-1020C7D8ADFC}"/>
              </a:ext>
            </a:extLst>
          </p:cNvPr>
          <p:cNvSpPr/>
          <p:nvPr/>
        </p:nvSpPr>
        <p:spPr>
          <a:xfrm>
            <a:off x="5284136" y="4420034"/>
            <a:ext cx="1663126" cy="458757"/>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vs</a:t>
            </a:r>
            <a:endPar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7" name="Rechteck 46">
            <a:extLst>
              <a:ext uri="{FF2B5EF4-FFF2-40B4-BE49-F238E27FC236}">
                <a16:creationId xmlns:a16="http://schemas.microsoft.com/office/drawing/2014/main" id="{E6A41C2F-9A35-42DF-9984-4FDB92727A61}"/>
              </a:ext>
            </a:extLst>
          </p:cNvPr>
          <p:cNvSpPr/>
          <p:nvPr/>
        </p:nvSpPr>
        <p:spPr>
          <a:xfrm>
            <a:off x="5284136" y="5762258"/>
            <a:ext cx="1663126" cy="458757"/>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tIns="90000" bIns="90000">
            <a:spAutoFit/>
          </a:bodyPr>
          <a:lstStyle/>
          <a:p>
            <a:pPr algn="ctr"/>
            <a:r>
              <a:rPr lang="de-AT"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vs</a:t>
            </a:r>
            <a:endParaRPr lang="de-AT"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itel 2">
            <a:extLst>
              <a:ext uri="{FF2B5EF4-FFF2-40B4-BE49-F238E27FC236}">
                <a16:creationId xmlns:a16="http://schemas.microsoft.com/office/drawing/2014/main" id="{0CBAEEF1-3ED7-442D-B2CA-F596ECD89C0F}"/>
              </a:ext>
            </a:extLst>
          </p:cNvPr>
          <p:cNvSpPr>
            <a:spLocks noGrp="1"/>
          </p:cNvSpPr>
          <p:nvPr>
            <p:ph type="title"/>
          </p:nvPr>
        </p:nvSpPr>
        <p:spPr/>
        <p:txBody>
          <a:bodyPr/>
          <a:lstStyle/>
          <a:p>
            <a:r>
              <a:rPr lang="de-AT" dirty="0">
                <a:latin typeface="Arial" panose="020B0604020202020204" pitchFamily="34" charset="0"/>
                <a:cs typeface="Arial" panose="020B0604020202020204" pitchFamily="34" charset="0"/>
              </a:rPr>
              <a:t>Frontend vs. Backend</a:t>
            </a:r>
          </a:p>
        </p:txBody>
      </p:sp>
    </p:spTree>
    <p:extLst>
      <p:ext uri="{BB962C8B-B14F-4D97-AF65-F5344CB8AC3E}">
        <p14:creationId xmlns:p14="http://schemas.microsoft.com/office/powerpoint/2010/main" val="340227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1229-F387-4BC6-BB17-7094E258DC7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Internet vs. www</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768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1790</Words>
  <Application>Microsoft Office PowerPoint</Application>
  <PresentationFormat>Breitbild</PresentationFormat>
  <Paragraphs>269</Paragraphs>
  <Slides>36</Slides>
  <Notes>9</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36</vt:i4>
      </vt:variant>
    </vt:vector>
  </HeadingPairs>
  <TitlesOfParts>
    <vt:vector size="44" baseType="lpstr">
      <vt:lpstr>Arial</vt:lpstr>
      <vt:lpstr>Calibri</vt:lpstr>
      <vt:lpstr>FontAwesome</vt:lpstr>
      <vt:lpstr>Raleway</vt:lpstr>
      <vt:lpstr>Symbol</vt:lpstr>
      <vt:lpstr>Trebuchet MS</vt:lpstr>
      <vt:lpstr>Wingdings</vt:lpstr>
      <vt:lpstr>Office</vt:lpstr>
      <vt:lpstr>Geschichte</vt:lpstr>
      <vt:lpstr>Geschichte</vt:lpstr>
      <vt:lpstr>Geschichte</vt:lpstr>
      <vt:lpstr>PowerPoint-Präsentation</vt:lpstr>
      <vt:lpstr>PowerPoint-Präsentation</vt:lpstr>
      <vt:lpstr>Die Browserschlacht</vt:lpstr>
      <vt:lpstr>Frontend vs. Backend</vt:lpstr>
      <vt:lpstr>Frontend vs. Backend</vt:lpstr>
      <vt:lpstr>Internet vs. www</vt:lpstr>
      <vt:lpstr>Internet vs WWW</vt:lpstr>
      <vt:lpstr>Protokolle</vt:lpstr>
      <vt:lpstr>Protokolle</vt:lpstr>
      <vt:lpstr>Werkzeugkasten</vt:lpstr>
      <vt:lpstr>Editor </vt:lpstr>
      <vt:lpstr>Browser</vt:lpstr>
      <vt:lpstr>Browser</vt:lpstr>
      <vt:lpstr>Sprachen des Web</vt:lpstr>
      <vt:lpstr>HTML &amp; CSS Versionen</vt:lpstr>
      <vt:lpstr>HTML Versionen</vt:lpstr>
      <vt:lpstr>CSS Versionen</vt:lpstr>
      <vt:lpstr>Ecosysteme - wer kümmert sich ums Internet</vt:lpstr>
      <vt:lpstr>W3C / OMG</vt:lpstr>
      <vt:lpstr>W3C / OMG</vt:lpstr>
      <vt:lpstr>Aufbau HTML Seite</vt:lpstr>
      <vt:lpstr>Seitenaufbau</vt:lpstr>
      <vt:lpstr>Entwicklung mobiler Aufrufe</vt:lpstr>
      <vt:lpstr>Entwicklung der mobilen Aufrufe</vt:lpstr>
      <vt:lpstr>Entwicklung der mobilen Aufrufe</vt:lpstr>
      <vt:lpstr>Entwicklerwerkzeug im Browser</vt:lpstr>
      <vt:lpstr>Entwicklungertools</vt:lpstr>
      <vt:lpstr>Entwicklertools</vt:lpstr>
      <vt:lpstr>Serverseitig vs. Clientseitig</vt:lpstr>
      <vt:lpstr>Der clientseitige Baukasten</vt:lpstr>
      <vt:lpstr>Client-Abfrage</vt:lpstr>
      <vt:lpstr>Serverseitige Technologien  und Übertragung</vt:lpstr>
      <vt:lpstr>Serverseitige Übertragung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Szaradics Balázs</dc:creator>
  <cp:lastModifiedBy>Rottensteiner Rebecca Jasmin, BA</cp:lastModifiedBy>
  <cp:revision>15</cp:revision>
  <dcterms:created xsi:type="dcterms:W3CDTF">2019-07-11T07:31:56Z</dcterms:created>
  <dcterms:modified xsi:type="dcterms:W3CDTF">2019-09-16T17:31:51Z</dcterms:modified>
</cp:coreProperties>
</file>