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11" r:id="rId3"/>
    <p:sldId id="317" r:id="rId4"/>
    <p:sldId id="304" r:id="rId5"/>
    <p:sldId id="262" r:id="rId6"/>
    <p:sldId id="305" r:id="rId7"/>
    <p:sldId id="318" r:id="rId8"/>
    <p:sldId id="258" r:id="rId9"/>
    <p:sldId id="306" r:id="rId10"/>
    <p:sldId id="257" r:id="rId11"/>
    <p:sldId id="307" r:id="rId12"/>
    <p:sldId id="308" r:id="rId13"/>
    <p:sldId id="309" r:id="rId14"/>
    <p:sldId id="31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8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58743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7BC13C-5AC6-4913-8196-F8E38E53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CA716C-90F7-4F3C-BC15-18F5B406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5733AB-ECF0-4BCF-B2EA-BBDDA847E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FD41-05C5-40A0-9BF5-5DF9633B3654}" type="datetimeFigureOut">
              <a:rPr lang="de-AT" smtClean="0"/>
              <a:t>19.11.2019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6F3DC-21DE-4487-9B4A-28B193FF2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1D043-ACA5-413F-9ECC-48863FDDE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BD1D-B429-496E-A068-62DED53623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907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E5306-0180-4836-B907-699E9F59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</p:txBody>
      </p:sp>
    </p:spTree>
    <p:extLst>
      <p:ext uri="{BB962C8B-B14F-4D97-AF65-F5344CB8AC3E}">
        <p14:creationId xmlns:p14="http://schemas.microsoft.com/office/powerpoint/2010/main" val="29180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46A3A-451D-44BF-8CC6-4A473E5C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Nosql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879022D-70AE-4457-AFFD-CDBA3C5F8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1098" y="2411701"/>
            <a:ext cx="6270394" cy="1574790"/>
          </a:xfrm>
        </p:spPr>
        <p:txBody>
          <a:bodyPr/>
          <a:lstStyle/>
          <a:p>
            <a:r>
              <a:rPr lang="de-AT" dirty="0"/>
              <a:t>Datenbanken, die einen nicht-relationalen Ansatz verfolgen </a:t>
            </a:r>
          </a:p>
          <a:p>
            <a:r>
              <a:rPr lang="de-AT" dirty="0"/>
              <a:t>benötigt keinen festgelegten Tabellenschemata</a:t>
            </a:r>
          </a:p>
          <a:p>
            <a:r>
              <a:rPr lang="de-AT" dirty="0"/>
              <a:t>versuchen </a:t>
            </a:r>
            <a:r>
              <a:rPr lang="de-AT" dirty="0" err="1"/>
              <a:t>Joins</a:t>
            </a:r>
            <a:r>
              <a:rPr lang="de-AT" dirty="0"/>
              <a:t> zu vermeiden</a:t>
            </a:r>
          </a:p>
          <a:p>
            <a:r>
              <a:rPr lang="de-AT" dirty="0"/>
              <a:t>skalieren horizontal</a:t>
            </a:r>
          </a:p>
          <a:p>
            <a:r>
              <a:rPr lang="de-AT" dirty="0"/>
              <a:t>akademisches Umfeld: häufig als "strukturierte Datenspeicher" bezeichnet</a:t>
            </a:r>
          </a:p>
        </p:txBody>
      </p:sp>
    </p:spTree>
    <p:extLst>
      <p:ext uri="{BB962C8B-B14F-4D97-AF65-F5344CB8AC3E}">
        <p14:creationId xmlns:p14="http://schemas.microsoft.com/office/powerpoint/2010/main" val="4022740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4DB3D-51AE-44E0-8A38-9E18DF45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Oracle </a:t>
            </a:r>
            <a:r>
              <a:rPr lang="de-AT" dirty="0" err="1"/>
              <a:t>Datavase</a:t>
            </a:r>
            <a:r>
              <a:rPr lang="de-AT" dirty="0"/>
              <a:t>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BACF2-A93D-4FDC-8A3E-F9F2A5C38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3243" y="2852276"/>
            <a:ext cx="5971136" cy="1318310"/>
          </a:xfrm>
        </p:spPr>
        <p:txBody>
          <a:bodyPr/>
          <a:lstStyle/>
          <a:p>
            <a:r>
              <a:rPr lang="de-AT" dirty="0"/>
              <a:t>Datenbankmanagementsystem-Software des Unternehmens Oracle</a:t>
            </a:r>
          </a:p>
          <a:p>
            <a:r>
              <a:rPr lang="de-AT" dirty="0"/>
              <a:t>es können relationale Daten und objektrelationale Daten gespeichert werden </a:t>
            </a:r>
          </a:p>
          <a:p>
            <a:r>
              <a:rPr lang="de-AT" dirty="0"/>
              <a:t>gehört zusammen mit Microsoft SQL Server und IBM Db2 zu den Marktführern im RDBMS-Segment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23050D-F482-440D-ABAB-BA756EB6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879" y="3194264"/>
            <a:ext cx="2271150" cy="3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8398E-1DCD-4E9A-BDD8-6B8CAB03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PostgreSQL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0C47E1-4431-460D-A6C1-F9CA1682E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2086" y="2478204"/>
            <a:ext cx="5231303" cy="1574790"/>
          </a:xfrm>
        </p:spPr>
        <p:txBody>
          <a:bodyPr/>
          <a:lstStyle/>
          <a:p>
            <a:r>
              <a:rPr lang="de-AT" dirty="0"/>
              <a:t>kurz </a:t>
            </a:r>
            <a:r>
              <a:rPr lang="de-AT" dirty="0" err="1"/>
              <a:t>Postgres</a:t>
            </a:r>
            <a:endParaRPr lang="de-AT" dirty="0"/>
          </a:p>
          <a:p>
            <a:r>
              <a:rPr lang="de-AT" dirty="0"/>
              <a:t>freies, objektrelationales Datenbankmanagementsystem</a:t>
            </a:r>
          </a:p>
          <a:p>
            <a:r>
              <a:rPr lang="de-AT" dirty="0"/>
              <a:t>Open-Source—Community</a:t>
            </a:r>
          </a:p>
          <a:p>
            <a:r>
              <a:rPr lang="de-AT" dirty="0"/>
              <a:t>weitgehend konform mit dem SQL-Standard</a:t>
            </a:r>
          </a:p>
          <a:p>
            <a:r>
              <a:rPr lang="de-AT" dirty="0"/>
              <a:t>ist in den meisten Linux Distributionen enthalten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4E1B8E-A7A7-4BCF-8150-B24A4506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135" y="2102094"/>
            <a:ext cx="1830825" cy="18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3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FB949-BCD9-4B59-86EB-35536DEB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R:Base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223BB-CBD2-4B24-8C03-41C7BBEADB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1134" y="3124814"/>
            <a:ext cx="4308590" cy="608372"/>
          </a:xfrm>
        </p:spPr>
        <p:txBody>
          <a:bodyPr/>
          <a:lstStyle/>
          <a:p>
            <a:r>
              <a:rPr lang="de-AT" dirty="0"/>
              <a:t>Datenbanksoftware </a:t>
            </a:r>
          </a:p>
          <a:p>
            <a:r>
              <a:rPr lang="de-AT" dirty="0"/>
              <a:t>war die erste relationale Datenbank für PCs</a:t>
            </a:r>
          </a:p>
        </p:txBody>
      </p:sp>
    </p:spTree>
    <p:extLst>
      <p:ext uri="{BB962C8B-B14F-4D97-AF65-F5344CB8AC3E}">
        <p14:creationId xmlns:p14="http://schemas.microsoft.com/office/powerpoint/2010/main" val="527573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9445D-61CC-4CC3-8FB7-EA7C844F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SQLLite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692F55-9731-4D9B-91BD-CBD995B02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1926" y="2866795"/>
            <a:ext cx="5724525" cy="1124410"/>
          </a:xfrm>
        </p:spPr>
        <p:txBody>
          <a:bodyPr/>
          <a:lstStyle/>
          <a:p>
            <a:r>
              <a:rPr lang="de-AT" dirty="0"/>
              <a:t>gemeinfreie Programmbibliothek </a:t>
            </a:r>
          </a:p>
          <a:p>
            <a:r>
              <a:rPr lang="de-AT" dirty="0"/>
              <a:t>enthält ein relationales Datenbanksystem </a:t>
            </a:r>
          </a:p>
          <a:p>
            <a:r>
              <a:rPr lang="de-AT" dirty="0"/>
              <a:t>u. a. implementiert SQLite Transaktionen, Unterabfragen, Sichten (Views), Trigger und benutzerdefinierte Funktionen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E5D773-9316-4A05-8223-590CD80E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16" y="3169500"/>
            <a:ext cx="1089225" cy="5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33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5EBA-345F-400C-A5E2-81725327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665F6-CE01-4144-B618-D8D182D24F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6246" y="2237135"/>
            <a:ext cx="10067925" cy="1768689"/>
          </a:xfrm>
        </p:spPr>
        <p:txBody>
          <a:bodyPr/>
          <a:lstStyle/>
          <a:p>
            <a:r>
              <a:rPr lang="de-AT" dirty="0"/>
              <a:t>Datenbanksystem, System zur elektronischen Datenverwaltung</a:t>
            </a:r>
          </a:p>
          <a:p>
            <a:r>
              <a:rPr lang="de-AT" dirty="0"/>
              <a:t>große Datenmengen effizient, widerspruchsfrei und dauerhaft zu speichern</a:t>
            </a:r>
          </a:p>
          <a:p>
            <a:r>
              <a:rPr lang="de-AT" dirty="0"/>
              <a:t>besteht aus zwei Systemen</a:t>
            </a:r>
          </a:p>
          <a:p>
            <a:pPr lvl="1"/>
            <a:r>
              <a:rPr lang="de-AT" dirty="0"/>
              <a:t>Datenbankmanagementsystem (DBMS)</a:t>
            </a:r>
          </a:p>
          <a:p>
            <a:pPr lvl="1"/>
            <a:r>
              <a:rPr lang="de-AT" dirty="0"/>
              <a:t>Datenbank (DB)</a:t>
            </a:r>
          </a:p>
          <a:p>
            <a:r>
              <a:rPr lang="de-AT" dirty="0"/>
              <a:t>geläufigste Form: relationale Datenbank, Struktur wird durch ein Datenbankmodell festgelegt</a:t>
            </a:r>
          </a:p>
        </p:txBody>
      </p:sp>
    </p:spTree>
    <p:extLst>
      <p:ext uri="{BB962C8B-B14F-4D97-AF65-F5344CB8AC3E}">
        <p14:creationId xmlns:p14="http://schemas.microsoft.com/office/powerpoint/2010/main" val="3607005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92954-5B8E-45C1-9B30-037F70D1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Verschiedene Formen von Datenbanksystemen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122EB-EBB3-44BD-AEEF-D5FFE12F2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9496" y="1383568"/>
            <a:ext cx="10067925" cy="4090863"/>
          </a:xfrm>
        </p:spPr>
        <p:txBody>
          <a:bodyPr/>
          <a:lstStyle/>
          <a:p>
            <a:r>
              <a:rPr lang="de-AT" dirty="0"/>
              <a:t>hierarchisch</a:t>
            </a:r>
          </a:p>
          <a:p>
            <a:pPr lvl="1"/>
            <a:r>
              <a:rPr lang="de-AT" dirty="0"/>
              <a:t>Die Datenobjekte können ausschließlich in einer Eltern-Kind-Beziehung zueinander stehen</a:t>
            </a:r>
          </a:p>
          <a:p>
            <a:r>
              <a:rPr lang="de-AT" dirty="0"/>
              <a:t>netzwerkartig</a:t>
            </a:r>
          </a:p>
          <a:p>
            <a:pPr lvl="1"/>
            <a:r>
              <a:rPr lang="de-AT" dirty="0"/>
              <a:t>Die Datenobjekte werden miteinander in Netzen verbunden</a:t>
            </a:r>
          </a:p>
          <a:p>
            <a:r>
              <a:rPr lang="de-AT" dirty="0"/>
              <a:t>relational</a:t>
            </a:r>
          </a:p>
          <a:p>
            <a:pPr lvl="1"/>
            <a:r>
              <a:rPr lang="de-AT" dirty="0"/>
              <a:t>Die Daten werden zeilenweise in Tabellen verwaltet. Es kann beliebige Beziehungen zwischen Daten geben. Sie werden durch Werte bestimmter Tabellenspalten festgelegt</a:t>
            </a:r>
          </a:p>
          <a:p>
            <a:r>
              <a:rPr lang="de-AT" dirty="0"/>
              <a:t>objektorientiert</a:t>
            </a:r>
          </a:p>
          <a:p>
            <a:pPr lvl="1"/>
            <a:r>
              <a:rPr lang="de-AT" dirty="0"/>
              <a:t>Die Beziehungen zwischen Datenobjekten werden vom Datenbanksystem selbst verwaltet. Objekte können Eigenschaften und Daten von anderen Objekten erben</a:t>
            </a:r>
          </a:p>
          <a:p>
            <a:r>
              <a:rPr lang="de-AT" dirty="0"/>
              <a:t>dokumentenorientiert</a:t>
            </a:r>
          </a:p>
          <a:p>
            <a:pPr lvl="1"/>
            <a:r>
              <a:rPr lang="de-AT" dirty="0"/>
              <a:t>Die zu speichernden Objekte werden als Dokumente mit möglicherweise verschiedenen Attributen, d. h. ohne die Voraussetzung der Strukturgleichheit, gespeichert</a:t>
            </a:r>
          </a:p>
          <a:p>
            <a:endParaRPr lang="de-AT" dirty="0"/>
          </a:p>
          <a:p>
            <a:r>
              <a:rPr lang="de-AT" dirty="0"/>
              <a:t>Es existieren eine Vielzahl von Misch- und Nebenformen, wie zum Beispiel das objektrelationale Modell</a:t>
            </a:r>
          </a:p>
        </p:txBody>
      </p:sp>
    </p:spTree>
    <p:extLst>
      <p:ext uri="{BB962C8B-B14F-4D97-AF65-F5344CB8AC3E}">
        <p14:creationId xmlns:p14="http://schemas.microsoft.com/office/powerpoint/2010/main" val="1443094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8D47F-085E-4855-9900-0A7458AC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CouchDB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BBCA4-AF40-4984-ADB3-27A1713201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032" y="2223456"/>
            <a:ext cx="5497310" cy="2026709"/>
          </a:xfrm>
        </p:spPr>
        <p:txBody>
          <a:bodyPr/>
          <a:lstStyle/>
          <a:p>
            <a:r>
              <a:rPr lang="de-AT" dirty="0"/>
              <a:t>Apache </a:t>
            </a:r>
            <a:r>
              <a:rPr lang="de-AT" dirty="0" err="1"/>
              <a:t>CouchDB</a:t>
            </a:r>
            <a:endParaRPr lang="de-AT" dirty="0"/>
          </a:p>
          <a:p>
            <a:r>
              <a:rPr lang="de-AT" dirty="0"/>
              <a:t>ein Datenbankmanagementsystem nach dem Ansatz einer dokumentenorientierten Datenbank</a:t>
            </a:r>
          </a:p>
          <a:p>
            <a:endParaRPr lang="de-AT" dirty="0"/>
          </a:p>
          <a:p>
            <a:r>
              <a:rPr lang="de-AT" dirty="0"/>
              <a:t>Einsatz</a:t>
            </a:r>
          </a:p>
          <a:p>
            <a:pPr lvl="1"/>
            <a:r>
              <a:rPr lang="de-AT" dirty="0"/>
              <a:t>Webseiten</a:t>
            </a:r>
          </a:p>
          <a:p>
            <a:pPr lvl="1"/>
            <a:r>
              <a:rPr lang="de-AT" dirty="0"/>
              <a:t>Facebook-Anwendungen</a:t>
            </a:r>
          </a:p>
          <a:p>
            <a:pPr lvl="1"/>
            <a:r>
              <a:rPr lang="de-AT" dirty="0"/>
              <a:t>zentraler Bestandteil von Ubuntu um Adressen und Lesezeichen zu synchronisieren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C62DD-7861-493E-BA5C-2C3D069F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77" y="562627"/>
            <a:ext cx="1993050" cy="20010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71C8DC3-716B-4248-BF93-FF84D8B9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41" y="2909586"/>
            <a:ext cx="5394960" cy="33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89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81270-0605-4B07-8840-72C0A99F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ETL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787CF8-03BE-4B20-B46C-351C42FF2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9250" y="2125566"/>
            <a:ext cx="5724525" cy="2606867"/>
          </a:xfrm>
        </p:spPr>
        <p:txBody>
          <a:bodyPr/>
          <a:lstStyle/>
          <a:p>
            <a:r>
              <a:rPr lang="de-AT" dirty="0"/>
              <a:t>Extract, Transform, Load</a:t>
            </a:r>
          </a:p>
          <a:p>
            <a:r>
              <a:rPr lang="de-AT" dirty="0"/>
              <a:t>Prozess, bei dem Daten aus mehreren gegebenenfalls unterschiedlich strukturierten Datenquellen in einer Zieldatenbank vereinigt werden</a:t>
            </a:r>
          </a:p>
          <a:p>
            <a:r>
              <a:rPr lang="de-AT" dirty="0"/>
              <a:t>Extraktion</a:t>
            </a:r>
          </a:p>
          <a:p>
            <a:pPr lvl="1"/>
            <a:r>
              <a:rPr lang="de-AT" dirty="0"/>
              <a:t>der relevanten Daten aus verschiedenen Quellen</a:t>
            </a:r>
          </a:p>
          <a:p>
            <a:r>
              <a:rPr lang="de-AT" dirty="0"/>
              <a:t>Transformation</a:t>
            </a:r>
          </a:p>
          <a:p>
            <a:pPr lvl="1"/>
            <a:r>
              <a:rPr lang="de-AT" dirty="0"/>
              <a:t>der Daten in das Schema und Format der Zieldatenbank</a:t>
            </a:r>
          </a:p>
          <a:p>
            <a:r>
              <a:rPr lang="de-AT" dirty="0"/>
              <a:t>Laden</a:t>
            </a:r>
          </a:p>
          <a:p>
            <a:pPr lvl="1"/>
            <a:r>
              <a:rPr lang="de-AT" dirty="0"/>
              <a:t>der Daten in die Zieldatenbank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40422B-6758-4C7E-8D20-FDFC3D9D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23" y="1301806"/>
            <a:ext cx="3503927" cy="42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45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76A8D-C6FE-402B-8571-EFA92070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MariaDB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B440D-D107-4BFC-8F3C-0A89ACF89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032" y="3124814"/>
            <a:ext cx="5724525" cy="608372"/>
          </a:xfrm>
        </p:spPr>
        <p:txBody>
          <a:bodyPr/>
          <a:lstStyle/>
          <a:p>
            <a:r>
              <a:rPr lang="de-AT" dirty="0"/>
              <a:t>freies, relationales Open-Source-Datenbankmanagementsystem</a:t>
            </a:r>
          </a:p>
          <a:p>
            <a:r>
              <a:rPr lang="de-AT" dirty="0"/>
              <a:t>durch Abspaltung aus MySQL entstanden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97B27B-2D2E-456E-9F48-9A0CBE7E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575" y="2932940"/>
            <a:ext cx="3267222" cy="9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6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EFF83-D17A-434F-B940-E180837A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Microsoft SQL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65D48-287A-4542-8972-041F954E0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676" y="3285884"/>
            <a:ext cx="5464060" cy="286232"/>
          </a:xfrm>
        </p:spPr>
        <p:txBody>
          <a:bodyPr/>
          <a:lstStyle/>
          <a:p>
            <a:r>
              <a:rPr lang="de-AT" dirty="0"/>
              <a:t>relationales Datenbankmanagementsystem von Microsoft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E0E38B-EF1F-44ED-8F73-AABD3F9C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50" y="2427966"/>
            <a:ext cx="2311397" cy="18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6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11871-8406-4078-B847-F9F610C1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MongoDB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264EF6-CA4D-41A6-95BC-5EE846F92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8669" y="2963744"/>
            <a:ext cx="5563812" cy="930511"/>
          </a:xfrm>
        </p:spPr>
        <p:txBody>
          <a:bodyPr/>
          <a:lstStyle/>
          <a:p>
            <a:r>
              <a:rPr lang="de-AT" dirty="0"/>
              <a:t>dokumentenorientierte NoSQL-Datenbank</a:t>
            </a:r>
          </a:p>
          <a:p>
            <a:r>
              <a:rPr lang="de-AT" dirty="0"/>
              <a:t>in C++ geschrieben</a:t>
            </a:r>
          </a:p>
          <a:p>
            <a:r>
              <a:rPr lang="de-AT" dirty="0"/>
              <a:t>kann Sammlungen von JSON-ähnlichen Dokumenten verwalten</a:t>
            </a:r>
          </a:p>
        </p:txBody>
      </p:sp>
    </p:spTree>
    <p:extLst>
      <p:ext uri="{BB962C8B-B14F-4D97-AF65-F5344CB8AC3E}">
        <p14:creationId xmlns:p14="http://schemas.microsoft.com/office/powerpoint/2010/main" val="1431406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76479-9A4E-406B-A9C9-41770392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MySQL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7E4234-0FF7-4EA4-B2A4-B633D9088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8690" y="2993592"/>
            <a:ext cx="5497310" cy="802271"/>
          </a:xfrm>
        </p:spPr>
        <p:txBody>
          <a:bodyPr/>
          <a:lstStyle/>
          <a:p>
            <a:r>
              <a:rPr lang="de-AT" dirty="0"/>
              <a:t>weltweit </a:t>
            </a:r>
            <a:r>
              <a:rPr lang="de-AT" dirty="0" err="1"/>
              <a:t>verbreiteste</a:t>
            </a:r>
            <a:r>
              <a:rPr lang="de-AT" dirty="0"/>
              <a:t> relationalen Datenbankverwaltungssystem</a:t>
            </a:r>
          </a:p>
          <a:p>
            <a:r>
              <a:rPr lang="de-AT" dirty="0"/>
              <a:t>Open-Source-Software und kommerzielle Enterprise Version für verschiedene Betriebssystemen verfügbar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CD1E8D-8AD9-43B8-8222-F18F4564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421" y="2516394"/>
            <a:ext cx="2271150" cy="15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9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Breitbild</PresentationFormat>
  <Paragraphs>73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Raleway</vt:lpstr>
      <vt:lpstr>Office</vt:lpstr>
      <vt:lpstr>Datenbanken</vt:lpstr>
      <vt:lpstr>Datenbanken</vt:lpstr>
      <vt:lpstr>Verschiedene Formen von Datenbanksystemen</vt:lpstr>
      <vt:lpstr>CouchDB</vt:lpstr>
      <vt:lpstr>ETL </vt:lpstr>
      <vt:lpstr>MariaDB</vt:lpstr>
      <vt:lpstr>Microsoft SQL Server</vt:lpstr>
      <vt:lpstr>MongoDB </vt:lpstr>
      <vt:lpstr>MySQL</vt:lpstr>
      <vt:lpstr>Nosql</vt:lpstr>
      <vt:lpstr>Oracle Datavase Server</vt:lpstr>
      <vt:lpstr>PostgreSQL</vt:lpstr>
      <vt:lpstr>R:Base</vt:lpstr>
      <vt:lpstr>SQLLite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Datenbanken</dc:title>
  <dc:creator>Rebecca Rottensteiner</dc:creator>
  <cp:lastModifiedBy>Rottensteiner Rebecca Jasmin, BA</cp:lastModifiedBy>
  <cp:revision>4</cp:revision>
  <dcterms:created xsi:type="dcterms:W3CDTF">2019-05-22T11:59:54Z</dcterms:created>
  <dcterms:modified xsi:type="dcterms:W3CDTF">2019-11-19T16:48:44Z</dcterms:modified>
</cp:coreProperties>
</file>