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326" r:id="rId2"/>
    <p:sldId id="327" r:id="rId3"/>
    <p:sldId id="328" r:id="rId4"/>
    <p:sldId id="329" r:id="rId5"/>
    <p:sldId id="330" r:id="rId6"/>
    <p:sldId id="331" r:id="rId7"/>
    <p:sldId id="332" r:id="rId8"/>
    <p:sldId id="333" r:id="rId9"/>
    <p:sldId id="334" r:id="rId10"/>
    <p:sldId id="378" r:id="rId11"/>
    <p:sldId id="336" r:id="rId12"/>
    <p:sldId id="338" r:id="rId13"/>
    <p:sldId id="337" r:id="rId14"/>
    <p:sldId id="339" r:id="rId15"/>
    <p:sldId id="340" r:id="rId16"/>
    <p:sldId id="343" r:id="rId17"/>
    <p:sldId id="341" r:id="rId18"/>
    <p:sldId id="367" r:id="rId19"/>
    <p:sldId id="344" r:id="rId20"/>
    <p:sldId id="345" r:id="rId21"/>
    <p:sldId id="368" r:id="rId22"/>
    <p:sldId id="377" r:id="rId23"/>
    <p:sldId id="347" r:id="rId24"/>
    <p:sldId id="348" r:id="rId25"/>
    <p:sldId id="349" r:id="rId26"/>
    <p:sldId id="352" r:id="rId27"/>
    <p:sldId id="379" r:id="rId28"/>
    <p:sldId id="353" r:id="rId29"/>
    <p:sldId id="354" r:id="rId30"/>
    <p:sldId id="355" r:id="rId31"/>
    <p:sldId id="356" r:id="rId32"/>
    <p:sldId id="375" r:id="rId33"/>
    <p:sldId id="359" r:id="rId34"/>
    <p:sldId id="361" r:id="rId35"/>
    <p:sldId id="362" r:id="rId36"/>
    <p:sldId id="363" r:id="rId37"/>
    <p:sldId id="373" r:id="rId38"/>
    <p:sldId id="374" r:id="rId39"/>
    <p:sldId id="304" r:id="rId40"/>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78"/>
            <p14:sldId id="336"/>
            <p14:sldId id="338"/>
            <p14:sldId id="337"/>
            <p14:sldId id="339"/>
            <p14:sldId id="340"/>
            <p14:sldId id="343"/>
            <p14:sldId id="341"/>
            <p14:sldId id="367"/>
            <p14:sldId id="344"/>
            <p14:sldId id="345"/>
            <p14:sldId id="368"/>
            <p14:sldId id="377"/>
            <p14:sldId id="347"/>
            <p14:sldId id="348"/>
            <p14:sldId id="349"/>
            <p14:sldId id="352"/>
            <p14:sldId id="379"/>
            <p14:sldId id="353"/>
            <p14:sldId id="354"/>
            <p14:sldId id="355"/>
            <p14:sldId id="356"/>
            <p14:sldId id="375"/>
            <p14:sldId id="359"/>
            <p14:sldId id="361"/>
            <p14:sldId id="362"/>
            <p14:sldId id="363"/>
            <p14:sldId id="373"/>
            <p14:sldId id="37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761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001EB-ACFE-419D-8563-1D56CA97134C}" type="datetimeFigureOut">
              <a:rPr lang="de-AT" smtClean="0"/>
              <a:t>17.05.2021</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749E5-BBB9-4C5E-BD6D-856A0F5C94E5}" type="slidenum">
              <a:rPr lang="de-AT" smtClean="0"/>
              <a:t>‹Nr.›</a:t>
            </a:fld>
            <a:endParaRPr lang="de-AT"/>
          </a:p>
        </p:txBody>
      </p:sp>
    </p:spTree>
    <p:extLst>
      <p:ext uri="{BB962C8B-B14F-4D97-AF65-F5344CB8AC3E}">
        <p14:creationId xmlns:p14="http://schemas.microsoft.com/office/powerpoint/2010/main" val="167491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207510"/>
          </a:xfrm>
          <a:prstGeom prst="rect">
            <a:avLst/>
          </a:prstGeom>
        </p:spPr>
        <p:txBody>
          <a:bodyPr wrap="square">
            <a:spAutoFit/>
          </a:bodyPr>
          <a:lstStyle>
            <a:lvl1pPr marL="228594" indent="-228594">
              <a:buFont typeface="Font Awesome 5 Free Solid" panose="02000503000000000000" pitchFamily="50" charset="2"/>
              <a:buChar char=""/>
              <a:defRPr sz="1200"/>
            </a:lvl1pPr>
            <a:lvl2pPr marL="685783" indent="-228594">
              <a:buFont typeface="Font Awesome 5 Free Solid" panose="02000503000000000000" pitchFamily="50" charset="2"/>
              <a:buChar char=""/>
              <a:defRPr sz="1200"/>
            </a:lvl2pPr>
            <a:lvl3pPr marL="1142971" indent="-228594">
              <a:buFont typeface="Font Awesome 5 Free Solid" panose="02000503000000000000" pitchFamily="50" charset="2"/>
              <a:buChar char=""/>
              <a:defRPr sz="1200"/>
            </a:lvl3pPr>
            <a:lvl4pPr>
              <a:defRPr sz="1200"/>
            </a:lvl4pPr>
            <a:lvl5pPr>
              <a:defRPr sz="12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363538" y="1975782"/>
            <a:ext cx="5002212" cy="258532"/>
          </a:xfrm>
        </p:spPr>
        <p:txBody>
          <a:bodyPr/>
          <a:lstStyle/>
          <a:p>
            <a:pPr marL="0" indent="0">
              <a:buNone/>
            </a:pPr>
            <a:r>
              <a:rPr lang="de-AT" sz="1200" dirty="0"/>
              <a:t>Schreibe ein Programm, das den Besucher zum Coding-Kurs begrüßt</a:t>
            </a:r>
          </a:p>
        </p:txBody>
      </p:sp>
      <p:sp>
        <p:nvSpPr>
          <p:cNvPr id="5" name="Textfeld 4">
            <a:extLst>
              <a:ext uri="{FF2B5EF4-FFF2-40B4-BE49-F238E27FC236}">
                <a16:creationId xmlns:a16="http://schemas.microsoft.com/office/drawing/2014/main" id="{D7C3D299-ECA6-4F3D-84BF-7278E28EACCA}"/>
              </a:ext>
            </a:extLst>
          </p:cNvPr>
          <p:cNvSpPr txBox="1"/>
          <p:nvPr/>
        </p:nvSpPr>
        <p:spPr>
          <a:xfrm>
            <a:off x="363538" y="2358509"/>
            <a:ext cx="5002212" cy="289310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alert("willkommen zum JS-Kurs!");</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A90061BE-0872-4358-870D-FA5A27981A36}"/>
              </a:ext>
            </a:extLst>
          </p:cNvPr>
          <p:cNvSpPr txBox="1">
            <a:spLocks/>
          </p:cNvSpPr>
          <p:nvPr/>
        </p:nvSpPr>
        <p:spPr>
          <a:xfrm>
            <a:off x="6096000" y="2014814"/>
            <a:ext cx="5892799" cy="424732"/>
          </a:xfrm>
          <a:prstGeom prst="rect">
            <a:avLst/>
          </a:prstGeom>
        </p:spPr>
        <p:txBody>
          <a:bodyPr wrap="square">
            <a:spAutoFit/>
          </a:bodyPr>
          <a:lstStyle>
            <a:lvl1pPr indent="0">
              <a:lnSpc>
                <a:spcPct val="90000"/>
              </a:lnSpc>
              <a:spcBef>
                <a:spcPts val="1000"/>
              </a:spcBef>
              <a:buFont typeface="Font Awesome 5 Free Solid" panose="02000503000000000000" pitchFamily="50" charset="2"/>
              <a:buNone/>
              <a:defRPr sz="12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pPr indent="-228594"/>
            <a:r>
              <a:rPr lang="de-AT" dirty="0"/>
              <a:t>Frage den Besucher nach seinem Namen und erstelle eine personalisierte Begrüßung</a:t>
            </a:r>
          </a:p>
        </p:txBody>
      </p:sp>
      <p:sp>
        <p:nvSpPr>
          <p:cNvPr id="7" name="Textfeld 6">
            <a:extLst>
              <a:ext uri="{FF2B5EF4-FFF2-40B4-BE49-F238E27FC236}">
                <a16:creationId xmlns:a16="http://schemas.microsoft.com/office/drawing/2014/main" id="{B777DE42-0C4E-4AFE-AD9C-4354A210AA1C}"/>
              </a:ext>
            </a:extLst>
          </p:cNvPr>
          <p:cNvSpPr txBox="1"/>
          <p:nvPr/>
        </p:nvSpPr>
        <p:spPr>
          <a:xfrm>
            <a:off x="6096000" y="2574560"/>
            <a:ext cx="5892799" cy="252376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sz="1200" dirty="0"/>
              <a:t>&lt;!DOCTYPE </a:t>
            </a:r>
            <a:r>
              <a:rPr lang="de-AT" sz="1200" dirty="0" err="1"/>
              <a:t>html</a:t>
            </a:r>
            <a:r>
              <a:rPr lang="de-AT" sz="1200" dirty="0"/>
              <a:t>&gt;</a:t>
            </a:r>
          </a:p>
          <a:p>
            <a:r>
              <a:rPr lang="de-AT" sz="1200" dirty="0"/>
              <a:t>&lt;</a:t>
            </a:r>
            <a:r>
              <a:rPr lang="de-AT" sz="1200" dirty="0" err="1"/>
              <a:t>html</a:t>
            </a:r>
            <a:r>
              <a:rPr lang="de-AT" sz="1200" dirty="0"/>
              <a:t>&gt;</a:t>
            </a:r>
          </a:p>
          <a:p>
            <a:r>
              <a:rPr lang="de-AT" sz="1200" dirty="0"/>
              <a:t>    &lt;</a:t>
            </a:r>
            <a:r>
              <a:rPr lang="de-AT" sz="1200" dirty="0" err="1"/>
              <a:t>head</a:t>
            </a:r>
            <a:r>
              <a:rPr lang="de-AT" sz="1200" dirty="0"/>
              <a:t>&gt;</a:t>
            </a:r>
          </a:p>
          <a:p>
            <a:r>
              <a:rPr lang="de-AT" sz="1200" dirty="0"/>
              <a:t>        &lt;</a:t>
            </a:r>
            <a:r>
              <a:rPr lang="de-AT" sz="1200" dirty="0" err="1"/>
              <a:t>meta</a:t>
            </a:r>
            <a:r>
              <a:rPr lang="de-AT" sz="1200" dirty="0"/>
              <a:t> </a:t>
            </a:r>
            <a:r>
              <a:rPr lang="de-AT" sz="1200" dirty="0" err="1"/>
              <a:t>charset</a:t>
            </a:r>
            <a:r>
              <a:rPr lang="de-AT" sz="1200" dirty="0"/>
              <a:t>="UTF-8"&gt;</a:t>
            </a:r>
          </a:p>
          <a:p>
            <a:r>
              <a:rPr lang="de-AT" sz="1200" dirty="0"/>
              <a:t>        &lt;title&gt;Übungen&lt;/title&gt;</a:t>
            </a:r>
          </a:p>
          <a:p>
            <a:r>
              <a:rPr lang="de-AT" sz="1200" dirty="0"/>
              <a:t>    &lt;/</a:t>
            </a:r>
            <a:r>
              <a:rPr lang="de-AT" sz="1200" dirty="0" err="1"/>
              <a:t>head</a:t>
            </a:r>
            <a:r>
              <a:rPr lang="de-AT" sz="1200" dirty="0"/>
              <a:t>&gt;</a:t>
            </a:r>
          </a:p>
          <a:p>
            <a:r>
              <a:rPr lang="de-AT" sz="1200" dirty="0"/>
              <a:t>&lt;</a:t>
            </a:r>
            <a:r>
              <a:rPr lang="de-AT" sz="1200" dirty="0" err="1"/>
              <a:t>body</a:t>
            </a:r>
            <a:r>
              <a:rPr lang="de-AT" sz="1200" dirty="0"/>
              <a:t>&gt;</a:t>
            </a:r>
          </a:p>
          <a:p>
            <a:r>
              <a:rPr lang="de-AT" sz="1200" dirty="0"/>
              <a:t>    &lt;</a:t>
            </a:r>
            <a:r>
              <a:rPr lang="de-AT" sz="1200" dirty="0" err="1"/>
              <a:t>script</a:t>
            </a:r>
            <a:r>
              <a:rPr lang="de-AT" sz="1200" dirty="0"/>
              <a:t>&gt;</a:t>
            </a:r>
          </a:p>
          <a:p>
            <a:r>
              <a:rPr lang="de-AT" sz="1200" dirty="0"/>
              <a:t>        "</a:t>
            </a:r>
            <a:r>
              <a:rPr lang="de-AT" sz="1200" dirty="0" err="1"/>
              <a:t>use</a:t>
            </a:r>
            <a:r>
              <a:rPr lang="de-AT" sz="1200" dirty="0"/>
              <a:t> </a:t>
            </a:r>
            <a:r>
              <a:rPr lang="de-AT" sz="1200" dirty="0" err="1"/>
              <a:t>strict</a:t>
            </a:r>
            <a:r>
              <a:rPr lang="de-AT" sz="1200" dirty="0"/>
              <a:t>";</a:t>
            </a:r>
          </a:p>
          <a:p>
            <a:r>
              <a:rPr lang="de-AT" sz="1200" dirty="0"/>
              <a:t>        alert(prompt("Ihr Name:") + ", willkommen zu JavaScript");</a:t>
            </a:r>
          </a:p>
          <a:p>
            <a:r>
              <a:rPr lang="de-AT" sz="1200" dirty="0"/>
              <a:t>    &lt;/</a:t>
            </a:r>
            <a:r>
              <a:rPr lang="de-AT" sz="1200" dirty="0" err="1"/>
              <a:t>script</a:t>
            </a:r>
            <a:r>
              <a:rPr lang="de-AT" sz="1200" dirty="0"/>
              <a:t>&gt;</a:t>
            </a:r>
          </a:p>
          <a:p>
            <a:r>
              <a:rPr lang="de-AT" sz="1200" dirty="0"/>
              <a:t>&lt;/</a:t>
            </a:r>
            <a:r>
              <a:rPr lang="de-AT" sz="1200" dirty="0" err="1"/>
              <a:t>body</a:t>
            </a:r>
            <a:r>
              <a:rPr lang="de-AT" sz="1200" dirty="0"/>
              <a:t>&gt;</a:t>
            </a:r>
          </a:p>
          <a:p>
            <a:r>
              <a:rPr lang="de-AT" sz="1200" dirty="0"/>
              <a:t>&lt;/</a:t>
            </a:r>
            <a:r>
              <a:rPr lang="de-AT" sz="1200" dirty="0" err="1"/>
              <a:t>html</a:t>
            </a:r>
            <a:r>
              <a:rPr lang="de-AT" sz="1200" dirty="0"/>
              <a:t>&gt;</a:t>
            </a:r>
          </a:p>
        </p:txBody>
      </p:sp>
    </p:spTree>
    <p:extLst>
      <p:ext uri="{BB962C8B-B14F-4D97-AF65-F5344CB8AC3E}">
        <p14:creationId xmlns:p14="http://schemas.microsoft.com/office/powerpoint/2010/main" val="199072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ABD1A8-03EE-4B0E-9808-ED19FE284EF1}"/>
              </a:ext>
            </a:extLst>
          </p:cNvPr>
          <p:cNvSpPr>
            <a:spLocks noGrp="1"/>
          </p:cNvSpPr>
          <p:nvPr>
            <p:ph type="title"/>
          </p:nvPr>
        </p:nvSpPr>
        <p:spPr/>
        <p:txBody>
          <a:bodyPr/>
          <a:lstStyle/>
          <a:p>
            <a:r>
              <a:rPr lang="de-AT" dirty="0"/>
              <a:t>Variablen in JavaScript</a:t>
            </a:r>
          </a:p>
        </p:txBody>
      </p:sp>
      <p:sp>
        <p:nvSpPr>
          <p:cNvPr id="3" name="Textplatzhalter 2">
            <a:extLst>
              <a:ext uri="{FF2B5EF4-FFF2-40B4-BE49-F238E27FC236}">
                <a16:creationId xmlns:a16="http://schemas.microsoft.com/office/drawing/2014/main" id="{ABB611DE-91E6-420B-9672-40C5DCEB03AB}"/>
              </a:ext>
            </a:extLst>
          </p:cNvPr>
          <p:cNvSpPr>
            <a:spLocks noGrp="1"/>
          </p:cNvSpPr>
          <p:nvPr>
            <p:ph type="body" sz="quarter" idx="13"/>
          </p:nvPr>
        </p:nvSpPr>
        <p:spPr>
          <a:xfrm>
            <a:off x="949136" y="1374095"/>
            <a:ext cx="10293728" cy="1898468"/>
          </a:xfrm>
        </p:spPr>
        <p:txBody>
          <a:bodyPr/>
          <a:lstStyle/>
          <a:p>
            <a:r>
              <a:rPr lang="de-AT" dirty="0"/>
              <a:t>Können unterschiedliche Werte aufnehmen (am häufigsten sind es Zahlen)</a:t>
            </a:r>
          </a:p>
          <a:p>
            <a:pPr lvl="1"/>
            <a:r>
              <a:rPr lang="de-AT" dirty="0"/>
              <a:t>Buchstaben, Zeichen, Wörter, längeren Text, Wahrheitswerte, …</a:t>
            </a:r>
          </a:p>
          <a:p>
            <a:r>
              <a:rPr lang="de-AT" dirty="0"/>
              <a:t>Jede Variable hat einen Typ</a:t>
            </a:r>
          </a:p>
          <a:p>
            <a:r>
              <a:rPr lang="de-AT" dirty="0"/>
              <a:t>In JS nicht notwendig den Variablentyp anzugeben</a:t>
            </a:r>
            <a:br>
              <a:rPr lang="de-AT" dirty="0"/>
            </a:br>
            <a:r>
              <a:rPr lang="de-AT" dirty="0"/>
              <a:t>Interpreter wählt während der Ausführung automatisch eine passende Möglichkeit aus</a:t>
            </a:r>
            <a:br>
              <a:rPr lang="de-AT" dirty="0"/>
            </a:br>
            <a:r>
              <a:rPr lang="de-AT" dirty="0"/>
              <a:t>auch möglich zuerst eine Zahl und dann einen String in die gleiche Variable abzulegen</a:t>
            </a:r>
          </a:p>
          <a:p>
            <a:r>
              <a:rPr lang="de-AT" dirty="0"/>
              <a:t>Einige Operationen lassen sich aber nur mit bestimmten Variablentypen durchführen (</a:t>
            </a:r>
            <a:r>
              <a:rPr lang="de-AT" dirty="0" err="1"/>
              <a:t>zB</a:t>
            </a:r>
            <a:r>
              <a:rPr lang="de-AT" dirty="0"/>
              <a:t>.: Division)</a:t>
            </a:r>
          </a:p>
        </p:txBody>
      </p:sp>
      <p:sp>
        <p:nvSpPr>
          <p:cNvPr id="5" name="Textfeld 4">
            <a:extLst>
              <a:ext uri="{FF2B5EF4-FFF2-40B4-BE49-F238E27FC236}">
                <a16:creationId xmlns:a16="http://schemas.microsoft.com/office/drawing/2014/main" id="{C586C8A4-42C4-460E-B49A-D09F0A3FBCD3}"/>
              </a:ext>
            </a:extLst>
          </p:cNvPr>
          <p:cNvSpPr txBox="1"/>
          <p:nvPr/>
        </p:nvSpPr>
        <p:spPr>
          <a:xfrm>
            <a:off x="949136" y="3429000"/>
            <a:ext cx="3467743"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a:t>
            </a:r>
            <a:r>
              <a:rPr lang="de-AT" dirty="0" err="1"/>
              <a:t>meineErsteVariable</a:t>
            </a:r>
            <a:r>
              <a:rPr lang="de-AT" dirty="0"/>
              <a:t>;    </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6F1C1106-FA75-4DD9-A08B-2F11577B5BC3}"/>
              </a:ext>
            </a:extLst>
          </p:cNvPr>
          <p:cNvSpPr txBox="1">
            <a:spLocks/>
          </p:cNvSpPr>
          <p:nvPr/>
        </p:nvSpPr>
        <p:spPr>
          <a:xfrm flipH="1">
            <a:off x="4963885" y="3655216"/>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Variable deklarieren =&gt; Initialisierung</a:t>
            </a:r>
          </a:p>
        </p:txBody>
      </p:sp>
      <p:sp>
        <p:nvSpPr>
          <p:cNvPr id="8" name="Textfeld 7">
            <a:extLst>
              <a:ext uri="{FF2B5EF4-FFF2-40B4-BE49-F238E27FC236}">
                <a16:creationId xmlns:a16="http://schemas.microsoft.com/office/drawing/2014/main" id="{7D35A299-3716-4CF0-9D1C-43354CCDE53E}"/>
              </a:ext>
            </a:extLst>
          </p:cNvPr>
          <p:cNvSpPr txBox="1"/>
          <p:nvPr/>
        </p:nvSpPr>
        <p:spPr>
          <a:xfrm>
            <a:off x="949136" y="4357308"/>
            <a:ext cx="4439293"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err="1"/>
              <a:t>meineErsteVariable</a:t>
            </a:r>
            <a:r>
              <a:rPr lang="de-DE" dirty="0"/>
              <a:t> = 5;</a:t>
            </a:r>
          </a:p>
          <a:p>
            <a:r>
              <a:rPr lang="de-DE" dirty="0"/>
              <a:t>/* oder */</a:t>
            </a:r>
          </a:p>
          <a:p>
            <a:r>
              <a:rPr lang="de-DE" dirty="0" err="1"/>
              <a:t>meineErsteVariable</a:t>
            </a:r>
            <a:r>
              <a:rPr lang="de-DE" dirty="0"/>
              <a:t> = "Ich bin ein Text";</a:t>
            </a:r>
          </a:p>
        </p:txBody>
      </p:sp>
      <p:sp>
        <p:nvSpPr>
          <p:cNvPr id="9" name="Textplatzhalter 2">
            <a:extLst>
              <a:ext uri="{FF2B5EF4-FFF2-40B4-BE49-F238E27FC236}">
                <a16:creationId xmlns:a16="http://schemas.microsoft.com/office/drawing/2014/main" id="{84384705-FD0E-4CD9-80FB-D96471F4E738}"/>
              </a:ext>
            </a:extLst>
          </p:cNvPr>
          <p:cNvSpPr txBox="1">
            <a:spLocks/>
          </p:cNvSpPr>
          <p:nvPr/>
        </p:nvSpPr>
        <p:spPr>
          <a:xfrm flipH="1">
            <a:off x="5617028" y="4583524"/>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Variable einen Wert zuweisen</a:t>
            </a:r>
          </a:p>
        </p:txBody>
      </p:sp>
      <p:sp>
        <p:nvSpPr>
          <p:cNvPr id="11" name="Textfeld 10">
            <a:extLst>
              <a:ext uri="{FF2B5EF4-FFF2-40B4-BE49-F238E27FC236}">
                <a16:creationId xmlns:a16="http://schemas.microsoft.com/office/drawing/2014/main" id="{C08D0DCA-9623-4DB6-938D-C99E08F17DC5}"/>
              </a:ext>
            </a:extLst>
          </p:cNvPr>
          <p:cNvSpPr txBox="1"/>
          <p:nvPr/>
        </p:nvSpPr>
        <p:spPr>
          <a:xfrm>
            <a:off x="949136" y="5511832"/>
            <a:ext cx="5516978" cy="30777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nn-NO" dirty="0"/>
              <a:t>let meineVariable = 5, text = "Hallo du", zahl = 10;</a:t>
            </a:r>
          </a:p>
        </p:txBody>
      </p:sp>
      <p:sp>
        <p:nvSpPr>
          <p:cNvPr id="12" name="Textplatzhalter 2">
            <a:extLst>
              <a:ext uri="{FF2B5EF4-FFF2-40B4-BE49-F238E27FC236}">
                <a16:creationId xmlns:a16="http://schemas.microsoft.com/office/drawing/2014/main" id="{8550A309-302F-45B3-9E3D-298BCE7E9D3B}"/>
              </a:ext>
            </a:extLst>
          </p:cNvPr>
          <p:cNvSpPr txBox="1">
            <a:spLocks/>
          </p:cNvSpPr>
          <p:nvPr/>
        </p:nvSpPr>
        <p:spPr>
          <a:xfrm flipH="1">
            <a:off x="6697754" y="5115795"/>
            <a:ext cx="5369059"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Mehrere Variablen mit Wert initialisieren </a:t>
            </a:r>
          </a:p>
          <a:p>
            <a:r>
              <a:rPr lang="de-AT" dirty="0"/>
              <a:t>Nicht empfehlenswert wegen Übersichtlichkeit im Code = schlechter Programmierstil</a:t>
            </a:r>
          </a:p>
          <a:p>
            <a:r>
              <a:rPr lang="de-AT" dirty="0"/>
              <a:t>Wenn „</a:t>
            </a:r>
            <a:r>
              <a:rPr lang="de-AT" dirty="0" err="1"/>
              <a:t>use</a:t>
            </a:r>
            <a:r>
              <a:rPr lang="de-AT" dirty="0"/>
              <a:t> </a:t>
            </a:r>
            <a:r>
              <a:rPr lang="de-AT" dirty="0" err="1"/>
              <a:t>strict</a:t>
            </a:r>
            <a:r>
              <a:rPr lang="de-AT" dirty="0"/>
              <a:t>“ verwendet wird, ist diese Methode nicht möglich</a:t>
            </a:r>
          </a:p>
        </p:txBody>
      </p:sp>
    </p:spTree>
    <p:extLst>
      <p:ext uri="{BB962C8B-B14F-4D97-AF65-F5344CB8AC3E}">
        <p14:creationId xmlns:p14="http://schemas.microsoft.com/office/powerpoint/2010/main" val="122320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34E8E-0154-4541-BC34-3D28866D97F0}"/>
              </a:ext>
            </a:extLst>
          </p:cNvPr>
          <p:cNvSpPr>
            <a:spLocks noGrp="1"/>
          </p:cNvSpPr>
          <p:nvPr>
            <p:ph type="title"/>
          </p:nvPr>
        </p:nvSpPr>
        <p:spPr/>
        <p:txBody>
          <a:bodyPr/>
          <a:lstStyle/>
          <a:p>
            <a:r>
              <a:rPr lang="de-AT" dirty="0"/>
              <a:t>Der alert-Befehl</a:t>
            </a:r>
          </a:p>
        </p:txBody>
      </p:sp>
      <p:sp>
        <p:nvSpPr>
          <p:cNvPr id="5" name="Textfeld 4">
            <a:extLst>
              <a:ext uri="{FF2B5EF4-FFF2-40B4-BE49-F238E27FC236}">
                <a16:creationId xmlns:a16="http://schemas.microsoft.com/office/drawing/2014/main" id="{D32D1809-8D16-4CC3-BA81-F0387EBBF2ED}"/>
              </a:ext>
            </a:extLst>
          </p:cNvPr>
          <p:cNvSpPr txBox="1"/>
          <p:nvPr/>
        </p:nvSpPr>
        <p:spPr>
          <a:xfrm>
            <a:off x="4137252" y="2561777"/>
            <a:ext cx="3773941"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let text = "</a:t>
            </a:r>
            <a:r>
              <a:rPr lang="en-US" dirty="0" err="1"/>
              <a:t>mein</a:t>
            </a:r>
            <a:r>
              <a:rPr lang="en-US" dirty="0"/>
              <a:t> </a:t>
            </a:r>
            <a:r>
              <a:rPr lang="en-US" dirty="0" err="1"/>
              <a:t>erster</a:t>
            </a:r>
            <a:r>
              <a:rPr lang="en-US" dirty="0"/>
              <a:t> Text";</a:t>
            </a:r>
          </a:p>
          <a:p>
            <a:r>
              <a:rPr lang="en-US" dirty="0"/>
              <a:t>    alert(text);</a:t>
            </a:r>
          </a:p>
          <a:p>
            <a:r>
              <a:rPr lang="en-US" dirty="0"/>
              <a:t>&lt;/script&gt;</a:t>
            </a:r>
          </a:p>
        </p:txBody>
      </p:sp>
    </p:spTree>
    <p:extLst>
      <p:ext uri="{BB962C8B-B14F-4D97-AF65-F5344CB8AC3E}">
        <p14:creationId xmlns:p14="http://schemas.microsoft.com/office/powerpoint/2010/main" val="9549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05AA1-83C5-4929-839F-9CAFA054201C}"/>
              </a:ext>
            </a:extLst>
          </p:cNvPr>
          <p:cNvSpPr>
            <a:spLocks noGrp="1"/>
          </p:cNvSpPr>
          <p:nvPr>
            <p:ph type="title"/>
          </p:nvPr>
        </p:nvSpPr>
        <p:spPr/>
        <p:txBody>
          <a:bodyPr/>
          <a:lstStyle/>
          <a:p>
            <a:r>
              <a:rPr lang="de-AT" dirty="0" err="1"/>
              <a:t>Let</a:t>
            </a:r>
            <a:r>
              <a:rPr lang="de-AT" dirty="0"/>
              <a:t> </a:t>
            </a:r>
            <a:r>
              <a:rPr lang="de-AT" dirty="0" err="1"/>
              <a:t>vs</a:t>
            </a:r>
            <a:r>
              <a:rPr lang="de-AT" dirty="0"/>
              <a:t> </a:t>
            </a:r>
            <a:r>
              <a:rPr lang="de-AT" dirty="0" err="1"/>
              <a:t>var</a:t>
            </a:r>
            <a:endParaRPr lang="de-AT" dirty="0"/>
          </a:p>
        </p:txBody>
      </p:sp>
      <p:sp>
        <p:nvSpPr>
          <p:cNvPr id="3" name="Textplatzhalter 2">
            <a:extLst>
              <a:ext uri="{FF2B5EF4-FFF2-40B4-BE49-F238E27FC236}">
                <a16:creationId xmlns:a16="http://schemas.microsoft.com/office/drawing/2014/main" id="{BA3D0A43-8C45-4D57-9B3B-AFA5B6D4AC10}"/>
              </a:ext>
            </a:extLst>
          </p:cNvPr>
          <p:cNvSpPr>
            <a:spLocks noGrp="1"/>
          </p:cNvSpPr>
          <p:nvPr>
            <p:ph type="body" sz="quarter" idx="13"/>
          </p:nvPr>
        </p:nvSpPr>
        <p:spPr>
          <a:xfrm>
            <a:off x="949136" y="1455738"/>
            <a:ext cx="10293728" cy="3382464"/>
          </a:xfrm>
        </p:spPr>
        <p:txBody>
          <a:bodyPr/>
          <a:lstStyle/>
          <a:p>
            <a:r>
              <a:rPr lang="de-AT" dirty="0"/>
              <a:t>In einem einfachen Programm gibt es keinen Unterschied</a:t>
            </a:r>
          </a:p>
          <a:p>
            <a:r>
              <a:rPr lang="de-AT" dirty="0"/>
              <a:t>Funktionsweisen sehr ähnlich</a:t>
            </a:r>
          </a:p>
          <a:p>
            <a:r>
              <a:rPr lang="de-AT" dirty="0"/>
              <a:t>Üblich, dass eine Variable, die innerhalb einer </a:t>
            </a:r>
            <a:r>
              <a:rPr lang="de-AT" dirty="0" err="1">
                <a:latin typeface="Consolas" panose="020B0609020204030204" pitchFamily="49" charset="0"/>
              </a:rPr>
              <a:t>if</a:t>
            </a:r>
            <a:r>
              <a:rPr lang="de-AT" dirty="0"/>
              <a:t>-Abfrage deklariert wird, nur im Inneren dieses Blocks gültig ist</a:t>
            </a:r>
            <a:br>
              <a:rPr lang="de-AT" dirty="0"/>
            </a:br>
            <a:r>
              <a:rPr lang="de-AT" dirty="0"/>
              <a:t>im übrigen Programm käme es zu einem Fehler wenn sie aufgerufen wird</a:t>
            </a:r>
          </a:p>
          <a:p>
            <a:r>
              <a:rPr lang="de-AT" dirty="0"/>
              <a:t>Variablen, die mit </a:t>
            </a:r>
            <a:r>
              <a:rPr lang="de-AT" dirty="0" err="1">
                <a:latin typeface="Consolas" panose="020B0609020204030204" pitchFamily="49" charset="0"/>
              </a:rPr>
              <a:t>let</a:t>
            </a:r>
            <a:r>
              <a:rPr lang="de-AT" dirty="0"/>
              <a:t> deklariert sind, beachten diesen Grundsatz</a:t>
            </a:r>
            <a:br>
              <a:rPr lang="de-AT" dirty="0"/>
            </a:br>
            <a:r>
              <a:rPr lang="de-AT" dirty="0"/>
              <a:t>mit </a:t>
            </a:r>
            <a:r>
              <a:rPr lang="de-AT" dirty="0" err="1">
                <a:latin typeface="Consolas" panose="020B0609020204030204" pitchFamily="49" charset="0"/>
              </a:rPr>
              <a:t>var</a:t>
            </a:r>
            <a:r>
              <a:rPr lang="de-AT" dirty="0"/>
              <a:t>, sind sie auch außerhalb verwendbar, deshalb sollte man darauf verzichten</a:t>
            </a:r>
          </a:p>
          <a:p>
            <a:r>
              <a:rPr lang="de-AT" dirty="0"/>
              <a:t>Verhalten innerhalb von Funktionen:</a:t>
            </a:r>
          </a:p>
          <a:p>
            <a:pPr lvl="1"/>
            <a:r>
              <a:rPr lang="de-AT" dirty="0"/>
              <a:t>Geht der Interpreter die gesamte Funktion durch und realisiert alle Variablen-Deklarationen (sofern mit </a:t>
            </a:r>
            <a:r>
              <a:rPr lang="de-AT" dirty="0" err="1">
                <a:latin typeface="Consolas" panose="020B0609020204030204" pitchFamily="49" charset="0"/>
              </a:rPr>
              <a:t>var</a:t>
            </a:r>
            <a:r>
              <a:rPr lang="de-AT" dirty="0"/>
              <a:t> ausgeführt). Danach beginnt Abarbeitung des übrigen Programmcodes. </a:t>
            </a:r>
          </a:p>
          <a:p>
            <a:pPr lvl="1"/>
            <a:r>
              <a:rPr lang="de-AT" dirty="0"/>
              <a:t>Folge: möglich, die Variablen am Anfang der Funktion zu verwenden und sie erst später zu deklarieren =&gt; </a:t>
            </a:r>
            <a:r>
              <a:rPr lang="de-AT" dirty="0" err="1">
                <a:latin typeface="Consolas" panose="020B0609020204030204" pitchFamily="49" charset="0"/>
              </a:rPr>
              <a:t>let</a:t>
            </a:r>
            <a:r>
              <a:rPr lang="de-AT" dirty="0"/>
              <a:t> unterstützt das nicht</a:t>
            </a:r>
          </a:p>
          <a:p>
            <a:r>
              <a:rPr lang="de-AT" dirty="0"/>
              <a:t>Fazit: altere Bezeichnung </a:t>
            </a:r>
            <a:r>
              <a:rPr lang="de-AT" dirty="0" err="1">
                <a:latin typeface="Consolas" panose="020B0609020204030204" pitchFamily="49" charset="0"/>
              </a:rPr>
              <a:t>var</a:t>
            </a:r>
            <a:r>
              <a:rPr lang="de-AT" dirty="0"/>
              <a:t> unterstützt einige Verhaltensweisen, die nicht mehr gängigen Programmiertechniken entsprechen. Bezeichner </a:t>
            </a:r>
            <a:r>
              <a:rPr lang="de-AT" dirty="0" err="1">
                <a:latin typeface="Consolas" panose="020B0609020204030204" pitchFamily="49" charset="0"/>
              </a:rPr>
              <a:t>let</a:t>
            </a:r>
            <a:r>
              <a:rPr lang="de-AT" dirty="0"/>
              <a:t> erfüllt diese Ansprüche</a:t>
            </a:r>
          </a:p>
        </p:txBody>
      </p:sp>
    </p:spTree>
    <p:extLst>
      <p:ext uri="{BB962C8B-B14F-4D97-AF65-F5344CB8AC3E}">
        <p14:creationId xmlns:p14="http://schemas.microsoft.com/office/powerpoint/2010/main" val="2355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F19FA-3C7B-4FFB-9D19-9B9F799C8C26}"/>
              </a:ext>
            </a:extLst>
          </p:cNvPr>
          <p:cNvSpPr>
            <a:spLocks noGrp="1"/>
          </p:cNvSpPr>
          <p:nvPr>
            <p:ph type="title"/>
          </p:nvPr>
        </p:nvSpPr>
        <p:spPr/>
        <p:txBody>
          <a:bodyPr/>
          <a:lstStyle/>
          <a:p>
            <a:r>
              <a:rPr lang="de-AT" dirty="0"/>
              <a:t>Konstanten verwenden</a:t>
            </a:r>
          </a:p>
        </p:txBody>
      </p:sp>
      <p:sp>
        <p:nvSpPr>
          <p:cNvPr id="3" name="Textplatzhalter 2">
            <a:extLst>
              <a:ext uri="{FF2B5EF4-FFF2-40B4-BE49-F238E27FC236}">
                <a16:creationId xmlns:a16="http://schemas.microsoft.com/office/drawing/2014/main" id="{C91AE7D9-75CA-4080-96C6-9B817DE1E288}"/>
              </a:ext>
            </a:extLst>
          </p:cNvPr>
          <p:cNvSpPr>
            <a:spLocks noGrp="1"/>
          </p:cNvSpPr>
          <p:nvPr>
            <p:ph type="body" sz="quarter" idx="13"/>
          </p:nvPr>
        </p:nvSpPr>
        <p:spPr>
          <a:xfrm>
            <a:off x="949136" y="1455738"/>
            <a:ext cx="10293728" cy="1188530"/>
          </a:xfrm>
        </p:spPr>
        <p:txBody>
          <a:bodyPr/>
          <a:lstStyle/>
          <a:p>
            <a:r>
              <a:rPr lang="de-AT" dirty="0"/>
              <a:t>Werte die in der gesamten Verwendung gleich bleiben</a:t>
            </a:r>
          </a:p>
          <a:p>
            <a:r>
              <a:rPr lang="de-AT" dirty="0"/>
              <a:t>Verwendung kann Performance eines Programms etwas verbessern</a:t>
            </a:r>
          </a:p>
          <a:p>
            <a:r>
              <a:rPr lang="de-AT" dirty="0"/>
              <a:t>Beispiele:</a:t>
            </a:r>
          </a:p>
          <a:p>
            <a:pPr lvl="1"/>
            <a:r>
              <a:rPr lang="de-AT" dirty="0"/>
              <a:t>Bestimmung von Farben für die Beeinflussung des Designs mit JavaScript</a:t>
            </a:r>
          </a:p>
        </p:txBody>
      </p:sp>
      <p:sp>
        <p:nvSpPr>
          <p:cNvPr id="5" name="Textfeld 4">
            <a:extLst>
              <a:ext uri="{FF2B5EF4-FFF2-40B4-BE49-F238E27FC236}">
                <a16:creationId xmlns:a16="http://schemas.microsoft.com/office/drawing/2014/main" id="{0D411FC0-6CF5-4573-8B58-DBBC9B4A1A61}"/>
              </a:ext>
            </a:extLst>
          </p:cNvPr>
          <p:cNvSpPr txBox="1"/>
          <p:nvPr/>
        </p:nvSpPr>
        <p:spPr>
          <a:xfrm>
            <a:off x="3965803" y="3187245"/>
            <a:ext cx="3773941"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const a = "</a:t>
            </a:r>
            <a:r>
              <a:rPr lang="en-US" dirty="0" err="1"/>
              <a:t>mein</a:t>
            </a:r>
            <a:r>
              <a:rPr lang="en-US" dirty="0"/>
              <a:t> </a:t>
            </a:r>
            <a:r>
              <a:rPr lang="en-US" dirty="0" err="1"/>
              <a:t>erster</a:t>
            </a:r>
            <a:r>
              <a:rPr lang="en-US" dirty="0"/>
              <a:t> Text";</a:t>
            </a:r>
          </a:p>
          <a:p>
            <a:r>
              <a:rPr lang="en-US" dirty="0"/>
              <a:t>    alert(a);</a:t>
            </a:r>
          </a:p>
          <a:p>
            <a:r>
              <a:rPr lang="en-US" dirty="0"/>
              <a:t>&lt;/script&gt;</a:t>
            </a:r>
          </a:p>
        </p:txBody>
      </p:sp>
    </p:spTree>
    <p:extLst>
      <p:ext uri="{BB962C8B-B14F-4D97-AF65-F5344CB8AC3E}">
        <p14:creationId xmlns:p14="http://schemas.microsoft.com/office/powerpoint/2010/main" val="37766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6D5AB-C572-4F7D-8B07-F4D83E4D718D}"/>
              </a:ext>
            </a:extLst>
          </p:cNvPr>
          <p:cNvSpPr>
            <a:spLocks noGrp="1"/>
          </p:cNvSpPr>
          <p:nvPr>
            <p:ph type="title"/>
          </p:nvPr>
        </p:nvSpPr>
        <p:spPr/>
        <p:txBody>
          <a:bodyPr/>
          <a:lstStyle/>
          <a:p>
            <a:r>
              <a:rPr lang="de-AT" dirty="0"/>
              <a:t>Datentypen ermitteln</a:t>
            </a:r>
          </a:p>
        </p:txBody>
      </p:sp>
      <p:sp>
        <p:nvSpPr>
          <p:cNvPr id="3" name="Textplatzhalter 2">
            <a:extLst>
              <a:ext uri="{FF2B5EF4-FFF2-40B4-BE49-F238E27FC236}">
                <a16:creationId xmlns:a16="http://schemas.microsoft.com/office/drawing/2014/main" id="{90A320EF-8F59-4E17-A37A-8FB7FF9077BA}"/>
              </a:ext>
            </a:extLst>
          </p:cNvPr>
          <p:cNvSpPr>
            <a:spLocks noGrp="1"/>
          </p:cNvSpPr>
          <p:nvPr>
            <p:ph type="body" sz="quarter" idx="13"/>
          </p:nvPr>
        </p:nvSpPr>
        <p:spPr>
          <a:xfrm>
            <a:off x="949136" y="1163156"/>
            <a:ext cx="10293728" cy="608372"/>
          </a:xfrm>
        </p:spPr>
        <p:txBody>
          <a:bodyPr/>
          <a:lstStyle/>
          <a:p>
            <a:r>
              <a:rPr lang="de-AT" dirty="0"/>
              <a:t>Mit </a:t>
            </a:r>
            <a:r>
              <a:rPr lang="de-AT" dirty="0" err="1">
                <a:latin typeface="Consolas" panose="020B0609020204030204" pitchFamily="49" charset="0"/>
              </a:rPr>
              <a:t>typeof</a:t>
            </a:r>
            <a:r>
              <a:rPr lang="de-AT" dirty="0"/>
              <a:t> kann ausgegeben werden, um welchen Typ von Variable es sich handelt</a:t>
            </a:r>
          </a:p>
          <a:p>
            <a:r>
              <a:rPr lang="de-AT" dirty="0"/>
              <a:t>Befehl: </a:t>
            </a:r>
            <a:r>
              <a:rPr lang="de-AT" dirty="0" err="1">
                <a:latin typeface="Consolas" panose="020B0609020204030204" pitchFamily="49" charset="0"/>
              </a:rPr>
              <a:t>document.write</a:t>
            </a:r>
            <a:r>
              <a:rPr lang="de-AT" dirty="0"/>
              <a:t> schreibt Inhalte direkt in das Hauptfenster</a:t>
            </a:r>
          </a:p>
        </p:txBody>
      </p:sp>
      <p:pic>
        <p:nvPicPr>
          <p:cNvPr id="4" name="Grafik 3">
            <a:extLst>
              <a:ext uri="{FF2B5EF4-FFF2-40B4-BE49-F238E27FC236}">
                <a16:creationId xmlns:a16="http://schemas.microsoft.com/office/drawing/2014/main" id="{60F3423B-634A-47D9-ACE6-0B940D3869BF}"/>
              </a:ext>
            </a:extLst>
          </p:cNvPr>
          <p:cNvPicPr>
            <a:picLocks noChangeAspect="1"/>
          </p:cNvPicPr>
          <p:nvPr/>
        </p:nvPicPr>
        <p:blipFill>
          <a:blip r:embed="rId2"/>
          <a:stretch>
            <a:fillRect/>
          </a:stretch>
        </p:blipFill>
        <p:spPr>
          <a:xfrm>
            <a:off x="8783411" y="2773314"/>
            <a:ext cx="2266950" cy="1514475"/>
          </a:xfrm>
          <a:prstGeom prst="rect">
            <a:avLst/>
          </a:prstGeom>
        </p:spPr>
      </p:pic>
      <p:sp>
        <p:nvSpPr>
          <p:cNvPr id="6" name="Textfeld 5">
            <a:extLst>
              <a:ext uri="{FF2B5EF4-FFF2-40B4-BE49-F238E27FC236}">
                <a16:creationId xmlns:a16="http://schemas.microsoft.com/office/drawing/2014/main" id="{CC0CEE6B-277D-4BCE-95D7-A54B138B4446}"/>
              </a:ext>
            </a:extLst>
          </p:cNvPr>
          <p:cNvSpPr txBox="1"/>
          <p:nvPr/>
        </p:nvSpPr>
        <p:spPr>
          <a:xfrm>
            <a:off x="202066" y="1976281"/>
            <a:ext cx="8141834" cy="310854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ganzeZahl</a:t>
            </a:r>
            <a:r>
              <a:rPr lang="de-AT" dirty="0"/>
              <a:t> = 3;</a:t>
            </a:r>
          </a:p>
          <a:p>
            <a:r>
              <a:rPr lang="de-AT" dirty="0" err="1"/>
              <a:t>let</a:t>
            </a:r>
            <a:r>
              <a:rPr lang="de-AT" dirty="0"/>
              <a:t> kommazahl = 2.34;</a:t>
            </a:r>
          </a:p>
          <a:p>
            <a:r>
              <a:rPr lang="de-AT" dirty="0" err="1"/>
              <a:t>let</a:t>
            </a:r>
            <a:r>
              <a:rPr lang="de-AT" dirty="0"/>
              <a:t> </a:t>
            </a:r>
            <a:r>
              <a:rPr lang="de-AT" dirty="0" err="1"/>
              <a:t>buchstabe</a:t>
            </a:r>
            <a:r>
              <a:rPr lang="de-AT" dirty="0"/>
              <a:t> = "a";</a:t>
            </a:r>
          </a:p>
          <a:p>
            <a:r>
              <a:rPr lang="de-AT" dirty="0" err="1"/>
              <a:t>let</a:t>
            </a:r>
            <a:r>
              <a:rPr lang="de-AT" dirty="0"/>
              <a:t> </a:t>
            </a:r>
            <a:r>
              <a:rPr lang="de-AT" dirty="0" err="1"/>
              <a:t>wort</a:t>
            </a:r>
            <a:r>
              <a:rPr lang="de-AT" dirty="0"/>
              <a:t> = 'hallo';</a:t>
            </a:r>
          </a:p>
          <a:p>
            <a:r>
              <a:rPr lang="de-AT" dirty="0" err="1"/>
              <a:t>let</a:t>
            </a:r>
            <a:r>
              <a:rPr lang="de-AT" dirty="0"/>
              <a:t> wahrheitswert = </a:t>
            </a:r>
            <a:r>
              <a:rPr lang="de-AT" dirty="0" err="1"/>
              <a:t>true</a:t>
            </a:r>
            <a:r>
              <a:rPr lang="de-AT" dirty="0"/>
              <a:t>;</a:t>
            </a:r>
          </a:p>
          <a:p>
            <a:r>
              <a:rPr lang="de-AT" dirty="0" err="1"/>
              <a:t>let</a:t>
            </a:r>
            <a:r>
              <a:rPr lang="de-AT" dirty="0"/>
              <a:t> </a:t>
            </a:r>
            <a:r>
              <a:rPr lang="de-AT" dirty="0" err="1"/>
              <a:t>ohneInitialisierung</a:t>
            </a:r>
            <a:r>
              <a:rPr lang="de-AT" dirty="0"/>
              <a:t>;</a:t>
            </a:r>
          </a:p>
          <a:p>
            <a:br>
              <a:rPr lang="de-AT" dirty="0"/>
            </a:br>
            <a:r>
              <a:rPr lang="de-AT" dirty="0" err="1"/>
              <a:t>document.write</a:t>
            </a:r>
            <a:r>
              <a:rPr lang="de-AT" dirty="0"/>
              <a:t>("</a:t>
            </a:r>
            <a:r>
              <a:rPr lang="de-AT" dirty="0" err="1"/>
              <a:t>ganzeZahl</a:t>
            </a:r>
            <a:r>
              <a:rPr lang="de-AT" dirty="0"/>
              <a:t>: " + </a:t>
            </a:r>
            <a:r>
              <a:rPr lang="de-AT" dirty="0" err="1"/>
              <a:t>typeof</a:t>
            </a:r>
            <a:r>
              <a:rPr lang="de-AT" dirty="0"/>
              <a:t> </a:t>
            </a:r>
            <a:r>
              <a:rPr lang="de-AT" dirty="0" err="1"/>
              <a:t>ganzeZahl</a:t>
            </a:r>
            <a:r>
              <a:rPr lang="de-AT" dirty="0"/>
              <a:t> + "&lt;</a:t>
            </a:r>
            <a:r>
              <a:rPr lang="de-AT" dirty="0" err="1"/>
              <a:t>br</a:t>
            </a:r>
            <a:r>
              <a:rPr lang="de-AT" dirty="0"/>
              <a:t>&gt;");</a:t>
            </a:r>
          </a:p>
          <a:p>
            <a:r>
              <a:rPr lang="de-AT" dirty="0" err="1"/>
              <a:t>document.write</a:t>
            </a:r>
            <a:r>
              <a:rPr lang="de-AT" dirty="0"/>
              <a:t>("kommazahl: " + </a:t>
            </a:r>
            <a:r>
              <a:rPr lang="de-AT" dirty="0" err="1"/>
              <a:t>typeof</a:t>
            </a:r>
            <a:r>
              <a:rPr lang="de-AT" dirty="0"/>
              <a:t> kommazahl + "&lt;</a:t>
            </a:r>
            <a:r>
              <a:rPr lang="de-AT" dirty="0" err="1"/>
              <a:t>br</a:t>
            </a:r>
            <a:r>
              <a:rPr lang="de-AT" dirty="0"/>
              <a:t>&gt;");</a:t>
            </a:r>
          </a:p>
          <a:p>
            <a:r>
              <a:rPr lang="de-AT" dirty="0" err="1"/>
              <a:t>document.write</a:t>
            </a:r>
            <a:r>
              <a:rPr lang="de-AT" dirty="0"/>
              <a:t>("</a:t>
            </a:r>
            <a:r>
              <a:rPr lang="de-AT" dirty="0" err="1"/>
              <a:t>buchstabe</a:t>
            </a:r>
            <a:r>
              <a:rPr lang="de-AT" dirty="0"/>
              <a:t>: " + </a:t>
            </a:r>
            <a:r>
              <a:rPr lang="de-AT" dirty="0" err="1"/>
              <a:t>typeof</a:t>
            </a:r>
            <a:r>
              <a:rPr lang="de-AT" dirty="0"/>
              <a:t> </a:t>
            </a:r>
            <a:r>
              <a:rPr lang="de-AT" dirty="0" err="1"/>
              <a:t>buchstabe</a:t>
            </a:r>
            <a:r>
              <a:rPr lang="de-AT" dirty="0"/>
              <a:t> + "&lt;</a:t>
            </a:r>
            <a:r>
              <a:rPr lang="de-AT" dirty="0" err="1"/>
              <a:t>br</a:t>
            </a:r>
            <a:r>
              <a:rPr lang="de-AT" dirty="0"/>
              <a:t>&gt;");</a:t>
            </a:r>
          </a:p>
          <a:p>
            <a:r>
              <a:rPr lang="de-AT" dirty="0" err="1"/>
              <a:t>document.write</a:t>
            </a:r>
            <a:r>
              <a:rPr lang="de-AT" dirty="0"/>
              <a:t>("</a:t>
            </a:r>
            <a:r>
              <a:rPr lang="de-AT" dirty="0" err="1"/>
              <a:t>wort</a:t>
            </a:r>
            <a:r>
              <a:rPr lang="de-AT" dirty="0"/>
              <a:t>: " + </a:t>
            </a:r>
            <a:r>
              <a:rPr lang="de-AT" dirty="0" err="1"/>
              <a:t>typeof</a:t>
            </a:r>
            <a:r>
              <a:rPr lang="de-AT" dirty="0"/>
              <a:t> </a:t>
            </a:r>
            <a:r>
              <a:rPr lang="de-AT" dirty="0" err="1"/>
              <a:t>wort</a:t>
            </a:r>
            <a:r>
              <a:rPr lang="de-AT" dirty="0"/>
              <a:t> + "&lt;</a:t>
            </a:r>
            <a:r>
              <a:rPr lang="de-AT" dirty="0" err="1"/>
              <a:t>br</a:t>
            </a:r>
            <a:r>
              <a:rPr lang="de-AT" dirty="0"/>
              <a:t>&gt;");</a:t>
            </a:r>
          </a:p>
          <a:p>
            <a:r>
              <a:rPr lang="de-AT" dirty="0" err="1"/>
              <a:t>document.write</a:t>
            </a:r>
            <a:r>
              <a:rPr lang="de-AT" dirty="0"/>
              <a:t>("wahrheitswert: " + </a:t>
            </a:r>
            <a:r>
              <a:rPr lang="de-AT" dirty="0" err="1"/>
              <a:t>typeof</a:t>
            </a:r>
            <a:r>
              <a:rPr lang="de-AT" dirty="0"/>
              <a:t> wahrheitswert + "&lt;</a:t>
            </a:r>
            <a:r>
              <a:rPr lang="de-AT" dirty="0" err="1"/>
              <a:t>br</a:t>
            </a:r>
            <a:r>
              <a:rPr lang="de-AT" dirty="0"/>
              <a:t>&gt;");</a:t>
            </a:r>
          </a:p>
          <a:p>
            <a:r>
              <a:rPr lang="de-AT" dirty="0" err="1"/>
              <a:t>document.write</a:t>
            </a:r>
            <a:r>
              <a:rPr lang="de-AT" dirty="0"/>
              <a:t>("</a:t>
            </a:r>
            <a:r>
              <a:rPr lang="de-AT" dirty="0" err="1"/>
              <a:t>ohneInitialisierung</a:t>
            </a:r>
            <a:r>
              <a:rPr lang="de-AT" dirty="0"/>
              <a:t>: " + </a:t>
            </a:r>
            <a:r>
              <a:rPr lang="de-AT" dirty="0" err="1"/>
              <a:t>typeof</a:t>
            </a:r>
            <a:r>
              <a:rPr lang="de-AT" dirty="0"/>
              <a:t> </a:t>
            </a:r>
            <a:r>
              <a:rPr lang="de-AT" dirty="0" err="1"/>
              <a:t>ohneInitialisierung</a:t>
            </a:r>
            <a:r>
              <a:rPr lang="de-AT" dirty="0"/>
              <a:t> + "&lt;</a:t>
            </a:r>
            <a:r>
              <a:rPr lang="de-AT" dirty="0" err="1"/>
              <a:t>br</a:t>
            </a:r>
            <a:r>
              <a:rPr lang="de-AT" dirty="0"/>
              <a:t>&gt;");</a:t>
            </a:r>
          </a:p>
        </p:txBody>
      </p:sp>
      <p:sp>
        <p:nvSpPr>
          <p:cNvPr id="7" name="Textplatzhalter 2">
            <a:extLst>
              <a:ext uri="{FF2B5EF4-FFF2-40B4-BE49-F238E27FC236}">
                <a16:creationId xmlns:a16="http://schemas.microsoft.com/office/drawing/2014/main" id="{21F83AB0-93F7-46DB-9815-3279ACA6D0B8}"/>
              </a:ext>
            </a:extLst>
          </p:cNvPr>
          <p:cNvSpPr txBox="1">
            <a:spLocks/>
          </p:cNvSpPr>
          <p:nvPr/>
        </p:nvSpPr>
        <p:spPr>
          <a:xfrm>
            <a:off x="949136" y="5390658"/>
            <a:ext cx="1029372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Ganze Zahlen und Fließkommazahlen behandelt JS gleich als </a:t>
            </a:r>
            <a:r>
              <a:rPr lang="de-AT" dirty="0" err="1"/>
              <a:t>number</a:t>
            </a:r>
            <a:endParaRPr lang="de-AT" dirty="0"/>
          </a:p>
          <a:p>
            <a:r>
              <a:rPr lang="de-AT" dirty="0"/>
              <a:t>Typ einer Variable kann sich in JS im laufe des Programms ändern</a:t>
            </a:r>
          </a:p>
        </p:txBody>
      </p:sp>
    </p:spTree>
    <p:extLst>
      <p:ext uri="{BB962C8B-B14F-4D97-AF65-F5344CB8AC3E}">
        <p14:creationId xmlns:p14="http://schemas.microsoft.com/office/powerpoint/2010/main" val="23121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F39D81-5CF4-4681-AB68-A5820251B26E}"/>
              </a:ext>
            </a:extLst>
          </p:cNvPr>
          <p:cNvSpPr>
            <a:spLocks noGrp="1"/>
          </p:cNvSpPr>
          <p:nvPr>
            <p:ph type="body" sz="quarter" idx="13"/>
          </p:nvPr>
        </p:nvSpPr>
        <p:spPr>
          <a:xfrm>
            <a:off x="949136" y="1455738"/>
            <a:ext cx="10293728" cy="2219069"/>
          </a:xfrm>
        </p:spPr>
        <p:txBody>
          <a:bodyPr/>
          <a:lstStyle/>
          <a:p>
            <a:r>
              <a:rPr lang="de-AT" dirty="0"/>
              <a:t>Eingabeaufforderung durch prompt-Befehl</a:t>
            </a:r>
          </a:p>
          <a:p>
            <a:r>
              <a:rPr lang="de-AT" dirty="0"/>
              <a:t>Ausgabe des Datentyp (</a:t>
            </a:r>
            <a:r>
              <a:rPr lang="de-AT" dirty="0" err="1">
                <a:latin typeface="Consolas" panose="020B0609020204030204" pitchFamily="49" charset="0"/>
              </a:rPr>
              <a:t>string</a:t>
            </a:r>
            <a:r>
              <a:rPr lang="de-AT" dirty="0"/>
              <a:t>)</a:t>
            </a:r>
          </a:p>
          <a:p>
            <a:r>
              <a:rPr lang="de-AT" dirty="0"/>
              <a:t>Ausgabe und versuch einen String mit einer Zahl zu addieren, es kommt zu einer </a:t>
            </a:r>
            <a:r>
              <a:rPr lang="de-AT" dirty="0" err="1"/>
              <a:t>Konkatenaktion</a:t>
            </a:r>
            <a:endParaRPr lang="de-AT" dirty="0"/>
          </a:p>
          <a:p>
            <a:r>
              <a:rPr lang="de-AT" dirty="0"/>
              <a:t>Ausgabe von Zeilenumbrüchen</a:t>
            </a:r>
          </a:p>
          <a:p>
            <a:r>
              <a:rPr lang="de-AT" dirty="0"/>
              <a:t>Umwandlung des Eingabewerts in eine Zahl</a:t>
            </a:r>
          </a:p>
          <a:p>
            <a:r>
              <a:rPr lang="de-AT" dirty="0"/>
              <a:t>Ausgabe und </a:t>
            </a:r>
            <a:r>
              <a:rPr lang="de-AT" dirty="0" err="1"/>
              <a:t>addition</a:t>
            </a:r>
            <a:r>
              <a:rPr lang="de-AT" dirty="0"/>
              <a:t> der Zahl mit </a:t>
            </a:r>
            <a:r>
              <a:rPr lang="de-AT" dirty="0">
                <a:latin typeface="Consolas" panose="020B0609020204030204" pitchFamily="49" charset="0"/>
              </a:rPr>
              <a:t>3</a:t>
            </a:r>
            <a:r>
              <a:rPr lang="de-AT" dirty="0"/>
              <a:t> = richtiges Ergebnis</a:t>
            </a:r>
          </a:p>
          <a:p>
            <a:endParaRPr lang="de-AT" dirty="0"/>
          </a:p>
        </p:txBody>
      </p:sp>
      <p:sp>
        <p:nvSpPr>
          <p:cNvPr id="4" name="Titel 1">
            <a:extLst>
              <a:ext uri="{FF2B5EF4-FFF2-40B4-BE49-F238E27FC236}">
                <a16:creationId xmlns:a16="http://schemas.microsoft.com/office/drawing/2014/main" id="{B95FCC27-0E50-4016-A818-F6076D863600}"/>
              </a:ext>
            </a:extLst>
          </p:cNvPr>
          <p:cNvSpPr>
            <a:spLocks noGrp="1"/>
          </p:cNvSpPr>
          <p:nvPr>
            <p:ph type="title"/>
          </p:nvPr>
        </p:nvSpPr>
        <p:spPr>
          <a:xfrm>
            <a:off x="949325" y="222250"/>
            <a:ext cx="10293350" cy="547688"/>
          </a:xfrm>
        </p:spPr>
        <p:txBody>
          <a:bodyPr/>
          <a:lstStyle/>
          <a:p>
            <a:r>
              <a:rPr lang="de-AT" dirty="0"/>
              <a:t>Datentypen verändern</a:t>
            </a:r>
          </a:p>
        </p:txBody>
      </p:sp>
      <p:sp>
        <p:nvSpPr>
          <p:cNvPr id="6" name="Textfeld 5">
            <a:extLst>
              <a:ext uri="{FF2B5EF4-FFF2-40B4-BE49-F238E27FC236}">
                <a16:creationId xmlns:a16="http://schemas.microsoft.com/office/drawing/2014/main" id="{4729CA0F-CAC8-47C3-B3D5-3BC931A17ED3}"/>
              </a:ext>
            </a:extLst>
          </p:cNvPr>
          <p:cNvSpPr txBox="1"/>
          <p:nvPr/>
        </p:nvSpPr>
        <p:spPr>
          <a:xfrm>
            <a:off x="242888" y="3695718"/>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eingabe</a:t>
            </a:r>
            <a:r>
              <a:rPr lang="de-AT" dirty="0"/>
              <a:t> = prompt("Gib eine Zahl ein:");</a:t>
            </a:r>
          </a:p>
          <a:p>
            <a:r>
              <a:rPr lang="de-AT" dirty="0" err="1"/>
              <a:t>document.write</a:t>
            </a:r>
            <a:r>
              <a:rPr lang="de-AT" dirty="0"/>
              <a:t>("Datentyp: " + </a:t>
            </a:r>
            <a:r>
              <a:rPr lang="de-AT" dirty="0" err="1"/>
              <a:t>typeof</a:t>
            </a:r>
            <a:r>
              <a:rPr lang="de-AT" dirty="0"/>
              <a:t> </a:t>
            </a:r>
            <a:r>
              <a:rPr lang="de-AT" dirty="0" err="1"/>
              <a:t>eingabe</a:t>
            </a:r>
            <a:r>
              <a:rPr lang="de-AT" dirty="0"/>
              <a:t> + "&lt;</a:t>
            </a:r>
            <a:r>
              <a:rPr lang="de-AT" dirty="0" err="1"/>
              <a:t>br</a:t>
            </a:r>
            <a:r>
              <a:rPr lang="de-AT" dirty="0"/>
              <a:t>&gt;");</a:t>
            </a:r>
          </a:p>
          <a:p>
            <a:r>
              <a:rPr lang="de-AT" dirty="0" err="1"/>
              <a:t>document.write</a:t>
            </a:r>
            <a:r>
              <a:rPr lang="de-AT" dirty="0"/>
              <a:t>(</a:t>
            </a:r>
            <a:r>
              <a:rPr lang="de-AT" dirty="0" err="1"/>
              <a:t>eingabe</a:t>
            </a:r>
            <a:r>
              <a:rPr lang="de-AT" dirty="0"/>
              <a:t> + 3);</a:t>
            </a:r>
          </a:p>
          <a:p>
            <a:r>
              <a:rPr lang="de-AT" dirty="0" err="1"/>
              <a:t>document.write</a:t>
            </a:r>
            <a:r>
              <a:rPr lang="de-AT" dirty="0"/>
              <a:t>("&lt;</a:t>
            </a:r>
            <a:r>
              <a:rPr lang="de-AT" dirty="0" err="1"/>
              <a:t>br</a:t>
            </a:r>
            <a:r>
              <a:rPr lang="de-AT" dirty="0"/>
              <a:t>&gt;&lt;</a:t>
            </a:r>
            <a:r>
              <a:rPr lang="de-AT" dirty="0" err="1"/>
              <a:t>br</a:t>
            </a:r>
            <a:r>
              <a:rPr lang="de-AT" dirty="0"/>
              <a:t>&gt;");</a:t>
            </a:r>
          </a:p>
          <a:p>
            <a:r>
              <a:rPr lang="de-AT" dirty="0" err="1"/>
              <a:t>eingabe</a:t>
            </a:r>
            <a:r>
              <a:rPr lang="de-AT" dirty="0"/>
              <a:t> = </a:t>
            </a:r>
            <a:r>
              <a:rPr lang="de-AT" dirty="0" err="1"/>
              <a:t>Number</a:t>
            </a:r>
            <a:r>
              <a:rPr lang="de-AT" dirty="0"/>
              <a:t>(</a:t>
            </a:r>
            <a:r>
              <a:rPr lang="de-AT" dirty="0" err="1"/>
              <a:t>eingabe</a:t>
            </a:r>
            <a:r>
              <a:rPr lang="de-AT" dirty="0"/>
              <a:t>);</a:t>
            </a:r>
          </a:p>
          <a:p>
            <a:r>
              <a:rPr lang="de-AT" dirty="0" err="1"/>
              <a:t>document.write</a:t>
            </a:r>
            <a:r>
              <a:rPr lang="de-AT" dirty="0"/>
              <a:t>("Datentyp: " + </a:t>
            </a:r>
            <a:r>
              <a:rPr lang="de-AT" dirty="0" err="1"/>
              <a:t>typeof</a:t>
            </a:r>
            <a:r>
              <a:rPr lang="de-AT" dirty="0"/>
              <a:t> </a:t>
            </a:r>
            <a:r>
              <a:rPr lang="de-AT" dirty="0" err="1"/>
              <a:t>eingabe</a:t>
            </a:r>
            <a:r>
              <a:rPr lang="de-AT" dirty="0"/>
              <a:t> + "&lt;</a:t>
            </a:r>
            <a:r>
              <a:rPr lang="de-AT" dirty="0" err="1"/>
              <a:t>br</a:t>
            </a:r>
            <a:r>
              <a:rPr lang="de-AT" dirty="0"/>
              <a:t>&gt;");</a:t>
            </a:r>
          </a:p>
          <a:p>
            <a:r>
              <a:rPr lang="de-AT" dirty="0" err="1"/>
              <a:t>document.write</a:t>
            </a:r>
            <a:r>
              <a:rPr lang="de-AT" dirty="0"/>
              <a:t>(</a:t>
            </a:r>
            <a:r>
              <a:rPr lang="de-AT" dirty="0" err="1"/>
              <a:t>eingabe</a:t>
            </a:r>
            <a:r>
              <a:rPr lang="de-AT" dirty="0"/>
              <a:t> + 3);</a:t>
            </a:r>
          </a:p>
        </p:txBody>
      </p:sp>
      <p:pic>
        <p:nvPicPr>
          <p:cNvPr id="7" name="Grafik 6">
            <a:extLst>
              <a:ext uri="{FF2B5EF4-FFF2-40B4-BE49-F238E27FC236}">
                <a16:creationId xmlns:a16="http://schemas.microsoft.com/office/drawing/2014/main" id="{6BCB0B58-3D62-4402-BF60-43A01EC419AB}"/>
              </a:ext>
            </a:extLst>
          </p:cNvPr>
          <p:cNvPicPr>
            <a:picLocks noChangeAspect="1"/>
          </p:cNvPicPr>
          <p:nvPr/>
        </p:nvPicPr>
        <p:blipFill>
          <a:blip r:embed="rId2"/>
          <a:stretch>
            <a:fillRect/>
          </a:stretch>
        </p:blipFill>
        <p:spPr>
          <a:xfrm>
            <a:off x="7067550" y="3695718"/>
            <a:ext cx="1600200" cy="1447800"/>
          </a:xfrm>
          <a:prstGeom prst="rect">
            <a:avLst/>
          </a:prstGeom>
        </p:spPr>
      </p:pic>
    </p:spTree>
    <p:extLst>
      <p:ext uri="{BB962C8B-B14F-4D97-AF65-F5344CB8AC3E}">
        <p14:creationId xmlns:p14="http://schemas.microsoft.com/office/powerpoint/2010/main" val="378152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CE4B4-5E0F-4A33-BC42-4215D6D53B99}"/>
              </a:ext>
            </a:extLst>
          </p:cNvPr>
          <p:cNvSpPr>
            <a:spLocks noGrp="1"/>
          </p:cNvSpPr>
          <p:nvPr>
            <p:ph type="title"/>
          </p:nvPr>
        </p:nvSpPr>
        <p:spPr/>
        <p:txBody>
          <a:bodyPr/>
          <a:lstStyle/>
          <a:p>
            <a:r>
              <a:rPr lang="de-AT" dirty="0"/>
              <a:t>Operationen mit Variablen durchführen</a:t>
            </a:r>
          </a:p>
        </p:txBody>
      </p:sp>
      <p:pic>
        <p:nvPicPr>
          <p:cNvPr id="4" name="Grafik 3">
            <a:extLst>
              <a:ext uri="{FF2B5EF4-FFF2-40B4-BE49-F238E27FC236}">
                <a16:creationId xmlns:a16="http://schemas.microsoft.com/office/drawing/2014/main" id="{CBBD8536-716E-4D20-B1DC-CE0C5BF2D6A0}"/>
              </a:ext>
            </a:extLst>
          </p:cNvPr>
          <p:cNvPicPr>
            <a:picLocks noChangeAspect="1"/>
          </p:cNvPicPr>
          <p:nvPr/>
        </p:nvPicPr>
        <p:blipFill>
          <a:blip r:embed="rId2"/>
          <a:stretch>
            <a:fillRect/>
          </a:stretch>
        </p:blipFill>
        <p:spPr>
          <a:xfrm>
            <a:off x="2261846" y="4100280"/>
            <a:ext cx="1647825" cy="1009650"/>
          </a:xfrm>
          <a:prstGeom prst="rect">
            <a:avLst/>
          </a:prstGeom>
        </p:spPr>
      </p:pic>
      <p:sp>
        <p:nvSpPr>
          <p:cNvPr id="6" name="Textfeld 5">
            <a:extLst>
              <a:ext uri="{FF2B5EF4-FFF2-40B4-BE49-F238E27FC236}">
                <a16:creationId xmlns:a16="http://schemas.microsoft.com/office/drawing/2014/main" id="{FF876596-E8C5-4B53-B6F8-C56F54A409BD}"/>
              </a:ext>
            </a:extLst>
          </p:cNvPr>
          <p:cNvSpPr txBox="1"/>
          <p:nvPr/>
        </p:nvSpPr>
        <p:spPr>
          <a:xfrm>
            <a:off x="316365" y="1247326"/>
            <a:ext cx="7186613"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meineVariable</a:t>
            </a:r>
            <a:r>
              <a:rPr lang="de-AT" dirty="0"/>
              <a:t> = 3;</a:t>
            </a:r>
          </a:p>
          <a:p>
            <a:r>
              <a:rPr lang="de-AT" dirty="0" err="1"/>
              <a:t>meineVariable</a:t>
            </a:r>
            <a:r>
              <a:rPr lang="de-AT" dirty="0"/>
              <a:t> = </a:t>
            </a:r>
            <a:r>
              <a:rPr lang="de-AT" dirty="0" err="1"/>
              <a:t>meineVariable</a:t>
            </a:r>
            <a:r>
              <a:rPr lang="de-AT" dirty="0"/>
              <a:t> * 2;</a:t>
            </a:r>
          </a:p>
          <a:p>
            <a:r>
              <a:rPr lang="de-AT" dirty="0" err="1"/>
              <a:t>document.write</a:t>
            </a:r>
            <a:r>
              <a:rPr lang="de-AT" dirty="0"/>
              <a:t>(</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2;</a:t>
            </a:r>
          </a:p>
          <a:p>
            <a:r>
              <a:rPr lang="de-AT" dirty="0" err="1"/>
              <a:t>document.write</a:t>
            </a:r>
            <a:r>
              <a:rPr lang="de-AT" dirty="0"/>
              <a:t>("Kurzschreibweise: " + </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a:t>
            </a:r>
            <a:r>
              <a:rPr lang="de-AT" dirty="0" err="1"/>
              <a:t>meineVariable</a:t>
            </a:r>
            <a:r>
              <a:rPr lang="de-AT" dirty="0"/>
              <a:t> + 5;</a:t>
            </a:r>
          </a:p>
          <a:p>
            <a:r>
              <a:rPr lang="de-AT" dirty="0" err="1"/>
              <a:t>document.write</a:t>
            </a:r>
            <a:r>
              <a:rPr lang="de-AT" dirty="0"/>
              <a:t>(</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5;</a:t>
            </a:r>
          </a:p>
          <a:p>
            <a:r>
              <a:rPr lang="de-AT" dirty="0" err="1"/>
              <a:t>document.write</a:t>
            </a:r>
            <a:r>
              <a:rPr lang="de-AT" dirty="0"/>
              <a:t>("Kurzschreibweise: " + </a:t>
            </a:r>
            <a:r>
              <a:rPr lang="de-AT" dirty="0" err="1"/>
              <a:t>meineVariable</a:t>
            </a:r>
            <a:r>
              <a:rPr lang="de-AT" dirty="0"/>
              <a:t> + "&lt;</a:t>
            </a:r>
            <a:r>
              <a:rPr lang="de-AT" dirty="0" err="1"/>
              <a:t>br</a:t>
            </a:r>
            <a:r>
              <a:rPr lang="de-AT" dirty="0"/>
              <a:t>&gt;");</a:t>
            </a:r>
          </a:p>
        </p:txBody>
      </p:sp>
      <p:graphicFrame>
        <p:nvGraphicFramePr>
          <p:cNvPr id="7" name="Tabelle 7">
            <a:extLst>
              <a:ext uri="{FF2B5EF4-FFF2-40B4-BE49-F238E27FC236}">
                <a16:creationId xmlns:a16="http://schemas.microsoft.com/office/drawing/2014/main" id="{4E5AB9B3-19BD-485C-BFA6-BCA2326B13B5}"/>
              </a:ext>
            </a:extLst>
          </p:cNvPr>
          <p:cNvGraphicFramePr>
            <a:graphicFrameLocks noGrp="1"/>
          </p:cNvGraphicFramePr>
          <p:nvPr>
            <p:extLst>
              <p:ext uri="{D42A27DB-BD31-4B8C-83A1-F6EECF244321}">
                <p14:modId xmlns:p14="http://schemas.microsoft.com/office/powerpoint/2010/main" val="1921514630"/>
              </p:ext>
            </p:extLst>
          </p:nvPr>
        </p:nvGraphicFramePr>
        <p:xfrm>
          <a:off x="8031161" y="1348562"/>
          <a:ext cx="3397252" cy="4297680"/>
        </p:xfrm>
        <a:graphic>
          <a:graphicData uri="http://schemas.openxmlformats.org/drawingml/2006/table">
            <a:tbl>
              <a:tblPr firstRow="1" bandRow="1">
                <a:tableStyleId>{5C22544A-7EE6-4342-B048-85BDC9FD1C3A}</a:tableStyleId>
              </a:tblPr>
              <a:tblGrid>
                <a:gridCol w="786268">
                  <a:extLst>
                    <a:ext uri="{9D8B030D-6E8A-4147-A177-3AD203B41FA5}">
                      <a16:colId xmlns:a16="http://schemas.microsoft.com/office/drawing/2014/main" val="428843161"/>
                    </a:ext>
                  </a:extLst>
                </a:gridCol>
                <a:gridCol w="2610984">
                  <a:extLst>
                    <a:ext uri="{9D8B030D-6E8A-4147-A177-3AD203B41FA5}">
                      <a16:colId xmlns:a16="http://schemas.microsoft.com/office/drawing/2014/main" val="1320404676"/>
                    </a:ext>
                  </a:extLst>
                </a:gridCol>
              </a:tblGrid>
              <a:tr h="269220">
                <a:tc>
                  <a:txBody>
                    <a:bodyPr/>
                    <a:lstStyle/>
                    <a:p>
                      <a:r>
                        <a:rPr lang="de-AT" sz="1200" dirty="0"/>
                        <a:t>Zeichen</a:t>
                      </a:r>
                    </a:p>
                  </a:txBody>
                  <a:tcPr/>
                </a:tc>
                <a:tc>
                  <a:txBody>
                    <a:bodyPr/>
                    <a:lstStyle/>
                    <a:p>
                      <a:r>
                        <a:rPr lang="de-AT" sz="1200" dirty="0"/>
                        <a:t>Beschreibung</a:t>
                      </a:r>
                    </a:p>
                  </a:txBody>
                  <a:tcPr/>
                </a:tc>
                <a:extLst>
                  <a:ext uri="{0D108BD9-81ED-4DB2-BD59-A6C34878D82A}">
                    <a16:rowId xmlns:a16="http://schemas.microsoft.com/office/drawing/2014/main" val="3826917902"/>
                  </a:ext>
                </a:extLst>
              </a:tr>
              <a:tr h="269220">
                <a:tc>
                  <a:txBody>
                    <a:bodyPr/>
                    <a:lstStyle/>
                    <a:p>
                      <a:r>
                        <a:rPr lang="de-AT" sz="1200" dirty="0"/>
                        <a:t>+</a:t>
                      </a:r>
                    </a:p>
                  </a:txBody>
                  <a:tcPr/>
                </a:tc>
                <a:tc>
                  <a:txBody>
                    <a:bodyPr/>
                    <a:lstStyle/>
                    <a:p>
                      <a:r>
                        <a:rPr lang="de-AT" sz="1200" dirty="0"/>
                        <a:t>Addition</a:t>
                      </a:r>
                    </a:p>
                  </a:txBody>
                  <a:tcPr/>
                </a:tc>
                <a:extLst>
                  <a:ext uri="{0D108BD9-81ED-4DB2-BD59-A6C34878D82A}">
                    <a16:rowId xmlns:a16="http://schemas.microsoft.com/office/drawing/2014/main" val="3183555324"/>
                  </a:ext>
                </a:extLst>
              </a:tr>
              <a:tr h="269220">
                <a:tc>
                  <a:txBody>
                    <a:bodyPr/>
                    <a:lstStyle/>
                    <a:p>
                      <a:r>
                        <a:rPr lang="de-AT" sz="1200" dirty="0"/>
                        <a:t>-</a:t>
                      </a:r>
                    </a:p>
                  </a:txBody>
                  <a:tcPr/>
                </a:tc>
                <a:tc>
                  <a:txBody>
                    <a:bodyPr/>
                    <a:lstStyle/>
                    <a:p>
                      <a:r>
                        <a:rPr lang="de-AT" sz="1200" dirty="0"/>
                        <a:t>Subration</a:t>
                      </a:r>
                    </a:p>
                  </a:txBody>
                  <a:tcPr/>
                </a:tc>
                <a:extLst>
                  <a:ext uri="{0D108BD9-81ED-4DB2-BD59-A6C34878D82A}">
                    <a16:rowId xmlns:a16="http://schemas.microsoft.com/office/drawing/2014/main" val="3824797444"/>
                  </a:ext>
                </a:extLst>
              </a:tr>
              <a:tr h="269220">
                <a:tc>
                  <a:txBody>
                    <a:bodyPr/>
                    <a:lstStyle/>
                    <a:p>
                      <a:r>
                        <a:rPr lang="de-AT" sz="1200" dirty="0"/>
                        <a:t>/</a:t>
                      </a:r>
                    </a:p>
                  </a:txBody>
                  <a:tcPr/>
                </a:tc>
                <a:tc>
                  <a:txBody>
                    <a:bodyPr/>
                    <a:lstStyle/>
                    <a:p>
                      <a:r>
                        <a:rPr lang="de-AT" sz="1200" dirty="0"/>
                        <a:t>Division</a:t>
                      </a:r>
                    </a:p>
                  </a:txBody>
                  <a:tcPr/>
                </a:tc>
                <a:extLst>
                  <a:ext uri="{0D108BD9-81ED-4DB2-BD59-A6C34878D82A}">
                    <a16:rowId xmlns:a16="http://schemas.microsoft.com/office/drawing/2014/main" val="1948115746"/>
                  </a:ext>
                </a:extLst>
              </a:tr>
              <a:tr h="269220">
                <a:tc>
                  <a:txBody>
                    <a:bodyPr/>
                    <a:lstStyle/>
                    <a:p>
                      <a:r>
                        <a:rPr lang="de-AT" sz="1200" dirty="0"/>
                        <a:t>*</a:t>
                      </a:r>
                    </a:p>
                  </a:txBody>
                  <a:tcPr/>
                </a:tc>
                <a:tc>
                  <a:txBody>
                    <a:bodyPr/>
                    <a:lstStyle/>
                    <a:p>
                      <a:r>
                        <a:rPr lang="de-AT" sz="1200" dirty="0"/>
                        <a:t>Multiplikation</a:t>
                      </a:r>
                    </a:p>
                  </a:txBody>
                  <a:tcPr/>
                </a:tc>
                <a:extLst>
                  <a:ext uri="{0D108BD9-81ED-4DB2-BD59-A6C34878D82A}">
                    <a16:rowId xmlns:a16="http://schemas.microsoft.com/office/drawing/2014/main" val="3662099282"/>
                  </a:ext>
                </a:extLst>
              </a:tr>
              <a:tr h="269220">
                <a:tc>
                  <a:txBody>
                    <a:bodyPr/>
                    <a:lstStyle/>
                    <a:p>
                      <a:r>
                        <a:rPr lang="de-AT" sz="1200" dirty="0"/>
                        <a:t>**</a:t>
                      </a:r>
                    </a:p>
                  </a:txBody>
                  <a:tcPr/>
                </a:tc>
                <a:tc>
                  <a:txBody>
                    <a:bodyPr/>
                    <a:lstStyle/>
                    <a:p>
                      <a:r>
                        <a:rPr lang="de-AT" sz="1200" dirty="0"/>
                        <a:t>Potenz</a:t>
                      </a:r>
                    </a:p>
                  </a:txBody>
                  <a:tcPr/>
                </a:tc>
                <a:extLst>
                  <a:ext uri="{0D108BD9-81ED-4DB2-BD59-A6C34878D82A}">
                    <a16:rowId xmlns:a16="http://schemas.microsoft.com/office/drawing/2014/main" val="1519609526"/>
                  </a:ext>
                </a:extLst>
              </a:tr>
              <a:tr h="269220">
                <a:tc>
                  <a:txBody>
                    <a:bodyPr/>
                    <a:lstStyle/>
                    <a:p>
                      <a:r>
                        <a:rPr lang="de-AT" sz="1200" dirty="0"/>
                        <a:t>%</a:t>
                      </a:r>
                    </a:p>
                  </a:txBody>
                  <a:tcPr/>
                </a:tc>
                <a:tc>
                  <a:txBody>
                    <a:bodyPr/>
                    <a:lstStyle/>
                    <a:p>
                      <a:r>
                        <a:rPr lang="de-AT" sz="1200" dirty="0"/>
                        <a:t>Modulo</a:t>
                      </a:r>
                    </a:p>
                  </a:txBody>
                  <a:tcPr/>
                </a:tc>
                <a:extLst>
                  <a:ext uri="{0D108BD9-81ED-4DB2-BD59-A6C34878D82A}">
                    <a16:rowId xmlns:a16="http://schemas.microsoft.com/office/drawing/2014/main" val="908724729"/>
                  </a:ext>
                </a:extLst>
              </a:tr>
              <a:tr h="269220">
                <a:tc>
                  <a:txBody>
                    <a:bodyPr/>
                    <a:lstStyle/>
                    <a:p>
                      <a:r>
                        <a:rPr lang="de-AT" sz="1200" dirty="0"/>
                        <a:t>+=</a:t>
                      </a:r>
                    </a:p>
                  </a:txBody>
                  <a:tcPr/>
                </a:tc>
                <a:tc>
                  <a:txBody>
                    <a:bodyPr/>
                    <a:lstStyle/>
                    <a:p>
                      <a:r>
                        <a:rPr lang="de-AT" sz="1200" dirty="0"/>
                        <a:t>Erhöhung um den angegebenen Wert</a:t>
                      </a:r>
                    </a:p>
                  </a:txBody>
                  <a:tcPr/>
                </a:tc>
                <a:extLst>
                  <a:ext uri="{0D108BD9-81ED-4DB2-BD59-A6C34878D82A}">
                    <a16:rowId xmlns:a16="http://schemas.microsoft.com/office/drawing/2014/main" val="3130428652"/>
                  </a:ext>
                </a:extLst>
              </a:tr>
              <a:tr h="269220">
                <a:tc>
                  <a:txBody>
                    <a:bodyPr/>
                    <a:lstStyle/>
                    <a:p>
                      <a:r>
                        <a:rPr lang="de-AT" sz="1200" dirty="0"/>
                        <a:t>-=</a:t>
                      </a:r>
                    </a:p>
                  </a:txBody>
                  <a:tcPr/>
                </a:tc>
                <a:tc>
                  <a:txBody>
                    <a:bodyPr/>
                    <a:lstStyle/>
                    <a:p>
                      <a:r>
                        <a:rPr lang="de-AT" sz="1200" dirty="0"/>
                        <a:t>Erniedrigung um den angegebenen Wert</a:t>
                      </a:r>
                    </a:p>
                  </a:txBody>
                  <a:tcPr/>
                </a:tc>
                <a:extLst>
                  <a:ext uri="{0D108BD9-81ED-4DB2-BD59-A6C34878D82A}">
                    <a16:rowId xmlns:a16="http://schemas.microsoft.com/office/drawing/2014/main" val="3918250710"/>
                  </a:ext>
                </a:extLst>
              </a:tr>
              <a:tr h="269220">
                <a:tc>
                  <a:txBody>
                    <a:bodyPr/>
                    <a:lstStyle/>
                    <a:p>
                      <a:r>
                        <a:rPr lang="de-AT" sz="1200" dirty="0"/>
                        <a:t>*=</a:t>
                      </a:r>
                    </a:p>
                  </a:txBody>
                  <a:tcPr/>
                </a:tc>
                <a:tc>
                  <a:txBody>
                    <a:bodyPr/>
                    <a:lstStyle/>
                    <a:p>
                      <a:r>
                        <a:rPr lang="de-AT" sz="1200" dirty="0"/>
                        <a:t>Variable wird mit dem angegebenen Wert multipliziert</a:t>
                      </a:r>
                    </a:p>
                  </a:txBody>
                  <a:tcPr/>
                </a:tc>
                <a:extLst>
                  <a:ext uri="{0D108BD9-81ED-4DB2-BD59-A6C34878D82A}">
                    <a16:rowId xmlns:a16="http://schemas.microsoft.com/office/drawing/2014/main" val="3129186359"/>
                  </a:ext>
                </a:extLst>
              </a:tr>
              <a:tr h="269220">
                <a:tc>
                  <a:txBody>
                    <a:bodyPr/>
                    <a:lstStyle/>
                    <a:p>
                      <a:r>
                        <a:rPr lang="de-AT" sz="1200" dirty="0"/>
                        <a:t>/=</a:t>
                      </a:r>
                    </a:p>
                  </a:txBody>
                  <a:tcPr/>
                </a:tc>
                <a:tc>
                  <a:txBody>
                    <a:bodyPr/>
                    <a:lstStyle/>
                    <a:p>
                      <a:r>
                        <a:rPr lang="de-AT" sz="1200" dirty="0"/>
                        <a:t>Variable wird durch den angegebenen Wert geteilt</a:t>
                      </a:r>
                    </a:p>
                  </a:txBody>
                  <a:tcPr/>
                </a:tc>
                <a:extLst>
                  <a:ext uri="{0D108BD9-81ED-4DB2-BD59-A6C34878D82A}">
                    <a16:rowId xmlns:a16="http://schemas.microsoft.com/office/drawing/2014/main" val="900010046"/>
                  </a:ext>
                </a:extLst>
              </a:tr>
              <a:tr h="269220">
                <a:tc>
                  <a:txBody>
                    <a:bodyPr/>
                    <a:lstStyle/>
                    <a:p>
                      <a:r>
                        <a:rPr lang="de-AT" sz="1200" dirty="0"/>
                        <a:t>++</a:t>
                      </a:r>
                    </a:p>
                  </a:txBody>
                  <a:tcPr/>
                </a:tc>
                <a:tc>
                  <a:txBody>
                    <a:bodyPr/>
                    <a:lstStyle/>
                    <a:p>
                      <a:r>
                        <a:rPr lang="de-AT" sz="1200" dirty="0"/>
                        <a:t>Erhöhung um 1</a:t>
                      </a:r>
                    </a:p>
                  </a:txBody>
                  <a:tcPr/>
                </a:tc>
                <a:extLst>
                  <a:ext uri="{0D108BD9-81ED-4DB2-BD59-A6C34878D82A}">
                    <a16:rowId xmlns:a16="http://schemas.microsoft.com/office/drawing/2014/main" val="2166437708"/>
                  </a:ext>
                </a:extLst>
              </a:tr>
              <a:tr h="269220">
                <a:tc>
                  <a:txBody>
                    <a:bodyPr/>
                    <a:lstStyle/>
                    <a:p>
                      <a:r>
                        <a:rPr lang="de-AT" sz="1200" dirty="0"/>
                        <a:t>--</a:t>
                      </a:r>
                    </a:p>
                  </a:txBody>
                  <a:tcPr/>
                </a:tc>
                <a:tc>
                  <a:txBody>
                    <a:bodyPr/>
                    <a:lstStyle/>
                    <a:p>
                      <a:r>
                        <a:rPr lang="de-AT" sz="1200" dirty="0"/>
                        <a:t>Erniedrigung um 1</a:t>
                      </a:r>
                    </a:p>
                  </a:txBody>
                  <a:tcPr/>
                </a:tc>
                <a:extLst>
                  <a:ext uri="{0D108BD9-81ED-4DB2-BD59-A6C34878D82A}">
                    <a16:rowId xmlns:a16="http://schemas.microsoft.com/office/drawing/2014/main" val="516047046"/>
                  </a:ext>
                </a:extLst>
              </a:tr>
            </a:tbl>
          </a:graphicData>
        </a:graphic>
      </p:graphicFrame>
    </p:spTree>
    <p:extLst>
      <p:ext uri="{BB962C8B-B14F-4D97-AF65-F5344CB8AC3E}">
        <p14:creationId xmlns:p14="http://schemas.microsoft.com/office/powerpoint/2010/main" val="80239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3CAFD-9320-422F-B4E5-08F32CE7BF62}"/>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81492036-DFE7-41D7-A5F2-C80E9499D73F}"/>
              </a:ext>
            </a:extLst>
          </p:cNvPr>
          <p:cNvSpPr>
            <a:spLocks noGrp="1"/>
          </p:cNvSpPr>
          <p:nvPr>
            <p:ph type="body" sz="quarter" idx="13"/>
          </p:nvPr>
        </p:nvSpPr>
        <p:spPr>
          <a:xfrm>
            <a:off x="466953" y="1169988"/>
            <a:ext cx="5813197" cy="996170"/>
          </a:xfrm>
        </p:spPr>
        <p:txBody>
          <a:bodyPr/>
          <a:lstStyle/>
          <a:p>
            <a:pPr marL="0" indent="0">
              <a:buNone/>
            </a:pPr>
            <a:r>
              <a:rPr lang="de-AT" dirty="0"/>
              <a:t>Schreibe ein Programm, das drei Variablen unterschiedlichen Typs erstellt. Daraufhin sollen deren Wert und deren Typ mit dem alert-Befehl ausgegeben werden</a:t>
            </a:r>
          </a:p>
          <a:p>
            <a:pPr marL="0" indent="0">
              <a:buNone/>
            </a:pPr>
            <a:endParaRPr lang="de-AT" dirty="0"/>
          </a:p>
        </p:txBody>
      </p:sp>
      <p:sp>
        <p:nvSpPr>
          <p:cNvPr id="5" name="Textfeld 4">
            <a:extLst>
              <a:ext uri="{FF2B5EF4-FFF2-40B4-BE49-F238E27FC236}">
                <a16:creationId xmlns:a16="http://schemas.microsoft.com/office/drawing/2014/main" id="{89B6E0C6-4439-44C9-95D4-344304347471}"/>
              </a:ext>
            </a:extLst>
          </p:cNvPr>
          <p:cNvSpPr txBox="1"/>
          <p:nvPr/>
        </p:nvSpPr>
        <p:spPr>
          <a:xfrm>
            <a:off x="466953" y="1911553"/>
            <a:ext cx="5813197"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var1 = 4;</a:t>
            </a:r>
          </a:p>
          <a:p>
            <a:r>
              <a:rPr lang="de-AT" dirty="0"/>
              <a:t>        </a:t>
            </a:r>
            <a:r>
              <a:rPr lang="de-AT" dirty="0" err="1"/>
              <a:t>let</a:t>
            </a:r>
            <a:r>
              <a:rPr lang="de-AT" dirty="0"/>
              <a:t> var2 = "x";</a:t>
            </a:r>
          </a:p>
          <a:p>
            <a:r>
              <a:rPr lang="de-AT" dirty="0"/>
              <a:t>        </a:t>
            </a:r>
            <a:r>
              <a:rPr lang="de-AT" dirty="0" err="1"/>
              <a:t>let</a:t>
            </a:r>
            <a:r>
              <a:rPr lang="de-AT" dirty="0"/>
              <a:t> var3 = </a:t>
            </a:r>
            <a:r>
              <a:rPr lang="de-AT" dirty="0" err="1"/>
              <a:t>false</a:t>
            </a:r>
            <a:r>
              <a:rPr lang="de-AT" dirty="0"/>
              <a:t>;</a:t>
            </a:r>
          </a:p>
          <a:p>
            <a:br>
              <a:rPr lang="de-AT" dirty="0"/>
            </a:br>
            <a:r>
              <a:rPr lang="de-AT" dirty="0"/>
              <a:t>        alert ("Wert: " + var1 + " Typ: " + </a:t>
            </a:r>
            <a:r>
              <a:rPr lang="de-AT" dirty="0" err="1"/>
              <a:t>typeof</a:t>
            </a:r>
            <a:r>
              <a:rPr lang="de-AT" dirty="0"/>
              <a:t> var1);</a:t>
            </a:r>
          </a:p>
          <a:p>
            <a:r>
              <a:rPr lang="de-AT" dirty="0"/>
              <a:t>        alert ("Wert: " + var2 + " Typ: " + </a:t>
            </a:r>
            <a:r>
              <a:rPr lang="de-AT" dirty="0" err="1"/>
              <a:t>typeof</a:t>
            </a:r>
            <a:r>
              <a:rPr lang="de-AT" dirty="0"/>
              <a:t> var2);</a:t>
            </a:r>
          </a:p>
          <a:p>
            <a:r>
              <a:rPr lang="de-AT" dirty="0"/>
              <a:t>        alert ("Wert: " + var3 + " Typ: " + </a:t>
            </a:r>
            <a:r>
              <a:rPr lang="de-AT" dirty="0" err="1"/>
              <a:t>typeof</a:t>
            </a:r>
            <a:r>
              <a:rPr lang="de-AT" dirty="0"/>
              <a:t> var3);</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C9F1FFF1-F1F7-4997-BF4F-358DFBA14624}"/>
              </a:ext>
            </a:extLst>
          </p:cNvPr>
          <p:cNvSpPr txBox="1">
            <a:spLocks/>
          </p:cNvSpPr>
          <p:nvPr/>
        </p:nvSpPr>
        <p:spPr>
          <a:xfrm>
            <a:off x="6656613" y="1085851"/>
            <a:ext cx="5068434" cy="99617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a:p>
            <a:endParaRPr lang="de-AT" dirty="0"/>
          </a:p>
        </p:txBody>
      </p:sp>
      <p:sp>
        <p:nvSpPr>
          <p:cNvPr id="7" name="Textfeld 6">
            <a:extLst>
              <a:ext uri="{FF2B5EF4-FFF2-40B4-BE49-F238E27FC236}">
                <a16:creationId xmlns:a16="http://schemas.microsoft.com/office/drawing/2014/main" id="{E729CA45-D109-470C-8631-86F009560A55}"/>
              </a:ext>
            </a:extLst>
          </p:cNvPr>
          <p:cNvSpPr txBox="1"/>
          <p:nvPr/>
        </p:nvSpPr>
        <p:spPr>
          <a:xfrm>
            <a:off x="6656613" y="1776095"/>
            <a:ext cx="5068434"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wert1 = prompt("Wert 1:");</a:t>
            </a:r>
          </a:p>
          <a:p>
            <a:r>
              <a:rPr lang="de-AT" dirty="0"/>
              <a:t>        </a:t>
            </a:r>
            <a:r>
              <a:rPr lang="de-AT" dirty="0" err="1"/>
              <a:t>let</a:t>
            </a:r>
            <a:r>
              <a:rPr lang="de-AT" dirty="0"/>
              <a:t> wert2 = prompt("Wert 2:");</a:t>
            </a:r>
          </a:p>
          <a:p>
            <a:r>
              <a:rPr lang="de-AT" dirty="0"/>
              <a:t>       </a:t>
            </a:r>
          </a:p>
          <a:p>
            <a:r>
              <a:rPr lang="de-AT" dirty="0"/>
              <a:t>        wert1 = </a:t>
            </a:r>
            <a:r>
              <a:rPr lang="de-AT" dirty="0" err="1"/>
              <a:t>Number</a:t>
            </a:r>
            <a:r>
              <a:rPr lang="de-AT" dirty="0"/>
              <a:t>(wert1);</a:t>
            </a:r>
          </a:p>
          <a:p>
            <a:r>
              <a:rPr lang="de-AT" dirty="0"/>
              <a:t>        wert2 = </a:t>
            </a:r>
            <a:r>
              <a:rPr lang="de-AT" dirty="0" err="1"/>
              <a:t>Number</a:t>
            </a:r>
            <a:r>
              <a:rPr lang="de-AT" dirty="0"/>
              <a:t>(wert2);</a:t>
            </a:r>
          </a:p>
          <a:p>
            <a:br>
              <a:rPr lang="de-AT" dirty="0"/>
            </a:br>
            <a:r>
              <a:rPr lang="de-AT" dirty="0"/>
              <a:t>        </a:t>
            </a:r>
            <a:r>
              <a:rPr lang="de-AT" dirty="0" err="1"/>
              <a:t>let</a:t>
            </a:r>
            <a:r>
              <a:rPr lang="de-AT" dirty="0"/>
              <a:t> </a:t>
            </a:r>
            <a:r>
              <a:rPr lang="de-AT" dirty="0" err="1"/>
              <a:t>ergebnis</a:t>
            </a:r>
            <a:r>
              <a:rPr lang="de-AT" dirty="0"/>
              <a:t> = wert1 + wert2;</a:t>
            </a:r>
          </a:p>
          <a:p>
            <a:r>
              <a:rPr lang="de-AT" dirty="0"/>
              <a:t>        </a:t>
            </a:r>
            <a:r>
              <a:rPr lang="de-AT" dirty="0" err="1"/>
              <a:t>document.write</a:t>
            </a:r>
            <a:r>
              <a:rPr lang="de-AT" dirty="0"/>
              <a:t>("Ergebnis: " + </a:t>
            </a:r>
            <a:r>
              <a:rPr lang="de-AT" dirty="0" err="1"/>
              <a:t>ergebnis</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98470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417A4-D2B3-42A2-819C-A90B773D1626}"/>
              </a:ext>
            </a:extLst>
          </p:cNvPr>
          <p:cNvSpPr>
            <a:spLocks noGrp="1"/>
          </p:cNvSpPr>
          <p:nvPr>
            <p:ph type="title"/>
          </p:nvPr>
        </p:nvSpPr>
        <p:spPr/>
        <p:txBody>
          <a:bodyPr/>
          <a:lstStyle/>
          <a:p>
            <a:r>
              <a:rPr lang="de-AT" dirty="0" err="1"/>
              <a:t>if</a:t>
            </a:r>
            <a:r>
              <a:rPr lang="de-AT" dirty="0"/>
              <a:t>-Abfrage</a:t>
            </a:r>
          </a:p>
        </p:txBody>
      </p:sp>
      <p:sp>
        <p:nvSpPr>
          <p:cNvPr id="7" name="Textfeld 6">
            <a:extLst>
              <a:ext uri="{FF2B5EF4-FFF2-40B4-BE49-F238E27FC236}">
                <a16:creationId xmlns:a16="http://schemas.microsoft.com/office/drawing/2014/main" id="{890BB60E-A1A0-43AE-81A4-456F387BADCC}"/>
              </a:ext>
            </a:extLst>
          </p:cNvPr>
          <p:cNvSpPr txBox="1"/>
          <p:nvPr/>
        </p:nvSpPr>
        <p:spPr>
          <a:xfrm>
            <a:off x="177574" y="1630258"/>
            <a:ext cx="6639605"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Beispiel 1</a:t>
            </a:r>
          </a:p>
          <a:p>
            <a:r>
              <a:rPr lang="de-AT" dirty="0" err="1"/>
              <a:t>let</a:t>
            </a:r>
            <a:r>
              <a:rPr lang="de-AT" dirty="0"/>
              <a:t> </a:t>
            </a:r>
            <a:r>
              <a:rPr lang="de-AT" dirty="0" err="1"/>
              <a:t>bedingung</a:t>
            </a:r>
            <a:r>
              <a:rPr lang="de-AT" dirty="0"/>
              <a:t> = </a:t>
            </a:r>
            <a:r>
              <a:rPr lang="de-AT" dirty="0" err="1"/>
              <a:t>true</a:t>
            </a:r>
            <a:r>
              <a:rPr lang="de-AT" dirty="0"/>
              <a:t>;</a:t>
            </a:r>
          </a:p>
          <a:p>
            <a:r>
              <a:rPr lang="de-AT" dirty="0" err="1"/>
              <a:t>if</a:t>
            </a:r>
            <a:r>
              <a:rPr lang="de-AT" dirty="0"/>
              <a:t>(</a:t>
            </a:r>
            <a:r>
              <a:rPr lang="de-AT" dirty="0" err="1"/>
              <a:t>bedingung</a:t>
            </a:r>
            <a:r>
              <a:rPr lang="de-AT" dirty="0"/>
              <a:t>) {</a:t>
            </a:r>
          </a:p>
          <a:p>
            <a:r>
              <a:rPr lang="de-AT" dirty="0"/>
              <a:t>    alert("Die Bedingung trifft zu.");</a:t>
            </a:r>
          </a:p>
          <a:p>
            <a:r>
              <a:rPr lang="de-AT" dirty="0"/>
              <a:t>}</a:t>
            </a:r>
          </a:p>
          <a:p>
            <a:endParaRPr lang="de-AT" dirty="0"/>
          </a:p>
          <a:p>
            <a:r>
              <a:rPr lang="de-AT" dirty="0"/>
              <a:t>// Beispiel 2</a:t>
            </a:r>
          </a:p>
          <a:p>
            <a:r>
              <a:rPr lang="de-AT" dirty="0" err="1"/>
              <a:t>let</a:t>
            </a:r>
            <a:r>
              <a:rPr lang="de-AT" dirty="0"/>
              <a:t> </a:t>
            </a:r>
            <a:r>
              <a:rPr lang="de-AT" dirty="0" err="1"/>
              <a:t>eingabe</a:t>
            </a:r>
            <a:r>
              <a:rPr lang="de-AT" dirty="0"/>
              <a:t> = </a:t>
            </a:r>
            <a:r>
              <a:rPr lang="de-AT" dirty="0" err="1"/>
              <a:t>Number</a:t>
            </a:r>
            <a:r>
              <a:rPr lang="de-AT" dirty="0"/>
              <a:t>(prompt("Was ist das Ergebnis aus 3 + 2?"));</a:t>
            </a:r>
          </a:p>
          <a:p>
            <a:r>
              <a:rPr lang="de-AT" dirty="0" err="1"/>
              <a:t>if</a:t>
            </a:r>
            <a:r>
              <a:rPr lang="de-AT" dirty="0"/>
              <a:t>(</a:t>
            </a:r>
            <a:r>
              <a:rPr lang="de-AT" dirty="0" err="1"/>
              <a:t>eingabe</a:t>
            </a:r>
            <a:r>
              <a:rPr lang="de-AT" dirty="0"/>
              <a:t> == 5) {</a:t>
            </a:r>
          </a:p>
          <a:p>
            <a:r>
              <a:rPr lang="de-AT" dirty="0"/>
              <a:t>    </a:t>
            </a:r>
            <a:r>
              <a:rPr lang="de-AT" dirty="0" err="1"/>
              <a:t>document.write</a:t>
            </a:r>
            <a:r>
              <a:rPr lang="de-AT" dirty="0"/>
              <a:t>("Richtige Lösung!");</a:t>
            </a:r>
          </a:p>
          <a:p>
            <a:r>
              <a:rPr lang="de-AT" dirty="0"/>
              <a:t>} </a:t>
            </a:r>
          </a:p>
          <a:p>
            <a:r>
              <a:rPr lang="de-AT" dirty="0" err="1"/>
              <a:t>if</a:t>
            </a:r>
            <a:r>
              <a:rPr lang="de-AT" dirty="0"/>
              <a:t>(</a:t>
            </a:r>
            <a:r>
              <a:rPr lang="de-AT" dirty="0" err="1"/>
              <a:t>eingabe</a:t>
            </a:r>
            <a:r>
              <a:rPr lang="de-AT" dirty="0"/>
              <a:t> &lt; 5) {</a:t>
            </a:r>
          </a:p>
          <a:p>
            <a:r>
              <a:rPr lang="de-AT" dirty="0"/>
              <a:t>    </a:t>
            </a:r>
            <a:r>
              <a:rPr lang="de-AT" dirty="0" err="1"/>
              <a:t>document.write</a:t>
            </a:r>
            <a:r>
              <a:rPr lang="de-AT" dirty="0"/>
              <a:t>("Wert ist zu klein&lt;</a:t>
            </a:r>
            <a:r>
              <a:rPr lang="de-AT" dirty="0" err="1"/>
              <a:t>br</a:t>
            </a:r>
            <a:r>
              <a:rPr lang="de-AT" dirty="0"/>
              <a:t>&gt;");</a:t>
            </a:r>
          </a:p>
          <a:p>
            <a:r>
              <a:rPr lang="de-AT" dirty="0"/>
              <a:t>} </a:t>
            </a:r>
            <a:r>
              <a:rPr lang="de-AT" dirty="0" err="1"/>
              <a:t>else</a:t>
            </a:r>
            <a:r>
              <a:rPr lang="de-AT" dirty="0"/>
              <a:t> </a:t>
            </a:r>
            <a:r>
              <a:rPr lang="de-AT" dirty="0" err="1"/>
              <a:t>if</a:t>
            </a:r>
            <a:r>
              <a:rPr lang="de-AT" dirty="0"/>
              <a:t>(</a:t>
            </a:r>
            <a:r>
              <a:rPr lang="de-AT" dirty="0" err="1"/>
              <a:t>eingabe</a:t>
            </a:r>
            <a:r>
              <a:rPr lang="de-AT" dirty="0"/>
              <a:t> &gt; 5) {</a:t>
            </a:r>
          </a:p>
          <a:p>
            <a:r>
              <a:rPr lang="de-AT" dirty="0"/>
              <a:t>    </a:t>
            </a:r>
            <a:r>
              <a:rPr lang="de-AT" dirty="0" err="1"/>
              <a:t>document.write</a:t>
            </a:r>
            <a:r>
              <a:rPr lang="de-AT" dirty="0"/>
              <a:t>("Wert ist zu groß&lt;</a:t>
            </a:r>
            <a:r>
              <a:rPr lang="de-AT" dirty="0" err="1"/>
              <a:t>br</a:t>
            </a:r>
            <a:r>
              <a:rPr lang="de-AT" dirty="0"/>
              <a:t>&gt;");</a:t>
            </a:r>
          </a:p>
          <a:p>
            <a:r>
              <a:rPr lang="de-AT" dirty="0"/>
              <a:t>}</a:t>
            </a:r>
          </a:p>
          <a:p>
            <a:r>
              <a:rPr lang="de-AT" dirty="0" err="1"/>
              <a:t>if</a:t>
            </a:r>
            <a:r>
              <a:rPr lang="de-AT" dirty="0"/>
              <a:t>(</a:t>
            </a:r>
            <a:r>
              <a:rPr lang="de-AT" dirty="0" err="1"/>
              <a:t>eingabe</a:t>
            </a:r>
            <a:r>
              <a:rPr lang="de-AT" dirty="0"/>
              <a:t> != 5) {</a:t>
            </a:r>
          </a:p>
          <a:p>
            <a:r>
              <a:rPr lang="de-AT" dirty="0"/>
              <a:t>    </a:t>
            </a:r>
            <a:r>
              <a:rPr lang="de-AT" dirty="0" err="1"/>
              <a:t>document.write</a:t>
            </a:r>
            <a:r>
              <a:rPr lang="de-AT" dirty="0"/>
              <a:t>("Wert ist falsch!");</a:t>
            </a:r>
          </a:p>
          <a:p>
            <a:r>
              <a:rPr lang="de-AT" dirty="0"/>
              <a:t>}</a:t>
            </a:r>
          </a:p>
        </p:txBody>
      </p:sp>
      <p:sp>
        <p:nvSpPr>
          <p:cNvPr id="11" name="Textfeld 10">
            <a:extLst>
              <a:ext uri="{FF2B5EF4-FFF2-40B4-BE49-F238E27FC236}">
                <a16:creationId xmlns:a16="http://schemas.microsoft.com/office/drawing/2014/main" id="{09D8EF7B-2F5E-4063-87EA-2222BFAAC1FE}"/>
              </a:ext>
            </a:extLst>
          </p:cNvPr>
          <p:cNvSpPr txBox="1"/>
          <p:nvPr/>
        </p:nvSpPr>
        <p:spPr>
          <a:xfrm>
            <a:off x="5914072" y="3716025"/>
            <a:ext cx="6100354" cy="2462213"/>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endParaRPr lang="de-AT" dirty="0"/>
          </a:p>
          <a:p>
            <a:r>
              <a:rPr lang="de-DE" dirty="0"/>
              <a:t>// Beispiel 3</a:t>
            </a:r>
          </a:p>
          <a:p>
            <a:r>
              <a:rPr lang="de-DE" dirty="0"/>
              <a:t>"</a:t>
            </a:r>
            <a:r>
              <a:rPr lang="de-DE" dirty="0" err="1"/>
              <a:t>use</a:t>
            </a:r>
            <a:r>
              <a:rPr lang="de-DE" dirty="0"/>
              <a:t> </a:t>
            </a:r>
            <a:r>
              <a:rPr lang="de-DE" dirty="0" err="1"/>
              <a:t>strict</a:t>
            </a:r>
            <a:r>
              <a:rPr lang="de-DE" dirty="0"/>
              <a:t>";</a:t>
            </a:r>
          </a:p>
          <a:p>
            <a:r>
              <a:rPr lang="de-DE" dirty="0" err="1"/>
              <a:t>let</a:t>
            </a:r>
            <a:r>
              <a:rPr lang="de-DE" dirty="0"/>
              <a:t> eingabe1 = </a:t>
            </a:r>
            <a:r>
              <a:rPr lang="de-DE" dirty="0" err="1"/>
              <a:t>Number</a:t>
            </a:r>
            <a:r>
              <a:rPr lang="de-DE" dirty="0"/>
              <a:t>(prompt("Ergebnis aus 2 + 3?"));</a:t>
            </a:r>
          </a:p>
          <a:p>
            <a:r>
              <a:rPr lang="de-DE" dirty="0" err="1"/>
              <a:t>let</a:t>
            </a:r>
            <a:r>
              <a:rPr lang="de-DE" dirty="0"/>
              <a:t> eingabe2 = </a:t>
            </a:r>
            <a:r>
              <a:rPr lang="de-DE" dirty="0" err="1"/>
              <a:t>Number</a:t>
            </a:r>
            <a:r>
              <a:rPr lang="de-DE" dirty="0"/>
              <a:t>(prompt("Ergebnis aus 2 * 3?"));</a:t>
            </a:r>
          </a:p>
          <a:p>
            <a:br>
              <a:rPr lang="de-DE" dirty="0"/>
            </a:br>
            <a:r>
              <a:rPr lang="de-DE" dirty="0" err="1"/>
              <a:t>if</a:t>
            </a:r>
            <a:r>
              <a:rPr lang="de-DE" dirty="0"/>
              <a:t>(eingabe1 == 5 || eingabe2 == 6) {</a:t>
            </a:r>
          </a:p>
          <a:p>
            <a:r>
              <a:rPr lang="de-DE" dirty="0"/>
              <a:t>    </a:t>
            </a:r>
            <a:r>
              <a:rPr lang="de-DE" dirty="0" err="1"/>
              <a:t>document.write</a:t>
            </a:r>
            <a:r>
              <a:rPr lang="de-DE" dirty="0"/>
              <a:t>("Mindestens eine Antwort ist richtig?");</a:t>
            </a:r>
          </a:p>
          <a:p>
            <a:r>
              <a:rPr lang="de-DE" dirty="0"/>
              <a:t>} </a:t>
            </a:r>
            <a:r>
              <a:rPr lang="de-AT" dirty="0" err="1"/>
              <a:t>else</a:t>
            </a:r>
            <a:r>
              <a:rPr lang="de-AT" dirty="0"/>
              <a:t> {</a:t>
            </a:r>
          </a:p>
          <a:p>
            <a:r>
              <a:rPr lang="de-AT" dirty="0"/>
              <a:t>    </a:t>
            </a:r>
            <a:r>
              <a:rPr lang="de-AT" dirty="0" err="1"/>
              <a:t>document.write</a:t>
            </a:r>
            <a:r>
              <a:rPr lang="de-AT" dirty="0"/>
              <a:t>("Beide Antworten sind falsch");</a:t>
            </a:r>
          </a:p>
          <a:p>
            <a:r>
              <a:rPr lang="de-AT" dirty="0"/>
              <a:t>}</a:t>
            </a:r>
            <a:endParaRPr lang="de-DE" dirty="0"/>
          </a:p>
        </p:txBody>
      </p:sp>
    </p:spTree>
    <p:extLst>
      <p:ext uri="{BB962C8B-B14F-4D97-AF65-F5344CB8AC3E}">
        <p14:creationId xmlns:p14="http://schemas.microsoft.com/office/powerpoint/2010/main" val="33129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Einführung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5D793-B6BF-4336-8EDC-A3A8885D2A70}"/>
              </a:ext>
            </a:extLst>
          </p:cNvPr>
          <p:cNvSpPr>
            <a:spLocks noGrp="1"/>
          </p:cNvSpPr>
          <p:nvPr>
            <p:ph type="title"/>
          </p:nvPr>
        </p:nvSpPr>
        <p:spPr/>
        <p:txBody>
          <a:bodyPr/>
          <a:lstStyle/>
          <a:p>
            <a:r>
              <a:rPr lang="de-AT" dirty="0"/>
              <a:t>switch-Statement</a:t>
            </a:r>
          </a:p>
        </p:txBody>
      </p:sp>
      <p:sp>
        <p:nvSpPr>
          <p:cNvPr id="7" name="Textfeld 6">
            <a:extLst>
              <a:ext uri="{FF2B5EF4-FFF2-40B4-BE49-F238E27FC236}">
                <a16:creationId xmlns:a16="http://schemas.microsoft.com/office/drawing/2014/main" id="{CF2221B7-1B26-476C-B612-789953DCD463}"/>
              </a:ext>
            </a:extLst>
          </p:cNvPr>
          <p:cNvSpPr txBox="1"/>
          <p:nvPr/>
        </p:nvSpPr>
        <p:spPr>
          <a:xfrm>
            <a:off x="3044599" y="1152568"/>
            <a:ext cx="6102802"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artikel</a:t>
            </a:r>
            <a:r>
              <a:rPr lang="de-AT" dirty="0"/>
              <a:t> = prompt("Welches Produkt suchst du?");</a:t>
            </a:r>
          </a:p>
          <a:p>
            <a:r>
              <a:rPr lang="de-AT" dirty="0"/>
              <a:t>switch(</a:t>
            </a:r>
            <a:r>
              <a:rPr lang="de-AT" dirty="0" err="1"/>
              <a:t>artikel</a:t>
            </a:r>
            <a:r>
              <a:rPr lang="de-AT" dirty="0"/>
              <a:t>){</a:t>
            </a:r>
          </a:p>
          <a:p>
            <a:r>
              <a:rPr lang="de-AT" dirty="0"/>
              <a:t>    </a:t>
            </a:r>
            <a:r>
              <a:rPr lang="de-AT" dirty="0" err="1"/>
              <a:t>case</a:t>
            </a:r>
            <a:r>
              <a:rPr lang="de-AT" dirty="0"/>
              <a:t> "Bohrmaschine":</a:t>
            </a:r>
          </a:p>
          <a:p>
            <a:r>
              <a:rPr lang="de-AT" dirty="0"/>
              <a:t>    </a:t>
            </a:r>
            <a:r>
              <a:rPr lang="de-AT" dirty="0" err="1"/>
              <a:t>case</a:t>
            </a:r>
            <a:r>
              <a:rPr lang="de-AT" dirty="0"/>
              <a:t> "Bandschleifer":</a:t>
            </a:r>
          </a:p>
          <a:p>
            <a:r>
              <a:rPr lang="de-AT" dirty="0"/>
              <a:t>    </a:t>
            </a:r>
            <a:r>
              <a:rPr lang="de-AT" dirty="0" err="1"/>
              <a:t>case</a:t>
            </a:r>
            <a:r>
              <a:rPr lang="de-AT" dirty="0"/>
              <a:t> "Kreissäge":</a:t>
            </a:r>
          </a:p>
          <a:p>
            <a:r>
              <a:rPr lang="de-AT" dirty="0"/>
              <a:t>        alert("Preis: 34,99 €");</a:t>
            </a:r>
          </a:p>
          <a:p>
            <a:r>
              <a:rPr lang="de-AT" dirty="0"/>
              <a:t>        break;</a:t>
            </a:r>
          </a:p>
          <a:p>
            <a:br>
              <a:rPr lang="de-AT" dirty="0"/>
            </a:br>
            <a:r>
              <a:rPr lang="de-AT" dirty="0"/>
              <a:t>    </a:t>
            </a:r>
            <a:r>
              <a:rPr lang="de-AT" dirty="0" err="1"/>
              <a:t>case</a:t>
            </a:r>
            <a:r>
              <a:rPr lang="de-AT" dirty="0"/>
              <a:t> "Schraubenzieher":</a:t>
            </a:r>
          </a:p>
          <a:p>
            <a:r>
              <a:rPr lang="de-AT" dirty="0"/>
              <a:t>        alert("Preis: 2,99 €");</a:t>
            </a:r>
          </a:p>
          <a:p>
            <a:r>
              <a:rPr lang="de-AT" dirty="0"/>
              <a:t>        break;</a:t>
            </a:r>
          </a:p>
          <a:p>
            <a:br>
              <a:rPr lang="de-AT" dirty="0"/>
            </a:br>
            <a:r>
              <a:rPr lang="de-AT" dirty="0"/>
              <a:t>    </a:t>
            </a:r>
            <a:r>
              <a:rPr lang="de-AT" dirty="0" err="1"/>
              <a:t>case</a:t>
            </a:r>
            <a:r>
              <a:rPr lang="de-AT" dirty="0"/>
              <a:t> "Hammer":</a:t>
            </a:r>
          </a:p>
          <a:p>
            <a:r>
              <a:rPr lang="de-AT" dirty="0"/>
              <a:t>        alert("Preis: 6,99 €");</a:t>
            </a:r>
          </a:p>
          <a:p>
            <a:r>
              <a:rPr lang="de-AT" dirty="0"/>
              <a:t>        break;</a:t>
            </a:r>
          </a:p>
          <a:p>
            <a:br>
              <a:rPr lang="de-AT" dirty="0"/>
            </a:br>
            <a:r>
              <a:rPr lang="de-AT" dirty="0"/>
              <a:t>    </a:t>
            </a:r>
            <a:r>
              <a:rPr lang="de-AT" dirty="0" err="1"/>
              <a:t>default</a:t>
            </a:r>
            <a:r>
              <a:rPr lang="de-AT" dirty="0"/>
              <a:t>:</a:t>
            </a:r>
          </a:p>
          <a:p>
            <a:r>
              <a:rPr lang="de-AT" dirty="0"/>
              <a:t>        alert("Produkt leider nicht gefunden");</a:t>
            </a:r>
          </a:p>
          <a:p>
            <a:r>
              <a:rPr lang="de-AT" dirty="0"/>
              <a:t>}</a:t>
            </a:r>
          </a:p>
        </p:txBody>
      </p:sp>
    </p:spTree>
    <p:extLst>
      <p:ext uri="{BB962C8B-B14F-4D97-AF65-F5344CB8AC3E}">
        <p14:creationId xmlns:p14="http://schemas.microsoft.com/office/powerpoint/2010/main" val="186327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6164036" y="1978252"/>
            <a:ext cx="5078828" cy="1061829"/>
          </a:xfrm>
        </p:spPr>
        <p:txBody>
          <a:bodyPr/>
          <a:lstStyle/>
          <a:p>
            <a:pPr marL="0" indent="0">
              <a:buNone/>
            </a:pPr>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p:txBody>
      </p:sp>
      <p:sp>
        <p:nvSpPr>
          <p:cNvPr id="5" name="Textfeld 4">
            <a:extLst>
              <a:ext uri="{FF2B5EF4-FFF2-40B4-BE49-F238E27FC236}">
                <a16:creationId xmlns:a16="http://schemas.microsoft.com/office/drawing/2014/main" id="{60B4982D-243B-4CC8-AE2C-5EF504F5D9A5}"/>
              </a:ext>
            </a:extLst>
          </p:cNvPr>
          <p:cNvSpPr txBox="1"/>
          <p:nvPr/>
        </p:nvSpPr>
        <p:spPr>
          <a:xfrm>
            <a:off x="430667" y="1243786"/>
            <a:ext cx="5447619" cy="437042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sz="1200" dirty="0"/>
              <a:t>&lt;!DOCTYPE </a:t>
            </a:r>
            <a:r>
              <a:rPr lang="de-AT" sz="1200" dirty="0" err="1"/>
              <a:t>html</a:t>
            </a:r>
            <a:r>
              <a:rPr lang="de-AT" sz="1200" dirty="0"/>
              <a:t>&gt;</a:t>
            </a:r>
          </a:p>
          <a:p>
            <a:r>
              <a:rPr lang="de-AT" sz="1200" dirty="0"/>
              <a:t>&lt;</a:t>
            </a:r>
            <a:r>
              <a:rPr lang="de-AT" sz="1200" dirty="0" err="1"/>
              <a:t>html</a:t>
            </a:r>
            <a:r>
              <a:rPr lang="de-AT" sz="1200" dirty="0"/>
              <a:t>&gt;</a:t>
            </a:r>
          </a:p>
          <a:p>
            <a:r>
              <a:rPr lang="de-AT" sz="1200" dirty="0"/>
              <a:t>    &lt;</a:t>
            </a:r>
            <a:r>
              <a:rPr lang="de-AT" sz="1200" dirty="0" err="1"/>
              <a:t>head</a:t>
            </a:r>
            <a:r>
              <a:rPr lang="de-AT" sz="1200" dirty="0"/>
              <a:t>&gt;</a:t>
            </a:r>
          </a:p>
          <a:p>
            <a:r>
              <a:rPr lang="de-AT" sz="1200" dirty="0"/>
              <a:t>        &lt;</a:t>
            </a:r>
            <a:r>
              <a:rPr lang="de-AT" sz="1200" dirty="0" err="1"/>
              <a:t>meta</a:t>
            </a:r>
            <a:r>
              <a:rPr lang="de-AT" sz="1200" dirty="0"/>
              <a:t> </a:t>
            </a:r>
            <a:r>
              <a:rPr lang="de-AT" sz="1200" dirty="0" err="1"/>
              <a:t>charset</a:t>
            </a:r>
            <a:r>
              <a:rPr lang="de-AT" sz="1200" dirty="0"/>
              <a:t>="UTF-8"&gt;</a:t>
            </a:r>
          </a:p>
          <a:p>
            <a:r>
              <a:rPr lang="de-AT" sz="1200" dirty="0"/>
              <a:t>        &lt;title&gt;Übungen&lt;/title&gt;</a:t>
            </a:r>
          </a:p>
          <a:p>
            <a:r>
              <a:rPr lang="de-AT" sz="1200" dirty="0"/>
              <a:t>    &lt;/</a:t>
            </a:r>
            <a:r>
              <a:rPr lang="de-AT" sz="1200" dirty="0" err="1"/>
              <a:t>head</a:t>
            </a:r>
            <a:r>
              <a:rPr lang="de-AT" sz="1200" dirty="0"/>
              <a:t>&gt;</a:t>
            </a:r>
          </a:p>
          <a:p>
            <a:r>
              <a:rPr lang="de-AT" sz="1200" dirty="0"/>
              <a:t>&lt;</a:t>
            </a:r>
            <a:r>
              <a:rPr lang="de-AT" sz="1200" dirty="0" err="1"/>
              <a:t>body</a:t>
            </a:r>
            <a:r>
              <a:rPr lang="de-AT" sz="1200" dirty="0"/>
              <a:t>&gt;</a:t>
            </a:r>
          </a:p>
          <a:p>
            <a:r>
              <a:rPr lang="de-AT" sz="1200" dirty="0"/>
              <a:t>    &lt;</a:t>
            </a:r>
            <a:r>
              <a:rPr lang="de-AT" sz="1200" dirty="0" err="1"/>
              <a:t>script</a:t>
            </a:r>
            <a:r>
              <a:rPr lang="de-AT" sz="1200" dirty="0"/>
              <a:t>&gt;</a:t>
            </a:r>
          </a:p>
          <a:p>
            <a:r>
              <a:rPr lang="de-AT" sz="1200" dirty="0"/>
              <a:t>        "</a:t>
            </a:r>
            <a:r>
              <a:rPr lang="de-AT" sz="1200" dirty="0" err="1"/>
              <a:t>use</a:t>
            </a:r>
            <a:r>
              <a:rPr lang="de-AT" sz="1200" dirty="0"/>
              <a:t> </a:t>
            </a:r>
            <a:r>
              <a:rPr lang="de-AT" sz="1200" dirty="0" err="1"/>
              <a:t>strict</a:t>
            </a:r>
            <a:r>
              <a:rPr lang="de-AT" sz="1200" dirty="0"/>
              <a:t>";</a:t>
            </a:r>
          </a:p>
          <a:p>
            <a:r>
              <a:rPr lang="de-AT" sz="1200" dirty="0"/>
              <a:t>        </a:t>
            </a:r>
            <a:r>
              <a:rPr lang="de-AT" sz="1200" dirty="0" err="1"/>
              <a:t>const</a:t>
            </a:r>
            <a:r>
              <a:rPr lang="de-AT" sz="1200" dirty="0"/>
              <a:t> </a:t>
            </a:r>
            <a:r>
              <a:rPr lang="de-AT" sz="1200" dirty="0" err="1"/>
              <a:t>nutzername</a:t>
            </a:r>
            <a:r>
              <a:rPr lang="de-AT" sz="1200" dirty="0"/>
              <a:t> = "user1";</a:t>
            </a:r>
          </a:p>
          <a:p>
            <a:r>
              <a:rPr lang="de-AT" sz="1200" dirty="0"/>
              <a:t>        </a:t>
            </a:r>
            <a:r>
              <a:rPr lang="de-AT" sz="1200" dirty="0" err="1"/>
              <a:t>const</a:t>
            </a:r>
            <a:r>
              <a:rPr lang="de-AT" sz="1200" dirty="0"/>
              <a:t> </a:t>
            </a:r>
            <a:r>
              <a:rPr lang="de-AT" sz="1200" dirty="0" err="1"/>
              <a:t>passwort</a:t>
            </a:r>
            <a:r>
              <a:rPr lang="de-AT" sz="1200" dirty="0"/>
              <a:t> = "</a:t>
            </a:r>
            <a:r>
              <a:rPr lang="de-AT" sz="1200" dirty="0" err="1"/>
              <a:t>xyz</a:t>
            </a:r>
            <a:r>
              <a:rPr lang="de-AT" sz="1200" dirty="0"/>
              <a:t>";</a:t>
            </a:r>
          </a:p>
          <a:p>
            <a:br>
              <a:rPr lang="de-AT" sz="1200" dirty="0"/>
            </a:br>
            <a:r>
              <a:rPr lang="de-AT" sz="1200" dirty="0"/>
              <a:t>        </a:t>
            </a:r>
            <a:r>
              <a:rPr lang="de-AT" sz="1200" dirty="0" err="1"/>
              <a:t>let</a:t>
            </a:r>
            <a:r>
              <a:rPr lang="de-AT" sz="1200" dirty="0"/>
              <a:t> eingabe1 = prompt("Gib deinen Nutzernamen ein");</a:t>
            </a:r>
          </a:p>
          <a:p>
            <a:r>
              <a:rPr lang="de-AT" sz="1200" dirty="0"/>
              <a:t>        </a:t>
            </a:r>
            <a:r>
              <a:rPr lang="de-AT" sz="1200" dirty="0" err="1"/>
              <a:t>let</a:t>
            </a:r>
            <a:r>
              <a:rPr lang="de-AT" sz="1200" dirty="0"/>
              <a:t> eingabe2 = prompt("Gib dein Passwort ein");</a:t>
            </a:r>
          </a:p>
          <a:p>
            <a:br>
              <a:rPr lang="de-AT" sz="1200" dirty="0"/>
            </a:br>
            <a:r>
              <a:rPr lang="de-AT" sz="1200" dirty="0"/>
              <a:t>        </a:t>
            </a:r>
            <a:r>
              <a:rPr lang="de-AT" sz="1200" dirty="0" err="1"/>
              <a:t>if</a:t>
            </a:r>
            <a:r>
              <a:rPr lang="de-AT" sz="1200" dirty="0"/>
              <a:t>(eingabe1 == </a:t>
            </a:r>
            <a:r>
              <a:rPr lang="de-AT" sz="1200" dirty="0" err="1"/>
              <a:t>nutzername</a:t>
            </a:r>
            <a:r>
              <a:rPr lang="de-AT" sz="1200" dirty="0"/>
              <a:t> &amp;&amp; eingabe2 == </a:t>
            </a:r>
            <a:r>
              <a:rPr lang="de-AT" sz="1200" dirty="0" err="1"/>
              <a:t>passwort</a:t>
            </a:r>
            <a:r>
              <a:rPr lang="de-AT" sz="1200" dirty="0"/>
              <a:t>) {</a:t>
            </a:r>
          </a:p>
          <a:p>
            <a:r>
              <a:rPr lang="de-AT" sz="1200" dirty="0"/>
              <a:t>            alert("Herzlich Willkommen");</a:t>
            </a:r>
          </a:p>
          <a:p>
            <a:r>
              <a:rPr lang="de-AT" sz="1200" dirty="0"/>
              <a:t>        } </a:t>
            </a:r>
            <a:r>
              <a:rPr lang="de-AT" sz="1200" dirty="0" err="1"/>
              <a:t>else</a:t>
            </a:r>
            <a:r>
              <a:rPr lang="de-AT" sz="1200" dirty="0"/>
              <a:t> {</a:t>
            </a:r>
          </a:p>
          <a:p>
            <a:r>
              <a:rPr lang="de-AT" sz="1200" dirty="0"/>
              <a:t>            alert("Nutzerdaten nicht korrekt");</a:t>
            </a:r>
          </a:p>
          <a:p>
            <a:r>
              <a:rPr lang="de-AT" sz="1200" dirty="0"/>
              <a:t>        }</a:t>
            </a:r>
          </a:p>
          <a:p>
            <a:r>
              <a:rPr lang="de-AT" sz="1200" dirty="0"/>
              <a:t>    &lt;/</a:t>
            </a:r>
            <a:r>
              <a:rPr lang="de-AT" sz="1200" dirty="0" err="1"/>
              <a:t>script</a:t>
            </a:r>
            <a:r>
              <a:rPr lang="de-AT" sz="1200" dirty="0"/>
              <a:t>&gt;</a:t>
            </a:r>
          </a:p>
          <a:p>
            <a:r>
              <a:rPr lang="de-AT" sz="1200" dirty="0"/>
              <a:t>&lt;/</a:t>
            </a:r>
            <a:r>
              <a:rPr lang="de-AT" sz="1200" dirty="0" err="1"/>
              <a:t>body</a:t>
            </a:r>
            <a:r>
              <a:rPr lang="de-AT" sz="1200" dirty="0"/>
              <a:t>&gt;</a:t>
            </a:r>
          </a:p>
          <a:p>
            <a:r>
              <a:rPr lang="de-AT" sz="1200" dirty="0"/>
              <a:t>&lt;/</a:t>
            </a:r>
            <a:r>
              <a:rPr lang="de-AT" sz="1200" dirty="0" err="1"/>
              <a:t>html</a:t>
            </a:r>
            <a:r>
              <a:rPr lang="de-AT" sz="1200" dirty="0"/>
              <a:t>&gt;</a:t>
            </a:r>
          </a:p>
        </p:txBody>
      </p:sp>
    </p:spTree>
    <p:extLst>
      <p:ext uri="{BB962C8B-B14F-4D97-AF65-F5344CB8AC3E}">
        <p14:creationId xmlns:p14="http://schemas.microsoft.com/office/powerpoint/2010/main" val="283502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974045"/>
            <a:ext cx="10293728" cy="867930"/>
          </a:xfrm>
        </p:spPr>
        <p:txBody>
          <a:bodyPr/>
          <a:lstStyle/>
          <a:p>
            <a:pPr marL="0" indent="0">
              <a:buNone/>
            </a:pPr>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
        <p:nvSpPr>
          <p:cNvPr id="5" name="Textfeld 4">
            <a:extLst>
              <a:ext uri="{FF2B5EF4-FFF2-40B4-BE49-F238E27FC236}">
                <a16:creationId xmlns:a16="http://schemas.microsoft.com/office/drawing/2014/main" id="{BB1AFA87-D526-40E3-B354-90B1E16C25A1}"/>
              </a:ext>
            </a:extLst>
          </p:cNvPr>
          <p:cNvSpPr txBox="1"/>
          <p:nvPr/>
        </p:nvSpPr>
        <p:spPr>
          <a:xfrm>
            <a:off x="0" y="1971917"/>
            <a:ext cx="12191999" cy="4211170"/>
          </a:xfrm>
          <a:prstGeom prst="rect">
            <a:avLst/>
          </a:prstGeom>
          <a:noFill/>
          <a:ln w="6350">
            <a:solidFill>
              <a:schemeClr val="tx1"/>
            </a:solidFill>
          </a:ln>
        </p:spPr>
        <p:txBody>
          <a:bodyPr wrap="square" numCol="2" spcCol="360000">
            <a:noAutofit/>
          </a:bodyPr>
          <a:lstStyle>
            <a:defPPr>
              <a:defRPr lang="de-DE"/>
            </a:defPPr>
            <a:lvl1pPr>
              <a:defRPr sz="1400" b="0">
                <a:effectLst/>
                <a:latin typeface="Consolas" panose="020B0609020204030204" pitchFamily="49" charset="0"/>
              </a:defRPr>
            </a:lvl1pPr>
          </a:lstStyle>
          <a:p>
            <a:r>
              <a:rPr lang="de-AT" sz="1050" dirty="0"/>
              <a:t>&lt;!DOCTYPE </a:t>
            </a:r>
            <a:r>
              <a:rPr lang="de-AT" sz="1050" dirty="0" err="1"/>
              <a:t>html</a:t>
            </a:r>
            <a:r>
              <a:rPr lang="de-AT" sz="1050" dirty="0"/>
              <a:t>&gt;</a:t>
            </a:r>
          </a:p>
          <a:p>
            <a:r>
              <a:rPr lang="de-AT" sz="1050" dirty="0"/>
              <a:t>&lt;</a:t>
            </a:r>
            <a:r>
              <a:rPr lang="de-AT" sz="1050" dirty="0" err="1"/>
              <a:t>html</a:t>
            </a:r>
            <a:r>
              <a:rPr lang="de-AT" sz="1050" dirty="0"/>
              <a:t>&gt;</a:t>
            </a:r>
          </a:p>
          <a:p>
            <a:r>
              <a:rPr lang="de-AT" sz="1050" dirty="0"/>
              <a:t>    &lt;</a:t>
            </a:r>
            <a:r>
              <a:rPr lang="de-AT" sz="1050" dirty="0" err="1"/>
              <a:t>head</a:t>
            </a:r>
            <a:r>
              <a:rPr lang="de-AT" sz="1050" dirty="0"/>
              <a:t>&gt;</a:t>
            </a:r>
          </a:p>
          <a:p>
            <a:r>
              <a:rPr lang="de-AT" sz="1050" dirty="0"/>
              <a:t>        &lt;</a:t>
            </a:r>
            <a:r>
              <a:rPr lang="de-AT" sz="1050" dirty="0" err="1"/>
              <a:t>meta</a:t>
            </a:r>
            <a:r>
              <a:rPr lang="de-AT" sz="1050" dirty="0"/>
              <a:t> </a:t>
            </a:r>
            <a:r>
              <a:rPr lang="de-AT" sz="1050" dirty="0" err="1"/>
              <a:t>charset</a:t>
            </a:r>
            <a:r>
              <a:rPr lang="de-AT" sz="1050" dirty="0"/>
              <a:t>="UTF-8"&gt;</a:t>
            </a:r>
          </a:p>
          <a:p>
            <a:r>
              <a:rPr lang="de-AT" sz="1050" dirty="0"/>
              <a:t>        &lt;title&gt;Übungen&lt;/title&gt;</a:t>
            </a:r>
          </a:p>
          <a:p>
            <a:r>
              <a:rPr lang="de-AT" sz="1050" dirty="0"/>
              <a:t>    &lt;/</a:t>
            </a:r>
            <a:r>
              <a:rPr lang="de-AT" sz="1050" dirty="0" err="1"/>
              <a:t>head</a:t>
            </a:r>
            <a:r>
              <a:rPr lang="de-AT" sz="1050" dirty="0"/>
              <a:t>&gt;</a:t>
            </a:r>
          </a:p>
          <a:p>
            <a:r>
              <a:rPr lang="de-AT" sz="1050" dirty="0"/>
              <a:t>&lt;</a:t>
            </a:r>
            <a:r>
              <a:rPr lang="de-AT" sz="1050" dirty="0" err="1"/>
              <a:t>body</a:t>
            </a:r>
            <a:r>
              <a:rPr lang="de-AT" sz="1050" dirty="0"/>
              <a:t>&gt;</a:t>
            </a:r>
          </a:p>
          <a:p>
            <a:r>
              <a:rPr lang="de-AT" sz="1050" dirty="0"/>
              <a:t>    &lt;</a:t>
            </a:r>
            <a:r>
              <a:rPr lang="de-AT" sz="1050" dirty="0" err="1"/>
              <a:t>script</a:t>
            </a:r>
            <a:r>
              <a:rPr lang="de-AT" sz="1050" dirty="0"/>
              <a:t>&gt;</a:t>
            </a:r>
          </a:p>
          <a:p>
            <a:r>
              <a:rPr lang="de-AT" sz="1050" dirty="0"/>
              <a:t>        "</a:t>
            </a:r>
            <a:r>
              <a:rPr lang="de-AT" sz="1050" dirty="0" err="1"/>
              <a:t>use</a:t>
            </a:r>
            <a:r>
              <a:rPr lang="de-AT" sz="1050" dirty="0"/>
              <a:t> </a:t>
            </a:r>
            <a:r>
              <a:rPr lang="de-AT" sz="1050" dirty="0" err="1"/>
              <a:t>strict</a:t>
            </a:r>
            <a:r>
              <a:rPr lang="de-AT" sz="1050" dirty="0"/>
              <a:t>";</a:t>
            </a:r>
          </a:p>
          <a:p>
            <a:r>
              <a:rPr lang="de-AT" sz="1050" dirty="0"/>
              <a:t>        </a:t>
            </a:r>
            <a:r>
              <a:rPr lang="de-AT" sz="1050" dirty="0" err="1"/>
              <a:t>let</a:t>
            </a:r>
            <a:r>
              <a:rPr lang="de-AT" sz="1050" dirty="0"/>
              <a:t> punkte = 0;</a:t>
            </a:r>
          </a:p>
          <a:p>
            <a:r>
              <a:rPr lang="de-AT" sz="1050" dirty="0"/>
              <a:t>        </a:t>
            </a:r>
            <a:r>
              <a:rPr lang="de-AT" sz="1050" dirty="0" err="1"/>
              <a:t>let</a:t>
            </a:r>
            <a:r>
              <a:rPr lang="de-AT" sz="1050" dirty="0"/>
              <a:t> eingabe1 = prompt("Was ist das Ergebnis aus 14 + 9");</a:t>
            </a:r>
          </a:p>
          <a:p>
            <a:r>
              <a:rPr lang="de-AT" sz="1050" dirty="0"/>
              <a:t>        </a:t>
            </a:r>
            <a:r>
              <a:rPr lang="de-AT" sz="1050" dirty="0" err="1"/>
              <a:t>if</a:t>
            </a:r>
            <a:r>
              <a:rPr lang="de-AT" sz="1050" dirty="0"/>
              <a:t>(eingabe1 == 23) {</a:t>
            </a:r>
          </a:p>
          <a:p>
            <a:r>
              <a:rPr lang="de-AT" sz="1050" dirty="0"/>
              <a:t>            punkte++;</a:t>
            </a:r>
          </a:p>
          <a:p>
            <a:r>
              <a:rPr lang="de-AT" sz="1050" dirty="0"/>
              <a:t>        }</a:t>
            </a:r>
          </a:p>
          <a:p>
            <a:r>
              <a:rPr lang="de-AT" sz="1050" dirty="0"/>
              <a:t>        </a:t>
            </a:r>
            <a:r>
              <a:rPr lang="de-AT" sz="1050" dirty="0" err="1"/>
              <a:t>let</a:t>
            </a:r>
            <a:r>
              <a:rPr lang="de-AT" sz="1050" dirty="0"/>
              <a:t> eingabe2 = prompt("Was ist das Ergebnis aus 27 / 3");</a:t>
            </a:r>
          </a:p>
          <a:p>
            <a:r>
              <a:rPr lang="de-AT" sz="1050" dirty="0"/>
              <a:t>        </a:t>
            </a:r>
            <a:r>
              <a:rPr lang="de-AT" sz="1050" dirty="0" err="1"/>
              <a:t>if</a:t>
            </a:r>
            <a:r>
              <a:rPr lang="de-AT" sz="1050" dirty="0"/>
              <a:t>(eingabe2 == 8) {</a:t>
            </a:r>
          </a:p>
          <a:p>
            <a:r>
              <a:rPr lang="de-AT" sz="1050" dirty="0"/>
              <a:t>            punkte++;</a:t>
            </a:r>
          </a:p>
          <a:p>
            <a:r>
              <a:rPr lang="de-AT" sz="1050" dirty="0"/>
              <a:t>        }</a:t>
            </a:r>
          </a:p>
          <a:p>
            <a:r>
              <a:rPr lang="de-AT" sz="1050" dirty="0"/>
              <a:t>        </a:t>
            </a:r>
            <a:r>
              <a:rPr lang="de-AT" sz="1050" dirty="0" err="1"/>
              <a:t>let</a:t>
            </a:r>
            <a:r>
              <a:rPr lang="de-AT" sz="1050" dirty="0"/>
              <a:t> eingabe3 = prompt("Was ist das Ergebnis aus 4 * 8");</a:t>
            </a:r>
          </a:p>
          <a:p>
            <a:r>
              <a:rPr lang="de-AT" sz="1050" dirty="0"/>
              <a:t>        </a:t>
            </a:r>
            <a:r>
              <a:rPr lang="de-AT" sz="1050" dirty="0" err="1"/>
              <a:t>if</a:t>
            </a:r>
            <a:r>
              <a:rPr lang="de-AT" sz="1050" dirty="0"/>
              <a:t>(eingabe3 == 23) {</a:t>
            </a:r>
          </a:p>
          <a:p>
            <a:r>
              <a:rPr lang="de-AT" sz="1050" dirty="0"/>
              <a:t>            punkte++;</a:t>
            </a:r>
          </a:p>
          <a:p>
            <a:r>
              <a:rPr lang="de-AT" sz="1050" dirty="0"/>
              <a:t>        }</a:t>
            </a:r>
          </a:p>
          <a:p>
            <a:r>
              <a:rPr lang="de-AT" sz="1050" dirty="0"/>
              <a:t>        </a:t>
            </a:r>
            <a:r>
              <a:rPr lang="de-AT" sz="1050" dirty="0" err="1"/>
              <a:t>let</a:t>
            </a:r>
            <a:r>
              <a:rPr lang="de-AT" sz="1050" dirty="0"/>
              <a:t> eingabe4 = prompt("Was ist die Quadratwurzel von 9");</a:t>
            </a:r>
          </a:p>
          <a:p>
            <a:r>
              <a:rPr lang="de-AT" sz="1050" dirty="0"/>
              <a:t>        </a:t>
            </a:r>
            <a:r>
              <a:rPr lang="de-AT" sz="1050" dirty="0" err="1"/>
              <a:t>if</a:t>
            </a:r>
            <a:r>
              <a:rPr lang="de-AT" sz="1050" dirty="0"/>
              <a:t>(eingabe4 == 3) {</a:t>
            </a:r>
          </a:p>
          <a:p>
            <a:r>
              <a:rPr lang="de-AT" sz="1050" dirty="0"/>
              <a:t>            punkte++;</a:t>
            </a:r>
          </a:p>
          <a:p>
            <a:r>
              <a:rPr lang="de-AT" sz="1050" dirty="0"/>
              <a:t>        }</a:t>
            </a:r>
          </a:p>
          <a:p>
            <a:r>
              <a:rPr lang="de-AT" sz="1050" dirty="0"/>
              <a:t>        </a:t>
            </a:r>
            <a:r>
              <a:rPr lang="de-AT" sz="1050" dirty="0" err="1"/>
              <a:t>let</a:t>
            </a:r>
            <a:r>
              <a:rPr lang="de-AT" sz="1050" dirty="0"/>
              <a:t> eingabe5 = prompt("Was ist der Logarithmus von 8 zur Basis 2");</a:t>
            </a:r>
          </a:p>
          <a:p>
            <a:r>
              <a:rPr lang="de-AT" sz="1050" dirty="0"/>
              <a:t>        </a:t>
            </a:r>
            <a:r>
              <a:rPr lang="de-AT" sz="1050" dirty="0" err="1"/>
              <a:t>if</a:t>
            </a:r>
            <a:r>
              <a:rPr lang="de-AT" sz="1050" dirty="0"/>
              <a:t>(eingabe5 == 3) {</a:t>
            </a:r>
          </a:p>
          <a:p>
            <a:r>
              <a:rPr lang="de-AT" sz="1050" dirty="0"/>
              <a:t>            punkte++;</a:t>
            </a:r>
          </a:p>
          <a:p>
            <a:r>
              <a:rPr lang="de-AT" sz="1050" dirty="0"/>
              <a:t>        }</a:t>
            </a:r>
          </a:p>
          <a:p>
            <a:r>
              <a:rPr lang="de-AT" sz="1050" dirty="0"/>
              <a:t>        switch(punkte) {</a:t>
            </a:r>
          </a:p>
          <a:p>
            <a:r>
              <a:rPr lang="de-AT" sz="1050" dirty="0"/>
              <a:t>            </a:t>
            </a:r>
            <a:r>
              <a:rPr lang="de-AT" sz="1050" dirty="0" err="1"/>
              <a:t>case</a:t>
            </a:r>
            <a:r>
              <a:rPr lang="de-AT" sz="1050" dirty="0"/>
              <a:t> 0:</a:t>
            </a:r>
          </a:p>
          <a:p>
            <a:r>
              <a:rPr lang="de-AT" sz="1050" dirty="0"/>
              <a:t>            </a:t>
            </a:r>
            <a:r>
              <a:rPr lang="de-AT" sz="1050" dirty="0" err="1"/>
              <a:t>case</a:t>
            </a:r>
            <a:r>
              <a:rPr lang="de-AT" sz="1050" dirty="0"/>
              <a:t> 1:</a:t>
            </a:r>
          </a:p>
          <a:p>
            <a:r>
              <a:rPr lang="de-AT" sz="1050" dirty="0"/>
              <a:t>                alert("Besuch die Grundschule noch einmal");</a:t>
            </a:r>
          </a:p>
          <a:p>
            <a:r>
              <a:rPr lang="de-AT" sz="1050" dirty="0"/>
              <a:t>                break;</a:t>
            </a:r>
          </a:p>
          <a:p>
            <a:r>
              <a:rPr lang="de-AT" sz="1050" dirty="0"/>
              <a:t>            </a:t>
            </a:r>
            <a:r>
              <a:rPr lang="de-AT" sz="1050" dirty="0" err="1"/>
              <a:t>case</a:t>
            </a:r>
            <a:r>
              <a:rPr lang="de-AT" sz="1050" dirty="0"/>
              <a:t> 2:</a:t>
            </a:r>
          </a:p>
          <a:p>
            <a:r>
              <a:rPr lang="de-AT" sz="1050" dirty="0"/>
              <a:t>            </a:t>
            </a:r>
            <a:r>
              <a:rPr lang="de-AT" sz="1050" dirty="0" err="1"/>
              <a:t>case</a:t>
            </a:r>
            <a:r>
              <a:rPr lang="de-AT" sz="1050" dirty="0"/>
              <a:t> 3:</a:t>
            </a:r>
          </a:p>
          <a:p>
            <a:r>
              <a:rPr lang="de-AT" sz="1050" dirty="0"/>
              <a:t>                alert("Wie wärs mit Mathe-Nachhilfe");</a:t>
            </a:r>
          </a:p>
          <a:p>
            <a:r>
              <a:rPr lang="de-AT" sz="1050" dirty="0"/>
              <a:t>                break;</a:t>
            </a:r>
          </a:p>
          <a:p>
            <a:r>
              <a:rPr lang="de-AT" sz="1050" dirty="0"/>
              <a:t>            </a:t>
            </a:r>
            <a:r>
              <a:rPr lang="de-AT" sz="1050" dirty="0" err="1"/>
              <a:t>case</a:t>
            </a:r>
            <a:r>
              <a:rPr lang="de-AT" sz="1050" dirty="0"/>
              <a:t> 4:</a:t>
            </a:r>
          </a:p>
          <a:p>
            <a:r>
              <a:rPr lang="de-AT" sz="1050" dirty="0"/>
              <a:t>                alert("Fast alles richtig");</a:t>
            </a:r>
          </a:p>
          <a:p>
            <a:r>
              <a:rPr lang="de-AT" sz="1050" dirty="0"/>
              <a:t>                break;</a:t>
            </a:r>
          </a:p>
          <a:p>
            <a:r>
              <a:rPr lang="de-AT" sz="1050" dirty="0"/>
              <a:t>            </a:t>
            </a:r>
            <a:r>
              <a:rPr lang="de-AT" sz="1050" dirty="0" err="1"/>
              <a:t>case</a:t>
            </a:r>
            <a:r>
              <a:rPr lang="de-AT" sz="1050" dirty="0"/>
              <a:t> 5:</a:t>
            </a:r>
          </a:p>
          <a:p>
            <a:r>
              <a:rPr lang="de-AT" sz="1050" dirty="0"/>
              <a:t>                alert("Maximale Punktezahl");</a:t>
            </a:r>
          </a:p>
          <a:p>
            <a:r>
              <a:rPr lang="de-AT" sz="1050" dirty="0"/>
              <a:t>                break;</a:t>
            </a:r>
          </a:p>
          <a:p>
            <a:r>
              <a:rPr lang="de-AT" sz="1050" dirty="0"/>
              <a:t>        }</a:t>
            </a:r>
          </a:p>
          <a:p>
            <a:r>
              <a:rPr lang="de-AT" sz="1050" dirty="0"/>
              <a:t>    &lt;/</a:t>
            </a:r>
            <a:r>
              <a:rPr lang="de-AT" sz="1050" dirty="0" err="1"/>
              <a:t>script</a:t>
            </a:r>
            <a:r>
              <a:rPr lang="de-AT" sz="1050" dirty="0"/>
              <a:t>&gt;</a:t>
            </a:r>
          </a:p>
          <a:p>
            <a:r>
              <a:rPr lang="de-AT" sz="1050" dirty="0"/>
              <a:t>&lt;/</a:t>
            </a:r>
            <a:r>
              <a:rPr lang="de-AT" sz="1050" dirty="0" err="1"/>
              <a:t>body</a:t>
            </a:r>
            <a:r>
              <a:rPr lang="de-AT" sz="1050" dirty="0"/>
              <a:t>&gt;</a:t>
            </a:r>
          </a:p>
          <a:p>
            <a:r>
              <a:rPr lang="de-AT" sz="1050" dirty="0"/>
              <a:t>&lt;/</a:t>
            </a:r>
            <a:r>
              <a:rPr lang="de-AT" sz="1050" dirty="0" err="1"/>
              <a:t>html</a:t>
            </a:r>
            <a:r>
              <a:rPr lang="de-AT" sz="1050" dirty="0"/>
              <a:t>&gt;</a:t>
            </a:r>
          </a:p>
        </p:txBody>
      </p:sp>
    </p:spTree>
    <p:extLst>
      <p:ext uri="{BB962C8B-B14F-4D97-AF65-F5344CB8AC3E}">
        <p14:creationId xmlns:p14="http://schemas.microsoft.com/office/powerpoint/2010/main" val="4140707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6F910-4B6F-4E30-ABA9-220BAEAD147E}"/>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AC232AF5-7DDD-48A5-92CE-5FEB62FA13CE}"/>
              </a:ext>
            </a:extLst>
          </p:cNvPr>
          <p:cNvSpPr>
            <a:spLocks noGrp="1"/>
          </p:cNvSpPr>
          <p:nvPr>
            <p:ph type="body" sz="quarter" idx="13"/>
          </p:nvPr>
        </p:nvSpPr>
        <p:spPr>
          <a:xfrm>
            <a:off x="5140060" y="1715034"/>
            <a:ext cx="6102803" cy="286232"/>
          </a:xfrm>
        </p:spPr>
        <p:txBody>
          <a:bodyPr/>
          <a:lstStyle/>
          <a:p>
            <a:r>
              <a:rPr lang="de-AT" dirty="0"/>
              <a:t>Entspricht Vorgaben für objektorientierte Programmierung (später mehr)</a:t>
            </a:r>
          </a:p>
        </p:txBody>
      </p:sp>
      <p:sp>
        <p:nvSpPr>
          <p:cNvPr id="5" name="Textfeld 4">
            <a:extLst>
              <a:ext uri="{FF2B5EF4-FFF2-40B4-BE49-F238E27FC236}">
                <a16:creationId xmlns:a16="http://schemas.microsoft.com/office/drawing/2014/main" id="{16173908-1CB7-4B99-99BC-3211AE6C5A96}"/>
              </a:ext>
            </a:extLst>
          </p:cNvPr>
          <p:cNvSpPr txBox="1"/>
          <p:nvPr/>
        </p:nvSpPr>
        <p:spPr>
          <a:xfrm>
            <a:off x="365352" y="1629786"/>
            <a:ext cx="4484234" cy="52322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Variante 1</a:t>
            </a:r>
          </a:p>
          <a:p>
            <a:r>
              <a:rPr lang="de-AT" dirty="0" err="1"/>
              <a:t>let</a:t>
            </a:r>
            <a:r>
              <a:rPr lang="de-AT" dirty="0"/>
              <a:t> </a:t>
            </a:r>
            <a:r>
              <a:rPr lang="de-AT" dirty="0" err="1"/>
              <a:t>meinArray</a:t>
            </a:r>
            <a:r>
              <a:rPr lang="de-AT" dirty="0"/>
              <a:t> = </a:t>
            </a:r>
            <a:r>
              <a:rPr lang="de-AT" dirty="0" err="1"/>
              <a:t>new</a:t>
            </a:r>
            <a:r>
              <a:rPr lang="de-AT" dirty="0"/>
              <a:t> Array();</a:t>
            </a:r>
          </a:p>
        </p:txBody>
      </p:sp>
      <p:sp>
        <p:nvSpPr>
          <p:cNvPr id="7" name="Textfeld 6">
            <a:extLst>
              <a:ext uri="{FF2B5EF4-FFF2-40B4-BE49-F238E27FC236}">
                <a16:creationId xmlns:a16="http://schemas.microsoft.com/office/drawing/2014/main" id="{A0CBD254-CD68-42B2-AB7D-DEC17A4C4697}"/>
              </a:ext>
            </a:extLst>
          </p:cNvPr>
          <p:cNvSpPr txBox="1"/>
          <p:nvPr/>
        </p:nvSpPr>
        <p:spPr>
          <a:xfrm>
            <a:off x="365352" y="3538542"/>
            <a:ext cx="4484234"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Variante 2</a:t>
            </a:r>
          </a:p>
          <a:p>
            <a:r>
              <a:rPr lang="de-AT" dirty="0" err="1"/>
              <a:t>let</a:t>
            </a:r>
            <a:r>
              <a:rPr lang="de-AT" dirty="0"/>
              <a:t>  </a:t>
            </a:r>
            <a:r>
              <a:rPr lang="de-AT" dirty="0" err="1"/>
              <a:t>neuesArray</a:t>
            </a:r>
            <a:r>
              <a:rPr lang="de-AT" dirty="0"/>
              <a:t> = [];</a:t>
            </a:r>
          </a:p>
          <a:p>
            <a:r>
              <a:rPr lang="de-AT" dirty="0" err="1"/>
              <a:t>let</a:t>
            </a:r>
            <a:r>
              <a:rPr lang="de-AT" dirty="0"/>
              <a:t> </a:t>
            </a:r>
            <a:r>
              <a:rPr lang="de-AT" dirty="0" err="1"/>
              <a:t>neuesArray</a:t>
            </a:r>
            <a:r>
              <a:rPr lang="de-AT" dirty="0"/>
              <a:t> = ["Hund", "Katze", "Maus"];</a:t>
            </a:r>
          </a:p>
          <a:p>
            <a:r>
              <a:rPr lang="de-AT" dirty="0"/>
              <a:t>alert(</a:t>
            </a:r>
            <a:r>
              <a:rPr lang="de-AT" dirty="0" err="1"/>
              <a:t>neuesArray</a:t>
            </a:r>
            <a:r>
              <a:rPr lang="de-AT" dirty="0"/>
              <a:t>);</a:t>
            </a:r>
          </a:p>
        </p:txBody>
      </p:sp>
      <p:sp>
        <p:nvSpPr>
          <p:cNvPr id="8" name="Textplatzhalter 2">
            <a:extLst>
              <a:ext uri="{FF2B5EF4-FFF2-40B4-BE49-F238E27FC236}">
                <a16:creationId xmlns:a16="http://schemas.microsoft.com/office/drawing/2014/main" id="{F27704C2-FD13-4C84-AB2C-4A8C26254374}"/>
              </a:ext>
            </a:extLst>
          </p:cNvPr>
          <p:cNvSpPr txBox="1">
            <a:spLocks/>
          </p:cNvSpPr>
          <p:nvPr/>
        </p:nvSpPr>
        <p:spPr>
          <a:xfrm>
            <a:off x="5140060" y="3603688"/>
            <a:ext cx="6102803"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Häufiger im Einsatz</a:t>
            </a:r>
          </a:p>
          <a:p>
            <a:r>
              <a:rPr lang="de-AT" dirty="0"/>
              <a:t>Kann gleich befüllt werden</a:t>
            </a:r>
          </a:p>
        </p:txBody>
      </p:sp>
      <p:sp>
        <p:nvSpPr>
          <p:cNvPr id="9" name="Textplatzhalter 2">
            <a:extLst>
              <a:ext uri="{FF2B5EF4-FFF2-40B4-BE49-F238E27FC236}">
                <a16:creationId xmlns:a16="http://schemas.microsoft.com/office/drawing/2014/main" id="{0363FAF3-8BAD-437C-A523-B7A607D11E2F}"/>
              </a:ext>
            </a:extLst>
          </p:cNvPr>
          <p:cNvSpPr txBox="1">
            <a:spLocks/>
          </p:cNvSpPr>
          <p:nvPr/>
        </p:nvSpPr>
        <p:spPr>
          <a:xfrm>
            <a:off x="625210" y="255882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Arrays sind in JS Objekte mit besonderen Eigenschaften</a:t>
            </a:r>
          </a:p>
        </p:txBody>
      </p:sp>
      <p:sp>
        <p:nvSpPr>
          <p:cNvPr id="14" name="Textplatzhalter 2">
            <a:extLst>
              <a:ext uri="{FF2B5EF4-FFF2-40B4-BE49-F238E27FC236}">
                <a16:creationId xmlns:a16="http://schemas.microsoft.com/office/drawing/2014/main" id="{34F42790-C8DB-4FAE-903F-79389FB32BEE}"/>
              </a:ext>
            </a:extLst>
          </p:cNvPr>
          <p:cNvSpPr txBox="1">
            <a:spLocks/>
          </p:cNvSpPr>
          <p:nvPr/>
        </p:nvSpPr>
        <p:spPr>
          <a:xfrm>
            <a:off x="625210" y="482758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Elemente müssen nicht den gleichen Datentyp aufweisen</a:t>
            </a:r>
          </a:p>
        </p:txBody>
      </p:sp>
      <p:sp>
        <p:nvSpPr>
          <p:cNvPr id="16" name="Textfeld 15">
            <a:extLst>
              <a:ext uri="{FF2B5EF4-FFF2-40B4-BE49-F238E27FC236}">
                <a16:creationId xmlns:a16="http://schemas.microsoft.com/office/drawing/2014/main" id="{E3FAA602-B57F-4C3E-A5F5-91E4339EA23F}"/>
              </a:ext>
            </a:extLst>
          </p:cNvPr>
          <p:cNvSpPr txBox="1"/>
          <p:nvPr/>
        </p:nvSpPr>
        <p:spPr>
          <a:xfrm>
            <a:off x="528638" y="5240663"/>
            <a:ext cx="4320948"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Produkt, Preis, Lieferbar</a:t>
            </a:r>
          </a:p>
          <a:p>
            <a:r>
              <a:rPr lang="de-AT" dirty="0" err="1"/>
              <a:t>let</a:t>
            </a:r>
            <a:r>
              <a:rPr lang="de-AT" dirty="0"/>
              <a:t> </a:t>
            </a:r>
            <a:r>
              <a:rPr lang="de-AT" dirty="0" err="1"/>
              <a:t>neuesArray</a:t>
            </a:r>
            <a:r>
              <a:rPr lang="de-AT" dirty="0"/>
              <a:t> = ["Brot", 2.99, </a:t>
            </a:r>
            <a:r>
              <a:rPr lang="de-AT" dirty="0" err="1"/>
              <a:t>true</a:t>
            </a:r>
            <a:r>
              <a:rPr lang="de-AT" dirty="0"/>
              <a:t>];</a:t>
            </a:r>
          </a:p>
          <a:p>
            <a:r>
              <a:rPr lang="de-AT" dirty="0"/>
              <a:t>alert(</a:t>
            </a:r>
            <a:r>
              <a:rPr lang="de-AT" dirty="0" err="1"/>
              <a:t>neuesArray</a:t>
            </a:r>
            <a:r>
              <a:rPr lang="de-AT" dirty="0"/>
              <a:t>);</a:t>
            </a:r>
          </a:p>
        </p:txBody>
      </p:sp>
    </p:spTree>
    <p:extLst>
      <p:ext uri="{BB962C8B-B14F-4D97-AF65-F5344CB8AC3E}">
        <p14:creationId xmlns:p14="http://schemas.microsoft.com/office/powerpoint/2010/main" val="193872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380D1-D999-4668-AF73-2C5C57358634}"/>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85D86003-9801-493B-B8FB-5BF7B5DA2DF7}"/>
              </a:ext>
            </a:extLst>
          </p:cNvPr>
          <p:cNvSpPr>
            <a:spLocks noGrp="1"/>
          </p:cNvSpPr>
          <p:nvPr>
            <p:ph type="body" sz="quarter" idx="13"/>
          </p:nvPr>
        </p:nvSpPr>
        <p:spPr>
          <a:xfrm>
            <a:off x="949136" y="4239760"/>
            <a:ext cx="10293728" cy="286232"/>
          </a:xfrm>
        </p:spPr>
        <p:txBody>
          <a:bodyPr/>
          <a:lstStyle/>
          <a:p>
            <a:r>
              <a:rPr lang="de-AT" dirty="0" err="1">
                <a:latin typeface="Consolas" panose="020B0609020204030204" pitchFamily="49" charset="0"/>
              </a:rPr>
              <a:t>length</a:t>
            </a:r>
            <a:r>
              <a:rPr lang="de-AT" dirty="0"/>
              <a:t> gibt die Länge des Arrays zurück, da der Index bei </a:t>
            </a:r>
            <a:r>
              <a:rPr lang="de-AT" dirty="0">
                <a:latin typeface="Consolas" panose="020B0609020204030204" pitchFamily="49" charset="0"/>
              </a:rPr>
              <a:t>0</a:t>
            </a:r>
            <a:r>
              <a:rPr lang="de-AT" dirty="0"/>
              <a:t> anfängt wird so am Ende ein neues Feld hinzugefügt</a:t>
            </a:r>
          </a:p>
        </p:txBody>
      </p:sp>
      <p:sp>
        <p:nvSpPr>
          <p:cNvPr id="5" name="Textfeld 4">
            <a:extLst>
              <a:ext uri="{FF2B5EF4-FFF2-40B4-BE49-F238E27FC236}">
                <a16:creationId xmlns:a16="http://schemas.microsoft.com/office/drawing/2014/main" id="{BEF30033-1D0A-4205-82D6-4598DBEB6607}"/>
              </a:ext>
            </a:extLst>
          </p:cNvPr>
          <p:cNvSpPr txBox="1"/>
          <p:nvPr/>
        </p:nvSpPr>
        <p:spPr>
          <a:xfrm>
            <a:off x="3043238" y="1279412"/>
            <a:ext cx="6102802"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Ausgabe bestimmte Stelle des Array</a:t>
            </a:r>
          </a:p>
          <a:p>
            <a:r>
              <a:rPr lang="de-AT" dirty="0" err="1"/>
              <a:t>let</a:t>
            </a:r>
            <a:r>
              <a:rPr lang="de-AT" dirty="0"/>
              <a:t> </a:t>
            </a:r>
            <a:r>
              <a:rPr lang="de-AT" dirty="0" err="1"/>
              <a:t>neuesArray</a:t>
            </a:r>
            <a:r>
              <a:rPr lang="de-AT" dirty="0"/>
              <a:t> =  ["Hund", "Katze", "Maus"];</a:t>
            </a:r>
          </a:p>
          <a:p>
            <a:r>
              <a:rPr lang="de-AT" dirty="0"/>
              <a:t>alert(</a:t>
            </a:r>
            <a:r>
              <a:rPr lang="de-AT" dirty="0" err="1"/>
              <a:t>neuesArray</a:t>
            </a:r>
            <a:r>
              <a:rPr lang="de-AT" dirty="0"/>
              <a:t>[0]);</a:t>
            </a:r>
          </a:p>
          <a:p>
            <a:br>
              <a:rPr lang="de-AT" dirty="0"/>
            </a:br>
            <a:r>
              <a:rPr lang="de-AT" dirty="0"/>
              <a:t>// Wert an bestimmter Stelle ändern</a:t>
            </a:r>
          </a:p>
          <a:p>
            <a:r>
              <a:rPr lang="de-AT" dirty="0" err="1"/>
              <a:t>neuesArray</a:t>
            </a:r>
            <a:r>
              <a:rPr lang="de-AT" dirty="0"/>
              <a:t>[0] = "Papagei";</a:t>
            </a:r>
          </a:p>
          <a:p>
            <a:br>
              <a:rPr lang="de-AT" dirty="0"/>
            </a:br>
            <a:r>
              <a:rPr lang="de-AT" dirty="0"/>
              <a:t>// Wert hinzufügen</a:t>
            </a:r>
          </a:p>
          <a:p>
            <a:r>
              <a:rPr lang="de-AT" dirty="0" err="1"/>
              <a:t>neuesArray</a:t>
            </a:r>
            <a:r>
              <a:rPr lang="de-AT" dirty="0"/>
              <a:t>[3] = "Hund";</a:t>
            </a:r>
          </a:p>
          <a:p>
            <a:r>
              <a:rPr lang="de-DE" dirty="0"/>
              <a:t>// besser um leere Felder oder Überschreibungen zu vermeiden</a:t>
            </a:r>
          </a:p>
          <a:p>
            <a:r>
              <a:rPr lang="de-DE" dirty="0" err="1"/>
              <a:t>neuesArray</a:t>
            </a:r>
            <a:r>
              <a:rPr lang="de-DE" dirty="0"/>
              <a:t>[</a:t>
            </a:r>
            <a:r>
              <a:rPr lang="de-DE" dirty="0" err="1"/>
              <a:t>neuesArray.length</a:t>
            </a:r>
            <a:r>
              <a:rPr lang="de-DE" dirty="0"/>
              <a:t>] = "Hund";</a:t>
            </a:r>
          </a:p>
          <a:p>
            <a:endParaRPr lang="de-AT" dirty="0"/>
          </a:p>
        </p:txBody>
      </p:sp>
    </p:spTree>
    <p:extLst>
      <p:ext uri="{BB962C8B-B14F-4D97-AF65-F5344CB8AC3E}">
        <p14:creationId xmlns:p14="http://schemas.microsoft.com/office/powerpoint/2010/main" val="254251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5C987-55EC-4405-96CE-B1EAFAD7D2F2}"/>
              </a:ext>
            </a:extLst>
          </p:cNvPr>
          <p:cNvSpPr>
            <a:spLocks noGrp="1"/>
          </p:cNvSpPr>
          <p:nvPr>
            <p:ph type="title"/>
          </p:nvPr>
        </p:nvSpPr>
        <p:spPr/>
        <p:txBody>
          <a:bodyPr/>
          <a:lstStyle/>
          <a:p>
            <a:r>
              <a:rPr lang="de-AT" dirty="0"/>
              <a:t>Mehrdimensionale Arrays</a:t>
            </a:r>
          </a:p>
        </p:txBody>
      </p:sp>
      <p:sp>
        <p:nvSpPr>
          <p:cNvPr id="5" name="Textfeld 4">
            <a:extLst>
              <a:ext uri="{FF2B5EF4-FFF2-40B4-BE49-F238E27FC236}">
                <a16:creationId xmlns:a16="http://schemas.microsoft.com/office/drawing/2014/main" id="{FA1258A4-55D3-4CB4-A8AA-30B71A2C23D7}"/>
              </a:ext>
            </a:extLst>
          </p:cNvPr>
          <p:cNvSpPr txBox="1"/>
          <p:nvPr/>
        </p:nvSpPr>
        <p:spPr>
          <a:xfrm>
            <a:off x="610280" y="1402141"/>
            <a:ext cx="6102802"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meinArray</a:t>
            </a:r>
            <a:r>
              <a:rPr lang="de-AT" dirty="0"/>
              <a:t> = [];</a:t>
            </a:r>
          </a:p>
          <a:p>
            <a:r>
              <a:rPr lang="de-AT" dirty="0" err="1"/>
              <a:t>meinArray</a:t>
            </a:r>
            <a:r>
              <a:rPr lang="de-AT" dirty="0"/>
              <a:t>[0] = ["Brot", 1.99, </a:t>
            </a:r>
            <a:r>
              <a:rPr lang="de-AT" dirty="0" err="1"/>
              <a:t>true</a:t>
            </a:r>
            <a:r>
              <a:rPr lang="de-AT" dirty="0"/>
              <a:t>];</a:t>
            </a:r>
          </a:p>
          <a:p>
            <a:r>
              <a:rPr lang="de-AT" dirty="0" err="1"/>
              <a:t>meinArray</a:t>
            </a:r>
            <a:r>
              <a:rPr lang="de-AT" dirty="0"/>
              <a:t>[1] = ["Krapfen", 0.99, </a:t>
            </a:r>
            <a:r>
              <a:rPr lang="de-AT" dirty="0" err="1"/>
              <a:t>true</a:t>
            </a:r>
            <a:r>
              <a:rPr lang="de-AT" dirty="0"/>
              <a:t>];</a:t>
            </a:r>
          </a:p>
          <a:p>
            <a:r>
              <a:rPr lang="de-AT" dirty="0" err="1"/>
              <a:t>meinArray</a:t>
            </a:r>
            <a:r>
              <a:rPr lang="de-AT" dirty="0"/>
              <a:t>[2] = ["Reindling", 6.99, </a:t>
            </a:r>
            <a:r>
              <a:rPr lang="de-AT" dirty="0" err="1"/>
              <a:t>false</a:t>
            </a:r>
            <a:r>
              <a:rPr lang="de-AT" dirty="0"/>
              <a:t>];</a:t>
            </a:r>
          </a:p>
          <a:p>
            <a:r>
              <a:rPr lang="de-AT" dirty="0" err="1"/>
              <a:t>meinArray</a:t>
            </a:r>
            <a:r>
              <a:rPr lang="de-AT" dirty="0"/>
              <a:t>[3] = ["Linzer Torte", 13.99, </a:t>
            </a:r>
            <a:r>
              <a:rPr lang="de-AT" dirty="0" err="1"/>
              <a:t>true</a:t>
            </a:r>
            <a:r>
              <a:rPr lang="de-AT" dirty="0"/>
              <a:t>];</a:t>
            </a:r>
          </a:p>
          <a:p>
            <a:r>
              <a:rPr lang="de-AT" dirty="0" err="1"/>
              <a:t>meinArray</a:t>
            </a:r>
            <a:r>
              <a:rPr lang="de-AT" dirty="0"/>
              <a:t>[4] = ["Windbeute", 0.80, </a:t>
            </a:r>
            <a:r>
              <a:rPr lang="de-AT" dirty="0" err="1"/>
              <a:t>false</a:t>
            </a:r>
            <a:r>
              <a:rPr lang="de-AT" dirty="0"/>
              <a:t>];</a:t>
            </a:r>
          </a:p>
          <a:p>
            <a:r>
              <a:rPr lang="de-AT" dirty="0"/>
              <a:t>// An bestimmte Stelle zugreifen</a:t>
            </a:r>
          </a:p>
          <a:p>
            <a:r>
              <a:rPr lang="de-AT" dirty="0" err="1"/>
              <a:t>document.write</a:t>
            </a:r>
            <a:r>
              <a:rPr lang="de-AT" dirty="0"/>
              <a:t>(</a:t>
            </a:r>
            <a:r>
              <a:rPr lang="de-AT" dirty="0" err="1"/>
              <a:t>meinArray</a:t>
            </a:r>
            <a:r>
              <a:rPr lang="de-AT" dirty="0"/>
              <a:t>[0][1]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[2][2]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[4][0]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a:t>
            </a:r>
          </a:p>
        </p:txBody>
      </p:sp>
      <p:pic>
        <p:nvPicPr>
          <p:cNvPr id="6" name="Grafik 5">
            <a:extLst>
              <a:ext uri="{FF2B5EF4-FFF2-40B4-BE49-F238E27FC236}">
                <a16:creationId xmlns:a16="http://schemas.microsoft.com/office/drawing/2014/main" id="{06BD54EA-E343-4FFD-B99C-47DF6460CB39}"/>
              </a:ext>
            </a:extLst>
          </p:cNvPr>
          <p:cNvPicPr>
            <a:picLocks noChangeAspect="1"/>
          </p:cNvPicPr>
          <p:nvPr/>
        </p:nvPicPr>
        <p:blipFill>
          <a:blip r:embed="rId3"/>
          <a:stretch>
            <a:fillRect/>
          </a:stretch>
        </p:blipFill>
        <p:spPr>
          <a:xfrm>
            <a:off x="4280089" y="4167188"/>
            <a:ext cx="6962775" cy="2066925"/>
          </a:xfrm>
          <a:prstGeom prst="rect">
            <a:avLst/>
          </a:prstGeom>
          <a:ln>
            <a:solidFill>
              <a:schemeClr val="tx1"/>
            </a:solidFill>
          </a:ln>
        </p:spPr>
      </p:pic>
    </p:spTree>
    <p:extLst>
      <p:ext uri="{BB962C8B-B14F-4D97-AF65-F5344CB8AC3E}">
        <p14:creationId xmlns:p14="http://schemas.microsoft.com/office/powerpoint/2010/main" val="352905137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555863"/>
            <a:ext cx="10293728" cy="480131"/>
          </a:xfrm>
        </p:spPr>
        <p:txBody>
          <a:bodyPr/>
          <a:lstStyle/>
          <a:p>
            <a:r>
              <a:rPr lang="de-AT" dirty="0"/>
              <a:t>Schreibe ein Programm, das den Besucher nach seinem Vornamen, nach seinem Nachnamen und nach seinem Alter fragt. Erstelle ein Array und füge die entsprechenden Werte ein. Gebe dessen Inhalt anschließend auf der Seite aus.</a:t>
            </a:r>
          </a:p>
        </p:txBody>
      </p:sp>
      <p:sp>
        <p:nvSpPr>
          <p:cNvPr id="7" name="Textfeld 6">
            <a:extLst>
              <a:ext uri="{FF2B5EF4-FFF2-40B4-BE49-F238E27FC236}">
                <a16:creationId xmlns:a16="http://schemas.microsoft.com/office/drawing/2014/main" id="{B62D0B5A-84DD-42D6-A9B9-196A5049C8AF}"/>
              </a:ext>
            </a:extLst>
          </p:cNvPr>
          <p:cNvSpPr txBox="1"/>
          <p:nvPr/>
        </p:nvSpPr>
        <p:spPr>
          <a:xfrm>
            <a:off x="3044792" y="2431972"/>
            <a:ext cx="6102416" cy="372409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let</a:t>
            </a:r>
            <a:r>
              <a:rPr lang="de-AT" dirty="0"/>
              <a:t> </a:t>
            </a:r>
            <a:r>
              <a:rPr lang="de-AT" dirty="0" err="1"/>
              <a:t>meinArray</a:t>
            </a:r>
            <a:r>
              <a:rPr lang="de-AT" dirty="0"/>
              <a:t> = [];</a:t>
            </a:r>
          </a:p>
          <a:p>
            <a:r>
              <a:rPr lang="de-AT" dirty="0"/>
              <a:t>        </a:t>
            </a:r>
            <a:r>
              <a:rPr lang="de-AT" dirty="0" err="1"/>
              <a:t>meinArray</a:t>
            </a:r>
            <a:r>
              <a:rPr lang="de-AT" dirty="0"/>
              <a:t>[0] = prompt("Vorname:");</a:t>
            </a:r>
          </a:p>
          <a:p>
            <a:r>
              <a:rPr lang="de-AT" dirty="0"/>
              <a:t>        </a:t>
            </a:r>
            <a:r>
              <a:rPr lang="de-AT" dirty="0" err="1"/>
              <a:t>meinArray</a:t>
            </a:r>
            <a:r>
              <a:rPr lang="de-AT" dirty="0"/>
              <a:t>[1] = prompt("Nachname:");</a:t>
            </a:r>
          </a:p>
          <a:p>
            <a:r>
              <a:rPr lang="de-AT" dirty="0"/>
              <a:t>        </a:t>
            </a:r>
            <a:r>
              <a:rPr lang="de-AT" dirty="0" err="1"/>
              <a:t>meinArray</a:t>
            </a:r>
            <a:r>
              <a:rPr lang="de-AT" dirty="0"/>
              <a:t>[2] = prompt("Alter:");</a:t>
            </a:r>
          </a:p>
          <a:p>
            <a:br>
              <a:rPr lang="de-AT" dirty="0"/>
            </a:br>
            <a:r>
              <a:rPr lang="de-AT" dirty="0"/>
              <a:t>        </a:t>
            </a:r>
            <a:r>
              <a:rPr lang="de-AT" dirty="0" err="1"/>
              <a:t>document.write</a:t>
            </a:r>
            <a:r>
              <a:rPr lang="de-AT" dirty="0"/>
              <a:t>(</a:t>
            </a:r>
            <a:r>
              <a:rPr lang="de-AT" dirty="0" err="1"/>
              <a:t>meinArray</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1935396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555863"/>
            <a:ext cx="10293728" cy="480131"/>
          </a:xfrm>
        </p:spPr>
        <p:txBody>
          <a:bodyPr/>
          <a:lstStyle/>
          <a:p>
            <a:r>
              <a:rPr lang="de-AT" dirty="0"/>
              <a:t>Schreibe ein Programm, das den Besucher nach seinem Vornamen, nach seinem Nachnamen und nach seinem Alter fragt. Erstelle ein Array und füge die entsprechenden Werte ein. Gebe dessen Inhalt anschließend auf der Seite aus.</a:t>
            </a:r>
          </a:p>
        </p:txBody>
      </p:sp>
      <p:sp>
        <p:nvSpPr>
          <p:cNvPr id="7" name="Textfeld 6">
            <a:extLst>
              <a:ext uri="{FF2B5EF4-FFF2-40B4-BE49-F238E27FC236}">
                <a16:creationId xmlns:a16="http://schemas.microsoft.com/office/drawing/2014/main" id="{B62D0B5A-84DD-42D6-A9B9-196A5049C8AF}"/>
              </a:ext>
            </a:extLst>
          </p:cNvPr>
          <p:cNvSpPr txBox="1"/>
          <p:nvPr/>
        </p:nvSpPr>
        <p:spPr>
          <a:xfrm>
            <a:off x="3044792" y="2431972"/>
            <a:ext cx="6102416" cy="372409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let</a:t>
            </a:r>
            <a:r>
              <a:rPr lang="de-AT" dirty="0"/>
              <a:t> </a:t>
            </a:r>
            <a:r>
              <a:rPr lang="de-AT" dirty="0" err="1"/>
              <a:t>meinArray</a:t>
            </a:r>
            <a:r>
              <a:rPr lang="de-AT" dirty="0"/>
              <a:t> = [];</a:t>
            </a:r>
          </a:p>
          <a:p>
            <a:r>
              <a:rPr lang="de-AT" dirty="0"/>
              <a:t>        </a:t>
            </a:r>
            <a:r>
              <a:rPr lang="de-AT" dirty="0" err="1"/>
              <a:t>meinArray</a:t>
            </a:r>
            <a:r>
              <a:rPr lang="de-AT" dirty="0"/>
              <a:t>[0] = prompt("Vorname:");</a:t>
            </a:r>
          </a:p>
          <a:p>
            <a:r>
              <a:rPr lang="de-AT" dirty="0"/>
              <a:t>        </a:t>
            </a:r>
            <a:r>
              <a:rPr lang="de-AT" dirty="0" err="1"/>
              <a:t>meinArray</a:t>
            </a:r>
            <a:r>
              <a:rPr lang="de-AT" dirty="0"/>
              <a:t>[1] = prompt("Nachname:");</a:t>
            </a:r>
          </a:p>
          <a:p>
            <a:r>
              <a:rPr lang="de-AT" dirty="0"/>
              <a:t>        </a:t>
            </a:r>
            <a:r>
              <a:rPr lang="de-AT" dirty="0" err="1"/>
              <a:t>meinArray</a:t>
            </a:r>
            <a:r>
              <a:rPr lang="de-AT" dirty="0"/>
              <a:t>[2] = prompt("Alter:");</a:t>
            </a:r>
          </a:p>
          <a:p>
            <a:br>
              <a:rPr lang="de-AT" dirty="0"/>
            </a:br>
            <a:r>
              <a:rPr lang="de-AT" dirty="0"/>
              <a:t>        </a:t>
            </a:r>
            <a:r>
              <a:rPr lang="de-AT" dirty="0" err="1"/>
              <a:t>document.write</a:t>
            </a:r>
            <a:r>
              <a:rPr lang="de-AT" dirty="0"/>
              <a:t>(</a:t>
            </a:r>
            <a:r>
              <a:rPr lang="de-AT" dirty="0" err="1"/>
              <a:t>meinArray</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777925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6E70B-36AE-43AA-B165-AB1202FB670C}"/>
              </a:ext>
            </a:extLst>
          </p:cNvPr>
          <p:cNvSpPr>
            <a:spLocks noGrp="1"/>
          </p:cNvSpPr>
          <p:nvPr>
            <p:ph type="title"/>
          </p:nvPr>
        </p:nvSpPr>
        <p:spPr/>
        <p:txBody>
          <a:bodyPr/>
          <a:lstStyle/>
          <a:p>
            <a:r>
              <a:rPr lang="de-AT" dirty="0" err="1"/>
              <a:t>While</a:t>
            </a:r>
            <a:r>
              <a:rPr lang="de-AT" dirty="0"/>
              <a:t>-Schleife</a:t>
            </a:r>
          </a:p>
        </p:txBody>
      </p:sp>
      <p:sp>
        <p:nvSpPr>
          <p:cNvPr id="3" name="Textplatzhalter 2">
            <a:extLst>
              <a:ext uri="{FF2B5EF4-FFF2-40B4-BE49-F238E27FC236}">
                <a16:creationId xmlns:a16="http://schemas.microsoft.com/office/drawing/2014/main" id="{865FC766-AF8E-4EE9-8597-7753583BFA42}"/>
              </a:ext>
            </a:extLst>
          </p:cNvPr>
          <p:cNvSpPr>
            <a:spLocks noGrp="1"/>
          </p:cNvSpPr>
          <p:nvPr>
            <p:ph type="body" sz="quarter" idx="13"/>
          </p:nvPr>
        </p:nvSpPr>
        <p:spPr>
          <a:xfrm>
            <a:off x="949136" y="3327777"/>
            <a:ext cx="10293728" cy="802271"/>
          </a:xfrm>
        </p:spPr>
        <p:txBody>
          <a:bodyPr/>
          <a:lstStyle/>
          <a:p>
            <a:r>
              <a:rPr lang="de-AT" dirty="0"/>
              <a:t>Befehl </a:t>
            </a:r>
            <a:r>
              <a:rPr lang="de-AT" dirty="0" err="1">
                <a:latin typeface="Consolas" panose="020B0609020204030204" pitchFamily="49" charset="0"/>
              </a:rPr>
              <a:t>decodeURI</a:t>
            </a:r>
            <a:endParaRPr lang="de-AT" dirty="0">
              <a:latin typeface="Consolas" panose="020B0609020204030204" pitchFamily="49" charset="0"/>
            </a:endParaRPr>
          </a:p>
          <a:p>
            <a:pPr lvl="1"/>
            <a:r>
              <a:rPr lang="de-AT" dirty="0"/>
              <a:t>Notwendig, da der Text Umlaute enthält</a:t>
            </a:r>
          </a:p>
          <a:p>
            <a:pPr lvl="1"/>
            <a:r>
              <a:rPr lang="de-AT" dirty="0"/>
              <a:t>Werden sonst im Feld nicht richtig angezeigt</a:t>
            </a:r>
          </a:p>
        </p:txBody>
      </p:sp>
      <p:sp>
        <p:nvSpPr>
          <p:cNvPr id="5" name="Textfeld 4">
            <a:extLst>
              <a:ext uri="{FF2B5EF4-FFF2-40B4-BE49-F238E27FC236}">
                <a16:creationId xmlns:a16="http://schemas.microsoft.com/office/drawing/2014/main" id="{DA87EACC-3B85-4778-A6C4-8A413395FB6B}"/>
              </a:ext>
            </a:extLst>
          </p:cNvPr>
          <p:cNvSpPr txBox="1"/>
          <p:nvPr/>
        </p:nvSpPr>
        <p:spPr>
          <a:xfrm>
            <a:off x="471487" y="1270631"/>
            <a:ext cx="9448119"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eingabe</a:t>
            </a:r>
            <a:r>
              <a:rPr lang="de-AT" dirty="0"/>
              <a:t> = </a:t>
            </a:r>
            <a:r>
              <a:rPr lang="de-AT" dirty="0" err="1"/>
              <a:t>Number</a:t>
            </a:r>
            <a:r>
              <a:rPr lang="de-AT" dirty="0"/>
              <a:t>(prompt(</a:t>
            </a:r>
            <a:r>
              <a:rPr lang="de-AT" dirty="0" err="1"/>
              <a:t>decodeURI</a:t>
            </a:r>
            <a:r>
              <a:rPr lang="de-AT" dirty="0"/>
              <a:t>("Bis zu welchem Wert m%C3%B6chten sie z%C3%A4hlen?")));</a:t>
            </a:r>
          </a:p>
          <a:p>
            <a:r>
              <a:rPr lang="de-AT" dirty="0" err="1"/>
              <a:t>let</a:t>
            </a:r>
            <a:r>
              <a:rPr lang="de-AT" dirty="0"/>
              <a:t> i = 1;</a:t>
            </a:r>
          </a:p>
          <a:p>
            <a:r>
              <a:rPr lang="de-AT" dirty="0" err="1"/>
              <a:t>while</a:t>
            </a:r>
            <a:r>
              <a:rPr lang="de-AT" dirty="0"/>
              <a:t>(i &lt;= </a:t>
            </a:r>
            <a:r>
              <a:rPr lang="de-AT" dirty="0" err="1"/>
              <a:t>eingabe</a:t>
            </a:r>
            <a:r>
              <a:rPr lang="de-AT" dirty="0"/>
              <a:t>) {</a:t>
            </a:r>
          </a:p>
          <a:p>
            <a:r>
              <a:rPr lang="de-AT" dirty="0"/>
              <a:t>    </a:t>
            </a:r>
            <a:r>
              <a:rPr lang="de-AT" dirty="0" err="1"/>
              <a:t>document.write</a:t>
            </a:r>
            <a:r>
              <a:rPr lang="de-AT" dirty="0"/>
              <a:t>(i + "&lt;</a:t>
            </a:r>
            <a:r>
              <a:rPr lang="de-AT" dirty="0" err="1"/>
              <a:t>br</a:t>
            </a:r>
            <a:r>
              <a:rPr lang="de-AT" dirty="0"/>
              <a:t>&gt;");</a:t>
            </a:r>
          </a:p>
          <a:p>
            <a:r>
              <a:rPr lang="de-AT" dirty="0"/>
              <a:t>    i++;</a:t>
            </a:r>
          </a:p>
          <a:p>
            <a:r>
              <a:rPr lang="de-AT" dirty="0"/>
              <a:t>}</a:t>
            </a:r>
          </a:p>
        </p:txBody>
      </p:sp>
      <p:sp>
        <p:nvSpPr>
          <p:cNvPr id="7" name="Textfeld 6">
            <a:extLst>
              <a:ext uri="{FF2B5EF4-FFF2-40B4-BE49-F238E27FC236}">
                <a16:creationId xmlns:a16="http://schemas.microsoft.com/office/drawing/2014/main" id="{F8C95A6B-9252-4DED-A060-4AB5DE6FF119}"/>
              </a:ext>
            </a:extLst>
          </p:cNvPr>
          <p:cNvSpPr txBox="1"/>
          <p:nvPr/>
        </p:nvSpPr>
        <p:spPr>
          <a:xfrm>
            <a:off x="471486" y="4315029"/>
            <a:ext cx="9178699"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oder</a:t>
            </a:r>
          </a:p>
          <a:p>
            <a:r>
              <a:rPr lang="de-DE" dirty="0" err="1"/>
              <a:t>let</a:t>
            </a:r>
            <a:r>
              <a:rPr lang="de-DE" dirty="0"/>
              <a:t> </a:t>
            </a:r>
            <a:r>
              <a:rPr lang="de-DE" dirty="0" err="1"/>
              <a:t>inhalt</a:t>
            </a:r>
            <a:r>
              <a:rPr lang="de-DE" dirty="0"/>
              <a:t> = </a:t>
            </a:r>
            <a:r>
              <a:rPr lang="de-DE" dirty="0" err="1"/>
              <a:t>encodeURI</a:t>
            </a:r>
            <a:r>
              <a:rPr lang="de-DE" dirty="0"/>
              <a:t>("Bis zu welchem Wert möchtest du zählen?")</a:t>
            </a:r>
          </a:p>
          <a:p>
            <a:r>
              <a:rPr lang="de-DE" dirty="0" err="1"/>
              <a:t>let</a:t>
            </a:r>
            <a:r>
              <a:rPr lang="de-DE" dirty="0"/>
              <a:t> </a:t>
            </a:r>
            <a:r>
              <a:rPr lang="de-DE" dirty="0" err="1"/>
              <a:t>eingabe</a:t>
            </a:r>
            <a:r>
              <a:rPr lang="de-DE" dirty="0"/>
              <a:t> = </a:t>
            </a:r>
            <a:r>
              <a:rPr lang="de-DE" dirty="0" err="1"/>
              <a:t>Number</a:t>
            </a:r>
            <a:r>
              <a:rPr lang="de-DE" dirty="0"/>
              <a:t>(prompt(</a:t>
            </a:r>
            <a:r>
              <a:rPr lang="de-DE" dirty="0" err="1"/>
              <a:t>decodeURI</a:t>
            </a:r>
            <a:r>
              <a:rPr lang="de-DE" dirty="0"/>
              <a:t>(</a:t>
            </a:r>
            <a:r>
              <a:rPr lang="de-DE" dirty="0" err="1"/>
              <a:t>inhalt</a:t>
            </a:r>
            <a:r>
              <a:rPr lang="de-DE" dirty="0"/>
              <a:t>)));</a:t>
            </a:r>
          </a:p>
        </p:txBody>
      </p:sp>
    </p:spTree>
    <p:extLst>
      <p:ext uri="{BB962C8B-B14F-4D97-AF65-F5344CB8AC3E}">
        <p14:creationId xmlns:p14="http://schemas.microsoft.com/office/powerpoint/2010/main" val="84694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E617E-3D38-4786-A5A1-605ABC0E9004}"/>
              </a:ext>
            </a:extLst>
          </p:cNvPr>
          <p:cNvSpPr>
            <a:spLocks noGrp="1"/>
          </p:cNvSpPr>
          <p:nvPr>
            <p:ph type="title"/>
          </p:nvPr>
        </p:nvSpPr>
        <p:spPr/>
        <p:txBody>
          <a:bodyPr/>
          <a:lstStyle/>
          <a:p>
            <a:r>
              <a:rPr lang="de-AT" dirty="0"/>
              <a:t>Do-</a:t>
            </a:r>
            <a:r>
              <a:rPr lang="de-AT" dirty="0" err="1"/>
              <a:t>while</a:t>
            </a:r>
            <a:endParaRPr lang="de-AT" dirty="0"/>
          </a:p>
        </p:txBody>
      </p:sp>
      <p:sp>
        <p:nvSpPr>
          <p:cNvPr id="5" name="Textfeld 4">
            <a:extLst>
              <a:ext uri="{FF2B5EF4-FFF2-40B4-BE49-F238E27FC236}">
                <a16:creationId xmlns:a16="http://schemas.microsoft.com/office/drawing/2014/main" id="{F3643449-B41F-44A7-84DD-21012F512B0E}"/>
              </a:ext>
            </a:extLst>
          </p:cNvPr>
          <p:cNvSpPr txBox="1"/>
          <p:nvPr/>
        </p:nvSpPr>
        <p:spPr>
          <a:xfrm>
            <a:off x="3044599" y="2200935"/>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a:t>
            </a:r>
            <a:r>
              <a:rPr lang="de-DE" dirty="0" err="1"/>
              <a:t>use</a:t>
            </a:r>
            <a:r>
              <a:rPr lang="de-DE" dirty="0"/>
              <a:t> </a:t>
            </a:r>
            <a:r>
              <a:rPr lang="de-DE" dirty="0" err="1"/>
              <a:t>strict</a:t>
            </a:r>
            <a:r>
              <a:rPr lang="de-DE" dirty="0"/>
              <a:t>";</a:t>
            </a:r>
          </a:p>
          <a:p>
            <a:r>
              <a:rPr lang="de-DE" dirty="0" err="1"/>
              <a:t>let</a:t>
            </a:r>
            <a:r>
              <a:rPr lang="de-DE" dirty="0"/>
              <a:t> </a:t>
            </a:r>
            <a:r>
              <a:rPr lang="de-DE" dirty="0" err="1"/>
              <a:t>eingabe</a:t>
            </a:r>
            <a:r>
              <a:rPr lang="de-DE" dirty="0"/>
              <a:t>;</a:t>
            </a:r>
          </a:p>
          <a:p>
            <a:r>
              <a:rPr lang="de-DE" dirty="0"/>
              <a:t>do {</a:t>
            </a:r>
          </a:p>
          <a:p>
            <a:r>
              <a:rPr lang="de-DE" dirty="0"/>
              <a:t>    </a:t>
            </a:r>
            <a:r>
              <a:rPr lang="de-DE" dirty="0" err="1"/>
              <a:t>eingabe</a:t>
            </a:r>
            <a:r>
              <a:rPr lang="de-DE" dirty="0"/>
              <a:t> = prompt("Ergebnis aus 3 + 2?");</a:t>
            </a:r>
          </a:p>
          <a:p>
            <a:r>
              <a:rPr lang="de-DE" dirty="0"/>
              <a:t>} </a:t>
            </a:r>
            <a:r>
              <a:rPr lang="de-DE" dirty="0" err="1"/>
              <a:t>while</a:t>
            </a:r>
            <a:r>
              <a:rPr lang="de-DE" dirty="0"/>
              <a:t>(</a:t>
            </a:r>
            <a:r>
              <a:rPr lang="de-DE" dirty="0" err="1"/>
              <a:t>eingabe</a:t>
            </a:r>
            <a:r>
              <a:rPr lang="de-DE" dirty="0"/>
              <a:t> != 5);</a:t>
            </a:r>
          </a:p>
          <a:p>
            <a:r>
              <a:rPr lang="de-DE" dirty="0"/>
              <a:t>alert("Richtige Antwort!");</a:t>
            </a:r>
          </a:p>
        </p:txBody>
      </p:sp>
    </p:spTree>
    <p:extLst>
      <p:ext uri="{BB962C8B-B14F-4D97-AF65-F5344CB8AC3E}">
        <p14:creationId xmlns:p14="http://schemas.microsoft.com/office/powerpoint/2010/main" val="149378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Einführung</a:t>
            </a:r>
          </a:p>
        </p:txBody>
      </p:sp>
      <p:sp>
        <p:nvSpPr>
          <p:cNvPr id="5" name="Textplatzhalter 4">
            <a:extLst>
              <a:ext uri="{FF2B5EF4-FFF2-40B4-BE49-F238E27FC236}">
                <a16:creationId xmlns:a16="http://schemas.microsoft.com/office/drawing/2014/main" id="{D59841CE-46D7-486D-A72C-BC8E81F9FAC5}"/>
              </a:ext>
            </a:extLst>
          </p:cNvPr>
          <p:cNvSpPr>
            <a:spLocks noGrp="1"/>
          </p:cNvSpPr>
          <p:nvPr>
            <p:ph type="body" sz="quarter" idx="13"/>
          </p:nvPr>
        </p:nvSpPr>
        <p:spPr>
          <a:xfrm>
            <a:off x="949136" y="1904774"/>
            <a:ext cx="10293728" cy="2606867"/>
          </a:xfrm>
        </p:spPr>
        <p:txBody>
          <a:bodyPr/>
          <a:lstStyle/>
          <a:p>
            <a:r>
              <a:rPr lang="de-AT" dirty="0"/>
              <a:t>Einsatzzweck: dynamische Internetseiten erstellen</a:t>
            </a:r>
          </a:p>
          <a:p>
            <a:r>
              <a:rPr lang="de-AT" dirty="0"/>
              <a:t>Vielfältige Möglichkeiten um Aufbau, Layout und Inhalte zu verändern</a:t>
            </a:r>
          </a:p>
          <a:p>
            <a:r>
              <a:rPr lang="de-AT" dirty="0"/>
              <a:t>Zählt mittlerweile zu den etablierten Web-Technologien</a:t>
            </a:r>
          </a:p>
          <a:p>
            <a:r>
              <a:rPr lang="de-AT" dirty="0"/>
              <a:t>Aufgrund großer Beliebtheit hat sich Anwendungsbereich ausgeweitet</a:t>
            </a:r>
          </a:p>
          <a:p>
            <a:pPr lvl="1"/>
            <a:r>
              <a:rPr lang="de-AT" dirty="0"/>
              <a:t>2009 erschien </a:t>
            </a:r>
            <a:r>
              <a:rPr lang="de-AT" dirty="0" err="1"/>
              <a:t>bspw</a:t>
            </a:r>
            <a:r>
              <a:rPr lang="de-AT" dirty="0"/>
              <a:t> Node.js =&gt; Plattform um mit JavaScript Serveranwendungen programmieren zu können</a:t>
            </a:r>
          </a:p>
          <a:p>
            <a:pPr lvl="1"/>
            <a:r>
              <a:rPr lang="de-AT" dirty="0"/>
              <a:t>Später auch Entwicklungsumgebungen wie </a:t>
            </a:r>
            <a:r>
              <a:rPr lang="de-AT" dirty="0" err="1"/>
              <a:t>Electron</a:t>
            </a:r>
            <a:r>
              <a:rPr lang="de-AT" dirty="0"/>
              <a:t> oder NW.js =&gt; möglich, Desktop-Anwendungen zu erstellen</a:t>
            </a:r>
          </a:p>
          <a:p>
            <a:r>
              <a:rPr lang="de-AT" dirty="0"/>
              <a:t>Browser-Anwendungen bleiben mit großem Abstand der häufigste Einsatzbereich von JS</a:t>
            </a:r>
          </a:p>
          <a:p>
            <a:r>
              <a:rPr lang="de-AT" dirty="0"/>
              <a:t>Läuft innerhalb einer Sandbox, dadurch kein Zugriff auf Funktionen des Betriebssystems, Hardware oder zu Netzwerken möglich</a:t>
            </a: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0CCE8-8A0D-4C4F-AAF0-7BF520265AC3}"/>
              </a:ext>
            </a:extLst>
          </p:cNvPr>
          <p:cNvSpPr>
            <a:spLocks noGrp="1"/>
          </p:cNvSpPr>
          <p:nvPr>
            <p:ph type="title"/>
          </p:nvPr>
        </p:nvSpPr>
        <p:spPr/>
        <p:txBody>
          <a:bodyPr/>
          <a:lstStyle/>
          <a:p>
            <a:r>
              <a:rPr lang="de-AT" dirty="0" err="1"/>
              <a:t>For</a:t>
            </a:r>
            <a:r>
              <a:rPr lang="de-AT" dirty="0"/>
              <a:t> Schleife</a:t>
            </a:r>
          </a:p>
        </p:txBody>
      </p:sp>
      <p:sp>
        <p:nvSpPr>
          <p:cNvPr id="5" name="Textfeld 4">
            <a:extLst>
              <a:ext uri="{FF2B5EF4-FFF2-40B4-BE49-F238E27FC236}">
                <a16:creationId xmlns:a16="http://schemas.microsoft.com/office/drawing/2014/main" id="{7BC52FD3-0645-447C-8912-2721BBBCDF2E}"/>
              </a:ext>
            </a:extLst>
          </p:cNvPr>
          <p:cNvSpPr txBox="1"/>
          <p:nvPr/>
        </p:nvSpPr>
        <p:spPr>
          <a:xfrm>
            <a:off x="2415558" y="2310234"/>
            <a:ext cx="6827384"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inhalt</a:t>
            </a:r>
            <a:r>
              <a:rPr lang="de-AT" dirty="0"/>
              <a:t> = </a:t>
            </a:r>
            <a:r>
              <a:rPr lang="de-AT" dirty="0" err="1"/>
              <a:t>encodeURI</a:t>
            </a:r>
            <a:r>
              <a:rPr lang="de-AT" dirty="0"/>
              <a:t>("Bis zu welchem Wert möchtest du zählen?");</a:t>
            </a:r>
          </a:p>
          <a:p>
            <a:r>
              <a:rPr lang="de-AT" dirty="0" err="1"/>
              <a:t>let</a:t>
            </a:r>
            <a:r>
              <a:rPr lang="de-AT" dirty="0"/>
              <a:t> </a:t>
            </a:r>
            <a:r>
              <a:rPr lang="de-AT" dirty="0" err="1"/>
              <a:t>eingabe</a:t>
            </a:r>
            <a:r>
              <a:rPr lang="de-AT" dirty="0"/>
              <a:t> = </a:t>
            </a:r>
            <a:r>
              <a:rPr lang="de-AT" dirty="0" err="1"/>
              <a:t>Number</a:t>
            </a:r>
            <a:r>
              <a:rPr lang="de-AT" dirty="0"/>
              <a:t>(prompt(</a:t>
            </a:r>
            <a:r>
              <a:rPr lang="de-AT" dirty="0" err="1"/>
              <a:t>decodeURI</a:t>
            </a:r>
            <a:r>
              <a:rPr lang="de-AT" dirty="0"/>
              <a:t>(</a:t>
            </a:r>
            <a:r>
              <a:rPr lang="de-AT" dirty="0" err="1"/>
              <a:t>inhalt</a:t>
            </a:r>
            <a:r>
              <a:rPr lang="de-AT" dirty="0"/>
              <a:t>)));</a:t>
            </a:r>
          </a:p>
          <a:p>
            <a:br>
              <a:rPr lang="de-AT" dirty="0"/>
            </a:br>
            <a:r>
              <a:rPr lang="de-AT" dirty="0" err="1"/>
              <a:t>for</a:t>
            </a:r>
            <a:r>
              <a:rPr lang="de-AT" dirty="0"/>
              <a:t> (</a:t>
            </a:r>
            <a:r>
              <a:rPr lang="de-AT" dirty="0" err="1"/>
              <a:t>let</a:t>
            </a:r>
            <a:r>
              <a:rPr lang="de-AT" dirty="0"/>
              <a:t> i = 1; i &lt;= </a:t>
            </a:r>
            <a:r>
              <a:rPr lang="de-AT" dirty="0" err="1"/>
              <a:t>eingabe</a:t>
            </a:r>
            <a:r>
              <a:rPr lang="de-AT" dirty="0"/>
              <a:t>; i++) {</a:t>
            </a:r>
          </a:p>
          <a:p>
            <a:r>
              <a:rPr lang="de-AT" dirty="0"/>
              <a:t>    </a:t>
            </a:r>
            <a:r>
              <a:rPr lang="de-AT" dirty="0" err="1"/>
              <a:t>document.write</a:t>
            </a:r>
            <a:r>
              <a:rPr lang="de-AT" dirty="0"/>
              <a:t>(i + "&lt;</a:t>
            </a:r>
            <a:r>
              <a:rPr lang="de-AT" dirty="0" err="1"/>
              <a:t>br</a:t>
            </a:r>
            <a:r>
              <a:rPr lang="de-AT" dirty="0"/>
              <a:t>&gt;");</a:t>
            </a:r>
          </a:p>
          <a:p>
            <a:r>
              <a:rPr lang="de-AT" dirty="0"/>
              <a:t>}</a:t>
            </a:r>
          </a:p>
        </p:txBody>
      </p:sp>
    </p:spTree>
    <p:extLst>
      <p:ext uri="{BB962C8B-B14F-4D97-AF65-F5344CB8AC3E}">
        <p14:creationId xmlns:p14="http://schemas.microsoft.com/office/powerpoint/2010/main" val="406635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E29B-EBB7-41A7-BBC8-61FB0BC070C2}"/>
              </a:ext>
            </a:extLst>
          </p:cNvPr>
          <p:cNvSpPr>
            <a:spLocks noGrp="1"/>
          </p:cNvSpPr>
          <p:nvPr>
            <p:ph type="title"/>
          </p:nvPr>
        </p:nvSpPr>
        <p:spPr/>
        <p:txBody>
          <a:bodyPr/>
          <a:lstStyle/>
          <a:p>
            <a:r>
              <a:rPr lang="de-AT" dirty="0"/>
              <a:t>Sonderform der </a:t>
            </a:r>
            <a:r>
              <a:rPr lang="de-AT" dirty="0" err="1"/>
              <a:t>for</a:t>
            </a:r>
            <a:r>
              <a:rPr lang="de-AT" dirty="0"/>
              <a:t>-Schleife</a:t>
            </a:r>
          </a:p>
        </p:txBody>
      </p:sp>
      <p:sp>
        <p:nvSpPr>
          <p:cNvPr id="6" name="Textfeld 5">
            <a:extLst>
              <a:ext uri="{FF2B5EF4-FFF2-40B4-BE49-F238E27FC236}">
                <a16:creationId xmlns:a16="http://schemas.microsoft.com/office/drawing/2014/main" id="{B0440ABA-4C05-403B-BB09-6FA2402B6C55}"/>
              </a:ext>
            </a:extLst>
          </p:cNvPr>
          <p:cNvSpPr txBox="1"/>
          <p:nvPr/>
        </p:nvSpPr>
        <p:spPr>
          <a:xfrm>
            <a:off x="2755855" y="2736502"/>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"use strict";</a:t>
            </a:r>
          </a:p>
          <a:p>
            <a:r>
              <a:rPr lang="en-US" dirty="0"/>
              <a:t>let </a:t>
            </a:r>
            <a:r>
              <a:rPr lang="en-US" dirty="0" err="1"/>
              <a:t>arr</a:t>
            </a:r>
            <a:r>
              <a:rPr lang="en-US" dirty="0"/>
              <a:t> = [2, 5, 9, 4, 2];</a:t>
            </a:r>
          </a:p>
          <a:p>
            <a:br>
              <a:rPr lang="en-US" dirty="0"/>
            </a:br>
            <a:r>
              <a:rPr lang="en-US" dirty="0"/>
              <a:t>for (let wert of </a:t>
            </a:r>
            <a:r>
              <a:rPr lang="en-US" dirty="0" err="1"/>
              <a:t>arr</a:t>
            </a:r>
            <a:r>
              <a:rPr lang="en-US" dirty="0"/>
              <a:t>) {</a:t>
            </a:r>
          </a:p>
          <a:p>
            <a:r>
              <a:rPr lang="en-US" dirty="0"/>
              <a:t>    </a:t>
            </a:r>
            <a:r>
              <a:rPr lang="en-US" dirty="0" err="1"/>
              <a:t>document.write</a:t>
            </a:r>
            <a:r>
              <a:rPr lang="en-US" dirty="0"/>
              <a:t>(wert + "&lt;</a:t>
            </a:r>
            <a:r>
              <a:rPr lang="en-US" dirty="0" err="1"/>
              <a:t>br</a:t>
            </a:r>
            <a:r>
              <a:rPr lang="en-US" dirty="0"/>
              <a:t>&gt;");</a:t>
            </a:r>
          </a:p>
          <a:p>
            <a:r>
              <a:rPr lang="en-US" dirty="0"/>
              <a:t>}</a:t>
            </a:r>
          </a:p>
        </p:txBody>
      </p:sp>
      <p:pic>
        <p:nvPicPr>
          <p:cNvPr id="4" name="Grafik 3">
            <a:extLst>
              <a:ext uri="{FF2B5EF4-FFF2-40B4-BE49-F238E27FC236}">
                <a16:creationId xmlns:a16="http://schemas.microsoft.com/office/drawing/2014/main" id="{42D944FC-E95E-43DF-8F73-27E11454444C}"/>
              </a:ext>
            </a:extLst>
          </p:cNvPr>
          <p:cNvPicPr>
            <a:picLocks noChangeAspect="1"/>
          </p:cNvPicPr>
          <p:nvPr/>
        </p:nvPicPr>
        <p:blipFill>
          <a:blip r:embed="rId2"/>
          <a:stretch>
            <a:fillRect/>
          </a:stretch>
        </p:blipFill>
        <p:spPr>
          <a:xfrm>
            <a:off x="7661230" y="2566986"/>
            <a:ext cx="523875" cy="1724025"/>
          </a:xfrm>
          <a:prstGeom prst="rect">
            <a:avLst/>
          </a:prstGeom>
        </p:spPr>
      </p:pic>
    </p:spTree>
    <p:extLst>
      <p:ext uri="{BB962C8B-B14F-4D97-AF65-F5344CB8AC3E}">
        <p14:creationId xmlns:p14="http://schemas.microsoft.com/office/powerpoint/2010/main" val="118534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150891" y="2415432"/>
            <a:ext cx="5254600" cy="674031"/>
          </a:xfrm>
        </p:spPr>
        <p:txBody>
          <a:bodyPr/>
          <a:lstStyle/>
          <a:p>
            <a:pPr marL="0" indent="0">
              <a:buNone/>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p:txBody>
      </p:sp>
      <p:sp>
        <p:nvSpPr>
          <p:cNvPr id="5" name="Textfeld 4">
            <a:extLst>
              <a:ext uri="{FF2B5EF4-FFF2-40B4-BE49-F238E27FC236}">
                <a16:creationId xmlns:a16="http://schemas.microsoft.com/office/drawing/2014/main" id="{D93CEC9E-69C1-49B3-82ED-6E68778FD2D6}"/>
              </a:ext>
            </a:extLst>
          </p:cNvPr>
          <p:cNvSpPr txBox="1"/>
          <p:nvPr/>
        </p:nvSpPr>
        <p:spPr>
          <a:xfrm>
            <a:off x="150891" y="3225996"/>
            <a:ext cx="5821187"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a:t>
            </a:r>
            <a:r>
              <a:rPr lang="de-AT" dirty="0" err="1"/>
              <a:t>arr</a:t>
            </a:r>
            <a:r>
              <a:rPr lang="de-AT" dirty="0"/>
              <a:t> = [];</a:t>
            </a:r>
          </a:p>
          <a:p>
            <a:br>
              <a:rPr lang="de-AT" dirty="0"/>
            </a:br>
            <a:r>
              <a:rPr lang="de-AT" dirty="0"/>
              <a:t>    </a:t>
            </a:r>
            <a:r>
              <a:rPr lang="de-AT" dirty="0" err="1"/>
              <a:t>for</a:t>
            </a:r>
            <a:r>
              <a:rPr lang="de-AT" dirty="0"/>
              <a:t> (</a:t>
            </a:r>
            <a:r>
              <a:rPr lang="de-AT" dirty="0" err="1"/>
              <a:t>let</a:t>
            </a:r>
            <a:r>
              <a:rPr lang="de-AT" dirty="0"/>
              <a:t> i = 0; i &lt; 5; i++) {</a:t>
            </a:r>
          </a:p>
          <a:p>
            <a:r>
              <a:rPr lang="de-AT" dirty="0"/>
              <a:t>        </a:t>
            </a:r>
            <a:r>
              <a:rPr lang="de-AT" dirty="0" err="1"/>
              <a:t>arr</a:t>
            </a:r>
            <a:r>
              <a:rPr lang="de-AT" dirty="0"/>
              <a:t>[i] = prompt("Gib einen beliebigen wert ein");</a:t>
            </a:r>
          </a:p>
          <a:p>
            <a:r>
              <a:rPr lang="de-AT" dirty="0"/>
              <a:t>    }</a:t>
            </a:r>
          </a:p>
          <a:p>
            <a:r>
              <a:rPr lang="de-AT" dirty="0"/>
              <a:t>    </a:t>
            </a:r>
            <a:r>
              <a:rPr lang="de-AT" dirty="0" err="1"/>
              <a:t>document.write</a:t>
            </a:r>
            <a:r>
              <a:rPr lang="de-AT" dirty="0"/>
              <a:t>(</a:t>
            </a:r>
            <a:r>
              <a:rPr lang="de-AT" dirty="0" err="1"/>
              <a:t>arr</a:t>
            </a:r>
            <a:r>
              <a:rPr lang="de-AT" dirty="0"/>
              <a:t>);</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4B211D17-0FC8-42F5-AF20-673A2AC07EB2}"/>
              </a:ext>
            </a:extLst>
          </p:cNvPr>
          <p:cNvSpPr txBox="1">
            <a:spLocks/>
          </p:cNvSpPr>
          <p:nvPr/>
        </p:nvSpPr>
        <p:spPr>
          <a:xfrm>
            <a:off x="6219922" y="2415432"/>
            <a:ext cx="5821187" cy="480131"/>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
        <p:nvSpPr>
          <p:cNvPr id="7" name="Textfeld 6">
            <a:extLst>
              <a:ext uri="{FF2B5EF4-FFF2-40B4-BE49-F238E27FC236}">
                <a16:creationId xmlns:a16="http://schemas.microsoft.com/office/drawing/2014/main" id="{F65F7617-10E3-49FA-81B4-FE3EE3CCF238}"/>
              </a:ext>
            </a:extLst>
          </p:cNvPr>
          <p:cNvSpPr txBox="1"/>
          <p:nvPr/>
        </p:nvSpPr>
        <p:spPr>
          <a:xfrm>
            <a:off x="6219922" y="3010551"/>
            <a:ext cx="5821187"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a:t>
            </a:r>
            <a:r>
              <a:rPr lang="de-AT" dirty="0" err="1"/>
              <a:t>arr</a:t>
            </a:r>
            <a:r>
              <a:rPr lang="de-AT" dirty="0"/>
              <a:t> = [];</a:t>
            </a:r>
          </a:p>
          <a:p>
            <a:r>
              <a:rPr lang="de-AT" dirty="0"/>
              <a:t>    </a:t>
            </a:r>
            <a:r>
              <a:rPr lang="de-AT" dirty="0" err="1"/>
              <a:t>let</a:t>
            </a:r>
            <a:r>
              <a:rPr lang="de-AT" dirty="0"/>
              <a:t> i = 0;</a:t>
            </a:r>
          </a:p>
          <a:p>
            <a:br>
              <a:rPr lang="de-AT" dirty="0"/>
            </a:br>
            <a:r>
              <a:rPr lang="de-AT" dirty="0"/>
              <a:t>    </a:t>
            </a:r>
            <a:r>
              <a:rPr lang="de-AT" dirty="0" err="1"/>
              <a:t>while</a:t>
            </a:r>
            <a:r>
              <a:rPr lang="de-AT" dirty="0"/>
              <a:t>(i &lt; 5) {</a:t>
            </a:r>
          </a:p>
          <a:p>
            <a:r>
              <a:rPr lang="de-AT" dirty="0"/>
              <a:t>        </a:t>
            </a:r>
            <a:r>
              <a:rPr lang="de-AT" dirty="0" err="1"/>
              <a:t>arr</a:t>
            </a:r>
            <a:r>
              <a:rPr lang="de-AT" dirty="0"/>
              <a:t>[i] = prompt("Gib einen beliebigen Wert ein");</a:t>
            </a:r>
          </a:p>
          <a:p>
            <a:r>
              <a:rPr lang="de-AT" dirty="0"/>
              <a:t>        i++;</a:t>
            </a:r>
          </a:p>
          <a:p>
            <a:r>
              <a:rPr lang="de-AT" dirty="0"/>
              <a:t>    }</a:t>
            </a:r>
          </a:p>
          <a:p>
            <a:r>
              <a:rPr lang="de-AT" dirty="0"/>
              <a:t>    </a:t>
            </a:r>
            <a:r>
              <a:rPr lang="de-AT" dirty="0" err="1"/>
              <a:t>document.write</a:t>
            </a:r>
            <a:r>
              <a:rPr lang="de-AT" dirty="0"/>
              <a:t>(</a:t>
            </a:r>
            <a:r>
              <a:rPr lang="de-AT" dirty="0" err="1"/>
              <a:t>arr</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52630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30454-A31E-44CC-A26F-4351394FD380}"/>
              </a:ext>
            </a:extLst>
          </p:cNvPr>
          <p:cNvSpPr>
            <a:spLocks noGrp="1"/>
          </p:cNvSpPr>
          <p:nvPr>
            <p:ph type="title"/>
          </p:nvPr>
        </p:nvSpPr>
        <p:spPr/>
        <p:txBody>
          <a:bodyPr/>
          <a:lstStyle/>
          <a:p>
            <a:r>
              <a:rPr lang="de-AT" dirty="0"/>
              <a:t>Funktion erstellen und aufrufen</a:t>
            </a:r>
          </a:p>
        </p:txBody>
      </p:sp>
      <p:sp>
        <p:nvSpPr>
          <p:cNvPr id="3" name="Textplatzhalter 2">
            <a:extLst>
              <a:ext uri="{FF2B5EF4-FFF2-40B4-BE49-F238E27FC236}">
                <a16:creationId xmlns:a16="http://schemas.microsoft.com/office/drawing/2014/main" id="{C3169EC6-768A-4973-8350-B1C60C9AC08E}"/>
              </a:ext>
            </a:extLst>
          </p:cNvPr>
          <p:cNvSpPr>
            <a:spLocks noGrp="1"/>
          </p:cNvSpPr>
          <p:nvPr>
            <p:ph type="body" sz="quarter" idx="13"/>
          </p:nvPr>
        </p:nvSpPr>
        <p:spPr>
          <a:xfrm>
            <a:off x="949136" y="1455738"/>
            <a:ext cx="10293728" cy="608372"/>
          </a:xfrm>
        </p:spPr>
        <p:txBody>
          <a:bodyPr/>
          <a:lstStyle/>
          <a:p>
            <a:r>
              <a:rPr lang="de-AT" dirty="0"/>
              <a:t>Dient dazu, bestimmte Abfolge von Befehlen außerhalb des Hauptprogramms abzuspeichern</a:t>
            </a:r>
          </a:p>
          <a:p>
            <a:r>
              <a:rPr lang="de-AT" dirty="0"/>
              <a:t>Macht es möglich, sie durch Nennung des Funktionsnamens an einer anderen Stelle aufzurufen</a:t>
            </a:r>
          </a:p>
        </p:txBody>
      </p:sp>
      <p:sp>
        <p:nvSpPr>
          <p:cNvPr id="5" name="Textfeld 4">
            <a:extLst>
              <a:ext uri="{FF2B5EF4-FFF2-40B4-BE49-F238E27FC236}">
                <a16:creationId xmlns:a16="http://schemas.microsoft.com/office/drawing/2014/main" id="{5C66664C-7AB4-4657-B002-1FF4CE318F8A}"/>
              </a:ext>
            </a:extLst>
          </p:cNvPr>
          <p:cNvSpPr txBox="1"/>
          <p:nvPr/>
        </p:nvSpPr>
        <p:spPr>
          <a:xfrm>
            <a:off x="3043238" y="2771979"/>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 {</a:t>
            </a:r>
          </a:p>
          <a:p>
            <a:r>
              <a:rPr lang="de-AT" dirty="0"/>
              <a:t>    </a:t>
            </a:r>
            <a:r>
              <a:rPr lang="de-AT" dirty="0" err="1"/>
              <a:t>let</a:t>
            </a:r>
            <a:r>
              <a:rPr lang="de-AT" dirty="0"/>
              <a:t> </a:t>
            </a:r>
            <a:r>
              <a:rPr lang="de-AT" dirty="0" err="1"/>
              <a:t>name</a:t>
            </a:r>
            <a:r>
              <a:rPr lang="de-AT" dirty="0"/>
              <a:t> = prompt("Gib deinen Namen ein:");</a:t>
            </a:r>
          </a:p>
          <a:p>
            <a:r>
              <a:rPr lang="de-AT" dirty="0"/>
              <a:t>    alert("Herzlich willkommen: " + </a:t>
            </a:r>
            <a:r>
              <a:rPr lang="de-AT" dirty="0" err="1"/>
              <a:t>name</a:t>
            </a:r>
            <a:r>
              <a:rPr lang="de-AT" dirty="0"/>
              <a:t>);</a:t>
            </a:r>
          </a:p>
          <a:p>
            <a:r>
              <a:rPr lang="de-AT" dirty="0"/>
              <a:t>}</a:t>
            </a:r>
          </a:p>
          <a:p>
            <a:endParaRPr lang="de-AT" dirty="0"/>
          </a:p>
          <a:p>
            <a:r>
              <a:rPr lang="de-AT" dirty="0" err="1"/>
              <a:t>begruessung</a:t>
            </a:r>
            <a:r>
              <a:rPr lang="de-AT" dirty="0"/>
              <a:t>();</a:t>
            </a:r>
          </a:p>
        </p:txBody>
      </p:sp>
    </p:spTree>
    <p:extLst>
      <p:ext uri="{BB962C8B-B14F-4D97-AF65-F5344CB8AC3E}">
        <p14:creationId xmlns:p14="http://schemas.microsoft.com/office/powerpoint/2010/main" val="1477542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5CFF1-F638-4703-A57B-97DCEE659BDB}"/>
              </a:ext>
            </a:extLst>
          </p:cNvPr>
          <p:cNvSpPr>
            <a:spLocks noGrp="1"/>
          </p:cNvSpPr>
          <p:nvPr>
            <p:ph type="title"/>
          </p:nvPr>
        </p:nvSpPr>
        <p:spPr/>
        <p:txBody>
          <a:bodyPr/>
          <a:lstStyle/>
          <a:p>
            <a:r>
              <a:rPr lang="de-AT" dirty="0"/>
              <a:t>Gültigkeitsbereich der Variablen</a:t>
            </a:r>
          </a:p>
        </p:txBody>
      </p:sp>
      <p:sp>
        <p:nvSpPr>
          <p:cNvPr id="3" name="Textplatzhalter 2">
            <a:extLst>
              <a:ext uri="{FF2B5EF4-FFF2-40B4-BE49-F238E27FC236}">
                <a16:creationId xmlns:a16="http://schemas.microsoft.com/office/drawing/2014/main" id="{1E1EB819-1D99-4FEB-BF99-876B132CA159}"/>
              </a:ext>
            </a:extLst>
          </p:cNvPr>
          <p:cNvSpPr>
            <a:spLocks noGrp="1"/>
          </p:cNvSpPr>
          <p:nvPr>
            <p:ph type="body" sz="quarter" idx="13"/>
          </p:nvPr>
        </p:nvSpPr>
        <p:spPr>
          <a:xfrm>
            <a:off x="949136" y="1455738"/>
            <a:ext cx="10293728" cy="1252651"/>
          </a:xfrm>
        </p:spPr>
        <p:txBody>
          <a:bodyPr/>
          <a:lstStyle/>
          <a:p>
            <a:r>
              <a:rPr lang="de-AT" dirty="0"/>
              <a:t>Variablen die innerhalb einer Funktion erstellt werden sind auch nur dort gültig</a:t>
            </a:r>
          </a:p>
          <a:p>
            <a:r>
              <a:rPr lang="de-AT" dirty="0"/>
              <a:t>Variablen außerhalb einer Funktion ist im gesamten Bereich des Programms gültig = globale Variable</a:t>
            </a:r>
          </a:p>
          <a:p>
            <a:r>
              <a:rPr lang="de-AT" dirty="0"/>
              <a:t>Achtung: Variable innerhalb der Funktion nicht noch einmal deklarieren</a:t>
            </a:r>
          </a:p>
          <a:p>
            <a:r>
              <a:rPr lang="de-AT" dirty="0"/>
              <a:t>So wenig wie möglich globale Variablen nutzen =&gt; </a:t>
            </a:r>
            <a:r>
              <a:rPr lang="de-AT" dirty="0" err="1"/>
              <a:t>ua</a:t>
            </a:r>
            <a:r>
              <a:rPr lang="de-AT" dirty="0"/>
              <a:t> Fehleranfällig</a:t>
            </a:r>
          </a:p>
        </p:txBody>
      </p:sp>
      <p:sp>
        <p:nvSpPr>
          <p:cNvPr id="5" name="Textfeld 4">
            <a:extLst>
              <a:ext uri="{FF2B5EF4-FFF2-40B4-BE49-F238E27FC236}">
                <a16:creationId xmlns:a16="http://schemas.microsoft.com/office/drawing/2014/main" id="{0D2B49EF-859C-4CD3-8F88-AC22895A4B2E}"/>
              </a:ext>
            </a:extLst>
          </p:cNvPr>
          <p:cNvSpPr txBox="1"/>
          <p:nvPr/>
        </p:nvSpPr>
        <p:spPr>
          <a:xfrm>
            <a:off x="3043238" y="2978009"/>
            <a:ext cx="6102802"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 {</a:t>
            </a:r>
          </a:p>
          <a:p>
            <a:r>
              <a:rPr lang="de-AT" dirty="0"/>
              <a:t>    </a:t>
            </a:r>
            <a:r>
              <a:rPr lang="de-AT" dirty="0" err="1"/>
              <a:t>name</a:t>
            </a:r>
            <a:r>
              <a:rPr lang="de-AT" dirty="0"/>
              <a:t> = prompt("Gib deinen Namen ein:");</a:t>
            </a:r>
          </a:p>
          <a:p>
            <a:r>
              <a:rPr lang="de-AT" dirty="0"/>
              <a:t>    alert("Herzlich willkommen, " + </a:t>
            </a:r>
            <a:r>
              <a:rPr lang="de-AT" dirty="0" err="1"/>
              <a:t>name</a:t>
            </a:r>
            <a:r>
              <a:rPr lang="de-AT" dirty="0"/>
              <a:t>);</a:t>
            </a:r>
          </a:p>
          <a:p>
            <a:r>
              <a:rPr lang="de-AT" dirty="0"/>
              <a:t>}</a:t>
            </a:r>
          </a:p>
          <a:p>
            <a:r>
              <a:rPr lang="de-AT" dirty="0" err="1"/>
              <a:t>let</a:t>
            </a:r>
            <a:r>
              <a:rPr lang="de-AT" dirty="0"/>
              <a:t> </a:t>
            </a:r>
            <a:r>
              <a:rPr lang="de-AT" dirty="0" err="1"/>
              <a:t>name</a:t>
            </a:r>
            <a:r>
              <a:rPr lang="de-AT" dirty="0"/>
              <a:t>;</a:t>
            </a:r>
          </a:p>
          <a:p>
            <a:r>
              <a:rPr lang="de-AT" dirty="0" err="1"/>
              <a:t>begruessung</a:t>
            </a:r>
            <a:r>
              <a:rPr lang="de-AT" dirty="0"/>
              <a:t>();</a:t>
            </a:r>
          </a:p>
          <a:p>
            <a:r>
              <a:rPr lang="de-AT" dirty="0" err="1"/>
              <a:t>document.write</a:t>
            </a:r>
            <a:r>
              <a:rPr lang="de-AT" dirty="0"/>
              <a:t>("Ihr Name: " + </a:t>
            </a:r>
            <a:r>
              <a:rPr lang="de-AT" dirty="0" err="1"/>
              <a:t>name</a:t>
            </a:r>
            <a:r>
              <a:rPr lang="de-AT" dirty="0"/>
              <a:t>);</a:t>
            </a:r>
          </a:p>
        </p:txBody>
      </p:sp>
    </p:spTree>
    <p:extLst>
      <p:ext uri="{BB962C8B-B14F-4D97-AF65-F5344CB8AC3E}">
        <p14:creationId xmlns:p14="http://schemas.microsoft.com/office/powerpoint/2010/main" val="992650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1C31-29E5-4FB0-881C-0DDCB0560B92}"/>
              </a:ext>
            </a:extLst>
          </p:cNvPr>
          <p:cNvSpPr>
            <a:spLocks noGrp="1"/>
          </p:cNvSpPr>
          <p:nvPr>
            <p:ph type="title"/>
          </p:nvPr>
        </p:nvSpPr>
        <p:spPr/>
        <p:txBody>
          <a:bodyPr/>
          <a:lstStyle/>
          <a:p>
            <a:r>
              <a:rPr lang="de-AT" dirty="0"/>
              <a:t>Funktionen mit Übergabewerten</a:t>
            </a:r>
          </a:p>
        </p:txBody>
      </p:sp>
      <p:sp>
        <p:nvSpPr>
          <p:cNvPr id="3" name="Textplatzhalter 2">
            <a:extLst>
              <a:ext uri="{FF2B5EF4-FFF2-40B4-BE49-F238E27FC236}">
                <a16:creationId xmlns:a16="http://schemas.microsoft.com/office/drawing/2014/main" id="{48846768-434F-4046-8E1B-46D460E40993}"/>
              </a:ext>
            </a:extLst>
          </p:cNvPr>
          <p:cNvSpPr>
            <a:spLocks noGrp="1"/>
          </p:cNvSpPr>
          <p:nvPr>
            <p:ph type="body" sz="quarter" idx="13"/>
          </p:nvPr>
        </p:nvSpPr>
        <p:spPr>
          <a:xfrm>
            <a:off x="949136" y="1455738"/>
            <a:ext cx="10293728" cy="930511"/>
          </a:xfrm>
        </p:spPr>
        <p:txBody>
          <a:bodyPr/>
          <a:lstStyle/>
          <a:p>
            <a:r>
              <a:rPr lang="de-AT" dirty="0"/>
              <a:t>Übergabewert steht in der Klammer des Funktionsnamens und wird auch Parameter oder Argument der Funktion bezeichnet</a:t>
            </a:r>
          </a:p>
          <a:p>
            <a:r>
              <a:rPr lang="de-AT" dirty="0"/>
              <a:t>Beliebiger Datentyp</a:t>
            </a:r>
          </a:p>
          <a:p>
            <a:r>
              <a:rPr lang="de-AT" dirty="0"/>
              <a:t>Entweder direkt Wert übergeben oder eine Variable</a:t>
            </a:r>
          </a:p>
        </p:txBody>
      </p:sp>
      <p:sp>
        <p:nvSpPr>
          <p:cNvPr id="5" name="Textfeld 4">
            <a:extLst>
              <a:ext uri="{FF2B5EF4-FFF2-40B4-BE49-F238E27FC236}">
                <a16:creationId xmlns:a16="http://schemas.microsoft.com/office/drawing/2014/main" id="{11173653-276B-4747-93FA-F921C7BE627F}"/>
              </a:ext>
            </a:extLst>
          </p:cNvPr>
          <p:cNvSpPr txBox="1"/>
          <p:nvPr/>
        </p:nvSpPr>
        <p:spPr>
          <a:xfrm>
            <a:off x="3043238" y="2544260"/>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a:t>
            </a:r>
            <a:r>
              <a:rPr lang="de-AT" dirty="0" err="1"/>
              <a:t>name</a:t>
            </a:r>
            <a:r>
              <a:rPr lang="de-AT" dirty="0"/>
              <a:t>) {</a:t>
            </a:r>
          </a:p>
          <a:p>
            <a:r>
              <a:rPr lang="de-AT" dirty="0"/>
              <a:t>    alert("Herzlich willkommen, " + </a:t>
            </a:r>
            <a:r>
              <a:rPr lang="de-AT" dirty="0" err="1"/>
              <a:t>name</a:t>
            </a:r>
            <a:r>
              <a:rPr lang="de-AT" dirty="0"/>
              <a:t>);</a:t>
            </a:r>
          </a:p>
          <a:p>
            <a:r>
              <a:rPr lang="de-AT" dirty="0"/>
              <a:t>}</a:t>
            </a:r>
          </a:p>
          <a:p>
            <a:r>
              <a:rPr lang="de-AT" dirty="0" err="1"/>
              <a:t>let</a:t>
            </a:r>
            <a:r>
              <a:rPr lang="de-AT" dirty="0"/>
              <a:t> </a:t>
            </a:r>
            <a:r>
              <a:rPr lang="de-AT" dirty="0" err="1"/>
              <a:t>anwender</a:t>
            </a:r>
            <a:r>
              <a:rPr lang="de-AT" dirty="0"/>
              <a:t> = prompt("Gib deinen Namen ein:");</a:t>
            </a:r>
          </a:p>
          <a:p>
            <a:r>
              <a:rPr lang="de-AT" dirty="0" err="1"/>
              <a:t>begruessung</a:t>
            </a:r>
            <a:r>
              <a:rPr lang="de-AT" dirty="0"/>
              <a:t>(</a:t>
            </a:r>
            <a:r>
              <a:rPr lang="de-AT" dirty="0" err="1"/>
              <a:t>anwender</a:t>
            </a:r>
            <a:r>
              <a:rPr lang="de-AT" dirty="0"/>
              <a:t>);</a:t>
            </a:r>
          </a:p>
        </p:txBody>
      </p:sp>
      <p:sp>
        <p:nvSpPr>
          <p:cNvPr id="7" name="Textfeld 6">
            <a:extLst>
              <a:ext uri="{FF2B5EF4-FFF2-40B4-BE49-F238E27FC236}">
                <a16:creationId xmlns:a16="http://schemas.microsoft.com/office/drawing/2014/main" id="{7E4E9FC7-47D8-4791-9D04-122740B76E58}"/>
              </a:ext>
            </a:extLst>
          </p:cNvPr>
          <p:cNvSpPr txBox="1"/>
          <p:nvPr/>
        </p:nvSpPr>
        <p:spPr>
          <a:xfrm>
            <a:off x="454479" y="4471752"/>
            <a:ext cx="5641521" cy="1577868"/>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Auch möglich mehrere Werte zu übergeben = mehrere Werte in der Funktionsklammer</a:t>
            </a:r>
          </a:p>
          <a:p>
            <a:r>
              <a:rPr lang="de-AT" dirty="0"/>
              <a:t>Funktion nimmt Übergabewert in einer Variable auf, deren Namen bereits im Hauptprogramm existiert. Funktion erstellt eine neue Variable mit lokalem Gültigkeitsbereich. Wenn deren Wert verändert wird, wirkt sich das nicht auf die gleichlautende Variable im Hauptprogramm aus</a:t>
            </a:r>
          </a:p>
        </p:txBody>
      </p:sp>
      <p:sp>
        <p:nvSpPr>
          <p:cNvPr id="9" name="Textfeld 8">
            <a:extLst>
              <a:ext uri="{FF2B5EF4-FFF2-40B4-BE49-F238E27FC236}">
                <a16:creationId xmlns:a16="http://schemas.microsoft.com/office/drawing/2014/main" id="{842DB943-524B-4101-846D-D4472A0398DD}"/>
              </a:ext>
            </a:extLst>
          </p:cNvPr>
          <p:cNvSpPr txBox="1"/>
          <p:nvPr/>
        </p:nvSpPr>
        <p:spPr>
          <a:xfrm>
            <a:off x="6200096" y="4351565"/>
            <a:ext cx="5080226"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a:t>
            </a:r>
            <a:r>
              <a:rPr lang="de-AT" dirty="0" err="1"/>
              <a:t>name</a:t>
            </a:r>
            <a:r>
              <a:rPr lang="de-AT" dirty="0"/>
              <a:t>, alter) {</a:t>
            </a:r>
          </a:p>
          <a:p>
            <a:r>
              <a:rPr lang="de-AT" dirty="0"/>
              <a:t>    </a:t>
            </a:r>
            <a:r>
              <a:rPr lang="de-AT" dirty="0" err="1"/>
              <a:t>document.write</a:t>
            </a:r>
            <a:r>
              <a:rPr lang="de-AT" dirty="0"/>
              <a:t>("Name: " + </a:t>
            </a:r>
            <a:r>
              <a:rPr lang="de-AT" dirty="0" err="1"/>
              <a:t>name</a:t>
            </a:r>
            <a:r>
              <a:rPr lang="de-AT" dirty="0"/>
              <a:t> + "&lt;</a:t>
            </a:r>
            <a:r>
              <a:rPr lang="de-AT" dirty="0" err="1"/>
              <a:t>br</a:t>
            </a:r>
            <a:r>
              <a:rPr lang="de-AT" dirty="0"/>
              <a:t>&gt;");</a:t>
            </a:r>
          </a:p>
          <a:p>
            <a:r>
              <a:rPr lang="de-AT" dirty="0"/>
              <a:t>    </a:t>
            </a:r>
            <a:r>
              <a:rPr lang="de-AT" dirty="0" err="1"/>
              <a:t>document.write</a:t>
            </a:r>
            <a:r>
              <a:rPr lang="de-AT" dirty="0"/>
              <a:t>("Alter: " + alter);</a:t>
            </a:r>
          </a:p>
          <a:p>
            <a:r>
              <a:rPr lang="de-AT" dirty="0"/>
              <a:t>}</a:t>
            </a:r>
          </a:p>
          <a:p>
            <a:r>
              <a:rPr lang="de-AT" dirty="0" err="1"/>
              <a:t>let</a:t>
            </a:r>
            <a:r>
              <a:rPr lang="de-AT" dirty="0"/>
              <a:t> </a:t>
            </a:r>
            <a:r>
              <a:rPr lang="de-AT" dirty="0" err="1"/>
              <a:t>anwender</a:t>
            </a:r>
            <a:r>
              <a:rPr lang="de-AT" dirty="0"/>
              <a:t> = prompt("Gib deinen Namen ein:");</a:t>
            </a:r>
          </a:p>
          <a:p>
            <a:r>
              <a:rPr lang="de-AT" dirty="0" err="1"/>
              <a:t>let</a:t>
            </a:r>
            <a:r>
              <a:rPr lang="de-AT" dirty="0"/>
              <a:t> alter = prompt("Gib dein Alter ein");</a:t>
            </a:r>
          </a:p>
          <a:p>
            <a:r>
              <a:rPr lang="de-AT" dirty="0" err="1"/>
              <a:t>begruessung</a:t>
            </a:r>
            <a:r>
              <a:rPr lang="de-AT" dirty="0"/>
              <a:t>(</a:t>
            </a:r>
            <a:r>
              <a:rPr lang="de-AT" dirty="0" err="1"/>
              <a:t>anwender</a:t>
            </a:r>
            <a:r>
              <a:rPr lang="de-AT" dirty="0"/>
              <a:t>, alter);</a:t>
            </a:r>
          </a:p>
        </p:txBody>
      </p:sp>
    </p:spTree>
    <p:extLst>
      <p:ext uri="{BB962C8B-B14F-4D97-AF65-F5344CB8AC3E}">
        <p14:creationId xmlns:p14="http://schemas.microsoft.com/office/powerpoint/2010/main" val="4174661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3F2A4-F95C-4E37-83EC-864B489DE14F}"/>
              </a:ext>
            </a:extLst>
          </p:cNvPr>
          <p:cNvSpPr>
            <a:spLocks noGrp="1"/>
          </p:cNvSpPr>
          <p:nvPr>
            <p:ph type="title"/>
          </p:nvPr>
        </p:nvSpPr>
        <p:spPr/>
        <p:txBody>
          <a:bodyPr/>
          <a:lstStyle/>
          <a:p>
            <a:r>
              <a:rPr lang="de-AT" dirty="0"/>
              <a:t>Funktionen mit Rückgabewerten</a:t>
            </a:r>
          </a:p>
        </p:txBody>
      </p:sp>
      <p:sp>
        <p:nvSpPr>
          <p:cNvPr id="3" name="Textplatzhalter 2">
            <a:extLst>
              <a:ext uri="{FF2B5EF4-FFF2-40B4-BE49-F238E27FC236}">
                <a16:creationId xmlns:a16="http://schemas.microsoft.com/office/drawing/2014/main" id="{6C38733D-A404-4C8D-A79E-F4DAA733EF3D}"/>
              </a:ext>
            </a:extLst>
          </p:cNvPr>
          <p:cNvSpPr>
            <a:spLocks noGrp="1"/>
          </p:cNvSpPr>
          <p:nvPr>
            <p:ph type="body" sz="quarter" idx="13"/>
          </p:nvPr>
        </p:nvSpPr>
        <p:spPr>
          <a:xfrm>
            <a:off x="949136" y="1455738"/>
            <a:ext cx="10293728" cy="1124410"/>
          </a:xfrm>
        </p:spPr>
        <p:txBody>
          <a:bodyPr/>
          <a:lstStyle/>
          <a:p>
            <a:r>
              <a:rPr lang="de-AT" dirty="0"/>
              <a:t>Wert an Hauptprogramm übermitteln aus der Funktion = Rückgabewert</a:t>
            </a:r>
          </a:p>
          <a:p>
            <a:r>
              <a:rPr lang="de-AT" dirty="0"/>
              <a:t>Jede Funktion darf nur einen einzigen Wert an das Programm zurück geben</a:t>
            </a:r>
          </a:p>
          <a:p>
            <a:r>
              <a:rPr lang="de-AT" dirty="0"/>
              <a:t>Wenn mehrere Variablen übermittelt werden sollen = jeweils eine eigene Funktion erstellen oder Array erstellen und darin mehrere Werte aufnehmen</a:t>
            </a:r>
          </a:p>
        </p:txBody>
      </p:sp>
      <p:sp>
        <p:nvSpPr>
          <p:cNvPr id="5" name="Textfeld 4">
            <a:extLst>
              <a:ext uri="{FF2B5EF4-FFF2-40B4-BE49-F238E27FC236}">
                <a16:creationId xmlns:a16="http://schemas.microsoft.com/office/drawing/2014/main" id="{02D688B9-8CF4-48CB-8912-83ABEDD16E2E}"/>
              </a:ext>
            </a:extLst>
          </p:cNvPr>
          <p:cNvSpPr txBox="1"/>
          <p:nvPr/>
        </p:nvSpPr>
        <p:spPr>
          <a:xfrm>
            <a:off x="3821226" y="3429000"/>
            <a:ext cx="4549548"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a:t>
            </a:r>
            <a:r>
              <a:rPr lang="de-DE" dirty="0" err="1"/>
              <a:t>use</a:t>
            </a:r>
            <a:r>
              <a:rPr lang="de-DE" dirty="0"/>
              <a:t> </a:t>
            </a:r>
            <a:r>
              <a:rPr lang="de-DE" dirty="0" err="1"/>
              <a:t>strict</a:t>
            </a:r>
            <a:r>
              <a:rPr lang="de-DE" dirty="0"/>
              <a:t>";</a:t>
            </a:r>
          </a:p>
          <a:p>
            <a:r>
              <a:rPr lang="de-DE" dirty="0" err="1"/>
              <a:t>function</a:t>
            </a:r>
            <a:r>
              <a:rPr lang="de-DE" dirty="0"/>
              <a:t> </a:t>
            </a:r>
            <a:r>
              <a:rPr lang="de-DE" dirty="0" err="1"/>
              <a:t>beispiel</a:t>
            </a:r>
            <a:r>
              <a:rPr lang="de-DE" dirty="0"/>
              <a:t>(x) {</a:t>
            </a:r>
          </a:p>
          <a:p>
            <a:r>
              <a:rPr lang="de-DE" dirty="0"/>
              <a:t>    </a:t>
            </a:r>
            <a:r>
              <a:rPr lang="de-DE" dirty="0" err="1"/>
              <a:t>let</a:t>
            </a:r>
            <a:r>
              <a:rPr lang="de-DE" dirty="0"/>
              <a:t> </a:t>
            </a:r>
            <a:r>
              <a:rPr lang="de-DE" dirty="0" err="1"/>
              <a:t>ergebnis</a:t>
            </a:r>
            <a:r>
              <a:rPr lang="de-DE" dirty="0"/>
              <a:t> = 2 * x * x + 5 * x + 7;</a:t>
            </a:r>
          </a:p>
          <a:p>
            <a:r>
              <a:rPr lang="de-DE" dirty="0"/>
              <a:t>    </a:t>
            </a:r>
            <a:r>
              <a:rPr lang="de-DE" dirty="0" err="1"/>
              <a:t>return</a:t>
            </a:r>
            <a:r>
              <a:rPr lang="de-DE" dirty="0"/>
              <a:t> </a:t>
            </a:r>
            <a:r>
              <a:rPr lang="de-DE" dirty="0" err="1"/>
              <a:t>ergebnis</a:t>
            </a:r>
            <a:r>
              <a:rPr lang="de-DE" dirty="0"/>
              <a:t>;</a:t>
            </a:r>
          </a:p>
          <a:p>
            <a:r>
              <a:rPr lang="de-DE" dirty="0"/>
              <a:t>}</a:t>
            </a:r>
          </a:p>
          <a:p>
            <a:r>
              <a:rPr lang="de-DE" dirty="0" err="1"/>
              <a:t>let</a:t>
            </a:r>
            <a:r>
              <a:rPr lang="de-DE" dirty="0"/>
              <a:t> wert = </a:t>
            </a:r>
            <a:r>
              <a:rPr lang="de-DE" dirty="0" err="1"/>
              <a:t>beispiel</a:t>
            </a:r>
            <a:r>
              <a:rPr lang="de-DE" dirty="0"/>
              <a:t>(3);</a:t>
            </a:r>
          </a:p>
          <a:p>
            <a:r>
              <a:rPr lang="de-DE" dirty="0"/>
              <a:t>alert(wert);</a:t>
            </a:r>
          </a:p>
        </p:txBody>
      </p:sp>
    </p:spTree>
    <p:extLst>
      <p:ext uri="{BB962C8B-B14F-4D97-AF65-F5344CB8AC3E}">
        <p14:creationId xmlns:p14="http://schemas.microsoft.com/office/powerpoint/2010/main" val="4244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6343463" y="1917465"/>
            <a:ext cx="5368514" cy="867930"/>
          </a:xfrm>
        </p:spPr>
        <p:txBody>
          <a:bodyPr/>
          <a:lstStyle/>
          <a:p>
            <a:pPr marL="0" indent="0">
              <a:buNone/>
            </a:pPr>
            <a:r>
              <a:rPr lang="de-AT" dirty="0"/>
              <a:t>Schreibe ein weiteres Programm, das genau die gleiche Aufgabe wie Aufgabe 1 erfüllt. Allerdings sollen die Abfragen des Werts sowie die Ausgabe nun im Hauptprogramm erfolgen. Daher muss die Funktion Übergabe- und Rückgabewert verwenden.</a:t>
            </a:r>
          </a:p>
        </p:txBody>
      </p:sp>
      <p:sp>
        <p:nvSpPr>
          <p:cNvPr id="5" name="Textfeld 4">
            <a:extLst>
              <a:ext uri="{FF2B5EF4-FFF2-40B4-BE49-F238E27FC236}">
                <a16:creationId xmlns:a16="http://schemas.microsoft.com/office/drawing/2014/main" id="{F39E0681-89E7-4457-A012-C826BD422DC5}"/>
              </a:ext>
            </a:extLst>
          </p:cNvPr>
          <p:cNvSpPr txBox="1"/>
          <p:nvPr/>
        </p:nvSpPr>
        <p:spPr>
          <a:xfrm>
            <a:off x="6343463" y="2896176"/>
            <a:ext cx="5368514"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(x) {</a:t>
            </a:r>
          </a:p>
          <a:p>
            <a:r>
              <a:rPr lang="de-AT" dirty="0"/>
              <a:t>        </a:t>
            </a:r>
            <a:r>
              <a:rPr lang="de-AT" dirty="0" err="1"/>
              <a:t>return</a:t>
            </a:r>
            <a:r>
              <a:rPr lang="de-AT" dirty="0"/>
              <a:t> x * 2;</a:t>
            </a:r>
          </a:p>
          <a:p>
            <a:r>
              <a:rPr lang="de-AT" dirty="0"/>
              <a:t>    }</a:t>
            </a:r>
          </a:p>
          <a:p>
            <a:r>
              <a:rPr lang="de-AT" dirty="0"/>
              <a:t>    </a:t>
            </a:r>
            <a:r>
              <a:rPr lang="de-AT" dirty="0" err="1"/>
              <a:t>let</a:t>
            </a:r>
            <a:r>
              <a:rPr lang="de-AT" dirty="0"/>
              <a:t> wert = </a:t>
            </a:r>
            <a:r>
              <a:rPr lang="de-AT" dirty="0" err="1"/>
              <a:t>Number</a:t>
            </a:r>
            <a:r>
              <a:rPr lang="de-AT" dirty="0"/>
              <a:t>(prompt("Gib einen Wert ein"));</a:t>
            </a:r>
          </a:p>
          <a:p>
            <a:r>
              <a:rPr lang="de-AT" dirty="0"/>
              <a:t>    </a:t>
            </a:r>
            <a:r>
              <a:rPr lang="de-AT" dirty="0" err="1"/>
              <a:t>let</a:t>
            </a:r>
            <a:r>
              <a:rPr lang="de-AT" dirty="0"/>
              <a:t> </a:t>
            </a:r>
            <a:r>
              <a:rPr lang="de-AT" dirty="0" err="1"/>
              <a:t>ergebnis</a:t>
            </a:r>
            <a:r>
              <a:rPr lang="de-AT" dirty="0"/>
              <a:t> = </a:t>
            </a:r>
            <a:r>
              <a:rPr lang="de-AT" dirty="0" err="1"/>
              <a:t>verdoppelung</a:t>
            </a:r>
            <a:r>
              <a:rPr lang="de-AT" dirty="0"/>
              <a:t>(wert);</a:t>
            </a:r>
          </a:p>
          <a:p>
            <a:r>
              <a:rPr lang="de-AT" dirty="0"/>
              <a:t>    </a:t>
            </a:r>
            <a:r>
              <a:rPr lang="de-AT" dirty="0" err="1"/>
              <a:t>document.write</a:t>
            </a:r>
            <a:r>
              <a:rPr lang="de-AT" dirty="0"/>
              <a:t>("Doppelter Wert: " + wert);</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4A84A639-90D3-49BD-B3AC-551A28354C70}"/>
              </a:ext>
            </a:extLst>
          </p:cNvPr>
          <p:cNvSpPr txBox="1">
            <a:spLocks/>
          </p:cNvSpPr>
          <p:nvPr/>
        </p:nvSpPr>
        <p:spPr>
          <a:xfrm>
            <a:off x="135992" y="1917465"/>
            <a:ext cx="5712547" cy="674031"/>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a:t>Erstelle ein Programm, das eine Funktion enthält. Dieses soll einen Wert vom Anwender erfragen und daraufhin den doppelten Wert auf der Seite ausgeben</a:t>
            </a:r>
            <a:endParaRPr lang="de-AT" dirty="0"/>
          </a:p>
        </p:txBody>
      </p:sp>
      <p:sp>
        <p:nvSpPr>
          <p:cNvPr id="7" name="Textfeld 6">
            <a:extLst>
              <a:ext uri="{FF2B5EF4-FFF2-40B4-BE49-F238E27FC236}">
                <a16:creationId xmlns:a16="http://schemas.microsoft.com/office/drawing/2014/main" id="{BC884A2F-A3D8-4583-9226-5BBA0E1AFD64}"/>
              </a:ext>
            </a:extLst>
          </p:cNvPr>
          <p:cNvSpPr txBox="1"/>
          <p:nvPr/>
        </p:nvSpPr>
        <p:spPr>
          <a:xfrm>
            <a:off x="135993" y="2711182"/>
            <a:ext cx="5712546"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 {</a:t>
            </a:r>
          </a:p>
          <a:p>
            <a:r>
              <a:rPr lang="de-AT" dirty="0"/>
              <a:t>        </a:t>
            </a:r>
            <a:r>
              <a:rPr lang="de-AT" dirty="0" err="1"/>
              <a:t>let</a:t>
            </a:r>
            <a:r>
              <a:rPr lang="de-AT" dirty="0"/>
              <a:t> wert = </a:t>
            </a:r>
            <a:r>
              <a:rPr lang="de-AT" dirty="0" err="1"/>
              <a:t>Number</a:t>
            </a:r>
            <a:r>
              <a:rPr lang="de-AT" dirty="0"/>
              <a:t>(prompt("Gib einen Wert ein"));</a:t>
            </a:r>
          </a:p>
          <a:p>
            <a:r>
              <a:rPr lang="de-AT" dirty="0"/>
              <a:t>        </a:t>
            </a:r>
            <a:r>
              <a:rPr lang="de-AT" dirty="0" err="1"/>
              <a:t>document.write</a:t>
            </a:r>
            <a:r>
              <a:rPr lang="de-AT" dirty="0"/>
              <a:t>("Doppelter Wert: " + wert * 2);</a:t>
            </a:r>
          </a:p>
          <a:p>
            <a:r>
              <a:rPr lang="de-AT" dirty="0"/>
              <a:t>    }</a:t>
            </a:r>
          </a:p>
          <a:p>
            <a:r>
              <a:rPr lang="de-AT" dirty="0"/>
              <a:t>    </a:t>
            </a:r>
            <a:r>
              <a:rPr lang="de-AT" dirty="0" err="1"/>
              <a:t>verdoppelung</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2369388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674031"/>
          </a:xfrm>
        </p:spPr>
        <p:txBody>
          <a:bodyPr/>
          <a:lstStyle/>
          <a:p>
            <a:pPr marL="0" indent="0" algn="ctr">
              <a:buNone/>
            </a:pPr>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
        <p:nvSpPr>
          <p:cNvPr id="5" name="Textfeld 4">
            <a:extLst>
              <a:ext uri="{FF2B5EF4-FFF2-40B4-BE49-F238E27FC236}">
                <a16:creationId xmlns:a16="http://schemas.microsoft.com/office/drawing/2014/main" id="{A2C11D8D-F614-4EF1-BB33-FE4541284965}"/>
              </a:ext>
            </a:extLst>
          </p:cNvPr>
          <p:cNvSpPr txBox="1"/>
          <p:nvPr/>
        </p:nvSpPr>
        <p:spPr>
          <a:xfrm>
            <a:off x="3051209" y="3171848"/>
            <a:ext cx="6102416"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a:t>
            </a:r>
            <a:r>
              <a:rPr lang="de-AT" dirty="0" err="1"/>
              <a:t>arr</a:t>
            </a:r>
            <a:r>
              <a:rPr lang="de-AT" dirty="0"/>
              <a:t>) {</a:t>
            </a:r>
          </a:p>
          <a:p>
            <a:r>
              <a:rPr lang="de-AT" dirty="0"/>
              <a:t>        </a:t>
            </a:r>
            <a:r>
              <a:rPr lang="de-AT" dirty="0" err="1"/>
              <a:t>for</a:t>
            </a:r>
            <a:r>
              <a:rPr lang="de-AT" dirty="0"/>
              <a:t> (</a:t>
            </a:r>
            <a:r>
              <a:rPr lang="de-AT" dirty="0" err="1"/>
              <a:t>let</a:t>
            </a:r>
            <a:r>
              <a:rPr lang="de-AT" dirty="0"/>
              <a:t> i = 0; i &lt;</a:t>
            </a:r>
            <a:r>
              <a:rPr lang="de-AT" dirty="0" err="1"/>
              <a:t>arr.length</a:t>
            </a:r>
            <a:r>
              <a:rPr lang="de-AT" dirty="0"/>
              <a:t>; i++){</a:t>
            </a:r>
          </a:p>
          <a:p>
            <a:r>
              <a:rPr lang="de-AT" dirty="0"/>
              <a:t>            </a:t>
            </a:r>
            <a:r>
              <a:rPr lang="de-AT" dirty="0" err="1"/>
              <a:t>arr</a:t>
            </a:r>
            <a:r>
              <a:rPr lang="de-AT" dirty="0"/>
              <a:t>[i] *= 2;</a:t>
            </a:r>
          </a:p>
          <a:p>
            <a:r>
              <a:rPr lang="de-AT" dirty="0"/>
              <a:t>        }</a:t>
            </a:r>
          </a:p>
          <a:p>
            <a:r>
              <a:rPr lang="de-AT" dirty="0"/>
              <a:t>        </a:t>
            </a:r>
            <a:r>
              <a:rPr lang="de-AT" dirty="0" err="1"/>
              <a:t>return</a:t>
            </a:r>
            <a:r>
              <a:rPr lang="de-AT" dirty="0"/>
              <a:t> </a:t>
            </a:r>
            <a:r>
              <a:rPr lang="de-AT" dirty="0" err="1"/>
              <a:t>arr</a:t>
            </a:r>
            <a:r>
              <a:rPr lang="de-AT" dirty="0"/>
              <a:t>;</a:t>
            </a:r>
          </a:p>
          <a:p>
            <a:r>
              <a:rPr lang="de-AT" dirty="0"/>
              <a:t>    }</a:t>
            </a:r>
          </a:p>
          <a:p>
            <a:r>
              <a:rPr lang="de-AT" dirty="0"/>
              <a:t>    </a:t>
            </a:r>
            <a:r>
              <a:rPr lang="de-AT" dirty="0" err="1"/>
              <a:t>let</a:t>
            </a:r>
            <a:r>
              <a:rPr lang="de-AT" dirty="0"/>
              <a:t> </a:t>
            </a:r>
            <a:r>
              <a:rPr lang="de-AT" dirty="0" err="1"/>
              <a:t>array</a:t>
            </a:r>
            <a:r>
              <a:rPr lang="de-AT" dirty="0"/>
              <a:t> = [3, 5, 7, 15];</a:t>
            </a:r>
          </a:p>
          <a:p>
            <a:r>
              <a:rPr lang="de-AT" dirty="0"/>
              <a:t>    </a:t>
            </a:r>
            <a:r>
              <a:rPr lang="de-AT" dirty="0" err="1"/>
              <a:t>array</a:t>
            </a:r>
            <a:r>
              <a:rPr lang="de-AT" dirty="0"/>
              <a:t> = </a:t>
            </a:r>
            <a:r>
              <a:rPr lang="de-AT" dirty="0" err="1"/>
              <a:t>verdoppelung</a:t>
            </a:r>
            <a:r>
              <a:rPr lang="de-AT" dirty="0"/>
              <a:t>(</a:t>
            </a:r>
            <a:r>
              <a:rPr lang="de-AT" dirty="0" err="1"/>
              <a:t>array</a:t>
            </a:r>
            <a:r>
              <a:rPr lang="de-AT" dirty="0"/>
              <a:t>);</a:t>
            </a:r>
          </a:p>
          <a:p>
            <a:r>
              <a:rPr lang="de-AT" dirty="0"/>
              <a:t>    </a:t>
            </a:r>
            <a:r>
              <a:rPr lang="de-AT" dirty="0" err="1"/>
              <a:t>document.write</a:t>
            </a:r>
            <a:r>
              <a:rPr lang="de-AT" dirty="0"/>
              <a:t>("Doppelter Wert: " + </a:t>
            </a:r>
            <a:r>
              <a:rPr lang="de-AT" dirty="0" err="1"/>
              <a:t>array</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3773574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28118-413B-43B3-91A6-3D62D6B8732D}"/>
              </a:ext>
            </a:extLst>
          </p:cNvPr>
          <p:cNvSpPr>
            <a:spLocks noGrp="1"/>
          </p:cNvSpPr>
          <p:nvPr>
            <p:ph type="title"/>
          </p:nvPr>
        </p:nvSpPr>
        <p:spPr/>
        <p:txBody>
          <a:bodyPr/>
          <a:lstStyle/>
          <a:p>
            <a:r>
              <a:rPr lang="de-AT" dirty="0"/>
              <a:t>Entstehung</a:t>
            </a:r>
          </a:p>
        </p:txBody>
      </p:sp>
      <p:sp>
        <p:nvSpPr>
          <p:cNvPr id="3" name="Textplatzhalter 2">
            <a:extLst>
              <a:ext uri="{FF2B5EF4-FFF2-40B4-BE49-F238E27FC236}">
                <a16:creationId xmlns:a16="http://schemas.microsoft.com/office/drawing/2014/main" id="{857A2863-1C2A-4D8D-BF03-56FF5B9E422B}"/>
              </a:ext>
            </a:extLst>
          </p:cNvPr>
          <p:cNvSpPr>
            <a:spLocks noGrp="1"/>
          </p:cNvSpPr>
          <p:nvPr>
            <p:ph type="body" sz="quarter" idx="13"/>
          </p:nvPr>
        </p:nvSpPr>
        <p:spPr>
          <a:xfrm>
            <a:off x="949136" y="2419123"/>
            <a:ext cx="10293728" cy="930511"/>
          </a:xfrm>
        </p:spPr>
        <p:txBody>
          <a:bodyPr/>
          <a:lstStyle/>
          <a:p>
            <a:r>
              <a:rPr lang="de-AT" dirty="0"/>
              <a:t>Entstehung eng mit Entwicklung der Webbrowser verbunden</a:t>
            </a:r>
          </a:p>
          <a:p>
            <a:r>
              <a:rPr lang="de-AT" dirty="0"/>
              <a:t>Erste Version erschien 1995 unter der Bezeichnung „</a:t>
            </a:r>
            <a:r>
              <a:rPr lang="de-AT" dirty="0" err="1"/>
              <a:t>LiveScript</a:t>
            </a:r>
            <a:r>
              <a:rPr lang="de-AT" dirty="0"/>
              <a:t>“ und wurde im Netscape Navigator 2.0 umgesetzt</a:t>
            </a:r>
          </a:p>
          <a:p>
            <a:r>
              <a:rPr lang="de-AT" dirty="0"/>
              <a:t>Wenige Monate nach Ersterscheinung umbenannt in JavaScript (Marketingstrategie)</a:t>
            </a:r>
          </a:p>
        </p:txBody>
      </p:sp>
    </p:spTree>
    <p:extLst>
      <p:ext uri="{BB962C8B-B14F-4D97-AF65-F5344CB8AC3E}">
        <p14:creationId xmlns:p14="http://schemas.microsoft.com/office/powerpoint/2010/main" val="3207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FD95-898F-42AE-8C4C-1ADD0BA077A6}"/>
              </a:ext>
            </a:extLst>
          </p:cNvPr>
          <p:cNvSpPr>
            <a:spLocks noGrp="1"/>
          </p:cNvSpPr>
          <p:nvPr>
            <p:ph type="title"/>
          </p:nvPr>
        </p:nvSpPr>
        <p:spPr/>
        <p:txBody>
          <a:bodyPr/>
          <a:lstStyle/>
          <a:p>
            <a:r>
              <a:rPr lang="de-AT" dirty="0"/>
              <a:t>Erste Schritte</a:t>
            </a:r>
          </a:p>
        </p:txBody>
      </p:sp>
      <p:sp>
        <p:nvSpPr>
          <p:cNvPr id="3" name="Textplatzhalter 2">
            <a:extLst>
              <a:ext uri="{FF2B5EF4-FFF2-40B4-BE49-F238E27FC236}">
                <a16:creationId xmlns:a16="http://schemas.microsoft.com/office/drawing/2014/main" id="{9B9978CA-9D44-4CB6-BC4A-DC5301287ACE}"/>
              </a:ext>
            </a:extLst>
          </p:cNvPr>
          <p:cNvSpPr>
            <a:spLocks noGrp="1"/>
          </p:cNvSpPr>
          <p:nvPr>
            <p:ph type="body" sz="quarter" idx="13"/>
          </p:nvPr>
        </p:nvSpPr>
        <p:spPr>
          <a:xfrm>
            <a:off x="949136" y="2215017"/>
            <a:ext cx="6806935" cy="1124410"/>
          </a:xfrm>
        </p:spPr>
        <p:txBody>
          <a:bodyPr/>
          <a:lstStyle/>
          <a:p>
            <a:r>
              <a:rPr lang="de-AT" dirty="0"/>
              <a:t>Früher musste innerhalb des </a:t>
            </a:r>
            <a:r>
              <a:rPr lang="de-AT" dirty="0" err="1">
                <a:latin typeface="Consolas" panose="020B0609020204030204" pitchFamily="49" charset="0"/>
              </a:rPr>
              <a:t>script</a:t>
            </a:r>
            <a:r>
              <a:rPr lang="de-AT" dirty="0"/>
              <a:t>-Tags das Attribut </a:t>
            </a:r>
            <a:r>
              <a:rPr lang="de-AT" sz="1400" b="0" dirty="0">
                <a:effectLst/>
                <a:latin typeface="Consolas" panose="020B0609020204030204" pitchFamily="49" charset="0"/>
              </a:rPr>
              <a:t>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a:t>
            </a:r>
            <a:r>
              <a:rPr lang="de-AT" dirty="0">
                <a:solidFill>
                  <a:srgbClr val="808080"/>
                </a:solidFill>
                <a:latin typeface="Consolas" panose="020B0609020204030204" pitchFamily="49" charset="0"/>
              </a:rPr>
              <a:t> </a:t>
            </a:r>
            <a:r>
              <a:rPr lang="de-AT" dirty="0"/>
              <a:t>stehen =&gt; heute nicht mehr nötig</a:t>
            </a:r>
          </a:p>
          <a:p>
            <a:r>
              <a:rPr lang="de-AT" dirty="0">
                <a:latin typeface="Consolas" panose="020B0609020204030204" pitchFamily="49" charset="0"/>
              </a:rPr>
              <a:t>alert</a:t>
            </a:r>
            <a:r>
              <a:rPr lang="de-AT" dirty="0"/>
              <a:t>-Befehl erzeugt eine kleine Info-Box </a:t>
            </a:r>
          </a:p>
          <a:p>
            <a:r>
              <a:rPr lang="de-AT" dirty="0"/>
              <a:t>Semikolon beendet JS Befehle</a:t>
            </a:r>
          </a:p>
        </p:txBody>
      </p:sp>
      <p:sp>
        <p:nvSpPr>
          <p:cNvPr id="5" name="Textfeld 4">
            <a:extLst>
              <a:ext uri="{FF2B5EF4-FFF2-40B4-BE49-F238E27FC236}">
                <a16:creationId xmlns:a16="http://schemas.microsoft.com/office/drawing/2014/main" id="{983413E0-9105-4612-B6BE-B96CF927E699}"/>
              </a:ext>
            </a:extLst>
          </p:cNvPr>
          <p:cNvSpPr txBox="1"/>
          <p:nvPr/>
        </p:nvSpPr>
        <p:spPr>
          <a:xfrm>
            <a:off x="7941809" y="3040814"/>
            <a:ext cx="3561669"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alert("Hallo Welt!");</a:t>
            </a:r>
          </a:p>
          <a:p>
            <a:r>
              <a:rPr lang="de-AT" dirty="0"/>
              <a:t>&lt;/</a:t>
            </a:r>
            <a:r>
              <a:rPr lang="de-AT" dirty="0" err="1"/>
              <a:t>script</a:t>
            </a:r>
            <a:r>
              <a:rPr lang="de-AT" dirty="0"/>
              <a:t>&gt;</a:t>
            </a:r>
          </a:p>
        </p:txBody>
      </p:sp>
      <p:sp>
        <p:nvSpPr>
          <p:cNvPr id="7" name="Textfeld 6">
            <a:extLst>
              <a:ext uri="{FF2B5EF4-FFF2-40B4-BE49-F238E27FC236}">
                <a16:creationId xmlns:a16="http://schemas.microsoft.com/office/drawing/2014/main" id="{D000CCF3-88C2-4DF4-B308-71970A10AF41}"/>
              </a:ext>
            </a:extLst>
          </p:cNvPr>
          <p:cNvSpPr txBox="1"/>
          <p:nvPr/>
        </p:nvSpPr>
        <p:spPr>
          <a:xfrm>
            <a:off x="7941809" y="2153841"/>
            <a:ext cx="3561669" cy="738664"/>
          </a:xfrm>
          <a:prstGeom prst="rect">
            <a:avLst/>
          </a:prstGeom>
          <a:noFill/>
          <a:ln w="6350">
            <a:solidFill>
              <a:schemeClr val="tx1"/>
            </a:solidFill>
          </a:ln>
        </p:spPr>
        <p:txBody>
          <a:bodyPr wrap="square">
            <a:spAutoFit/>
          </a:bodyPr>
          <a:lstStyle/>
          <a:p>
            <a:r>
              <a:rPr lang="de-AT" sz="1400" b="0" dirty="0">
                <a:effectLst/>
                <a:latin typeface="Consolas" panose="020B0609020204030204" pitchFamily="49" charset="0"/>
              </a:rPr>
              <a:t>&lt;</a:t>
            </a:r>
            <a:r>
              <a:rPr lang="de-AT" sz="1400" b="0" dirty="0" err="1">
                <a:effectLst/>
                <a:latin typeface="Consolas" panose="020B0609020204030204" pitchFamily="49" charset="0"/>
              </a:rPr>
              <a:t>script</a:t>
            </a:r>
            <a:r>
              <a:rPr lang="de-AT" sz="1400" b="0" dirty="0">
                <a:effectLst/>
                <a:latin typeface="Consolas" panose="020B0609020204030204" pitchFamily="49" charset="0"/>
              </a:rPr>
              <a:t> 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"&gt;</a:t>
            </a:r>
          </a:p>
          <a:p>
            <a:br>
              <a:rPr lang="de-AT" sz="1400" b="0" dirty="0">
                <a:effectLst/>
                <a:latin typeface="Consolas" panose="020B0609020204030204" pitchFamily="49" charset="0"/>
              </a:rPr>
            </a:br>
            <a:r>
              <a:rPr lang="de-AT" sz="1400" b="0" dirty="0">
                <a:effectLst/>
                <a:latin typeface="Consolas" panose="020B0609020204030204" pitchFamily="49" charset="0"/>
              </a:rPr>
              <a:t>&lt;/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p:txBody>
      </p:sp>
    </p:spTree>
    <p:extLst>
      <p:ext uri="{BB962C8B-B14F-4D97-AF65-F5344CB8AC3E}">
        <p14:creationId xmlns:p14="http://schemas.microsoft.com/office/powerpoint/2010/main" val="3667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A6F-6078-4127-89E2-FD0D86CBB1CC}"/>
              </a:ext>
            </a:extLst>
          </p:cNvPr>
          <p:cNvSpPr>
            <a:spLocks noGrp="1"/>
          </p:cNvSpPr>
          <p:nvPr>
            <p:ph type="title"/>
          </p:nvPr>
        </p:nvSpPr>
        <p:spPr/>
        <p:txBody>
          <a:bodyPr/>
          <a:lstStyle/>
          <a:p>
            <a:r>
              <a:rPr lang="de-AT" dirty="0"/>
              <a:t>Kommentare</a:t>
            </a:r>
          </a:p>
        </p:txBody>
      </p:sp>
      <p:sp>
        <p:nvSpPr>
          <p:cNvPr id="5" name="Textfeld 4">
            <a:extLst>
              <a:ext uri="{FF2B5EF4-FFF2-40B4-BE49-F238E27FC236}">
                <a16:creationId xmlns:a16="http://schemas.microsoft.com/office/drawing/2014/main" id="{51DE2004-64F7-40A1-B409-1F3573572A39}"/>
              </a:ext>
            </a:extLst>
          </p:cNvPr>
          <p:cNvSpPr txBox="1"/>
          <p:nvPr/>
        </p:nvSpPr>
        <p:spPr>
          <a:xfrm>
            <a:off x="3044599" y="2114893"/>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 Ich bin ein einzeiliger Kommentar</a:t>
            </a:r>
          </a:p>
          <a:p>
            <a:br>
              <a:rPr lang="de-DE" dirty="0"/>
            </a:br>
            <a:r>
              <a:rPr lang="de-DE" dirty="0"/>
              <a:t>    /*  Ich bin ein Kommentar</a:t>
            </a:r>
          </a:p>
          <a:p>
            <a:r>
              <a:rPr lang="de-DE" dirty="0"/>
              <a:t>        der über mehrere Zeilen</a:t>
            </a:r>
          </a:p>
          <a:p>
            <a:r>
              <a:rPr lang="de-DE" dirty="0"/>
              <a:t>        gehen kann */</a:t>
            </a:r>
          </a:p>
          <a:p>
            <a:r>
              <a:rPr lang="de-DE" dirty="0"/>
              <a:t>&lt;/</a:t>
            </a:r>
            <a:r>
              <a:rPr lang="de-DE" dirty="0" err="1"/>
              <a:t>script</a:t>
            </a:r>
            <a:r>
              <a:rPr lang="de-DE" dirty="0"/>
              <a:t>&gt;</a:t>
            </a:r>
          </a:p>
        </p:txBody>
      </p:sp>
    </p:spTree>
    <p:extLst>
      <p:ext uri="{BB962C8B-B14F-4D97-AF65-F5344CB8AC3E}">
        <p14:creationId xmlns:p14="http://schemas.microsoft.com/office/powerpoint/2010/main" val="38185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C55774-AE0F-419E-B5A5-5412E19D35BD}"/>
              </a:ext>
            </a:extLst>
          </p:cNvPr>
          <p:cNvSpPr>
            <a:spLocks noGrp="1"/>
          </p:cNvSpPr>
          <p:nvPr>
            <p:ph type="title"/>
          </p:nvPr>
        </p:nvSpPr>
        <p:spPr/>
        <p:txBody>
          <a:bodyPr/>
          <a:lstStyle/>
          <a:p>
            <a:r>
              <a:rPr lang="de-AT" dirty="0"/>
              <a:t>JS in einer eigenen Datei</a:t>
            </a:r>
          </a:p>
        </p:txBody>
      </p:sp>
      <p:sp>
        <p:nvSpPr>
          <p:cNvPr id="3" name="Textplatzhalter 2">
            <a:extLst>
              <a:ext uri="{FF2B5EF4-FFF2-40B4-BE49-F238E27FC236}">
                <a16:creationId xmlns:a16="http://schemas.microsoft.com/office/drawing/2014/main" id="{179007B5-B300-452B-A92A-90613AB4A249}"/>
              </a:ext>
            </a:extLst>
          </p:cNvPr>
          <p:cNvSpPr>
            <a:spLocks noGrp="1"/>
          </p:cNvSpPr>
          <p:nvPr>
            <p:ph type="body" sz="quarter" idx="13"/>
          </p:nvPr>
        </p:nvSpPr>
        <p:spPr>
          <a:xfrm>
            <a:off x="593952" y="1455738"/>
            <a:ext cx="4831178" cy="286232"/>
          </a:xfrm>
        </p:spPr>
        <p:txBody>
          <a:bodyPr/>
          <a:lstStyle/>
          <a:p>
            <a:r>
              <a:rPr lang="de-AT" dirty="0"/>
              <a:t>HTML Datei</a:t>
            </a:r>
          </a:p>
        </p:txBody>
      </p:sp>
      <p:sp>
        <p:nvSpPr>
          <p:cNvPr id="5" name="Textfeld 4">
            <a:extLst>
              <a:ext uri="{FF2B5EF4-FFF2-40B4-BE49-F238E27FC236}">
                <a16:creationId xmlns:a16="http://schemas.microsoft.com/office/drawing/2014/main" id="{976D1469-8C37-4177-8B76-32E469B35059}"/>
              </a:ext>
            </a:extLst>
          </p:cNvPr>
          <p:cNvSpPr txBox="1"/>
          <p:nvPr/>
        </p:nvSpPr>
        <p:spPr>
          <a:xfrm>
            <a:off x="593952" y="2178334"/>
            <a:ext cx="4769984" cy="289310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&lt;title&gt;JS Seite&lt;/title&gt;</a:t>
            </a:r>
          </a:p>
          <a:p>
            <a:r>
              <a:rPr lang="de-AT" dirty="0"/>
              <a:t>        </a:t>
            </a:r>
          </a:p>
          <a:p>
            <a:r>
              <a:rPr lang="de-AT" dirty="0"/>
              <a:t>    &lt;/</a:t>
            </a:r>
            <a:r>
              <a:rPr lang="de-AT" dirty="0" err="1"/>
              <a:t>head</a:t>
            </a:r>
            <a:r>
              <a:rPr lang="de-AT" dirty="0"/>
              <a:t>&gt;</a:t>
            </a:r>
          </a:p>
          <a:p>
            <a:r>
              <a:rPr lang="de-AT" dirty="0"/>
              <a:t>    &lt;</a:t>
            </a:r>
            <a:r>
              <a:rPr lang="de-AT" dirty="0" err="1"/>
              <a:t>body</a:t>
            </a:r>
            <a:r>
              <a:rPr lang="de-AT" dirty="0"/>
              <a:t>&gt;</a:t>
            </a:r>
          </a:p>
          <a:p>
            <a:r>
              <a:rPr lang="de-AT" dirty="0"/>
              <a:t>       </a:t>
            </a:r>
          </a:p>
          <a:p>
            <a:r>
              <a:rPr lang="de-AT" dirty="0"/>
              <a:t>        &lt;</a:t>
            </a:r>
            <a:r>
              <a:rPr lang="de-AT" dirty="0" err="1"/>
              <a:t>script</a:t>
            </a:r>
            <a:r>
              <a:rPr lang="de-AT" dirty="0"/>
              <a:t> </a:t>
            </a:r>
            <a:r>
              <a:rPr lang="de-AT" dirty="0" err="1"/>
              <a:t>src</a:t>
            </a:r>
            <a:r>
              <a:rPr lang="de-AT" dirty="0"/>
              <a:t>="meinScript.js"&gt;&lt;/</a:t>
            </a:r>
            <a:r>
              <a:rPr lang="de-AT" dirty="0" err="1"/>
              <a:t>script</a:t>
            </a:r>
            <a:r>
              <a:rPr lang="de-AT" dirty="0"/>
              <a:t>&gt;</a:t>
            </a:r>
          </a:p>
          <a:p>
            <a:br>
              <a:rPr lang="de-AT" dirty="0"/>
            </a:br>
            <a:r>
              <a:rPr lang="de-AT" dirty="0"/>
              <a:t>    &lt;/</a:t>
            </a:r>
            <a:r>
              <a:rPr lang="de-AT" dirty="0" err="1"/>
              <a:t>body</a:t>
            </a:r>
            <a:r>
              <a:rPr lang="de-AT" dirty="0"/>
              <a:t>&gt;</a:t>
            </a:r>
          </a:p>
          <a:p>
            <a:r>
              <a:rPr lang="de-AT" dirty="0"/>
              <a:t>&lt;/</a:t>
            </a:r>
            <a:r>
              <a:rPr lang="de-AT" dirty="0" err="1"/>
              <a:t>html</a:t>
            </a:r>
            <a:r>
              <a:rPr lang="de-AT" dirty="0"/>
              <a:t>&gt;</a:t>
            </a:r>
          </a:p>
        </p:txBody>
      </p:sp>
      <p:sp>
        <p:nvSpPr>
          <p:cNvPr id="7" name="Textfeld 6">
            <a:extLst>
              <a:ext uri="{FF2B5EF4-FFF2-40B4-BE49-F238E27FC236}">
                <a16:creationId xmlns:a16="http://schemas.microsoft.com/office/drawing/2014/main" id="{51610E0D-DE9E-470D-8FC5-382C3916609B}"/>
              </a:ext>
            </a:extLst>
          </p:cNvPr>
          <p:cNvSpPr txBox="1"/>
          <p:nvPr/>
        </p:nvSpPr>
        <p:spPr>
          <a:xfrm>
            <a:off x="6411688" y="2178334"/>
            <a:ext cx="4933269" cy="30777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alert('hallo Welt');</a:t>
            </a:r>
          </a:p>
        </p:txBody>
      </p:sp>
      <p:sp>
        <p:nvSpPr>
          <p:cNvPr id="8" name="Textplatzhalter 2">
            <a:extLst>
              <a:ext uri="{FF2B5EF4-FFF2-40B4-BE49-F238E27FC236}">
                <a16:creationId xmlns:a16="http://schemas.microsoft.com/office/drawing/2014/main" id="{0FD01253-6770-41DC-A398-E54058EC9764}"/>
              </a:ext>
            </a:extLst>
          </p:cNvPr>
          <p:cNvSpPr txBox="1">
            <a:spLocks/>
          </p:cNvSpPr>
          <p:nvPr/>
        </p:nvSpPr>
        <p:spPr>
          <a:xfrm>
            <a:off x="6411688" y="1455738"/>
            <a:ext cx="483117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JS Datei</a:t>
            </a:r>
          </a:p>
        </p:txBody>
      </p:sp>
    </p:spTree>
    <p:extLst>
      <p:ext uri="{BB962C8B-B14F-4D97-AF65-F5344CB8AC3E}">
        <p14:creationId xmlns:p14="http://schemas.microsoft.com/office/powerpoint/2010/main" val="1596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A2A3B-506F-4391-AB2E-6C0131579508}"/>
              </a:ext>
            </a:extLst>
          </p:cNvPr>
          <p:cNvSpPr>
            <a:spLocks noGrp="1"/>
          </p:cNvSpPr>
          <p:nvPr>
            <p:ph type="title"/>
          </p:nvPr>
        </p:nvSpPr>
        <p:spPr/>
        <p:txBody>
          <a:bodyPr/>
          <a:lstStyle/>
          <a:p>
            <a:r>
              <a:rPr lang="de-AT" dirty="0"/>
              <a:t>„</a:t>
            </a:r>
            <a:r>
              <a:rPr lang="de-AT" dirty="0" err="1"/>
              <a:t>use</a:t>
            </a:r>
            <a:r>
              <a:rPr lang="de-AT" dirty="0"/>
              <a:t> </a:t>
            </a:r>
            <a:r>
              <a:rPr lang="de-AT" dirty="0" err="1"/>
              <a:t>strict</a:t>
            </a:r>
            <a:r>
              <a:rPr lang="de-AT" dirty="0"/>
              <a:t>“</a:t>
            </a:r>
          </a:p>
        </p:txBody>
      </p:sp>
      <p:sp>
        <p:nvSpPr>
          <p:cNvPr id="3" name="Textplatzhalter 2">
            <a:extLst>
              <a:ext uri="{FF2B5EF4-FFF2-40B4-BE49-F238E27FC236}">
                <a16:creationId xmlns:a16="http://schemas.microsoft.com/office/drawing/2014/main" id="{66FBDF26-9118-42C1-B868-FF71E17F0D4E}"/>
              </a:ext>
            </a:extLst>
          </p:cNvPr>
          <p:cNvSpPr>
            <a:spLocks noGrp="1"/>
          </p:cNvSpPr>
          <p:nvPr>
            <p:ph type="body" sz="quarter" idx="13"/>
          </p:nvPr>
        </p:nvSpPr>
        <p:spPr>
          <a:xfrm>
            <a:off x="949136" y="1529216"/>
            <a:ext cx="10293728" cy="2672526"/>
          </a:xfrm>
        </p:spPr>
        <p:txBody>
          <a:bodyPr/>
          <a:lstStyle/>
          <a:p>
            <a:r>
              <a:rPr lang="de-AT" dirty="0"/>
              <a:t>Fehler und schlecht implementierte Funktionen wurden nicht verbessert</a:t>
            </a:r>
            <a:br>
              <a:rPr lang="de-AT" dirty="0"/>
            </a:br>
            <a:r>
              <a:rPr lang="de-AT" dirty="0"/>
              <a:t>Grund: Entwickler legen viel Wert auf abwärtskompatible Programmiersprache (sonst kann es passieren, dass entsprechende Funktionen plötzlich nicht mehr funktionsfähig sind)</a:t>
            </a:r>
          </a:p>
          <a:p>
            <a:r>
              <a:rPr lang="de-AT" dirty="0"/>
              <a:t>2009 neue JavaScript-Version die alle bekannten Schwachstellen entfernen sollte =&gt; ECMA SCRIPT 5 (ES5) wurde veröffentlicht =&gt; nicht mehr abwärtskompatibel</a:t>
            </a:r>
          </a:p>
          <a:p>
            <a:r>
              <a:rPr lang="de-AT" dirty="0"/>
              <a:t>Mit </a:t>
            </a:r>
            <a:r>
              <a:rPr lang="de-AT" b="0" dirty="0">
                <a:effectLst/>
                <a:latin typeface="Consolas" panose="020B0609020204030204" pitchFamily="49" charset="0"/>
              </a:rPr>
              <a:t>"</a:t>
            </a:r>
            <a:r>
              <a:rPr lang="de-AT" b="0" dirty="0" err="1">
                <a:effectLst/>
                <a:latin typeface="Consolas" panose="020B0609020204030204" pitchFamily="49" charset="0"/>
              </a:rPr>
              <a:t>use</a:t>
            </a:r>
            <a:r>
              <a:rPr lang="de-AT" b="0" dirty="0">
                <a:effectLst/>
                <a:latin typeface="Consolas" panose="020B0609020204030204" pitchFamily="49" charset="0"/>
              </a:rPr>
              <a:t> </a:t>
            </a:r>
            <a:r>
              <a:rPr lang="de-AT" b="0" dirty="0" err="1">
                <a:effectLst/>
                <a:latin typeface="Consolas" panose="020B0609020204030204" pitchFamily="49" charset="0"/>
              </a:rPr>
              <a:t>strict</a:t>
            </a:r>
            <a:r>
              <a:rPr lang="de-AT" b="0" dirty="0">
                <a:effectLst/>
                <a:latin typeface="Consolas" panose="020B0609020204030204" pitchFamily="49" charset="0"/>
              </a:rPr>
              <a:t>";</a:t>
            </a:r>
            <a:r>
              <a:rPr lang="de-AT" b="0" dirty="0">
                <a:solidFill>
                  <a:srgbClr val="D4D4D4"/>
                </a:solidFill>
                <a:effectLst/>
                <a:latin typeface="Consolas" panose="020B0609020204030204" pitchFamily="49" charset="0"/>
              </a:rPr>
              <a:t> </a:t>
            </a:r>
            <a:r>
              <a:rPr lang="de-AT" dirty="0"/>
              <a:t>wird dem Browser mitgeteilt, dass er die neue Version verwenden soll, ansonsten wird ES5 vom Browser nicht berücksichtigt</a:t>
            </a:r>
          </a:p>
          <a:p>
            <a:r>
              <a:rPr lang="de-AT" dirty="0"/>
              <a:t>Befehl muss stets am Anfang eingefügt werden</a:t>
            </a:r>
          </a:p>
          <a:p>
            <a:r>
              <a:rPr lang="de-AT" dirty="0"/>
              <a:t>Befehl kann nicht rückgängig gemacht werden</a:t>
            </a:r>
          </a:p>
          <a:p>
            <a:r>
              <a:rPr lang="de-AT" dirty="0"/>
              <a:t>Empfehlenswert neue Programme in dieser moderneren Version zu verfassen</a:t>
            </a:r>
          </a:p>
        </p:txBody>
      </p:sp>
      <p:sp>
        <p:nvSpPr>
          <p:cNvPr id="7" name="Textfeld 6">
            <a:extLst>
              <a:ext uri="{FF2B5EF4-FFF2-40B4-BE49-F238E27FC236}">
                <a16:creationId xmlns:a16="http://schemas.microsoft.com/office/drawing/2014/main" id="{6F5C683F-28A4-47A8-B57B-2B367430F2C3}"/>
              </a:ext>
            </a:extLst>
          </p:cNvPr>
          <p:cNvSpPr txBox="1"/>
          <p:nvPr/>
        </p:nvSpPr>
        <p:spPr>
          <a:xfrm>
            <a:off x="4659426" y="4589651"/>
            <a:ext cx="2873148"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alert('hallo Welt!');</a:t>
            </a:r>
          </a:p>
          <a:p>
            <a:r>
              <a:rPr lang="en-US" dirty="0"/>
              <a:t>&lt;/script&gt;</a:t>
            </a:r>
          </a:p>
        </p:txBody>
      </p:sp>
    </p:spTree>
    <p:extLst>
      <p:ext uri="{BB962C8B-B14F-4D97-AF65-F5344CB8AC3E}">
        <p14:creationId xmlns:p14="http://schemas.microsoft.com/office/powerpoint/2010/main" val="391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60D9F-FE14-4C4A-B838-5F39DA38F468}"/>
              </a:ext>
            </a:extLst>
          </p:cNvPr>
          <p:cNvSpPr>
            <a:spLocks noGrp="1"/>
          </p:cNvSpPr>
          <p:nvPr>
            <p:ph type="title"/>
          </p:nvPr>
        </p:nvSpPr>
        <p:spPr/>
        <p:txBody>
          <a:bodyPr/>
          <a:lstStyle/>
          <a:p>
            <a:r>
              <a:rPr lang="de-AT" dirty="0"/>
              <a:t>Eine Eingabe des Anwenders aufnehmen</a:t>
            </a:r>
          </a:p>
        </p:txBody>
      </p:sp>
      <p:sp>
        <p:nvSpPr>
          <p:cNvPr id="3" name="Textplatzhalter 2">
            <a:extLst>
              <a:ext uri="{FF2B5EF4-FFF2-40B4-BE49-F238E27FC236}">
                <a16:creationId xmlns:a16="http://schemas.microsoft.com/office/drawing/2014/main" id="{A20E5F06-39E4-46BF-9839-676BED0AE4F7}"/>
              </a:ext>
            </a:extLst>
          </p:cNvPr>
          <p:cNvSpPr>
            <a:spLocks noGrp="1"/>
          </p:cNvSpPr>
          <p:nvPr>
            <p:ph type="body" sz="quarter" idx="13"/>
          </p:nvPr>
        </p:nvSpPr>
        <p:spPr>
          <a:xfrm>
            <a:off x="949136" y="1455738"/>
            <a:ext cx="10293728" cy="608372"/>
          </a:xfrm>
        </p:spPr>
        <p:txBody>
          <a:bodyPr/>
          <a:lstStyle/>
          <a:p>
            <a:r>
              <a:rPr lang="de-AT" dirty="0"/>
              <a:t>Einfache Möglichkeit für Interaktion mit Nutzer ist der </a:t>
            </a:r>
            <a:r>
              <a:rPr lang="de-AT" dirty="0">
                <a:latin typeface="Consolas" panose="020B0609020204030204" pitchFamily="49" charset="0"/>
              </a:rPr>
              <a:t>prompt</a:t>
            </a:r>
            <a:r>
              <a:rPr lang="de-AT" dirty="0"/>
              <a:t>-Befehl</a:t>
            </a:r>
          </a:p>
          <a:p>
            <a:r>
              <a:rPr lang="de-AT" dirty="0"/>
              <a:t>Erzeugt ein neues Fenster, ähnlich dem </a:t>
            </a:r>
            <a:r>
              <a:rPr lang="de-AT" dirty="0">
                <a:latin typeface="Consolas" panose="020B0609020204030204" pitchFamily="49" charset="0"/>
              </a:rPr>
              <a:t>alert</a:t>
            </a:r>
            <a:r>
              <a:rPr lang="de-AT" dirty="0"/>
              <a:t>-Befehl</a:t>
            </a:r>
          </a:p>
        </p:txBody>
      </p:sp>
      <p:sp>
        <p:nvSpPr>
          <p:cNvPr id="5" name="Textfeld 4">
            <a:extLst>
              <a:ext uri="{FF2B5EF4-FFF2-40B4-BE49-F238E27FC236}">
                <a16:creationId xmlns:a16="http://schemas.microsoft.com/office/drawing/2014/main" id="{E1CCB977-B9B2-4397-ACE0-FBEF7F9DA6E8}"/>
              </a:ext>
            </a:extLst>
          </p:cNvPr>
          <p:cNvSpPr txBox="1"/>
          <p:nvPr/>
        </p:nvSpPr>
        <p:spPr>
          <a:xfrm>
            <a:off x="3189683" y="2470722"/>
            <a:ext cx="5812631"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a:t>
            </a:r>
            <a:r>
              <a:rPr lang="de-DE" dirty="0" err="1"/>
              <a:t>use</a:t>
            </a:r>
            <a:r>
              <a:rPr lang="de-DE" dirty="0"/>
              <a:t> </a:t>
            </a:r>
            <a:r>
              <a:rPr lang="de-DE" dirty="0" err="1"/>
              <a:t>strict</a:t>
            </a:r>
            <a:r>
              <a:rPr lang="de-DE" dirty="0"/>
              <a:t>";</a:t>
            </a:r>
          </a:p>
          <a:p>
            <a:r>
              <a:rPr lang="de-DE" dirty="0"/>
              <a:t>    prompt("Wie alt bist du?", "Geben Sie das Alter an");</a:t>
            </a:r>
          </a:p>
          <a:p>
            <a:r>
              <a:rPr lang="de-DE" dirty="0"/>
              <a:t>&lt;/</a:t>
            </a:r>
            <a:r>
              <a:rPr lang="de-DE" dirty="0" err="1"/>
              <a:t>script</a:t>
            </a:r>
            <a:r>
              <a:rPr lang="de-DE" dirty="0"/>
              <a:t>&gt;</a:t>
            </a:r>
          </a:p>
        </p:txBody>
      </p:sp>
      <p:sp>
        <p:nvSpPr>
          <p:cNvPr id="9" name="Textfeld 8">
            <a:extLst>
              <a:ext uri="{FF2B5EF4-FFF2-40B4-BE49-F238E27FC236}">
                <a16:creationId xmlns:a16="http://schemas.microsoft.com/office/drawing/2014/main" id="{E004AEDE-F006-43F8-94F0-B7B5EA433FA2}"/>
              </a:ext>
            </a:extLst>
          </p:cNvPr>
          <p:cNvSpPr txBox="1"/>
          <p:nvPr/>
        </p:nvSpPr>
        <p:spPr>
          <a:xfrm>
            <a:off x="1294379" y="5121219"/>
            <a:ext cx="9603241"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a:t>
            </a:r>
            <a:r>
              <a:rPr lang="de-DE" dirty="0" err="1"/>
              <a:t>use</a:t>
            </a:r>
            <a:r>
              <a:rPr lang="de-DE" dirty="0"/>
              <a:t> </a:t>
            </a:r>
            <a:r>
              <a:rPr lang="de-DE" dirty="0" err="1"/>
              <a:t>strict</a:t>
            </a:r>
            <a:r>
              <a:rPr lang="de-DE" dirty="0"/>
              <a:t>";</a:t>
            </a:r>
          </a:p>
          <a:p>
            <a:r>
              <a:rPr lang="de-DE" dirty="0"/>
              <a:t>    alert("Sie sind " + prompt("Wie alt bist du?", "Geben Sie das Alter an") + " Jahre alt.");</a:t>
            </a:r>
          </a:p>
          <a:p>
            <a:r>
              <a:rPr lang="de-DE" dirty="0"/>
              <a:t>&lt;/</a:t>
            </a:r>
            <a:r>
              <a:rPr lang="de-DE" dirty="0" err="1"/>
              <a:t>script</a:t>
            </a:r>
            <a:r>
              <a:rPr lang="de-DE" dirty="0"/>
              <a:t>&gt;</a:t>
            </a:r>
          </a:p>
        </p:txBody>
      </p:sp>
      <p:sp>
        <p:nvSpPr>
          <p:cNvPr id="10" name="Textplatzhalter 2">
            <a:extLst>
              <a:ext uri="{FF2B5EF4-FFF2-40B4-BE49-F238E27FC236}">
                <a16:creationId xmlns:a16="http://schemas.microsoft.com/office/drawing/2014/main" id="{996366D6-43AF-4F11-958F-834255EAECC9}"/>
              </a:ext>
            </a:extLst>
          </p:cNvPr>
          <p:cNvSpPr txBox="1">
            <a:spLocks/>
          </p:cNvSpPr>
          <p:nvPr/>
        </p:nvSpPr>
        <p:spPr>
          <a:xfrm>
            <a:off x="949136" y="4254588"/>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a:t>
            </a:r>
            <a:r>
              <a:rPr lang="de-AT" dirty="0">
                <a:latin typeface="Consolas" panose="020B0609020204030204" pitchFamily="49" charset="0"/>
              </a:rPr>
              <a:t>prompt</a:t>
            </a:r>
            <a:r>
              <a:rPr lang="de-AT" dirty="0"/>
              <a:t>-Befehl &amp; </a:t>
            </a:r>
            <a:r>
              <a:rPr lang="de-AT" dirty="0">
                <a:latin typeface="Consolas" panose="020B0609020204030204" pitchFamily="49" charset="0"/>
              </a:rPr>
              <a:t>alert</a:t>
            </a:r>
            <a:r>
              <a:rPr lang="de-AT" dirty="0"/>
              <a:t>-Befehl kombiniert</a:t>
            </a:r>
          </a:p>
        </p:txBody>
      </p:sp>
    </p:spTree>
    <p:extLst>
      <p:ext uri="{BB962C8B-B14F-4D97-AF65-F5344CB8AC3E}">
        <p14:creationId xmlns:p14="http://schemas.microsoft.com/office/powerpoint/2010/main" val="182672967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0</TotalTime>
  <Words>5442</Words>
  <Application>Microsoft Office PowerPoint</Application>
  <PresentationFormat>Breitbild</PresentationFormat>
  <Paragraphs>593</Paragraphs>
  <Slides>39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39</vt:i4>
      </vt:variant>
    </vt:vector>
  </HeadingPairs>
  <TitlesOfParts>
    <vt:vector size="45" baseType="lpstr">
      <vt:lpstr>Arial</vt:lpstr>
      <vt:lpstr>Calibri</vt:lpstr>
      <vt:lpstr>Consolas</vt:lpstr>
      <vt:lpstr>Font Awesome 5 Free Solid</vt:lpstr>
      <vt:lpstr>FontAwesome</vt:lpstr>
      <vt:lpstr>1_pm</vt:lpstr>
      <vt:lpstr>JavaScript 01</vt:lpstr>
      <vt:lpstr>Einführung</vt:lpstr>
      <vt:lpstr>Einführung</vt:lpstr>
      <vt:lpstr>Entstehung</vt:lpstr>
      <vt:lpstr>Erste Schritte</vt:lpstr>
      <vt:lpstr>Kommentare</vt:lpstr>
      <vt:lpstr>JS in einer eigenen Datei</vt:lpstr>
      <vt:lpstr>„use strict“</vt:lpstr>
      <vt:lpstr>Eine Eingabe des Anwenders aufnehmen</vt:lpstr>
      <vt:lpstr>Kleine Übung</vt:lpstr>
      <vt:lpstr>Variablen in JavaScript</vt:lpstr>
      <vt:lpstr>Der alert-Befehl</vt:lpstr>
      <vt:lpstr>Let vs var</vt:lpstr>
      <vt:lpstr>Konstanten verwenden</vt:lpstr>
      <vt:lpstr>Datentypen ermitteln</vt:lpstr>
      <vt:lpstr>Datentypen verändern</vt:lpstr>
      <vt:lpstr>Operationen mit Variablen durchführen</vt:lpstr>
      <vt:lpstr>Übungsaufgabe</vt:lpstr>
      <vt:lpstr>if-Abfrage</vt:lpstr>
      <vt:lpstr>switch-Statement</vt:lpstr>
      <vt:lpstr>Übung</vt:lpstr>
      <vt:lpstr>Übung</vt:lpstr>
      <vt:lpstr>Arrays</vt:lpstr>
      <vt:lpstr>Arrays</vt:lpstr>
      <vt:lpstr>Mehrdimensionale Arrays</vt:lpstr>
      <vt:lpstr>Übung</vt:lpstr>
      <vt:lpstr>Übung</vt:lpstr>
      <vt:lpstr>While-Schleife</vt:lpstr>
      <vt:lpstr>Do-while</vt:lpstr>
      <vt:lpstr>For Schleife</vt:lpstr>
      <vt:lpstr>Sonderform der for-Schleife</vt:lpstr>
      <vt:lpstr>Aufgabe</vt:lpstr>
      <vt:lpstr>Funktion erstellen und aufrufen</vt:lpstr>
      <vt:lpstr>Gültigkeitsbereich der Variablen</vt:lpstr>
      <vt:lpstr>Funktionen mit Übergabewerten</vt:lpstr>
      <vt:lpstr>Funktionen mit Rückgabewerten</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169</cp:revision>
  <dcterms:created xsi:type="dcterms:W3CDTF">2019-04-14T16:39:40Z</dcterms:created>
  <dcterms:modified xsi:type="dcterms:W3CDTF">2021-05-17T11:56:03Z</dcterms:modified>
</cp:coreProperties>
</file>