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8"/>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38" r:id="rId14"/>
    <p:sldId id="346" r:id="rId15"/>
    <p:sldId id="347" r:id="rId16"/>
    <p:sldId id="348" r:id="rId17"/>
    <p:sldId id="340" r:id="rId18"/>
    <p:sldId id="341" r:id="rId19"/>
    <p:sldId id="342" r:id="rId20"/>
    <p:sldId id="343" r:id="rId21"/>
    <p:sldId id="345" r:id="rId22"/>
    <p:sldId id="349" r:id="rId23"/>
    <p:sldId id="350" r:id="rId24"/>
    <p:sldId id="351" r:id="rId25"/>
    <p:sldId id="352" r:id="rId26"/>
    <p:sldId id="304" r:id="rId27"/>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54" d="100"/>
          <a:sy n="54" d="100"/>
        </p:scale>
        <p:origin x="516" y="72"/>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17.05.2021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207510"/>
          </a:xfrm>
          <a:prstGeom prst="rect">
            <a:avLst/>
          </a:prstGeom>
        </p:spPr>
        <p:txBody>
          <a:bodyPr wrap="square">
            <a:spAutoFit/>
          </a:bodyPr>
          <a:lstStyle>
            <a:lvl1pPr marL="228594" indent="-228594">
              <a:buFont typeface="Font Awesome 5 Free Solid" panose="02000503000000000000" pitchFamily="50" charset="2"/>
              <a:buChar char=""/>
              <a:defRPr sz="1200"/>
            </a:lvl1pPr>
            <a:lvl2pPr marL="685783" indent="-228594">
              <a:buFont typeface="Font Awesome 5 Free Solid" panose="02000503000000000000" pitchFamily="50" charset="2"/>
              <a:buChar char=""/>
              <a:defRPr sz="1200"/>
            </a:lvl2pPr>
            <a:lvl3pPr marL="1142971" indent="-228594">
              <a:buFont typeface="Font Awesome 5 Free Solid" panose="02000503000000000000" pitchFamily="50" charset="2"/>
              <a:buChar char=""/>
              <a:defRPr sz="1200"/>
            </a:lvl3pPr>
            <a:lvl4pPr>
              <a:defRPr sz="1200"/>
            </a:lvl4pPr>
            <a:lvl5pPr>
              <a:defRPr sz="12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solidFill>
                  <a:schemeClr val="tx1"/>
                </a:solidFill>
              </a:rPr>
              <a:t>&lt; </a:t>
            </a:r>
            <a:fld id="{B4E5A919-9C23-4E91-B8F0-F882270E1387}" type="slidenum">
              <a:rPr lang="de-AT" sz="1200" smtClean="0">
                <a:solidFill>
                  <a:schemeClr val="tx1"/>
                </a:solidFill>
              </a:rPr>
              <a:pPr algn="ctr"/>
              <a:t>‹Nr.›</a:t>
            </a:fld>
            <a:r>
              <a:rPr lang="de-AT" sz="1200" dirty="0">
                <a:solidFill>
                  <a:schemeClr val="tx1"/>
                </a:solidFill>
              </a:rPr>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tx1"/>
                </a:solidFill>
                <a:latin typeface="Arial"/>
                <a:ea typeface="DejaVu Sans"/>
              </a:rPr>
              <a:t>Coders.Bay</a:t>
            </a:r>
            <a:endParaRPr lang="de-AT" sz="1800" b="0" strike="noStrike" spc="-1" dirty="0">
              <a:solidFill>
                <a:schemeClr val="tx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02</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137AA2-E846-4BF0-A6A8-81F346A6C4D1}"/>
              </a:ext>
            </a:extLst>
          </p:cNvPr>
          <p:cNvSpPr>
            <a:spLocks noGrp="1"/>
          </p:cNvSpPr>
          <p:nvPr>
            <p:ph type="title"/>
          </p:nvPr>
        </p:nvSpPr>
        <p:spPr/>
        <p:txBody>
          <a:bodyPr/>
          <a:lstStyle/>
          <a:p>
            <a:r>
              <a:rPr lang="de-AT" dirty="0"/>
              <a:t>Auf Events reagieren</a:t>
            </a:r>
            <a:br>
              <a:rPr lang="de-AT" dirty="0"/>
            </a:br>
            <a:r>
              <a:rPr lang="de-AT" dirty="0"/>
              <a:t>Beispiel 4</a:t>
            </a:r>
          </a:p>
        </p:txBody>
      </p:sp>
      <p:sp>
        <p:nvSpPr>
          <p:cNvPr id="5" name="Textfeld 4">
            <a:extLst>
              <a:ext uri="{FF2B5EF4-FFF2-40B4-BE49-F238E27FC236}">
                <a16:creationId xmlns:a16="http://schemas.microsoft.com/office/drawing/2014/main" id="{BD26F273-EB03-49AD-B006-93A8392F4A15}"/>
              </a:ext>
            </a:extLst>
          </p:cNvPr>
          <p:cNvSpPr txBox="1"/>
          <p:nvPr/>
        </p:nvSpPr>
        <p:spPr>
          <a:xfrm>
            <a:off x="2308451" y="1227514"/>
            <a:ext cx="6370183" cy="4832092"/>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a:t>
            </a:r>
            <a:r>
              <a:rPr lang="de-AT" dirty="0" err="1"/>
              <a:t>head</a:t>
            </a:r>
            <a:r>
              <a:rPr lang="de-AT" dirty="0"/>
              <a:t>&gt;</a:t>
            </a:r>
          </a:p>
          <a:p>
            <a:r>
              <a:rPr lang="de-AT" dirty="0"/>
              <a:t>    &lt;</a:t>
            </a:r>
            <a:r>
              <a:rPr lang="de-AT" dirty="0" err="1"/>
              <a:t>body</a:t>
            </a:r>
            <a:r>
              <a:rPr lang="de-AT" dirty="0"/>
              <a:t>&gt;</a:t>
            </a:r>
          </a:p>
          <a:p>
            <a:r>
              <a:rPr lang="de-AT" dirty="0"/>
              <a:t>        &lt;</a:t>
            </a:r>
            <a:r>
              <a:rPr lang="de-AT" dirty="0" err="1"/>
              <a:t>button</a:t>
            </a:r>
            <a:r>
              <a:rPr lang="de-AT" dirty="0"/>
              <a:t> type="</a:t>
            </a:r>
            <a:r>
              <a:rPr lang="de-AT" dirty="0" err="1"/>
              <a:t>button</a:t>
            </a:r>
            <a:r>
              <a:rPr lang="de-AT" dirty="0"/>
              <a:t>" </a:t>
            </a:r>
            <a:r>
              <a:rPr lang="de-AT" dirty="0" err="1"/>
              <a:t>id</a:t>
            </a:r>
            <a:r>
              <a:rPr lang="de-AT" dirty="0"/>
              <a:t>="</a:t>
            </a:r>
            <a:r>
              <a:rPr lang="de-AT" dirty="0" err="1"/>
              <a:t>btn</a:t>
            </a:r>
            <a:r>
              <a:rPr lang="de-AT" dirty="0"/>
              <a:t>"&gt;Klick mich&lt;/</a:t>
            </a:r>
            <a:r>
              <a:rPr lang="de-AT" dirty="0" err="1"/>
              <a:t>button</a:t>
            </a:r>
            <a:r>
              <a:rPr lang="de-AT" dirty="0"/>
              <a:t>&gt;</a:t>
            </a:r>
          </a:p>
          <a:p>
            <a:r>
              <a:rPr lang="de-AT" dirty="0"/>
              <a:t>        &lt;</a:t>
            </a:r>
            <a:r>
              <a:rPr lang="de-AT" dirty="0" err="1"/>
              <a:t>script</a:t>
            </a:r>
            <a:r>
              <a:rPr lang="de-AT" dirty="0"/>
              <a:t>&gt;</a:t>
            </a:r>
          </a:p>
          <a:p>
            <a:r>
              <a:rPr lang="de-AT" dirty="0"/>
              <a:t>            </a:t>
            </a:r>
            <a:r>
              <a:rPr lang="de-AT" dirty="0" err="1"/>
              <a:t>function</a:t>
            </a:r>
            <a:r>
              <a:rPr lang="de-AT" dirty="0"/>
              <a:t> nachricht1() {</a:t>
            </a:r>
          </a:p>
          <a:p>
            <a:r>
              <a:rPr lang="de-AT" dirty="0"/>
              <a:t>                alert("Nachricht 1");</a:t>
            </a:r>
          </a:p>
          <a:p>
            <a:r>
              <a:rPr lang="de-AT" dirty="0"/>
              <a:t>                </a:t>
            </a:r>
            <a:r>
              <a:rPr lang="de-AT" dirty="0" err="1"/>
              <a:t>btn.addEventListener</a:t>
            </a:r>
            <a:r>
              <a:rPr lang="de-AT" dirty="0"/>
              <a:t>("</a:t>
            </a:r>
            <a:r>
              <a:rPr lang="de-AT" dirty="0" err="1"/>
              <a:t>click</a:t>
            </a:r>
            <a:r>
              <a:rPr lang="de-AT" dirty="0"/>
              <a:t>", nachricht2);</a:t>
            </a:r>
          </a:p>
          <a:p>
            <a:r>
              <a:rPr lang="de-AT" dirty="0"/>
              <a:t>                </a:t>
            </a:r>
            <a:r>
              <a:rPr lang="de-AT" dirty="0" err="1"/>
              <a:t>btn.removeEventListener</a:t>
            </a:r>
            <a:r>
              <a:rPr lang="de-AT" dirty="0"/>
              <a:t>("</a:t>
            </a:r>
            <a:r>
              <a:rPr lang="de-AT" dirty="0" err="1"/>
              <a:t>click</a:t>
            </a:r>
            <a:r>
              <a:rPr lang="de-AT" dirty="0"/>
              <a:t>", nachricht1);</a:t>
            </a:r>
          </a:p>
          <a:p>
            <a:r>
              <a:rPr lang="de-AT" dirty="0"/>
              <a:t>            }</a:t>
            </a:r>
          </a:p>
          <a:p>
            <a:r>
              <a:rPr lang="de-AT" dirty="0"/>
              <a:t>            </a:t>
            </a:r>
            <a:r>
              <a:rPr lang="de-AT" dirty="0" err="1"/>
              <a:t>function</a:t>
            </a:r>
            <a:r>
              <a:rPr lang="de-AT" dirty="0"/>
              <a:t> nachricht2() {</a:t>
            </a:r>
          </a:p>
          <a:p>
            <a:r>
              <a:rPr lang="de-AT" dirty="0"/>
              <a:t>                alert("Nachricht 2");</a:t>
            </a:r>
          </a:p>
          <a:p>
            <a:r>
              <a:rPr lang="de-AT" dirty="0"/>
              <a:t>                </a:t>
            </a:r>
            <a:r>
              <a:rPr lang="de-AT" dirty="0" err="1"/>
              <a:t>btn.addEventListener</a:t>
            </a:r>
            <a:r>
              <a:rPr lang="de-AT" dirty="0"/>
              <a:t>("</a:t>
            </a:r>
            <a:r>
              <a:rPr lang="de-AT" dirty="0" err="1"/>
              <a:t>click</a:t>
            </a:r>
            <a:r>
              <a:rPr lang="de-AT" dirty="0"/>
              <a:t>", nachricht1);</a:t>
            </a:r>
          </a:p>
          <a:p>
            <a:r>
              <a:rPr lang="de-AT" dirty="0"/>
              <a:t>                </a:t>
            </a:r>
            <a:r>
              <a:rPr lang="de-AT" dirty="0" err="1"/>
              <a:t>btn.removeEventListener</a:t>
            </a:r>
            <a:r>
              <a:rPr lang="de-AT" dirty="0"/>
              <a:t>("</a:t>
            </a:r>
            <a:r>
              <a:rPr lang="de-AT" dirty="0" err="1"/>
              <a:t>click</a:t>
            </a:r>
            <a:r>
              <a:rPr lang="de-AT" dirty="0"/>
              <a:t>", nachricht2);</a:t>
            </a:r>
          </a:p>
          <a:p>
            <a:r>
              <a:rPr lang="de-AT" dirty="0"/>
              <a:t>            }</a:t>
            </a:r>
          </a:p>
          <a:p>
            <a:r>
              <a:rPr lang="de-AT" dirty="0"/>
              <a:t>            </a:t>
            </a:r>
            <a:r>
              <a:rPr lang="de-AT" dirty="0" err="1"/>
              <a:t>btn.addEventListener</a:t>
            </a:r>
            <a:r>
              <a:rPr lang="de-AT" dirty="0"/>
              <a:t>("</a:t>
            </a:r>
            <a:r>
              <a:rPr lang="de-AT" dirty="0" err="1"/>
              <a:t>click</a:t>
            </a:r>
            <a:r>
              <a:rPr lang="de-AT" dirty="0"/>
              <a:t>", nachricht1);</a:t>
            </a:r>
          </a:p>
          <a:p>
            <a:r>
              <a:rPr lang="de-AT" dirty="0"/>
              <a:t>        &lt;/</a:t>
            </a:r>
            <a:r>
              <a:rPr lang="de-AT" dirty="0" err="1"/>
              <a:t>script</a:t>
            </a:r>
            <a:r>
              <a:rPr lang="de-AT" dirty="0"/>
              <a:t>&gt;</a:t>
            </a:r>
          </a:p>
          <a:p>
            <a:r>
              <a:rPr lang="de-AT" dirty="0"/>
              <a:t>    &lt;/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269535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50EFD1-4CCE-42EF-BAB0-AFDCB0F623FC}"/>
              </a:ext>
            </a:extLst>
          </p:cNvPr>
          <p:cNvSpPr>
            <a:spLocks noGrp="1"/>
          </p:cNvSpPr>
          <p:nvPr>
            <p:ph type="title"/>
          </p:nvPr>
        </p:nvSpPr>
        <p:spPr/>
        <p:txBody>
          <a:bodyPr/>
          <a:lstStyle/>
          <a:p>
            <a:r>
              <a:rPr lang="de-AT" dirty="0"/>
              <a:t>Beispiel 5</a:t>
            </a:r>
          </a:p>
        </p:txBody>
      </p:sp>
      <p:sp>
        <p:nvSpPr>
          <p:cNvPr id="3" name="Textplatzhalter 2">
            <a:extLst>
              <a:ext uri="{FF2B5EF4-FFF2-40B4-BE49-F238E27FC236}">
                <a16:creationId xmlns:a16="http://schemas.microsoft.com/office/drawing/2014/main" id="{DB3E9211-DF83-42C6-9E76-BE9A4E488953}"/>
              </a:ext>
            </a:extLst>
          </p:cNvPr>
          <p:cNvSpPr>
            <a:spLocks noGrp="1"/>
          </p:cNvSpPr>
          <p:nvPr>
            <p:ph type="body" sz="quarter" idx="13"/>
          </p:nvPr>
        </p:nvSpPr>
        <p:spPr/>
        <p:txBody>
          <a:bodyPr/>
          <a:lstStyle/>
          <a:p>
            <a:endParaRPr lang="de-AT"/>
          </a:p>
        </p:txBody>
      </p:sp>
      <p:sp>
        <p:nvSpPr>
          <p:cNvPr id="5" name="Textfeld 4">
            <a:extLst>
              <a:ext uri="{FF2B5EF4-FFF2-40B4-BE49-F238E27FC236}">
                <a16:creationId xmlns:a16="http://schemas.microsoft.com/office/drawing/2014/main" id="{1EFCD3C3-1195-44DB-AA8A-E2D5A8B5FDD3}"/>
              </a:ext>
            </a:extLst>
          </p:cNvPr>
          <p:cNvSpPr txBox="1"/>
          <p:nvPr/>
        </p:nvSpPr>
        <p:spPr>
          <a:xfrm>
            <a:off x="407469" y="636814"/>
            <a:ext cx="11377061" cy="5828966"/>
          </a:xfrm>
          <a:prstGeom prst="rect">
            <a:avLst/>
          </a:prstGeom>
          <a:solidFill>
            <a:schemeClr val="bg1"/>
          </a:solidFill>
          <a:ln w="6350">
            <a:solidFill>
              <a:schemeClr val="tx1"/>
            </a:solidFill>
          </a:ln>
        </p:spPr>
        <p:txBody>
          <a:bodyPr wrap="square" numCol="2" spcCol="360000">
            <a:noAutofit/>
          </a:bodyPr>
          <a:lstStyle/>
          <a:p>
            <a:r>
              <a:rPr lang="de-AT" sz="1400" b="0" dirty="0">
                <a:effectLst/>
                <a:latin typeface="Consolas" panose="020B0609020204030204" pitchFamily="49" charset="0"/>
              </a:rPr>
              <a:t>&lt;!DOCTYPE </a:t>
            </a:r>
            <a:r>
              <a:rPr lang="de-AT" sz="1400" b="0" dirty="0" err="1">
                <a:effectLst/>
                <a:latin typeface="Consolas" panose="020B0609020204030204" pitchFamily="49" charset="0"/>
              </a:rPr>
              <a:t>html</a:t>
            </a:r>
            <a:r>
              <a:rPr lang="de-AT" sz="1400" b="0" dirty="0">
                <a:effectLst/>
                <a:latin typeface="Consolas" panose="020B0609020204030204" pitchFamily="49" charset="0"/>
              </a:rPr>
              <a:t>&gt;</a:t>
            </a:r>
          </a:p>
          <a:p>
            <a:r>
              <a:rPr lang="de-AT" sz="1400" b="0" dirty="0">
                <a:effectLst/>
                <a:latin typeface="Consolas" panose="020B0609020204030204" pitchFamily="49" charset="0"/>
              </a:rPr>
              <a:t>&lt;</a:t>
            </a:r>
            <a:r>
              <a:rPr lang="de-AT" sz="1400" b="0" dirty="0" err="1">
                <a:effectLst/>
                <a:latin typeface="Consolas" panose="020B0609020204030204" pitchFamily="49" charset="0"/>
              </a:rPr>
              <a:t>html</a:t>
            </a:r>
            <a:r>
              <a:rPr lang="de-AT" sz="1400" b="0" dirty="0">
                <a:effectLst/>
                <a:latin typeface="Consolas" panose="020B0609020204030204" pitchFamily="49" charset="0"/>
              </a:rPr>
              <a:t>&gt;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head</a:t>
            </a:r>
            <a:r>
              <a:rPr lang="de-AT" sz="1400" b="0" dirty="0">
                <a:effectLst/>
                <a:latin typeface="Consolas" panose="020B0609020204030204" pitchFamily="49" charset="0"/>
              </a:rPr>
              <a:t>&gt;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meta</a:t>
            </a:r>
            <a:r>
              <a:rPr lang="de-AT" sz="1400" b="0" dirty="0">
                <a:effectLst/>
                <a:latin typeface="Consolas" panose="020B0609020204030204" pitchFamily="49" charset="0"/>
              </a:rPr>
              <a:t> </a:t>
            </a:r>
            <a:r>
              <a:rPr lang="de-AT" sz="1400" b="0" dirty="0" err="1">
                <a:effectLst/>
                <a:latin typeface="Consolas" panose="020B0609020204030204" pitchFamily="49" charset="0"/>
              </a:rPr>
              <a:t>charset</a:t>
            </a:r>
            <a:r>
              <a:rPr lang="de-AT" sz="1400" b="0" dirty="0">
                <a:effectLst/>
                <a:latin typeface="Consolas" panose="020B0609020204030204" pitchFamily="49" charset="0"/>
              </a:rPr>
              <a:t>="UTF-8"&gt;</a:t>
            </a:r>
          </a:p>
          <a:p>
            <a:r>
              <a:rPr lang="de-AT" sz="1400" b="0" dirty="0">
                <a:effectLst/>
                <a:latin typeface="Consolas" panose="020B0609020204030204" pitchFamily="49" charset="0"/>
              </a:rPr>
              <a:t>        &lt;style&gt;</a:t>
            </a:r>
          </a:p>
          <a:p>
            <a:r>
              <a:rPr lang="de-AT" sz="1400" b="0" dirty="0">
                <a:effectLst/>
                <a:latin typeface="Consolas" panose="020B0609020204030204" pitchFamily="49" charset="0"/>
              </a:rPr>
              <a:t>            </a:t>
            </a:r>
            <a:r>
              <a:rPr lang="de-AT" sz="1400" b="0" dirty="0" err="1">
                <a:effectLst/>
                <a:latin typeface="Consolas" panose="020B0609020204030204" pitchFamily="49" charset="0"/>
              </a:rPr>
              <a:t>body</a:t>
            </a:r>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padding</a:t>
            </a:r>
            <a:r>
              <a:rPr lang="de-AT" sz="1400" b="0" dirty="0">
                <a:effectLst/>
                <a:latin typeface="Consolas" panose="020B0609020204030204" pitchFamily="49" charset="0"/>
              </a:rPr>
              <a:t>: 25px;</a:t>
            </a:r>
          </a:p>
          <a:p>
            <a:r>
              <a:rPr lang="de-AT" sz="1400" b="0" dirty="0">
                <a:effectLst/>
                <a:latin typeface="Consolas" panose="020B0609020204030204" pitchFamily="49" charset="0"/>
              </a:rPr>
              <a:t>            }</a:t>
            </a:r>
          </a:p>
          <a:p>
            <a:r>
              <a:rPr lang="de-AT" sz="1400" b="0" dirty="0">
                <a:effectLst/>
                <a:latin typeface="Consolas" panose="020B0609020204030204" pitchFamily="49" charset="0"/>
              </a:rPr>
              <a:t>        &lt;/style&gt;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head</a:t>
            </a:r>
            <a:r>
              <a:rPr lang="de-AT" sz="1400" b="0" dirty="0">
                <a:effectLst/>
                <a:latin typeface="Consolas" panose="020B0609020204030204" pitchFamily="49" charset="0"/>
              </a:rPr>
              <a:t>&gt;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body</a:t>
            </a:r>
            <a:r>
              <a:rPr lang="de-AT" sz="1400" b="0" dirty="0">
                <a:effectLst/>
                <a:latin typeface="Consolas" panose="020B0609020204030204" pitchFamily="49" charset="0"/>
              </a:rPr>
              <a:t> </a:t>
            </a:r>
            <a:r>
              <a:rPr lang="de-AT" sz="1400" b="0" dirty="0" err="1">
                <a:effectLst/>
                <a:latin typeface="Consolas" panose="020B0609020204030204" pitchFamily="49" charset="0"/>
              </a:rPr>
              <a:t>id</a:t>
            </a:r>
            <a:r>
              <a:rPr lang="de-AT" sz="1400" b="0" dirty="0">
                <a:effectLst/>
                <a:latin typeface="Consolas" panose="020B0609020204030204" pitchFamily="49" charset="0"/>
              </a:rPr>
              <a:t>="b"&gt;</a:t>
            </a:r>
          </a:p>
          <a:p>
            <a:r>
              <a:rPr lang="de-AT" sz="1400" b="0" dirty="0">
                <a:effectLst/>
                <a:latin typeface="Consolas" panose="020B0609020204030204" pitchFamily="49" charset="0"/>
              </a:rPr>
              <a:t>        &lt;div </a:t>
            </a:r>
            <a:r>
              <a:rPr lang="de-AT" sz="1400" b="0" dirty="0" err="1">
                <a:effectLst/>
                <a:latin typeface="Consolas" panose="020B0609020204030204" pitchFamily="49" charset="0"/>
              </a:rPr>
              <a:t>id</a:t>
            </a:r>
            <a:r>
              <a:rPr lang="de-AT" sz="1400" b="0" dirty="0">
                <a:effectLst/>
                <a:latin typeface="Consolas" panose="020B0609020204030204" pitchFamily="49" charset="0"/>
              </a:rPr>
              <a:t>="d"&gt;</a:t>
            </a:r>
          </a:p>
          <a:p>
            <a:r>
              <a:rPr lang="de-AT" sz="1400" b="0" dirty="0">
                <a:effectLst/>
                <a:latin typeface="Consolas" panose="020B0609020204030204" pitchFamily="49" charset="0"/>
              </a:rPr>
              <a:t>            Das ist ein div-Element</a:t>
            </a:r>
          </a:p>
          <a:p>
            <a:r>
              <a:rPr lang="de-AT" sz="1400" b="0" dirty="0">
                <a:effectLst/>
                <a:latin typeface="Consolas" panose="020B0609020204030204" pitchFamily="49" charset="0"/>
              </a:rPr>
              <a:t>            &lt;p </a:t>
            </a:r>
            <a:r>
              <a:rPr lang="de-AT" sz="1400" b="0" dirty="0" err="1">
                <a:effectLst/>
                <a:latin typeface="Consolas" panose="020B0609020204030204" pitchFamily="49" charset="0"/>
              </a:rPr>
              <a:t>id</a:t>
            </a:r>
            <a:r>
              <a:rPr lang="de-AT" sz="1400" b="0" dirty="0">
                <a:effectLst/>
                <a:latin typeface="Consolas" panose="020B0609020204030204" pitchFamily="49" charset="0"/>
              </a:rPr>
              <a:t>="p"&gt;</a:t>
            </a:r>
          </a:p>
          <a:p>
            <a:r>
              <a:rPr lang="de-AT" sz="1400" b="0" dirty="0">
                <a:effectLst/>
                <a:latin typeface="Consolas" panose="020B0609020204030204" pitchFamily="49" charset="0"/>
              </a:rPr>
              <a:t>                Hier steht ein Text, bei dem ein Teil</a:t>
            </a:r>
          </a:p>
          <a:p>
            <a:r>
              <a:rPr lang="de-AT" sz="1400" b="0" dirty="0">
                <a:effectLst/>
                <a:latin typeface="Consolas" panose="020B0609020204030204" pitchFamily="49" charset="0"/>
              </a:rPr>
              <a:t>                &lt;strong&gt;Fett </a:t>
            </a:r>
            <a:r>
              <a:rPr lang="de-AT" sz="1400" b="0" dirty="0" err="1">
                <a:effectLst/>
                <a:latin typeface="Consolas" panose="020B0609020204030204" pitchFamily="49" charset="0"/>
              </a:rPr>
              <a:t>markeirt</a:t>
            </a:r>
            <a:r>
              <a:rPr lang="de-AT" sz="1400" b="0" dirty="0">
                <a:effectLst/>
                <a:latin typeface="Consolas" panose="020B0609020204030204" pitchFamily="49" charset="0"/>
              </a:rPr>
              <a:t>&lt;/strong&gt; ist.</a:t>
            </a:r>
          </a:p>
          <a:p>
            <a:r>
              <a:rPr lang="de-AT" sz="1400" b="0" dirty="0">
                <a:effectLst/>
                <a:latin typeface="Consolas" panose="020B0609020204030204" pitchFamily="49" charset="0"/>
              </a:rPr>
              <a:t>            &lt;/p&gt;</a:t>
            </a:r>
          </a:p>
          <a:p>
            <a:r>
              <a:rPr lang="de-AT" sz="1400" b="0" dirty="0">
                <a:effectLst/>
                <a:latin typeface="Consolas" panose="020B0609020204030204" pitchFamily="49" charset="0"/>
              </a:rPr>
              <a:t>        &lt;/div&gt;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script</a:t>
            </a:r>
            <a:r>
              <a:rPr lang="de-AT" sz="1400" b="0" dirty="0">
                <a:effectLst/>
                <a:latin typeface="Consolas" panose="020B0609020204030204" pitchFamily="49" charset="0"/>
              </a:rPr>
              <a:t>&gt;</a:t>
            </a:r>
          </a:p>
          <a:p>
            <a:r>
              <a:rPr lang="de-AT" sz="1400" b="0" dirty="0">
                <a:effectLst/>
                <a:latin typeface="Consolas" panose="020B0609020204030204" pitchFamily="49" charset="0"/>
              </a:rPr>
              <a:t>            </a:t>
            </a:r>
            <a:r>
              <a:rPr lang="de-AT" sz="1400" b="0" dirty="0" err="1">
                <a:effectLst/>
                <a:latin typeface="Consolas" panose="020B0609020204030204" pitchFamily="49" charset="0"/>
              </a:rPr>
              <a:t>function</a:t>
            </a:r>
            <a:r>
              <a:rPr lang="de-AT" sz="1400" b="0" dirty="0">
                <a:effectLst/>
                <a:latin typeface="Consolas" panose="020B0609020204030204" pitchFamily="49" charset="0"/>
              </a:rPr>
              <a:t> </a:t>
            </a:r>
            <a:r>
              <a:rPr lang="de-AT" sz="1400" b="0" dirty="0" err="1">
                <a:effectLst/>
                <a:latin typeface="Consolas" panose="020B0609020204030204" pitchFamily="49" charset="0"/>
              </a:rPr>
              <a:t>bodyTag</a:t>
            </a:r>
            <a:r>
              <a:rPr lang="de-AT" sz="1400" b="0" dirty="0">
                <a:effectLst/>
                <a:latin typeface="Consolas" panose="020B0609020204030204" pitchFamily="49" charset="0"/>
              </a:rPr>
              <a:t>() {</a:t>
            </a:r>
          </a:p>
          <a:p>
            <a:r>
              <a:rPr lang="de-AT" sz="1400" b="0" dirty="0">
                <a:effectLst/>
                <a:latin typeface="Consolas" panose="020B0609020204030204" pitchFamily="49" charset="0"/>
              </a:rPr>
              <a:t>                alert("Body-Tag");</a:t>
            </a:r>
          </a:p>
          <a:p>
            <a:r>
              <a:rPr lang="de-AT" sz="1400" b="0" dirty="0">
                <a:effectLst/>
                <a:latin typeface="Consolas" panose="020B0609020204030204" pitchFamily="49" charset="0"/>
              </a:rPr>
              <a:t>                // das Event wirkt sich nicht mehr auf </a:t>
            </a:r>
            <a:br>
              <a:rPr lang="de-AT" sz="1400" b="0" dirty="0">
                <a:effectLst/>
                <a:latin typeface="Consolas" panose="020B0609020204030204" pitchFamily="49" charset="0"/>
              </a:rPr>
            </a:br>
            <a:r>
              <a:rPr lang="de-AT" sz="1400" b="0" dirty="0">
                <a:effectLst/>
                <a:latin typeface="Consolas" panose="020B0609020204030204" pitchFamily="49" charset="0"/>
              </a:rPr>
              <a:t>                // die übergeordneten Bereiche aus</a:t>
            </a:r>
          </a:p>
          <a:p>
            <a:r>
              <a:rPr lang="de-AT" sz="1400" b="0" dirty="0">
                <a:effectLst/>
                <a:latin typeface="Consolas" panose="020B0609020204030204" pitchFamily="49" charset="0"/>
              </a:rPr>
              <a:t>                // mit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this.style.backgroundColor</a:t>
            </a:r>
            <a:r>
              <a:rPr lang="de-AT" sz="1400" b="0" dirty="0">
                <a:effectLst/>
                <a:latin typeface="Consolas" panose="020B0609020204030204" pitchFamily="49" charset="0"/>
              </a:rPr>
              <a:t> = '</a:t>
            </a:r>
            <a:r>
              <a:rPr lang="de-AT" sz="1400" b="0" dirty="0" err="1">
                <a:effectLst/>
                <a:latin typeface="Consolas" panose="020B0609020204030204" pitchFamily="49" charset="0"/>
              </a:rPr>
              <a:t>green</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b.onclick</a:t>
            </a:r>
            <a:r>
              <a:rPr lang="de-AT" sz="1400" b="0" dirty="0">
                <a:effectLst/>
                <a:latin typeface="Consolas" panose="020B0609020204030204" pitchFamily="49" charset="0"/>
              </a:rPr>
              <a:t> = </a:t>
            </a:r>
            <a:r>
              <a:rPr lang="de-AT" sz="1400" b="0" dirty="0" err="1">
                <a:effectLst/>
                <a:latin typeface="Consolas" panose="020B0609020204030204" pitchFamily="49" charset="0"/>
              </a:rPr>
              <a:t>bodyTag</a:t>
            </a:r>
            <a:r>
              <a:rPr lang="de-AT" sz="1400" b="0" dirty="0">
                <a:effectLst/>
                <a:latin typeface="Consolas" panose="020B0609020204030204" pitchFamily="49" charset="0"/>
              </a:rPr>
              <a:t>;</a:t>
            </a:r>
          </a:p>
          <a:p>
            <a:br>
              <a:rPr lang="de-AT" sz="1400" b="0" dirty="0">
                <a:effectLst/>
                <a:latin typeface="Consolas" panose="020B0609020204030204" pitchFamily="49" charset="0"/>
              </a:rPr>
            </a:br>
            <a:r>
              <a:rPr lang="de-AT" sz="1400" b="0" dirty="0">
                <a:effectLst/>
                <a:latin typeface="Consolas" panose="020B0609020204030204" pitchFamily="49" charset="0"/>
              </a:rPr>
              <a:t>            </a:t>
            </a:r>
            <a:r>
              <a:rPr lang="de-AT" sz="1400" b="0" dirty="0" err="1">
                <a:effectLst/>
                <a:latin typeface="Consolas" panose="020B0609020204030204" pitchFamily="49" charset="0"/>
              </a:rPr>
              <a:t>function</a:t>
            </a:r>
            <a:r>
              <a:rPr lang="de-AT" sz="1400" b="0" dirty="0">
                <a:effectLst/>
                <a:latin typeface="Consolas" panose="020B0609020204030204" pitchFamily="49" charset="0"/>
              </a:rPr>
              <a:t> </a:t>
            </a:r>
            <a:r>
              <a:rPr lang="de-AT" sz="1400" b="0" dirty="0" err="1">
                <a:effectLst/>
                <a:latin typeface="Consolas" panose="020B0609020204030204" pitchFamily="49" charset="0"/>
              </a:rPr>
              <a:t>divTag</a:t>
            </a:r>
            <a:r>
              <a:rPr lang="de-AT" sz="1400" b="0" dirty="0">
                <a:effectLst/>
                <a:latin typeface="Consolas" panose="020B0609020204030204" pitchFamily="49" charset="0"/>
              </a:rPr>
              <a:t>() {</a:t>
            </a:r>
          </a:p>
          <a:p>
            <a:r>
              <a:rPr lang="de-AT" sz="1400" b="0" dirty="0">
                <a:effectLst/>
                <a:latin typeface="Consolas" panose="020B0609020204030204" pitchFamily="49" charset="0"/>
              </a:rPr>
              <a:t>                alert("</a:t>
            </a:r>
            <a:r>
              <a:rPr lang="de-AT" sz="1400" b="0" dirty="0" err="1">
                <a:effectLst/>
                <a:latin typeface="Consolas" panose="020B0609020204030204" pitchFamily="49" charset="0"/>
              </a:rPr>
              <a:t>Div</a:t>
            </a:r>
            <a:r>
              <a:rPr lang="de-AT" sz="1400" b="0" dirty="0">
                <a:effectLst/>
                <a:latin typeface="Consolas" panose="020B0609020204030204" pitchFamily="49" charset="0"/>
              </a:rPr>
              <a:t>-Tag");</a:t>
            </a:r>
          </a:p>
          <a:p>
            <a:r>
              <a:rPr lang="de-AT" sz="1400" b="0" dirty="0">
                <a:effectLst/>
                <a:latin typeface="Consolas" panose="020B0609020204030204" pitchFamily="49" charset="0"/>
              </a:rPr>
              <a:t>                </a:t>
            </a:r>
            <a:r>
              <a:rPr lang="de-AT" sz="1400" b="0" dirty="0" err="1">
                <a:effectLst/>
                <a:latin typeface="Consolas" panose="020B0609020204030204" pitchFamily="49" charset="0"/>
              </a:rPr>
              <a:t>this.style.backgroundColor</a:t>
            </a:r>
            <a:r>
              <a:rPr lang="de-AT" sz="1400" b="0" dirty="0">
                <a:effectLst/>
                <a:latin typeface="Consolas" panose="020B0609020204030204" pitchFamily="49" charset="0"/>
              </a:rPr>
              <a:t> = '</a:t>
            </a:r>
            <a:r>
              <a:rPr lang="de-AT" sz="1400" b="0" dirty="0" err="1">
                <a:effectLst/>
                <a:latin typeface="Consolas" panose="020B0609020204030204" pitchFamily="49" charset="0"/>
              </a:rPr>
              <a:t>yellow</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d.onclick</a:t>
            </a:r>
            <a:r>
              <a:rPr lang="de-AT" sz="1400" b="0" dirty="0">
                <a:effectLst/>
                <a:latin typeface="Consolas" panose="020B0609020204030204" pitchFamily="49" charset="0"/>
              </a:rPr>
              <a:t> = </a:t>
            </a:r>
            <a:r>
              <a:rPr lang="de-AT" sz="1400" b="0" dirty="0" err="1">
                <a:effectLst/>
                <a:latin typeface="Consolas" panose="020B0609020204030204" pitchFamily="49" charset="0"/>
              </a:rPr>
              <a:t>divTag</a:t>
            </a:r>
            <a:r>
              <a:rPr lang="de-AT" sz="1400" b="0" dirty="0">
                <a:effectLst/>
                <a:latin typeface="Consolas" panose="020B0609020204030204" pitchFamily="49" charset="0"/>
              </a:rPr>
              <a:t>;</a:t>
            </a:r>
          </a:p>
          <a:p>
            <a:br>
              <a:rPr lang="de-AT" sz="1400" b="0" dirty="0">
                <a:effectLst/>
                <a:latin typeface="Consolas" panose="020B0609020204030204" pitchFamily="49" charset="0"/>
              </a:rPr>
            </a:br>
            <a:r>
              <a:rPr lang="de-AT" sz="1400" b="0" dirty="0">
                <a:effectLst/>
                <a:latin typeface="Consolas" panose="020B0609020204030204" pitchFamily="49" charset="0"/>
              </a:rPr>
              <a:t>            </a:t>
            </a:r>
            <a:r>
              <a:rPr lang="de-AT" sz="1400" b="0" dirty="0" err="1">
                <a:effectLst/>
                <a:latin typeface="Consolas" panose="020B0609020204030204" pitchFamily="49" charset="0"/>
              </a:rPr>
              <a:t>function</a:t>
            </a:r>
            <a:r>
              <a:rPr lang="de-AT" sz="1400" b="0" dirty="0">
                <a:effectLst/>
                <a:latin typeface="Consolas" panose="020B0609020204030204" pitchFamily="49" charset="0"/>
              </a:rPr>
              <a:t> </a:t>
            </a:r>
            <a:r>
              <a:rPr lang="de-AT" sz="1400" b="0" dirty="0" err="1">
                <a:effectLst/>
                <a:latin typeface="Consolas" panose="020B0609020204030204" pitchFamily="49" charset="0"/>
              </a:rPr>
              <a:t>pTag</a:t>
            </a:r>
            <a:r>
              <a:rPr lang="de-AT" sz="1400" b="0" dirty="0">
                <a:effectLst/>
                <a:latin typeface="Consolas" panose="020B0609020204030204" pitchFamily="49" charset="0"/>
              </a:rPr>
              <a:t>() {</a:t>
            </a:r>
          </a:p>
          <a:p>
            <a:r>
              <a:rPr lang="de-AT" sz="1400" b="0" dirty="0">
                <a:effectLst/>
                <a:latin typeface="Consolas" panose="020B0609020204030204" pitchFamily="49" charset="0"/>
              </a:rPr>
              <a:t>                alert("P-Tag");</a:t>
            </a:r>
          </a:p>
          <a:p>
            <a:r>
              <a:rPr lang="de-AT" sz="1400" b="0" dirty="0">
                <a:effectLst/>
                <a:latin typeface="Consolas" panose="020B0609020204030204" pitchFamily="49" charset="0"/>
              </a:rPr>
              <a:t>                </a:t>
            </a:r>
            <a:r>
              <a:rPr lang="de-AT" sz="1400" b="0" dirty="0" err="1">
                <a:effectLst/>
                <a:latin typeface="Consolas" panose="020B0609020204030204" pitchFamily="49" charset="0"/>
              </a:rPr>
              <a:t>this.style.backgroundColor</a:t>
            </a:r>
            <a:r>
              <a:rPr lang="de-AT" sz="1400" b="0" dirty="0">
                <a:effectLst/>
                <a:latin typeface="Consolas" panose="020B0609020204030204" pitchFamily="49" charset="0"/>
              </a:rPr>
              <a:t> = '</a:t>
            </a:r>
            <a:r>
              <a:rPr lang="de-AT" sz="1400" b="0" dirty="0" err="1">
                <a:effectLst/>
                <a:latin typeface="Consolas" panose="020B0609020204030204" pitchFamily="49" charset="0"/>
              </a:rPr>
              <a:t>grey</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p.onclick</a:t>
            </a:r>
            <a:r>
              <a:rPr lang="de-AT" sz="1400" b="0" dirty="0">
                <a:effectLst/>
                <a:latin typeface="Consolas" panose="020B0609020204030204" pitchFamily="49" charset="0"/>
              </a:rPr>
              <a:t> = </a:t>
            </a:r>
            <a:r>
              <a:rPr lang="de-AT" sz="1400" b="0" dirty="0" err="1">
                <a:effectLst/>
                <a:latin typeface="Consolas" panose="020B0609020204030204" pitchFamily="49" charset="0"/>
              </a:rPr>
              <a:t>pTag</a:t>
            </a:r>
            <a:r>
              <a:rPr lang="de-AT" sz="1400" b="0" dirty="0">
                <a:effectLst/>
                <a:latin typeface="Consolas" panose="020B0609020204030204" pitchFamily="49" charset="0"/>
              </a:rPr>
              <a:t>;</a:t>
            </a:r>
          </a:p>
          <a:p>
            <a:br>
              <a:rPr lang="de-AT" sz="1400" b="0" dirty="0">
                <a:effectLst/>
                <a:latin typeface="Consolas" panose="020B0609020204030204" pitchFamily="49" charset="0"/>
              </a:rPr>
            </a:br>
            <a:r>
              <a:rPr lang="de-AT" sz="1400" b="0" dirty="0">
                <a:effectLst/>
                <a:latin typeface="Consolas" panose="020B0609020204030204" pitchFamily="49" charset="0"/>
              </a:rPr>
              <a:t>            </a:t>
            </a:r>
            <a:r>
              <a:rPr lang="de-AT" sz="1400" b="0" dirty="0" err="1">
                <a:effectLst/>
                <a:latin typeface="Consolas" panose="020B0609020204030204" pitchFamily="49" charset="0"/>
              </a:rPr>
              <a:t>function</a:t>
            </a:r>
            <a:r>
              <a:rPr lang="de-AT" sz="1400" b="0" dirty="0">
                <a:effectLst/>
                <a:latin typeface="Consolas" panose="020B0609020204030204" pitchFamily="49" charset="0"/>
              </a:rPr>
              <a:t> </a:t>
            </a:r>
            <a:r>
              <a:rPr lang="de-AT" sz="1400" b="0" dirty="0" err="1">
                <a:effectLst/>
                <a:latin typeface="Consolas" panose="020B0609020204030204" pitchFamily="49" charset="0"/>
              </a:rPr>
              <a:t>strongTag</a:t>
            </a:r>
            <a:r>
              <a:rPr lang="de-AT" sz="1400" b="0" dirty="0">
                <a:effectLst/>
                <a:latin typeface="Consolas" panose="020B0609020204030204" pitchFamily="49" charset="0"/>
              </a:rPr>
              <a:t>() {</a:t>
            </a:r>
          </a:p>
          <a:p>
            <a:r>
              <a:rPr lang="de-AT" sz="1400" b="0" dirty="0">
                <a:effectLst/>
                <a:latin typeface="Consolas" panose="020B0609020204030204" pitchFamily="49" charset="0"/>
              </a:rPr>
              <a:t>                alert("strong-Tag");</a:t>
            </a:r>
          </a:p>
          <a:p>
            <a:r>
              <a:rPr lang="de-AT" sz="1400" b="0" dirty="0">
                <a:effectLst/>
                <a:latin typeface="Consolas" panose="020B0609020204030204" pitchFamily="49" charset="0"/>
              </a:rPr>
              <a:t>                </a:t>
            </a:r>
            <a:r>
              <a:rPr lang="de-AT" sz="1400" b="0" dirty="0" err="1">
                <a:effectLst/>
                <a:latin typeface="Consolas" panose="020B0609020204030204" pitchFamily="49" charset="0"/>
              </a:rPr>
              <a:t>this.style.backgroundColor</a:t>
            </a:r>
            <a:r>
              <a:rPr lang="de-AT" sz="1400" b="0" dirty="0">
                <a:effectLst/>
                <a:latin typeface="Consolas" panose="020B0609020204030204" pitchFamily="49" charset="0"/>
              </a:rPr>
              <a:t> = '</a:t>
            </a:r>
            <a:r>
              <a:rPr lang="de-AT" sz="1400" b="0" dirty="0" err="1">
                <a:effectLst/>
                <a:latin typeface="Consolas" panose="020B0609020204030204" pitchFamily="49" charset="0"/>
              </a:rPr>
              <a:t>lightblue</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p.onclick</a:t>
            </a:r>
            <a:r>
              <a:rPr lang="de-AT" sz="1400" b="0" dirty="0">
                <a:effectLst/>
                <a:latin typeface="Consolas" panose="020B0609020204030204" pitchFamily="49" charset="0"/>
              </a:rPr>
              <a:t> = </a:t>
            </a:r>
            <a:r>
              <a:rPr lang="de-AT" sz="1400" b="0" dirty="0" err="1">
                <a:effectLst/>
                <a:latin typeface="Consolas" panose="020B0609020204030204" pitchFamily="49" charset="0"/>
              </a:rPr>
              <a:t>strongTag</a:t>
            </a:r>
            <a:r>
              <a:rPr lang="de-AT" sz="1400" b="0" dirty="0">
                <a:effectLst/>
                <a:latin typeface="Consolas" panose="020B0609020204030204" pitchFamily="49" charset="0"/>
              </a:rPr>
              <a:t>;</a:t>
            </a:r>
          </a:p>
          <a:p>
            <a:r>
              <a:rPr lang="de-AT" sz="1400" b="0" dirty="0">
                <a:effectLst/>
                <a:latin typeface="Consolas" panose="020B0609020204030204" pitchFamily="49" charset="0"/>
              </a:rPr>
              <a:t>        &lt;/</a:t>
            </a:r>
            <a:r>
              <a:rPr lang="de-AT" sz="1400" b="0" dirty="0" err="1">
                <a:effectLst/>
                <a:latin typeface="Consolas" panose="020B0609020204030204" pitchFamily="49" charset="0"/>
              </a:rPr>
              <a:t>script</a:t>
            </a:r>
            <a:r>
              <a:rPr lang="de-AT" sz="1400" b="0" dirty="0">
                <a:effectLst/>
                <a:latin typeface="Consolas" panose="020B0609020204030204" pitchFamily="49" charset="0"/>
              </a:rPr>
              <a:t>&gt;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body</a:t>
            </a:r>
            <a:r>
              <a:rPr lang="de-AT" sz="1400" b="0" dirty="0">
                <a:effectLst/>
                <a:latin typeface="Consolas" panose="020B0609020204030204" pitchFamily="49" charset="0"/>
              </a:rPr>
              <a:t>&gt;</a:t>
            </a:r>
          </a:p>
          <a:p>
            <a:r>
              <a:rPr lang="de-AT" sz="1400" b="0" dirty="0">
                <a:effectLst/>
                <a:latin typeface="Consolas" panose="020B0609020204030204" pitchFamily="49" charset="0"/>
              </a:rPr>
              <a:t>&lt;/</a:t>
            </a:r>
            <a:r>
              <a:rPr lang="de-AT" sz="1400" b="0" dirty="0" err="1">
                <a:effectLst/>
                <a:latin typeface="Consolas" panose="020B0609020204030204" pitchFamily="49" charset="0"/>
              </a:rPr>
              <a:t>html</a:t>
            </a:r>
            <a:r>
              <a:rPr lang="de-AT" sz="1400" b="0" dirty="0">
                <a:effectLst/>
                <a:latin typeface="Consolas" panose="020B0609020204030204" pitchFamily="49" charset="0"/>
              </a:rPr>
              <a:t>&gt;</a:t>
            </a:r>
          </a:p>
          <a:p>
            <a:r>
              <a:rPr lang="de-AT" sz="1000" b="0" dirty="0">
                <a:effectLst/>
                <a:latin typeface="Consolas" panose="020B0609020204030204" pitchFamily="49" charset="0"/>
              </a:rPr>
              <a:t>https://www.mediaevent.de/javascript/event-handler-default-verhindern.html</a:t>
            </a:r>
          </a:p>
        </p:txBody>
      </p:sp>
    </p:spTree>
    <p:extLst>
      <p:ext uri="{BB962C8B-B14F-4D97-AF65-F5344CB8AC3E}">
        <p14:creationId xmlns:p14="http://schemas.microsoft.com/office/powerpoint/2010/main" val="253068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046C37-6820-4D7B-A9FF-F52FC9A231CF}"/>
              </a:ext>
            </a:extLst>
          </p:cNvPr>
          <p:cNvSpPr>
            <a:spLocks noGrp="1"/>
          </p:cNvSpPr>
          <p:nvPr>
            <p:ph type="title"/>
          </p:nvPr>
        </p:nvSpPr>
        <p:spPr/>
        <p:txBody>
          <a:bodyPr/>
          <a:lstStyle/>
          <a:p>
            <a:r>
              <a:rPr lang="de-AT" dirty="0"/>
              <a:t>Events delegieren</a:t>
            </a:r>
          </a:p>
        </p:txBody>
      </p:sp>
      <p:sp>
        <p:nvSpPr>
          <p:cNvPr id="6" name="Textfeld 5">
            <a:extLst>
              <a:ext uri="{FF2B5EF4-FFF2-40B4-BE49-F238E27FC236}">
                <a16:creationId xmlns:a16="http://schemas.microsoft.com/office/drawing/2014/main" id="{FFAF3BC9-A2DC-443B-8DF4-59CFC3362806}"/>
              </a:ext>
            </a:extLst>
          </p:cNvPr>
          <p:cNvSpPr txBox="1"/>
          <p:nvPr/>
        </p:nvSpPr>
        <p:spPr>
          <a:xfrm>
            <a:off x="1828799" y="1390506"/>
            <a:ext cx="8329612" cy="440120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body</a:t>
            </a:r>
            <a:r>
              <a:rPr lang="de-AT" dirty="0"/>
              <a:t> </a:t>
            </a:r>
            <a:r>
              <a:rPr lang="de-AT" dirty="0" err="1"/>
              <a:t>id</a:t>
            </a:r>
            <a:r>
              <a:rPr lang="de-AT" dirty="0"/>
              <a:t>="</a:t>
            </a:r>
            <a:r>
              <a:rPr lang="de-AT" dirty="0" err="1"/>
              <a:t>bodypoint</a:t>
            </a:r>
            <a:r>
              <a:rPr lang="de-AT" dirty="0"/>
              <a:t>"&gt;</a:t>
            </a:r>
          </a:p>
          <a:p>
            <a:r>
              <a:rPr lang="de-AT" dirty="0"/>
              <a:t>        &lt;div&gt;</a:t>
            </a:r>
          </a:p>
          <a:p>
            <a:r>
              <a:rPr lang="de-AT" dirty="0"/>
              <a:t>            &lt;p&gt;Absatz 1&lt;/p&gt;</a:t>
            </a:r>
          </a:p>
          <a:p>
            <a:r>
              <a:rPr lang="de-AT" dirty="0"/>
              <a:t>            &lt;p&gt;</a:t>
            </a:r>
          </a:p>
          <a:p>
            <a:r>
              <a:rPr lang="de-AT" dirty="0"/>
              <a:t>                Hier steht ein Text, bei dem ein Teil</a:t>
            </a:r>
          </a:p>
          <a:p>
            <a:r>
              <a:rPr lang="de-AT" dirty="0"/>
              <a:t>                &lt;strong&gt;Fett </a:t>
            </a:r>
            <a:r>
              <a:rPr lang="de-AT" dirty="0" err="1"/>
              <a:t>markeirt</a:t>
            </a:r>
            <a:r>
              <a:rPr lang="de-AT" dirty="0"/>
              <a:t>&lt;/strong&gt; ist.</a:t>
            </a:r>
          </a:p>
          <a:p>
            <a:r>
              <a:rPr lang="de-AT" dirty="0"/>
              <a:t>            &lt;/p&gt;</a:t>
            </a:r>
          </a:p>
          <a:p>
            <a:r>
              <a:rPr lang="de-AT" dirty="0"/>
              <a:t>            &lt;p&gt;Absatz 3&lt;/p&gt;</a:t>
            </a:r>
          </a:p>
          <a:p>
            <a:r>
              <a:rPr lang="de-AT" dirty="0"/>
              <a:t>        &lt;/div&gt;</a:t>
            </a:r>
          </a:p>
          <a:p>
            <a:r>
              <a:rPr lang="de-AT" dirty="0"/>
              <a:t>        &lt;</a:t>
            </a:r>
            <a:r>
              <a:rPr lang="de-AT" dirty="0" err="1"/>
              <a:t>script</a:t>
            </a:r>
            <a:r>
              <a:rPr lang="de-AT" dirty="0"/>
              <a:t>&gt;</a:t>
            </a:r>
          </a:p>
          <a:p>
            <a:r>
              <a:rPr lang="de-AT" dirty="0"/>
              <a:t>            </a:t>
            </a:r>
            <a:r>
              <a:rPr lang="de-AT" dirty="0" err="1"/>
              <a:t>function</a:t>
            </a:r>
            <a:r>
              <a:rPr lang="de-AT" dirty="0"/>
              <a:t> </a:t>
            </a:r>
            <a:r>
              <a:rPr lang="de-AT" dirty="0" err="1"/>
              <a:t>hintergrund</a:t>
            </a:r>
            <a:r>
              <a:rPr lang="de-AT" dirty="0"/>
              <a:t>() {</a:t>
            </a:r>
          </a:p>
          <a:p>
            <a:r>
              <a:rPr lang="de-AT" dirty="0"/>
              <a:t>                // </a:t>
            </a:r>
            <a:r>
              <a:rPr lang="de-AT" dirty="0" err="1"/>
              <a:t>target</a:t>
            </a:r>
            <a:r>
              <a:rPr lang="de-AT" dirty="0"/>
              <a:t> = Zielelement auf das in diesem Beispiel geklickt wird</a:t>
            </a:r>
          </a:p>
          <a:p>
            <a:r>
              <a:rPr lang="de-AT" dirty="0"/>
              <a:t>                // </a:t>
            </a:r>
            <a:r>
              <a:rPr lang="de-AT" dirty="0" err="1"/>
              <a:t>closest</a:t>
            </a:r>
            <a:r>
              <a:rPr lang="de-AT" dirty="0"/>
              <a:t> = gibt das Element mit der entsprechenden Bezeichnung </a:t>
            </a:r>
          </a:p>
          <a:p>
            <a:r>
              <a:rPr lang="de-AT" dirty="0"/>
              <a:t>                // zurück, das das auslösende Element umfasst</a:t>
            </a:r>
          </a:p>
          <a:p>
            <a:r>
              <a:rPr lang="de-AT" dirty="0"/>
              <a:t>                </a:t>
            </a:r>
            <a:r>
              <a:rPr lang="de-AT" dirty="0" err="1"/>
              <a:t>let</a:t>
            </a:r>
            <a:r>
              <a:rPr lang="de-AT" dirty="0"/>
              <a:t> p = </a:t>
            </a:r>
            <a:r>
              <a:rPr lang="de-AT" dirty="0" err="1"/>
              <a:t>event.target.closest</a:t>
            </a:r>
            <a:r>
              <a:rPr lang="de-AT" dirty="0"/>
              <a:t>('p');</a:t>
            </a:r>
          </a:p>
          <a:p>
            <a:r>
              <a:rPr lang="de-AT" dirty="0"/>
              <a:t>                </a:t>
            </a:r>
            <a:r>
              <a:rPr lang="de-AT" dirty="0" err="1"/>
              <a:t>p.style.backgroundColor</a:t>
            </a:r>
            <a:r>
              <a:rPr lang="de-AT" dirty="0"/>
              <a:t> = '</a:t>
            </a:r>
            <a:r>
              <a:rPr lang="de-AT" dirty="0" err="1"/>
              <a:t>green</a:t>
            </a:r>
            <a:r>
              <a:rPr lang="de-AT" dirty="0"/>
              <a:t>';</a:t>
            </a:r>
          </a:p>
          <a:p>
            <a:r>
              <a:rPr lang="de-AT" dirty="0"/>
              <a:t>            }</a:t>
            </a:r>
          </a:p>
          <a:p>
            <a:r>
              <a:rPr lang="de-AT" dirty="0"/>
              <a:t>            </a:t>
            </a:r>
            <a:r>
              <a:rPr lang="de-AT" dirty="0" err="1"/>
              <a:t>bodypoint.onclick</a:t>
            </a:r>
            <a:r>
              <a:rPr lang="de-AT" dirty="0"/>
              <a:t> = </a:t>
            </a:r>
            <a:r>
              <a:rPr lang="de-AT" dirty="0" err="1"/>
              <a:t>hintergrund</a:t>
            </a:r>
            <a:r>
              <a:rPr lang="de-AT" dirty="0"/>
              <a:t>;</a:t>
            </a:r>
          </a:p>
          <a:p>
            <a:r>
              <a:rPr lang="de-AT" dirty="0"/>
              <a:t>        &lt;/</a:t>
            </a:r>
            <a:r>
              <a:rPr lang="de-AT" dirty="0" err="1"/>
              <a:t>script</a:t>
            </a:r>
            <a:r>
              <a:rPr lang="de-AT" dirty="0"/>
              <a:t>&gt;</a:t>
            </a:r>
          </a:p>
          <a:p>
            <a:r>
              <a:rPr lang="de-AT" dirty="0"/>
              <a:t>    &lt;/</a:t>
            </a:r>
            <a:r>
              <a:rPr lang="de-AT" dirty="0" err="1"/>
              <a:t>body</a:t>
            </a:r>
            <a:r>
              <a:rPr lang="de-AT" dirty="0"/>
              <a:t>&gt;</a:t>
            </a:r>
          </a:p>
        </p:txBody>
      </p:sp>
    </p:spTree>
    <p:extLst>
      <p:ext uri="{BB962C8B-B14F-4D97-AF65-F5344CB8AC3E}">
        <p14:creationId xmlns:p14="http://schemas.microsoft.com/office/powerpoint/2010/main" val="334184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90E36-1A8A-4DFB-95F8-492F55BFDC72}"/>
              </a:ext>
            </a:extLst>
          </p:cNvPr>
          <p:cNvSpPr>
            <a:spLocks noGrp="1"/>
          </p:cNvSpPr>
          <p:nvPr>
            <p:ph type="title"/>
          </p:nvPr>
        </p:nvSpPr>
        <p:spPr/>
        <p:txBody>
          <a:bodyPr/>
          <a:lstStyle/>
          <a:p>
            <a:r>
              <a:rPr lang="de-AT" dirty="0"/>
              <a:t>Mouse- und Keyboard-Events</a:t>
            </a:r>
          </a:p>
        </p:txBody>
      </p:sp>
      <p:sp>
        <p:nvSpPr>
          <p:cNvPr id="5" name="Textfeld 4">
            <a:extLst>
              <a:ext uri="{FF2B5EF4-FFF2-40B4-BE49-F238E27FC236}">
                <a16:creationId xmlns:a16="http://schemas.microsoft.com/office/drawing/2014/main" id="{78A9D5EA-1AA3-4755-BE5D-C00F1423773D}"/>
              </a:ext>
            </a:extLst>
          </p:cNvPr>
          <p:cNvSpPr txBox="1"/>
          <p:nvPr/>
        </p:nvSpPr>
        <p:spPr>
          <a:xfrm>
            <a:off x="161245" y="1624630"/>
            <a:ext cx="5578248" cy="375487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body</a:t>
            </a:r>
            <a:r>
              <a:rPr lang="de-AT" dirty="0"/>
              <a:t>&gt;</a:t>
            </a:r>
          </a:p>
          <a:p>
            <a:r>
              <a:rPr lang="de-AT" dirty="0"/>
              <a:t>    &lt;</a:t>
            </a:r>
            <a:r>
              <a:rPr lang="de-AT" dirty="0" err="1"/>
              <a:t>input</a:t>
            </a:r>
            <a:r>
              <a:rPr lang="de-AT" dirty="0"/>
              <a:t> </a:t>
            </a:r>
            <a:r>
              <a:rPr lang="de-AT" dirty="0" err="1"/>
              <a:t>value</a:t>
            </a:r>
            <a:r>
              <a:rPr lang="de-AT" dirty="0"/>
              <a:t>="Hier klick" </a:t>
            </a:r>
            <a:r>
              <a:rPr lang="de-AT" dirty="0" err="1"/>
              <a:t>id</a:t>
            </a:r>
            <a:r>
              <a:rPr lang="de-AT" dirty="0"/>
              <a:t>="</a:t>
            </a:r>
            <a:r>
              <a:rPr lang="de-AT" dirty="0" err="1"/>
              <a:t>btn</a:t>
            </a:r>
            <a:r>
              <a:rPr lang="de-AT" dirty="0"/>
              <a:t>" type="</a:t>
            </a:r>
            <a:r>
              <a:rPr lang="de-AT" dirty="0" err="1"/>
              <a:t>button</a:t>
            </a:r>
            <a:r>
              <a:rPr lang="de-AT" dirty="0"/>
              <a:t>"&gt;</a:t>
            </a:r>
          </a:p>
          <a:p>
            <a:r>
              <a:rPr lang="de-AT" dirty="0"/>
              <a:t>    &lt;</a:t>
            </a:r>
            <a:r>
              <a:rPr lang="de-AT" dirty="0" err="1"/>
              <a:t>script</a:t>
            </a:r>
            <a:r>
              <a:rPr lang="de-AT" dirty="0"/>
              <a:t>&gt;</a:t>
            </a:r>
          </a:p>
          <a:p>
            <a:r>
              <a:rPr lang="de-AT" dirty="0"/>
              <a:t>        </a:t>
            </a:r>
            <a:r>
              <a:rPr lang="de-AT" dirty="0" err="1"/>
              <a:t>function</a:t>
            </a:r>
            <a:r>
              <a:rPr lang="de-AT" dirty="0"/>
              <a:t> </a:t>
            </a:r>
            <a:r>
              <a:rPr lang="de-AT" dirty="0" err="1"/>
              <a:t>click</a:t>
            </a:r>
            <a:r>
              <a:rPr lang="de-AT" dirty="0"/>
              <a:t>() {</a:t>
            </a:r>
          </a:p>
          <a:p>
            <a:r>
              <a:rPr lang="de-AT" dirty="0"/>
              <a:t>            alert("Click-Event");</a:t>
            </a:r>
          </a:p>
          <a:p>
            <a:r>
              <a:rPr lang="de-AT" dirty="0"/>
              <a:t>        }</a:t>
            </a:r>
          </a:p>
          <a:p>
            <a:r>
              <a:rPr lang="de-AT" dirty="0"/>
              <a:t>        </a:t>
            </a:r>
            <a:r>
              <a:rPr lang="de-AT" dirty="0" err="1"/>
              <a:t>function</a:t>
            </a:r>
            <a:r>
              <a:rPr lang="de-AT" dirty="0"/>
              <a:t> </a:t>
            </a:r>
            <a:r>
              <a:rPr lang="de-AT" dirty="0" err="1"/>
              <a:t>mdown</a:t>
            </a:r>
            <a:r>
              <a:rPr lang="de-AT" dirty="0"/>
              <a:t>() {</a:t>
            </a:r>
          </a:p>
          <a:p>
            <a:r>
              <a:rPr lang="de-AT" dirty="0"/>
              <a:t>            alert('</a:t>
            </a:r>
            <a:r>
              <a:rPr lang="de-AT" dirty="0" err="1"/>
              <a:t>Mousedown</a:t>
            </a:r>
            <a:r>
              <a:rPr lang="de-AT" dirty="0"/>
              <a:t>-Event');</a:t>
            </a:r>
          </a:p>
          <a:p>
            <a:r>
              <a:rPr lang="de-AT" dirty="0"/>
              <a:t>        }</a:t>
            </a:r>
          </a:p>
          <a:p>
            <a:r>
              <a:rPr lang="de-AT" dirty="0"/>
              <a:t>        </a:t>
            </a:r>
            <a:r>
              <a:rPr lang="de-AT" dirty="0" err="1"/>
              <a:t>function</a:t>
            </a:r>
            <a:r>
              <a:rPr lang="de-AT" dirty="0"/>
              <a:t> </a:t>
            </a:r>
            <a:r>
              <a:rPr lang="de-AT" dirty="0" err="1"/>
              <a:t>mup</a:t>
            </a:r>
            <a:r>
              <a:rPr lang="de-AT" dirty="0"/>
              <a:t>() {</a:t>
            </a:r>
          </a:p>
          <a:p>
            <a:r>
              <a:rPr lang="de-AT" dirty="0"/>
              <a:t>            alert("</a:t>
            </a:r>
            <a:r>
              <a:rPr lang="de-AT" dirty="0" err="1"/>
              <a:t>Mouseup</a:t>
            </a:r>
            <a:r>
              <a:rPr lang="de-AT" dirty="0"/>
              <a:t>-Event");</a:t>
            </a:r>
          </a:p>
          <a:p>
            <a:r>
              <a:rPr lang="de-AT" dirty="0"/>
              <a:t>        }</a:t>
            </a:r>
          </a:p>
          <a:p>
            <a:r>
              <a:rPr lang="de-AT" dirty="0"/>
              <a:t>        </a:t>
            </a:r>
            <a:r>
              <a:rPr lang="de-AT" dirty="0" err="1"/>
              <a:t>btn.onclick</a:t>
            </a:r>
            <a:r>
              <a:rPr lang="de-AT" dirty="0"/>
              <a:t> = </a:t>
            </a:r>
            <a:r>
              <a:rPr lang="de-AT" dirty="0" err="1"/>
              <a:t>click</a:t>
            </a:r>
            <a:r>
              <a:rPr lang="de-AT" dirty="0"/>
              <a:t>;</a:t>
            </a:r>
          </a:p>
          <a:p>
            <a:r>
              <a:rPr lang="de-AT" dirty="0"/>
              <a:t>        </a:t>
            </a:r>
            <a:r>
              <a:rPr lang="de-AT" dirty="0" err="1"/>
              <a:t>btn.onmousedown</a:t>
            </a:r>
            <a:r>
              <a:rPr lang="de-AT" dirty="0"/>
              <a:t> = </a:t>
            </a:r>
            <a:r>
              <a:rPr lang="de-AT" dirty="0" err="1"/>
              <a:t>mdown</a:t>
            </a:r>
            <a:r>
              <a:rPr lang="de-AT" dirty="0"/>
              <a:t>;</a:t>
            </a:r>
          </a:p>
          <a:p>
            <a:r>
              <a:rPr lang="de-AT" dirty="0"/>
              <a:t>        </a:t>
            </a:r>
            <a:r>
              <a:rPr lang="de-AT" dirty="0" err="1"/>
              <a:t>btn.onmouseup</a:t>
            </a:r>
            <a:r>
              <a:rPr lang="de-AT" dirty="0"/>
              <a:t> = </a:t>
            </a:r>
            <a:r>
              <a:rPr lang="de-AT" dirty="0" err="1"/>
              <a:t>mup</a:t>
            </a:r>
            <a:r>
              <a:rPr lang="de-AT" dirty="0"/>
              <a:t>;</a:t>
            </a:r>
          </a:p>
          <a:p>
            <a:r>
              <a:rPr lang="de-AT" dirty="0"/>
              <a:t>    &lt;/</a:t>
            </a:r>
            <a:r>
              <a:rPr lang="de-AT" dirty="0" err="1"/>
              <a:t>script</a:t>
            </a:r>
            <a:r>
              <a:rPr lang="de-AT" dirty="0"/>
              <a:t>&gt;</a:t>
            </a:r>
          </a:p>
          <a:p>
            <a:r>
              <a:rPr lang="de-AT" dirty="0"/>
              <a:t>&lt;/</a:t>
            </a:r>
            <a:r>
              <a:rPr lang="de-AT" dirty="0" err="1"/>
              <a:t>body</a:t>
            </a:r>
            <a:r>
              <a:rPr lang="de-AT" dirty="0"/>
              <a:t>&gt;</a:t>
            </a:r>
          </a:p>
        </p:txBody>
      </p:sp>
      <p:sp>
        <p:nvSpPr>
          <p:cNvPr id="7" name="Textfeld 6">
            <a:extLst>
              <a:ext uri="{FF2B5EF4-FFF2-40B4-BE49-F238E27FC236}">
                <a16:creationId xmlns:a16="http://schemas.microsoft.com/office/drawing/2014/main" id="{4B4C91ED-9C07-4E61-A525-9E9F6D9E3A27}"/>
              </a:ext>
            </a:extLst>
          </p:cNvPr>
          <p:cNvSpPr txBox="1"/>
          <p:nvPr/>
        </p:nvSpPr>
        <p:spPr>
          <a:xfrm>
            <a:off x="5927953" y="2185617"/>
            <a:ext cx="6102802"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body</a:t>
            </a:r>
            <a:r>
              <a:rPr lang="de-AT" dirty="0"/>
              <a:t>&gt;</a:t>
            </a:r>
          </a:p>
          <a:p>
            <a:r>
              <a:rPr lang="de-AT" dirty="0"/>
              <a:t>    &lt;</a:t>
            </a:r>
            <a:r>
              <a:rPr lang="de-AT" dirty="0" err="1"/>
              <a:t>input</a:t>
            </a:r>
            <a:r>
              <a:rPr lang="de-AT" dirty="0"/>
              <a:t> </a:t>
            </a:r>
            <a:r>
              <a:rPr lang="de-AT" dirty="0" err="1"/>
              <a:t>id</a:t>
            </a:r>
            <a:r>
              <a:rPr lang="de-AT" dirty="0"/>
              <a:t>="</a:t>
            </a:r>
            <a:r>
              <a:rPr lang="de-AT" dirty="0" err="1"/>
              <a:t>eingabe</a:t>
            </a:r>
            <a:r>
              <a:rPr lang="de-AT" dirty="0"/>
              <a:t>" type="</a:t>
            </a:r>
            <a:r>
              <a:rPr lang="de-AT" dirty="0" err="1"/>
              <a:t>input</a:t>
            </a:r>
            <a:r>
              <a:rPr lang="de-AT" dirty="0"/>
              <a:t>"&gt;</a:t>
            </a:r>
          </a:p>
          <a:p>
            <a:r>
              <a:rPr lang="de-AT" dirty="0"/>
              <a:t>    &lt;</a:t>
            </a:r>
            <a:r>
              <a:rPr lang="de-AT" dirty="0" err="1"/>
              <a:t>script</a:t>
            </a:r>
            <a:r>
              <a:rPr lang="de-AT" dirty="0"/>
              <a:t>&gt;</a:t>
            </a:r>
          </a:p>
          <a:p>
            <a:r>
              <a:rPr lang="de-AT" dirty="0"/>
              <a:t>        </a:t>
            </a:r>
            <a:r>
              <a:rPr lang="de-AT" dirty="0" err="1"/>
              <a:t>function</a:t>
            </a:r>
            <a:r>
              <a:rPr lang="de-AT" dirty="0"/>
              <a:t> </a:t>
            </a:r>
            <a:r>
              <a:rPr lang="de-AT" dirty="0" err="1"/>
              <a:t>tastatureingabe</a:t>
            </a:r>
            <a:r>
              <a:rPr lang="de-AT" dirty="0"/>
              <a:t>(e) {</a:t>
            </a:r>
          </a:p>
          <a:p>
            <a:r>
              <a:rPr lang="de-AT" dirty="0"/>
              <a:t>            alert("Key: " + </a:t>
            </a:r>
            <a:r>
              <a:rPr lang="de-AT" dirty="0" err="1"/>
              <a:t>e.key</a:t>
            </a:r>
            <a:r>
              <a:rPr lang="de-AT" dirty="0"/>
              <a:t> + "\</a:t>
            </a:r>
            <a:r>
              <a:rPr lang="de-AT" dirty="0" err="1"/>
              <a:t>nCode</a:t>
            </a:r>
            <a:r>
              <a:rPr lang="de-AT" dirty="0"/>
              <a:t>: " + </a:t>
            </a:r>
            <a:r>
              <a:rPr lang="de-AT" dirty="0" err="1"/>
              <a:t>e.code</a:t>
            </a:r>
            <a:r>
              <a:rPr lang="de-AT" dirty="0"/>
              <a:t>);</a:t>
            </a:r>
          </a:p>
          <a:p>
            <a:r>
              <a:rPr lang="de-AT" dirty="0"/>
              <a:t>        }</a:t>
            </a:r>
          </a:p>
          <a:p>
            <a:r>
              <a:rPr lang="de-AT" dirty="0"/>
              <a:t>        </a:t>
            </a:r>
            <a:r>
              <a:rPr lang="de-AT" dirty="0" err="1"/>
              <a:t>eingabe.onkeypress</a:t>
            </a:r>
            <a:r>
              <a:rPr lang="de-AT" dirty="0"/>
              <a:t> = </a:t>
            </a:r>
            <a:r>
              <a:rPr lang="de-AT" dirty="0" err="1"/>
              <a:t>tastatureingabe</a:t>
            </a:r>
            <a:r>
              <a:rPr lang="de-AT" dirty="0"/>
              <a:t>;</a:t>
            </a:r>
          </a:p>
          <a:p>
            <a:r>
              <a:rPr lang="de-AT" dirty="0"/>
              <a:t>    &lt;/</a:t>
            </a:r>
            <a:r>
              <a:rPr lang="de-AT" dirty="0" err="1"/>
              <a:t>script</a:t>
            </a:r>
            <a:r>
              <a:rPr lang="de-AT" dirty="0"/>
              <a:t>&gt;</a:t>
            </a:r>
          </a:p>
          <a:p>
            <a:r>
              <a:rPr lang="de-AT" dirty="0"/>
              <a:t>&lt;/</a:t>
            </a:r>
            <a:r>
              <a:rPr lang="de-AT" dirty="0" err="1"/>
              <a:t>body</a:t>
            </a:r>
            <a:r>
              <a:rPr lang="de-AT" dirty="0"/>
              <a:t>&gt;</a:t>
            </a:r>
          </a:p>
        </p:txBody>
      </p:sp>
      <p:sp>
        <p:nvSpPr>
          <p:cNvPr id="6" name="Textplatzhalter 2">
            <a:extLst>
              <a:ext uri="{FF2B5EF4-FFF2-40B4-BE49-F238E27FC236}">
                <a16:creationId xmlns:a16="http://schemas.microsoft.com/office/drawing/2014/main" id="{9183A639-6ADA-49F4-990E-34696D1E5B91}"/>
              </a:ext>
            </a:extLst>
          </p:cNvPr>
          <p:cNvSpPr>
            <a:spLocks noGrp="1"/>
          </p:cNvSpPr>
          <p:nvPr>
            <p:ph type="body" sz="quarter" idx="13"/>
          </p:nvPr>
        </p:nvSpPr>
        <p:spPr>
          <a:xfrm>
            <a:off x="663386" y="5480731"/>
            <a:ext cx="10293728" cy="930511"/>
          </a:xfrm>
        </p:spPr>
        <p:txBody>
          <a:bodyPr/>
          <a:lstStyle/>
          <a:p>
            <a:r>
              <a:rPr lang="de-AT" dirty="0" err="1"/>
              <a:t>onClick</a:t>
            </a:r>
            <a:r>
              <a:rPr lang="de-AT" dirty="0"/>
              <a:t> = eigentlicher </a:t>
            </a:r>
            <a:r>
              <a:rPr lang="de-AT" dirty="0" err="1"/>
              <a:t>Mouseklick</a:t>
            </a:r>
            <a:endParaRPr lang="de-AT" dirty="0"/>
          </a:p>
          <a:p>
            <a:r>
              <a:rPr lang="de-AT" dirty="0" err="1"/>
              <a:t>onmousedown</a:t>
            </a:r>
            <a:r>
              <a:rPr lang="de-AT" dirty="0"/>
              <a:t> = wenn </a:t>
            </a:r>
            <a:r>
              <a:rPr lang="de-AT" dirty="0" err="1"/>
              <a:t>Mousetaste</a:t>
            </a:r>
            <a:r>
              <a:rPr lang="de-AT" dirty="0"/>
              <a:t> losgelassen wird</a:t>
            </a:r>
          </a:p>
          <a:p>
            <a:r>
              <a:rPr lang="de-AT" dirty="0" err="1"/>
              <a:t>Onmouseup</a:t>
            </a:r>
            <a:r>
              <a:rPr lang="de-AT" dirty="0"/>
              <a:t> = wenn </a:t>
            </a:r>
            <a:r>
              <a:rPr lang="de-AT" dirty="0" err="1"/>
              <a:t>Mousetaste</a:t>
            </a:r>
            <a:r>
              <a:rPr lang="de-AT" dirty="0"/>
              <a:t> gedrückt wird</a:t>
            </a:r>
          </a:p>
        </p:txBody>
      </p:sp>
    </p:spTree>
    <p:extLst>
      <p:ext uri="{BB962C8B-B14F-4D97-AF65-F5344CB8AC3E}">
        <p14:creationId xmlns:p14="http://schemas.microsoft.com/office/powerpoint/2010/main" val="123524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352966"/>
            <a:ext cx="10293728" cy="286232"/>
          </a:xfrm>
        </p:spPr>
        <p:txBody>
          <a:bodyPr anchor="ctr"/>
          <a:lstStyle/>
          <a:p>
            <a:r>
              <a:rPr lang="de-AT" dirty="0"/>
              <a:t>Übung</a:t>
            </a:r>
          </a:p>
        </p:txBody>
      </p:sp>
      <p:sp>
        <p:nvSpPr>
          <p:cNvPr id="3" name="Rectangle 1">
            <a:extLst>
              <a:ext uri="{FF2B5EF4-FFF2-40B4-BE49-F238E27FC236}">
                <a16:creationId xmlns:a16="http://schemas.microsoft.com/office/drawing/2014/main" id="{B8109220-A157-4DEB-8E09-0CF459BE312B}"/>
              </a:ext>
            </a:extLst>
          </p:cNvPr>
          <p:cNvSpPr>
            <a:spLocks noChangeArrowheads="1"/>
          </p:cNvSpPr>
          <p:nvPr/>
        </p:nvSpPr>
        <p:spPr bwMode="auto">
          <a:xfrm>
            <a:off x="2334767" y="2782674"/>
            <a:ext cx="7678365" cy="2031325"/>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&lt;!DOCTYPE </a:t>
            </a:r>
            <a:r>
              <a:rPr lang="de-DE" altLang="de-DE" sz="1400" dirty="0" err="1">
                <a:latin typeface="Consolas" panose="020B0609020204030204" pitchFamily="49" charset="0"/>
              </a:rPr>
              <a:t>html</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html</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&lt;div </a:t>
            </a:r>
            <a:r>
              <a:rPr lang="de-DE" altLang="de-DE" sz="1400" dirty="0" err="1">
                <a:latin typeface="Consolas" panose="020B0609020204030204" pitchFamily="49" charset="0"/>
              </a:rPr>
              <a:t>onclick</a:t>
            </a:r>
            <a:r>
              <a:rPr lang="de-DE" altLang="de-DE" sz="1400" dirty="0">
                <a:latin typeface="Consolas" panose="020B0609020204030204" pitchFamily="49" charset="0"/>
              </a:rPr>
              <a:t>="alert('Click-Event im </a:t>
            </a:r>
            <a:r>
              <a:rPr lang="de-DE" altLang="de-DE" sz="1400" dirty="0" err="1">
                <a:latin typeface="Consolas" panose="020B0609020204030204" pitchFamily="49" charset="0"/>
              </a:rPr>
              <a:t>dev</a:t>
            </a:r>
            <a:r>
              <a:rPr lang="de-DE" altLang="de-DE" sz="1400" dirty="0">
                <a:latin typeface="Consolas" panose="020B0609020204030204" pitchFamily="49" charset="0"/>
              </a:rPr>
              <a:t>-Tag')"&gt;</a:t>
            </a:r>
            <a:r>
              <a:rPr lang="de-DE" altLang="de-DE" sz="1400" dirty="0" err="1">
                <a:latin typeface="Consolas" panose="020B0609020204030204" pitchFamily="49" charset="0"/>
              </a:rPr>
              <a:t>Div</a:t>
            </a:r>
            <a:r>
              <a:rPr lang="de-DE" altLang="de-DE" sz="1400" dirty="0">
                <a:latin typeface="Consolas" panose="020B0609020204030204" pitchFamily="49" charset="0"/>
              </a:rPr>
              <a:t>-Element&lt;/div&gt;</a:t>
            </a:r>
            <a:br>
              <a:rPr lang="de-DE" altLang="de-DE" sz="1400" dirty="0">
                <a:latin typeface="Consolas" panose="020B0609020204030204" pitchFamily="49" charset="0"/>
              </a:rPr>
            </a:br>
            <a:r>
              <a:rPr lang="de-DE" altLang="de-DE" sz="1400" dirty="0">
                <a:latin typeface="Consolas" panose="020B0609020204030204" pitchFamily="49" charset="0"/>
              </a:rPr>
              <a:t>    &lt;h1 </a:t>
            </a:r>
            <a:r>
              <a:rPr lang="de-DE" altLang="de-DE" sz="1400" dirty="0" err="1">
                <a:latin typeface="Consolas" panose="020B0609020204030204" pitchFamily="49" charset="0"/>
              </a:rPr>
              <a:t>onmousedown</a:t>
            </a:r>
            <a:r>
              <a:rPr lang="de-DE" altLang="de-DE" sz="1400" dirty="0">
                <a:latin typeface="Consolas" panose="020B0609020204030204" pitchFamily="49" charset="0"/>
              </a:rPr>
              <a:t>="alert('</a:t>
            </a:r>
            <a:r>
              <a:rPr lang="de-DE" altLang="de-DE" sz="1400" dirty="0" err="1">
                <a:latin typeface="Consolas" panose="020B0609020204030204" pitchFamily="49" charset="0"/>
              </a:rPr>
              <a:t>Mousedown</a:t>
            </a:r>
            <a:r>
              <a:rPr lang="de-DE" altLang="de-DE" sz="1400" dirty="0">
                <a:latin typeface="Consolas" panose="020B0609020204030204" pitchFamily="49" charset="0"/>
              </a:rPr>
              <a:t>-Event im h1-Tag')"&gt;Überschrift 1&lt;/h1&gt;</a:t>
            </a:r>
            <a:br>
              <a:rPr lang="de-DE" altLang="de-DE" sz="1400" dirty="0">
                <a:latin typeface="Consolas" panose="020B0609020204030204" pitchFamily="49" charset="0"/>
              </a:rPr>
            </a:br>
            <a:r>
              <a:rPr lang="de-DE" altLang="de-DE" sz="1400" dirty="0">
                <a:latin typeface="Consolas" panose="020B0609020204030204" pitchFamily="49" charset="0"/>
              </a:rPr>
              <a:t>    &lt;p </a:t>
            </a:r>
            <a:r>
              <a:rPr lang="de-DE" altLang="de-DE" sz="1400" dirty="0" err="1">
                <a:latin typeface="Consolas" panose="020B0609020204030204" pitchFamily="49" charset="0"/>
              </a:rPr>
              <a:t>onmouseup</a:t>
            </a:r>
            <a:r>
              <a:rPr lang="de-DE" altLang="de-DE" sz="1400" dirty="0">
                <a:latin typeface="Consolas" panose="020B0609020204030204" pitchFamily="49" charset="0"/>
              </a:rPr>
              <a:t>="alert('</a:t>
            </a:r>
            <a:r>
              <a:rPr lang="de-DE" altLang="de-DE" sz="1400" dirty="0" err="1">
                <a:latin typeface="Consolas" panose="020B0609020204030204" pitchFamily="49" charset="0"/>
              </a:rPr>
              <a:t>Mouseup</a:t>
            </a:r>
            <a:r>
              <a:rPr lang="de-DE" altLang="de-DE" sz="1400" dirty="0">
                <a:latin typeface="Consolas" panose="020B0609020204030204" pitchFamily="49" charset="0"/>
              </a:rPr>
              <a:t>-Event im p-Tag')"&gt;Das ist ein Absatz&lt;/p&gt;</a:t>
            </a:r>
            <a:br>
              <a:rPr lang="de-DE" altLang="de-DE" sz="1400" dirty="0">
                <a:latin typeface="Consolas" panose="020B0609020204030204" pitchFamily="49" charset="0"/>
              </a:rPr>
            </a:br>
            <a:r>
              <a:rPr lang="de-DE" altLang="de-DE" sz="1400" dirty="0">
                <a:latin typeface="Consolas" panose="020B0609020204030204" pitchFamily="49" charset="0"/>
              </a:rPr>
              <a:t>    &lt;h2 </a:t>
            </a:r>
            <a:r>
              <a:rPr lang="de-DE" altLang="de-DE" sz="1400" dirty="0" err="1">
                <a:latin typeface="Consolas" panose="020B0609020204030204" pitchFamily="49" charset="0"/>
              </a:rPr>
              <a:t>onmousemove</a:t>
            </a:r>
            <a:r>
              <a:rPr lang="de-DE" altLang="de-DE" sz="1400" dirty="0">
                <a:latin typeface="Consolas" panose="020B0609020204030204" pitchFamily="49" charset="0"/>
              </a:rPr>
              <a:t>="alert('</a:t>
            </a:r>
            <a:r>
              <a:rPr lang="de-DE" altLang="de-DE" sz="1400" dirty="0" err="1">
                <a:latin typeface="Consolas" panose="020B0609020204030204" pitchFamily="49" charset="0"/>
              </a:rPr>
              <a:t>Mousemove</a:t>
            </a:r>
            <a:r>
              <a:rPr lang="de-DE" altLang="de-DE" sz="1400" dirty="0">
                <a:latin typeface="Consolas" panose="020B0609020204030204" pitchFamily="49" charset="0"/>
              </a:rPr>
              <a:t>-Event im h2-Tag')"&gt;Überschrift 2&lt;/h2&gt;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html</a:t>
            </a:r>
            <a:r>
              <a:rPr lang="de-DE" altLang="de-DE" sz="1400" dirty="0">
                <a:latin typeface="Consolas" panose="020B0609020204030204" pitchFamily="49" charset="0"/>
              </a:rPr>
              <a:t>&gt;</a:t>
            </a:r>
          </a:p>
        </p:txBody>
      </p:sp>
      <p:sp>
        <p:nvSpPr>
          <p:cNvPr id="5" name="Textfeld 4">
            <a:extLst>
              <a:ext uri="{FF2B5EF4-FFF2-40B4-BE49-F238E27FC236}">
                <a16:creationId xmlns:a16="http://schemas.microsoft.com/office/drawing/2014/main" id="{BB105066-0E2A-4720-B619-9A17EA1065FD}"/>
              </a:ext>
            </a:extLst>
          </p:cNvPr>
          <p:cNvSpPr txBox="1"/>
          <p:nvPr/>
        </p:nvSpPr>
        <p:spPr>
          <a:xfrm>
            <a:off x="2334768" y="1980073"/>
            <a:ext cx="7678364" cy="523220"/>
          </a:xfrm>
          <a:prstGeom prst="rect">
            <a:avLst/>
          </a:prstGeom>
          <a:noFill/>
        </p:spPr>
        <p:txBody>
          <a:bodyPr wrap="square">
            <a:spAutoFit/>
          </a:bodyPr>
          <a:lstStyle/>
          <a:p>
            <a:r>
              <a:rPr lang="de-AT" sz="1400" b="0" cap="none" dirty="0">
                <a:latin typeface="+mn-lt"/>
                <a:ea typeface="+mn-ea"/>
                <a:cs typeface="+mn-cs"/>
              </a:rPr>
              <a:t>Gestalte eine Seite, mit vier verschiedenen HTML-Elementen. Jedes von ihnen soll auf eine andere Art vom Event reagieren. Gestalte die passenden Event-Handler dafür</a:t>
            </a:r>
            <a:endParaRPr lang="de-AT" sz="1400" dirty="0"/>
          </a:p>
        </p:txBody>
      </p:sp>
    </p:spTree>
    <p:extLst>
      <p:ext uri="{BB962C8B-B14F-4D97-AF65-F5344CB8AC3E}">
        <p14:creationId xmlns:p14="http://schemas.microsoft.com/office/powerpoint/2010/main" val="347851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160088"/>
            <a:ext cx="10293728" cy="867930"/>
          </a:xfrm>
          <a:noFill/>
        </p:spPr>
        <p:txBody>
          <a:bodyPr wrap="square">
            <a:spAutoFit/>
          </a:bodyPr>
          <a:lstStyle/>
          <a:p>
            <a:pPr algn="l"/>
            <a:r>
              <a:rPr lang="de-AT" sz="1400" b="0" cap="none" dirty="0">
                <a:effectLst/>
                <a:latin typeface="+mn-lt"/>
                <a:ea typeface="+mn-ea"/>
                <a:cs typeface="+mn-cs"/>
              </a:rPr>
              <a:t>Schreibe ein Programm mit vier ineinander verschachtelten Elementen. Jedes von ihnen soll einen Event-Handler erhalten. Das Programm soll dem Element, das angeklickt wurde, einen grünen Hintergrund geben. Falls es sich dabei nicht bereits um das äußerste Element handelt, soll das darüber liegende Element einen gelben Hintergrund bekommen. Die übrigen Elemente sollen hingegen nicht verändert werden.</a:t>
            </a:r>
          </a:p>
        </p:txBody>
      </p:sp>
      <p:sp>
        <p:nvSpPr>
          <p:cNvPr id="3" name="Rectangle 1">
            <a:extLst>
              <a:ext uri="{FF2B5EF4-FFF2-40B4-BE49-F238E27FC236}">
                <a16:creationId xmlns:a16="http://schemas.microsoft.com/office/drawing/2014/main" id="{098B9617-8BB4-47A0-8A85-2DCBABB83225}"/>
              </a:ext>
            </a:extLst>
          </p:cNvPr>
          <p:cNvSpPr>
            <a:spLocks noChangeArrowheads="1"/>
          </p:cNvSpPr>
          <p:nvPr/>
        </p:nvSpPr>
        <p:spPr bwMode="auto">
          <a:xfrm>
            <a:off x="0" y="1028019"/>
            <a:ext cx="12192000" cy="5501060"/>
          </a:xfrm>
          <a:prstGeom prst="rect">
            <a:avLst/>
          </a:prstGeom>
          <a:solidFill>
            <a:schemeClr val="bg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divElement</a:t>
            </a:r>
            <a:r>
              <a:rPr kumimoji="0" lang="de-DE" altLang="de-DE" sz="1200" b="0" i="0" u="none" strike="noStrike" cap="none" normalizeH="0" baseline="0" dirty="0">
                <a:ln>
                  <a:noFill/>
                </a:ln>
                <a:effectLst/>
                <a:latin typeface="Consolas" panose="020B0609020204030204" pitchFamily="49" charset="0"/>
              </a:rPr>
              <a:t>"&gt;</a:t>
            </a:r>
            <a:r>
              <a:rPr kumimoji="0" lang="de-DE" altLang="de-DE" sz="1200" b="0" i="0" u="none" strike="noStrike" cap="none" normalizeH="0" baseline="0" dirty="0" err="1">
                <a:ln>
                  <a:noFill/>
                </a:ln>
                <a:effectLst/>
                <a:latin typeface="Consolas" panose="020B0609020204030204" pitchFamily="49" charset="0"/>
              </a:rPr>
              <a:t>Div</a:t>
            </a:r>
            <a:r>
              <a:rPr kumimoji="0" lang="de-DE" altLang="de-DE" sz="1200" b="0" i="0" u="none" strike="noStrike" cap="none" normalizeH="0" baseline="0" dirty="0">
                <a:ln>
                  <a:noFill/>
                </a:ln>
                <a:effectLst/>
                <a:latin typeface="Consolas" panose="020B0609020204030204" pitchFamily="49" charset="0"/>
              </a:rPr>
              <a:t>-Element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&lt;p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pElement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Das ist ein Absatz</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&lt;i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iElement</a:t>
            </a:r>
            <a:r>
              <a:rPr kumimoji="0" lang="de-DE" altLang="de-DE" sz="1200" b="0" i="0" u="none" strike="noStrike" cap="none" normalizeH="0" baseline="0" dirty="0">
                <a:ln>
                  <a:noFill/>
                </a:ln>
                <a:effectLst/>
                <a:latin typeface="Consolas" panose="020B0609020204030204" pitchFamily="49" charset="0"/>
              </a:rPr>
              <a:t>"&gt;mit einem kursiven Bereich, der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&lt;strong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strongElement</a:t>
            </a:r>
            <a:r>
              <a:rPr kumimoji="0" lang="de-DE" altLang="de-DE" sz="1200" b="0" i="0" u="none" strike="noStrike" cap="none" normalizeH="0" baseline="0" dirty="0">
                <a:ln>
                  <a:noFill/>
                </a:ln>
                <a:effectLst/>
                <a:latin typeface="Consolas" panose="020B0609020204030204" pitchFamily="49" charset="0"/>
              </a:rPr>
              <a:t>"&gt;fettgedrucktes&lt;/strong&gt;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Wort enthält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&lt;/i&gt;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Danach geht der Absatz ohne Markierungen weiter</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&lt;/p&gt;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divTag</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green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else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1)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yellow</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event</a:t>
            </a:r>
            <a:r>
              <a:rPr kumimoji="0" lang="de-DE" altLang="de-DE" sz="1200" b="0" i="0" u="none" strike="noStrike" cap="none" normalizeH="0" baseline="0" dirty="0" err="1">
                <a:ln>
                  <a:noFill/>
                </a:ln>
                <a:effectLst/>
                <a:latin typeface="Consolas" panose="020B0609020204030204" pitchFamily="49" charset="0"/>
              </a:rPr>
              <a:t>.stopPropagation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divElement.onclick</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divTag</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pTag</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green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else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1)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yellow</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event</a:t>
            </a:r>
            <a:r>
              <a:rPr kumimoji="0" lang="de-DE" altLang="de-DE" sz="1200" b="0" i="0" u="none" strike="noStrike" cap="none" normalizeH="0" baseline="0" dirty="0" err="1">
                <a:ln>
                  <a:noFill/>
                </a:ln>
                <a:effectLst/>
                <a:latin typeface="Consolas" panose="020B0609020204030204" pitchFamily="49" charset="0"/>
              </a:rPr>
              <a:t>.stopPropagation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pElement.onclick</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pTag</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iTag</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green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else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1)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yellow</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event</a:t>
            </a:r>
            <a:r>
              <a:rPr kumimoji="0" lang="de-DE" altLang="de-DE" sz="1200" b="0" i="0" u="none" strike="noStrike" cap="none" normalizeH="0" baseline="0" dirty="0" err="1">
                <a:ln>
                  <a:noFill/>
                </a:ln>
                <a:effectLst/>
                <a:latin typeface="Consolas" panose="020B0609020204030204" pitchFamily="49" charset="0"/>
              </a:rPr>
              <a:t>.stopPropagation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iElement.onclick</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iTag</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strongTag</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green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else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1)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yellow</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event</a:t>
            </a:r>
            <a:r>
              <a:rPr kumimoji="0" lang="de-DE" altLang="de-DE" sz="1200" b="0" i="0" u="none" strike="noStrike" cap="none" normalizeH="0" baseline="0" dirty="0" err="1">
                <a:ln>
                  <a:noFill/>
                </a:ln>
                <a:effectLst/>
                <a:latin typeface="Consolas" panose="020B0609020204030204" pitchFamily="49" charset="0"/>
              </a:rPr>
              <a:t>.stopPropagation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strongElement.onclick</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strongTag</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p>
        </p:txBody>
      </p:sp>
    </p:spTree>
    <p:extLst>
      <p:ext uri="{BB962C8B-B14F-4D97-AF65-F5344CB8AC3E}">
        <p14:creationId xmlns:p14="http://schemas.microsoft.com/office/powerpoint/2010/main" val="3057564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475430"/>
            <a:ext cx="10293728" cy="286232"/>
          </a:xfrm>
        </p:spPr>
        <p:txBody>
          <a:bodyPr anchor="ctr"/>
          <a:lstStyle/>
          <a:p>
            <a:r>
              <a:rPr lang="de-AT" dirty="0"/>
              <a:t>Übung</a:t>
            </a:r>
          </a:p>
        </p:txBody>
      </p:sp>
      <p:sp>
        <p:nvSpPr>
          <p:cNvPr id="3" name="Rectangle 1">
            <a:extLst>
              <a:ext uri="{FF2B5EF4-FFF2-40B4-BE49-F238E27FC236}">
                <a16:creationId xmlns:a16="http://schemas.microsoft.com/office/drawing/2014/main" id="{B6DF9424-C5D6-4F91-A649-353B6DC903EB}"/>
              </a:ext>
            </a:extLst>
          </p:cNvPr>
          <p:cNvSpPr>
            <a:spLocks noChangeArrowheads="1"/>
          </p:cNvSpPr>
          <p:nvPr/>
        </p:nvSpPr>
        <p:spPr bwMode="auto">
          <a:xfrm>
            <a:off x="5838023" y="1437901"/>
            <a:ext cx="5253361" cy="4154984"/>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table</a:t>
            </a:r>
            <a:r>
              <a:rPr lang="de-DE" altLang="de-DE" sz="1400" dirty="0">
                <a:latin typeface="Consolas" panose="020B0609020204030204" pitchFamily="49" charset="0"/>
              </a:rPr>
              <a:t> </a:t>
            </a:r>
            <a:r>
              <a:rPr lang="de-DE" altLang="de-DE" sz="1400" dirty="0" err="1">
                <a:latin typeface="Consolas" panose="020B0609020204030204" pitchFamily="49" charset="0"/>
              </a:rPr>
              <a:t>id</a:t>
            </a:r>
            <a:r>
              <a:rPr lang="de-DE" altLang="de-DE" sz="1400" dirty="0">
                <a:latin typeface="Consolas" panose="020B0609020204030204" pitchFamily="49" charset="0"/>
              </a:rPr>
              <a:t>="</a:t>
            </a:r>
            <a:r>
              <a:rPr lang="de-DE" altLang="de-DE" sz="1400" dirty="0" err="1">
                <a:latin typeface="Consolas" panose="020B0609020204030204" pitchFamily="49" charset="0"/>
              </a:rPr>
              <a:t>tableElement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&lt;strong&gt;1&lt;/strong&gt;, Spalte 1&lt;/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&lt;strong&gt;1&lt;/strong&gt;, Spalte 2&lt;/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&lt;strong&gt;2&lt;/strong&gt;, Spalte 1&lt;/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&lt;strong&gt;2&lt;/strong&gt;, Spalte 2&lt;/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table</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function</a:t>
            </a:r>
            <a:r>
              <a:rPr lang="de-DE" altLang="de-DE" sz="1400" dirty="0">
                <a:latin typeface="Consolas" panose="020B0609020204030204" pitchFamily="49" charset="0"/>
              </a:rPr>
              <a:t> </a:t>
            </a:r>
            <a:r>
              <a:rPr lang="de-DE" altLang="de-DE" sz="1400" dirty="0" err="1">
                <a:latin typeface="Consolas" panose="020B0609020204030204" pitchFamily="49" charset="0"/>
              </a:rPr>
              <a:t>hintergrund</a:t>
            </a: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t>
            </a:r>
            <a:r>
              <a:rPr lang="de-DE" altLang="de-DE" sz="1400" dirty="0" err="1">
                <a:latin typeface="Consolas" panose="020B0609020204030204" pitchFamily="49" charset="0"/>
              </a:rPr>
              <a:t>td</a:t>
            </a:r>
            <a:r>
              <a:rPr lang="de-DE" altLang="de-DE" sz="1400" dirty="0">
                <a:latin typeface="Consolas" panose="020B0609020204030204" pitchFamily="49" charset="0"/>
              </a:rPr>
              <a:t> = </a:t>
            </a:r>
            <a:r>
              <a:rPr lang="de-DE" altLang="de-DE" sz="1400" dirty="0" err="1">
                <a:latin typeface="Consolas" panose="020B0609020204030204" pitchFamily="49" charset="0"/>
              </a:rPr>
              <a:t>event.target.closest</a:t>
            </a:r>
            <a:r>
              <a:rPr lang="de-DE" altLang="de-DE" sz="1400" dirty="0">
                <a:latin typeface="Consolas" panose="020B0609020204030204" pitchFamily="49" charset="0"/>
              </a:rPr>
              <a:t>('</a:t>
            </a:r>
            <a:r>
              <a:rPr lang="de-DE" altLang="de-DE" sz="1400" dirty="0" err="1">
                <a:latin typeface="Consolas" panose="020B0609020204030204" pitchFamily="49" charset="0"/>
              </a:rPr>
              <a:t>td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td.style.backgroundColor</a:t>
            </a:r>
            <a:r>
              <a:rPr lang="de-DE" altLang="de-DE" sz="1400" dirty="0">
                <a:latin typeface="Consolas" panose="020B0609020204030204" pitchFamily="49" charset="0"/>
              </a:rPr>
              <a:t> = '</a:t>
            </a:r>
            <a:r>
              <a:rPr lang="de-DE" altLang="de-DE" sz="1400" dirty="0" err="1">
                <a:latin typeface="Consolas" panose="020B0609020204030204" pitchFamily="49" charset="0"/>
              </a:rPr>
              <a:t>red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tableElement.onclick</a:t>
            </a:r>
            <a:r>
              <a:rPr lang="de-DE" altLang="de-DE" sz="1400" dirty="0">
                <a:latin typeface="Consolas" panose="020B0609020204030204" pitchFamily="49" charset="0"/>
              </a:rPr>
              <a:t> = </a:t>
            </a:r>
            <a:r>
              <a:rPr lang="de-DE" altLang="de-DE" sz="1400" dirty="0" err="1">
                <a:latin typeface="Consolas" panose="020B0609020204030204" pitchFamily="49" charset="0"/>
              </a:rPr>
              <a:t>hintergrund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p>
        </p:txBody>
      </p:sp>
      <p:sp>
        <p:nvSpPr>
          <p:cNvPr id="5" name="Textfeld 4">
            <a:extLst>
              <a:ext uri="{FF2B5EF4-FFF2-40B4-BE49-F238E27FC236}">
                <a16:creationId xmlns:a16="http://schemas.microsoft.com/office/drawing/2014/main" id="{63F6CBC3-4DFC-43C4-91B0-9DE3C5CA92B4}"/>
              </a:ext>
            </a:extLst>
          </p:cNvPr>
          <p:cNvSpPr txBox="1"/>
          <p:nvPr/>
        </p:nvSpPr>
        <p:spPr>
          <a:xfrm>
            <a:off x="516047" y="2727448"/>
            <a:ext cx="4825497" cy="1815882"/>
          </a:xfrm>
          <a:prstGeom prst="rect">
            <a:avLst/>
          </a:prstGeom>
          <a:noFill/>
        </p:spPr>
        <p:txBody>
          <a:bodyPr wrap="square">
            <a:spAutoFit/>
          </a:bodyPr>
          <a:lstStyle/>
          <a:p>
            <a:r>
              <a:rPr lang="de-AT" sz="1400" b="0" cap="none" dirty="0">
                <a:latin typeface="+mn-lt"/>
                <a:ea typeface="+mn-ea"/>
                <a:cs typeface="+mn-cs"/>
              </a:rPr>
              <a:t>Erstelle eine Seite mit einer HTML-Tabelle. Wenn der Anwender auf eines der enthaltenen Felder klickt, soll dieses eine rote Hintergrundfarbe erhalten. Verwende hierfür einen einzigen Event-Handler, der für alle Felder gilt – unabhängig davon, wie viele Spalten und Zeilen die Tabelle enthält. Das Programm soll immer das komplette Feld markieren, auch wenn innerhalb des </a:t>
            </a:r>
            <a:r>
              <a:rPr lang="de-AT" sz="1400" b="0" cap="none" dirty="0" err="1">
                <a:latin typeface="+mn-lt"/>
                <a:ea typeface="+mn-ea"/>
                <a:cs typeface="+mn-cs"/>
              </a:rPr>
              <a:t>td</a:t>
            </a:r>
            <a:r>
              <a:rPr lang="de-AT" sz="1400" b="0" cap="none" dirty="0">
                <a:latin typeface="+mn-lt"/>
                <a:ea typeface="+mn-ea"/>
                <a:cs typeface="+mn-cs"/>
              </a:rPr>
              <a:t>-Tags noch weitere HTML-Tags enthalten sind.</a:t>
            </a:r>
            <a:endParaRPr lang="de-AT" sz="1400" dirty="0"/>
          </a:p>
        </p:txBody>
      </p:sp>
    </p:spTree>
    <p:extLst>
      <p:ext uri="{BB962C8B-B14F-4D97-AF65-F5344CB8AC3E}">
        <p14:creationId xmlns:p14="http://schemas.microsoft.com/office/powerpoint/2010/main" val="1798176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EEABA-570C-40DC-BB20-A3CB474690D5}"/>
              </a:ext>
            </a:extLst>
          </p:cNvPr>
          <p:cNvSpPr>
            <a:spLocks noGrp="1"/>
          </p:cNvSpPr>
          <p:nvPr>
            <p:ph type="title"/>
          </p:nvPr>
        </p:nvSpPr>
        <p:spPr/>
        <p:txBody>
          <a:bodyPr/>
          <a:lstStyle/>
          <a:p>
            <a:r>
              <a:rPr lang="de-AT" dirty="0"/>
              <a:t>Das </a:t>
            </a:r>
            <a:r>
              <a:rPr lang="de-AT" dirty="0" err="1"/>
              <a:t>window</a:t>
            </a:r>
            <a:r>
              <a:rPr lang="de-AT" dirty="0"/>
              <a:t>-Objekt</a:t>
            </a:r>
          </a:p>
        </p:txBody>
      </p:sp>
      <p:sp>
        <p:nvSpPr>
          <p:cNvPr id="3" name="Textplatzhalter 2">
            <a:extLst>
              <a:ext uri="{FF2B5EF4-FFF2-40B4-BE49-F238E27FC236}">
                <a16:creationId xmlns:a16="http://schemas.microsoft.com/office/drawing/2014/main" id="{3975C8ED-B879-4B8C-A8E5-509841610DDA}"/>
              </a:ext>
            </a:extLst>
          </p:cNvPr>
          <p:cNvSpPr>
            <a:spLocks noGrp="1"/>
          </p:cNvSpPr>
          <p:nvPr>
            <p:ph type="body" sz="quarter" idx="13"/>
          </p:nvPr>
        </p:nvSpPr>
        <p:spPr>
          <a:xfrm>
            <a:off x="949136" y="1455738"/>
            <a:ext cx="10293728" cy="930511"/>
          </a:xfrm>
        </p:spPr>
        <p:txBody>
          <a:bodyPr/>
          <a:lstStyle/>
          <a:p>
            <a:r>
              <a:rPr lang="de-AT" dirty="0"/>
              <a:t>Grundlage aller weiteren Objekte in JS, daher auch root-Objekt genannt</a:t>
            </a:r>
          </a:p>
          <a:p>
            <a:r>
              <a:rPr lang="de-AT" dirty="0"/>
              <a:t>Beispiele: </a:t>
            </a:r>
            <a:r>
              <a:rPr lang="de-AT" dirty="0">
                <a:latin typeface="Consolas" panose="020B0609020204030204" pitchFamily="49" charset="0"/>
              </a:rPr>
              <a:t>alert-</a:t>
            </a:r>
            <a:r>
              <a:rPr lang="de-AT" dirty="0"/>
              <a:t>, </a:t>
            </a:r>
            <a:r>
              <a:rPr lang="de-AT" dirty="0" err="1">
                <a:latin typeface="Consolas" panose="020B0609020204030204" pitchFamily="49" charset="0"/>
              </a:rPr>
              <a:t>confirm</a:t>
            </a:r>
            <a:r>
              <a:rPr lang="de-AT" dirty="0">
                <a:latin typeface="Consolas" panose="020B0609020204030204" pitchFamily="49" charset="0"/>
              </a:rPr>
              <a:t>-</a:t>
            </a:r>
            <a:r>
              <a:rPr lang="de-AT" dirty="0"/>
              <a:t>,</a:t>
            </a:r>
            <a:r>
              <a:rPr lang="de-AT" dirty="0">
                <a:latin typeface="Consolas" panose="020B0609020204030204" pitchFamily="49" charset="0"/>
              </a:rPr>
              <a:t>prompt</a:t>
            </a:r>
            <a:r>
              <a:rPr lang="de-AT" dirty="0"/>
              <a:t>-Befehl</a:t>
            </a:r>
          </a:p>
          <a:p>
            <a:r>
              <a:rPr lang="de-AT" dirty="0"/>
              <a:t>Der </a:t>
            </a:r>
            <a:r>
              <a:rPr lang="de-AT" dirty="0" err="1">
                <a:latin typeface="Consolas" panose="020B0609020204030204" pitchFamily="49" charset="0"/>
              </a:rPr>
              <a:t>confirm</a:t>
            </a:r>
            <a:r>
              <a:rPr lang="de-AT" dirty="0"/>
              <a:t>-Befehl gibt ein </a:t>
            </a:r>
            <a:r>
              <a:rPr lang="de-AT" dirty="0" err="1">
                <a:latin typeface="Consolas" panose="020B0609020204030204" pitchFamily="49" charset="0"/>
              </a:rPr>
              <a:t>true</a:t>
            </a:r>
            <a:r>
              <a:rPr lang="de-AT" dirty="0"/>
              <a:t> oder </a:t>
            </a:r>
            <a:r>
              <a:rPr lang="de-AT" dirty="0" err="1">
                <a:latin typeface="Consolas" panose="020B0609020204030204" pitchFamily="49" charset="0"/>
              </a:rPr>
              <a:t>false</a:t>
            </a:r>
            <a:r>
              <a:rPr lang="de-AT" dirty="0"/>
              <a:t> zurück</a:t>
            </a:r>
          </a:p>
        </p:txBody>
      </p:sp>
      <p:sp>
        <p:nvSpPr>
          <p:cNvPr id="5" name="Textfeld 4">
            <a:extLst>
              <a:ext uri="{FF2B5EF4-FFF2-40B4-BE49-F238E27FC236}">
                <a16:creationId xmlns:a16="http://schemas.microsoft.com/office/drawing/2014/main" id="{1E437D8E-BD39-4CB5-9887-E368A7B7135D}"/>
              </a:ext>
            </a:extLst>
          </p:cNvPr>
          <p:cNvSpPr txBox="1"/>
          <p:nvPr/>
        </p:nvSpPr>
        <p:spPr>
          <a:xfrm>
            <a:off x="879702" y="2994468"/>
            <a:ext cx="7284584" cy="2246769"/>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let</a:t>
            </a:r>
            <a:r>
              <a:rPr lang="de-AT" dirty="0"/>
              <a:t> zahl = prompt("Gib eine Zahl ein");</a:t>
            </a:r>
          </a:p>
          <a:p>
            <a:r>
              <a:rPr lang="de-AT" dirty="0"/>
              <a:t>    alert("eingegebene Zahl: " + zahl);</a:t>
            </a:r>
          </a:p>
          <a:p>
            <a:r>
              <a:rPr lang="de-AT" dirty="0"/>
              <a:t>    </a:t>
            </a:r>
            <a:r>
              <a:rPr lang="de-AT" dirty="0" err="1"/>
              <a:t>let</a:t>
            </a:r>
            <a:r>
              <a:rPr lang="de-AT" dirty="0"/>
              <a:t> </a:t>
            </a:r>
            <a:r>
              <a:rPr lang="de-AT" dirty="0" err="1"/>
              <a:t>bestaetigung</a:t>
            </a:r>
            <a:r>
              <a:rPr lang="de-AT" dirty="0"/>
              <a:t> = </a:t>
            </a:r>
            <a:r>
              <a:rPr lang="de-AT" dirty="0" err="1"/>
              <a:t>confirm</a:t>
            </a:r>
            <a:r>
              <a:rPr lang="de-AT" dirty="0"/>
              <a:t>(</a:t>
            </a:r>
            <a:r>
              <a:rPr lang="de-AT" dirty="0" err="1"/>
              <a:t>decodeURI</a:t>
            </a:r>
            <a:r>
              <a:rPr lang="de-AT" dirty="0"/>
              <a:t>("Bestätige die Eingabe"));</a:t>
            </a:r>
          </a:p>
          <a:p>
            <a:r>
              <a:rPr lang="de-AT" dirty="0"/>
              <a:t>    </a:t>
            </a:r>
            <a:r>
              <a:rPr lang="de-AT" dirty="0" err="1"/>
              <a:t>if</a:t>
            </a:r>
            <a:r>
              <a:rPr lang="de-AT" dirty="0"/>
              <a:t>(</a:t>
            </a:r>
            <a:r>
              <a:rPr lang="de-AT" dirty="0" err="1"/>
              <a:t>bestaetigung</a:t>
            </a:r>
            <a:r>
              <a:rPr lang="de-AT" dirty="0"/>
              <a:t>) {</a:t>
            </a:r>
          </a:p>
          <a:p>
            <a:r>
              <a:rPr lang="de-AT" dirty="0"/>
              <a:t>        </a:t>
            </a:r>
            <a:r>
              <a:rPr lang="de-AT" dirty="0" err="1"/>
              <a:t>document.write</a:t>
            </a:r>
            <a:r>
              <a:rPr lang="de-AT" dirty="0"/>
              <a:t>("Eingabe bestätigt");</a:t>
            </a:r>
          </a:p>
          <a:p>
            <a:r>
              <a:rPr lang="de-AT" dirty="0"/>
              <a:t>    } </a:t>
            </a:r>
            <a:r>
              <a:rPr lang="de-AT" dirty="0" err="1"/>
              <a:t>else</a:t>
            </a:r>
            <a:r>
              <a:rPr lang="de-AT" dirty="0"/>
              <a:t> {</a:t>
            </a:r>
          </a:p>
          <a:p>
            <a:r>
              <a:rPr lang="de-AT" dirty="0"/>
              <a:t>        </a:t>
            </a:r>
            <a:r>
              <a:rPr lang="de-AT" dirty="0" err="1"/>
              <a:t>document.write</a:t>
            </a:r>
            <a:r>
              <a:rPr lang="de-AT" dirty="0"/>
              <a:t>("Eingabe nicht bestätigt");</a:t>
            </a:r>
          </a:p>
          <a:p>
            <a:r>
              <a:rPr lang="de-AT" dirty="0"/>
              <a:t>    }</a:t>
            </a:r>
          </a:p>
          <a:p>
            <a:r>
              <a:rPr lang="de-AT" dirty="0"/>
              <a:t>&lt;/</a:t>
            </a:r>
            <a:r>
              <a:rPr lang="de-AT" dirty="0" err="1"/>
              <a:t>script</a:t>
            </a:r>
            <a:r>
              <a:rPr lang="de-AT" dirty="0"/>
              <a:t>&gt;</a:t>
            </a:r>
          </a:p>
        </p:txBody>
      </p:sp>
    </p:spTree>
    <p:extLst>
      <p:ext uri="{BB962C8B-B14F-4D97-AF65-F5344CB8AC3E}">
        <p14:creationId xmlns:p14="http://schemas.microsoft.com/office/powerpoint/2010/main" val="51974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82F38C-A8FE-4678-A083-F837E99EFF77}"/>
              </a:ext>
            </a:extLst>
          </p:cNvPr>
          <p:cNvSpPr>
            <a:spLocks noGrp="1"/>
          </p:cNvSpPr>
          <p:nvPr>
            <p:ph type="title"/>
          </p:nvPr>
        </p:nvSpPr>
        <p:spPr/>
        <p:txBody>
          <a:bodyPr/>
          <a:lstStyle/>
          <a:p>
            <a:r>
              <a:rPr lang="de-AT" dirty="0"/>
              <a:t>Fenster schließen und neue Fenster öffnen</a:t>
            </a:r>
          </a:p>
        </p:txBody>
      </p:sp>
      <p:sp>
        <p:nvSpPr>
          <p:cNvPr id="3" name="Textplatzhalter 2">
            <a:extLst>
              <a:ext uri="{FF2B5EF4-FFF2-40B4-BE49-F238E27FC236}">
                <a16:creationId xmlns:a16="http://schemas.microsoft.com/office/drawing/2014/main" id="{B4DE28A0-6C66-4504-8633-E9B001FD41C2}"/>
              </a:ext>
            </a:extLst>
          </p:cNvPr>
          <p:cNvSpPr>
            <a:spLocks noGrp="1"/>
          </p:cNvSpPr>
          <p:nvPr>
            <p:ph type="body" sz="quarter" idx="13"/>
          </p:nvPr>
        </p:nvSpPr>
        <p:spPr>
          <a:xfrm>
            <a:off x="949136" y="1367000"/>
            <a:ext cx="10293728" cy="1640449"/>
          </a:xfrm>
        </p:spPr>
        <p:txBody>
          <a:bodyPr/>
          <a:lstStyle/>
          <a:p>
            <a:r>
              <a:rPr lang="de-AT" dirty="0"/>
              <a:t>Verhalten nicht vorhersehbar da Befehle bei vielen Browsern starken Einschränkungen unterliegen</a:t>
            </a:r>
          </a:p>
          <a:p>
            <a:r>
              <a:rPr lang="de-AT" dirty="0"/>
              <a:t>Weitere Befehle</a:t>
            </a:r>
          </a:p>
          <a:p>
            <a:pPr lvl="1"/>
            <a:r>
              <a:rPr lang="de-AT" dirty="0" err="1">
                <a:latin typeface="Consolas" panose="020B0609020204030204" pitchFamily="49" charset="0"/>
              </a:rPr>
              <a:t>windwo.resizeTo</a:t>
            </a:r>
            <a:r>
              <a:rPr lang="de-AT" dirty="0">
                <a:latin typeface="Consolas" panose="020B0609020204030204" pitchFamily="49" charset="0"/>
              </a:rPr>
              <a:t>()</a:t>
            </a:r>
          </a:p>
          <a:p>
            <a:pPr lvl="1"/>
            <a:r>
              <a:rPr lang="de-AT" dirty="0" err="1">
                <a:latin typeface="Consolas" panose="020B0609020204030204" pitchFamily="49" charset="0"/>
              </a:rPr>
              <a:t>windwo.resizeBy</a:t>
            </a:r>
            <a:r>
              <a:rPr lang="de-AT" dirty="0">
                <a:latin typeface="Consolas" panose="020B0609020204030204" pitchFamily="49" charset="0"/>
              </a:rPr>
              <a:t>()</a:t>
            </a:r>
          </a:p>
          <a:p>
            <a:pPr lvl="1"/>
            <a:r>
              <a:rPr lang="de-AT" dirty="0" err="1">
                <a:latin typeface="Consolas" panose="020B0609020204030204" pitchFamily="49" charset="0"/>
              </a:rPr>
              <a:t>window.moveTo</a:t>
            </a:r>
            <a:r>
              <a:rPr lang="de-AT" dirty="0">
                <a:latin typeface="Consolas" panose="020B0609020204030204" pitchFamily="49" charset="0"/>
              </a:rPr>
              <a:t>()</a:t>
            </a:r>
          </a:p>
          <a:p>
            <a:pPr lvl="1"/>
            <a:r>
              <a:rPr lang="de-AT" dirty="0" err="1">
                <a:latin typeface="Consolas" panose="020B0609020204030204" pitchFamily="49" charset="0"/>
              </a:rPr>
              <a:t>window.moveBy</a:t>
            </a:r>
            <a:r>
              <a:rPr lang="de-AT" dirty="0">
                <a:latin typeface="Consolas" panose="020B0609020204030204" pitchFamily="49" charset="0"/>
              </a:rPr>
              <a:t>()</a:t>
            </a:r>
          </a:p>
        </p:txBody>
      </p:sp>
      <p:sp>
        <p:nvSpPr>
          <p:cNvPr id="7" name="Textfeld 6">
            <a:extLst>
              <a:ext uri="{FF2B5EF4-FFF2-40B4-BE49-F238E27FC236}">
                <a16:creationId xmlns:a16="http://schemas.microsoft.com/office/drawing/2014/main" id="{CECE0C91-75FA-4E0E-BB4D-99F26558C124}"/>
              </a:ext>
            </a:extLst>
          </p:cNvPr>
          <p:cNvSpPr txBox="1"/>
          <p:nvPr/>
        </p:nvSpPr>
        <p:spPr>
          <a:xfrm>
            <a:off x="949136" y="3228592"/>
            <a:ext cx="3957600"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window.open</a:t>
            </a:r>
            <a:r>
              <a:rPr lang="de-AT" dirty="0"/>
              <a:t>("stop.html");</a:t>
            </a:r>
          </a:p>
          <a:p>
            <a:r>
              <a:rPr lang="de-AT" dirty="0"/>
              <a:t>&lt;/</a:t>
            </a:r>
            <a:r>
              <a:rPr lang="de-AT" dirty="0" err="1"/>
              <a:t>script</a:t>
            </a:r>
            <a:r>
              <a:rPr lang="de-AT" dirty="0"/>
              <a:t>&gt;</a:t>
            </a:r>
          </a:p>
        </p:txBody>
      </p:sp>
      <p:sp>
        <p:nvSpPr>
          <p:cNvPr id="9" name="Textfeld 8">
            <a:extLst>
              <a:ext uri="{FF2B5EF4-FFF2-40B4-BE49-F238E27FC236}">
                <a16:creationId xmlns:a16="http://schemas.microsoft.com/office/drawing/2014/main" id="{3EA2CE6D-2DF8-4D24-B59A-285CE27A0105}"/>
              </a:ext>
            </a:extLst>
          </p:cNvPr>
          <p:cNvSpPr txBox="1"/>
          <p:nvPr/>
        </p:nvSpPr>
        <p:spPr>
          <a:xfrm>
            <a:off x="5276208" y="3228592"/>
            <a:ext cx="3957600"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&lt;script&gt;</a:t>
            </a:r>
          </a:p>
          <a:p>
            <a:r>
              <a:rPr lang="en-US" dirty="0"/>
              <a:t>    </a:t>
            </a:r>
            <a:r>
              <a:rPr lang="en-US" dirty="0" err="1"/>
              <a:t>window.alert</a:t>
            </a:r>
            <a:r>
              <a:rPr lang="en-US" dirty="0"/>
              <a:t>("Stop");</a:t>
            </a:r>
          </a:p>
          <a:p>
            <a:r>
              <a:rPr lang="en-US" dirty="0"/>
              <a:t>    </a:t>
            </a:r>
            <a:r>
              <a:rPr lang="en-US" dirty="0" err="1"/>
              <a:t>window.close</a:t>
            </a:r>
            <a:r>
              <a:rPr lang="en-US" dirty="0"/>
              <a:t>();</a:t>
            </a:r>
          </a:p>
          <a:p>
            <a:r>
              <a:rPr lang="en-US" dirty="0"/>
              <a:t>&lt;/script&gt;</a:t>
            </a:r>
          </a:p>
        </p:txBody>
      </p:sp>
      <p:sp>
        <p:nvSpPr>
          <p:cNvPr id="10" name="Textplatzhalter 2">
            <a:extLst>
              <a:ext uri="{FF2B5EF4-FFF2-40B4-BE49-F238E27FC236}">
                <a16:creationId xmlns:a16="http://schemas.microsoft.com/office/drawing/2014/main" id="{979E5D36-7F7A-44A9-B6B3-D0605FFCFFFD}"/>
              </a:ext>
            </a:extLst>
          </p:cNvPr>
          <p:cNvSpPr txBox="1">
            <a:spLocks/>
          </p:cNvSpPr>
          <p:nvPr/>
        </p:nvSpPr>
        <p:spPr>
          <a:xfrm>
            <a:off x="9233808" y="3419413"/>
            <a:ext cx="63361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a:t>stop.html</a:t>
            </a:r>
            <a:endParaRPr lang="de-AT" dirty="0"/>
          </a:p>
        </p:txBody>
      </p:sp>
      <p:sp>
        <p:nvSpPr>
          <p:cNvPr id="13" name="Textfeld 12">
            <a:extLst>
              <a:ext uri="{FF2B5EF4-FFF2-40B4-BE49-F238E27FC236}">
                <a16:creationId xmlns:a16="http://schemas.microsoft.com/office/drawing/2014/main" id="{23CA52FB-F9B2-4988-9040-379F78A0178F}"/>
              </a:ext>
            </a:extLst>
          </p:cNvPr>
          <p:cNvSpPr txBox="1"/>
          <p:nvPr/>
        </p:nvSpPr>
        <p:spPr>
          <a:xfrm>
            <a:off x="351063" y="4731040"/>
            <a:ext cx="7788728" cy="116955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let</a:t>
            </a:r>
            <a:r>
              <a:rPr lang="de-AT" dirty="0"/>
              <a:t> </a:t>
            </a:r>
            <a:r>
              <a:rPr lang="de-AT" dirty="0" err="1"/>
              <a:t>hoehe</a:t>
            </a:r>
            <a:r>
              <a:rPr lang="de-AT" dirty="0"/>
              <a:t> = </a:t>
            </a:r>
            <a:r>
              <a:rPr lang="de-AT" dirty="0" err="1"/>
              <a:t>window.innerHeight</a:t>
            </a:r>
            <a:r>
              <a:rPr lang="de-AT" dirty="0"/>
              <a:t>;</a:t>
            </a:r>
          </a:p>
          <a:p>
            <a:r>
              <a:rPr lang="de-AT" dirty="0"/>
              <a:t>    </a:t>
            </a:r>
            <a:r>
              <a:rPr lang="de-AT" dirty="0" err="1"/>
              <a:t>let</a:t>
            </a:r>
            <a:r>
              <a:rPr lang="de-AT" dirty="0"/>
              <a:t> breite = </a:t>
            </a:r>
            <a:r>
              <a:rPr lang="de-AT" dirty="0" err="1"/>
              <a:t>window.innerWidth</a:t>
            </a:r>
            <a:r>
              <a:rPr lang="de-AT" dirty="0"/>
              <a:t>;</a:t>
            </a:r>
          </a:p>
          <a:p>
            <a:r>
              <a:rPr lang="de-AT" dirty="0"/>
              <a:t>    </a:t>
            </a:r>
            <a:r>
              <a:rPr lang="de-AT" dirty="0" err="1"/>
              <a:t>document.write</a:t>
            </a:r>
            <a:r>
              <a:rPr lang="de-AT" dirty="0"/>
              <a:t>(</a:t>
            </a:r>
            <a:r>
              <a:rPr lang="de-AT" dirty="0" err="1"/>
              <a:t>hoehe</a:t>
            </a:r>
            <a:r>
              <a:rPr lang="de-AT" dirty="0"/>
              <a:t> + "</a:t>
            </a:r>
            <a:r>
              <a:rPr lang="de-AT" dirty="0" err="1"/>
              <a:t>px</a:t>
            </a:r>
            <a:r>
              <a:rPr lang="de-AT" dirty="0"/>
              <a:t> Höhe&lt;</a:t>
            </a:r>
            <a:r>
              <a:rPr lang="de-AT" dirty="0" err="1"/>
              <a:t>br</a:t>
            </a:r>
            <a:r>
              <a:rPr lang="de-AT" dirty="0"/>
              <a:t>&gt;" + breite + "</a:t>
            </a:r>
            <a:r>
              <a:rPr lang="de-AT" dirty="0" err="1"/>
              <a:t>px</a:t>
            </a:r>
            <a:r>
              <a:rPr lang="de-AT" dirty="0"/>
              <a:t> Breite");</a:t>
            </a:r>
          </a:p>
          <a:p>
            <a:r>
              <a:rPr lang="de-AT" dirty="0"/>
              <a:t>&lt;/</a:t>
            </a:r>
            <a:r>
              <a:rPr lang="de-AT" dirty="0" err="1"/>
              <a:t>script</a:t>
            </a:r>
            <a:r>
              <a:rPr lang="de-AT" dirty="0"/>
              <a:t>&gt;</a:t>
            </a:r>
          </a:p>
        </p:txBody>
      </p:sp>
      <p:sp>
        <p:nvSpPr>
          <p:cNvPr id="11" name="Textplatzhalter 2">
            <a:extLst>
              <a:ext uri="{FF2B5EF4-FFF2-40B4-BE49-F238E27FC236}">
                <a16:creationId xmlns:a16="http://schemas.microsoft.com/office/drawing/2014/main" id="{94576AE0-2754-410F-A1F0-535726841A04}"/>
              </a:ext>
            </a:extLst>
          </p:cNvPr>
          <p:cNvSpPr txBox="1">
            <a:spLocks/>
          </p:cNvSpPr>
          <p:nvPr/>
        </p:nvSpPr>
        <p:spPr>
          <a:xfrm>
            <a:off x="5276208" y="4860517"/>
            <a:ext cx="47005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Höhe und Breite abfragen</a:t>
            </a:r>
          </a:p>
        </p:txBody>
      </p:sp>
    </p:spTree>
    <p:extLst>
      <p:ext uri="{BB962C8B-B14F-4D97-AF65-F5344CB8AC3E}">
        <p14:creationId xmlns:p14="http://schemas.microsoft.com/office/powerpoint/2010/main" val="1245911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FC8BC-2065-4E6D-8D01-D20E5026893E}"/>
              </a:ext>
            </a:extLst>
          </p:cNvPr>
          <p:cNvSpPr>
            <a:spLocks noGrp="1"/>
          </p:cNvSpPr>
          <p:nvPr>
            <p:ph type="title"/>
          </p:nvPr>
        </p:nvSpPr>
        <p:spPr/>
        <p:txBody>
          <a:bodyPr/>
          <a:lstStyle/>
          <a:p>
            <a:r>
              <a:rPr lang="de-AT" dirty="0"/>
              <a:t>Den zeitlichen Ablauf steuern</a:t>
            </a:r>
          </a:p>
        </p:txBody>
      </p:sp>
      <p:sp>
        <p:nvSpPr>
          <p:cNvPr id="3" name="Textplatzhalter 2">
            <a:extLst>
              <a:ext uri="{FF2B5EF4-FFF2-40B4-BE49-F238E27FC236}">
                <a16:creationId xmlns:a16="http://schemas.microsoft.com/office/drawing/2014/main" id="{A5776424-F523-4C72-8710-2E2615347219}"/>
              </a:ext>
            </a:extLst>
          </p:cNvPr>
          <p:cNvSpPr>
            <a:spLocks noGrp="1"/>
          </p:cNvSpPr>
          <p:nvPr>
            <p:ph type="body" sz="quarter" idx="13"/>
          </p:nvPr>
        </p:nvSpPr>
        <p:spPr>
          <a:xfrm>
            <a:off x="949136" y="1455738"/>
            <a:ext cx="10293728" cy="286232"/>
          </a:xfrm>
        </p:spPr>
        <p:txBody>
          <a:bodyPr/>
          <a:lstStyle/>
          <a:p>
            <a:r>
              <a:rPr lang="de-AT" dirty="0"/>
              <a:t>Verzögerung der Nachricht durch </a:t>
            </a:r>
            <a:r>
              <a:rPr lang="de-AT" dirty="0" err="1">
                <a:latin typeface="Consolas" panose="020B0609020204030204" pitchFamily="49" charset="0"/>
              </a:rPr>
              <a:t>setTimeout</a:t>
            </a:r>
            <a:r>
              <a:rPr lang="de-AT" dirty="0">
                <a:latin typeface="Consolas" panose="020B0609020204030204" pitchFamily="49" charset="0"/>
              </a:rPr>
              <a:t>()</a:t>
            </a:r>
          </a:p>
        </p:txBody>
      </p:sp>
      <p:sp>
        <p:nvSpPr>
          <p:cNvPr id="5" name="Textfeld 4">
            <a:extLst>
              <a:ext uri="{FF2B5EF4-FFF2-40B4-BE49-F238E27FC236}">
                <a16:creationId xmlns:a16="http://schemas.microsoft.com/office/drawing/2014/main" id="{30A199F1-38E4-4385-A79B-0A6811E237B8}"/>
              </a:ext>
            </a:extLst>
          </p:cNvPr>
          <p:cNvSpPr txBox="1"/>
          <p:nvPr/>
        </p:nvSpPr>
        <p:spPr>
          <a:xfrm>
            <a:off x="536800" y="2348903"/>
            <a:ext cx="5137377"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button</a:t>
            </a:r>
            <a:r>
              <a:rPr lang="de-AT" dirty="0"/>
              <a:t> </a:t>
            </a:r>
            <a:r>
              <a:rPr lang="de-AT" dirty="0" err="1"/>
              <a:t>onclick</a:t>
            </a:r>
            <a:r>
              <a:rPr lang="de-AT" dirty="0"/>
              <a:t>="</a:t>
            </a:r>
            <a:r>
              <a:rPr lang="de-AT" dirty="0" err="1"/>
              <a:t>start</a:t>
            </a:r>
            <a:r>
              <a:rPr lang="de-AT" dirty="0"/>
              <a:t>()"&gt;Start&lt;/</a:t>
            </a:r>
            <a:r>
              <a:rPr lang="de-AT" dirty="0" err="1"/>
              <a:t>button</a:t>
            </a:r>
            <a:r>
              <a:rPr lang="de-AT" dirty="0"/>
              <a:t>&gt;</a:t>
            </a:r>
          </a:p>
          <a:p>
            <a:r>
              <a:rPr lang="de-AT" dirty="0"/>
              <a:t>&lt;</a:t>
            </a:r>
            <a:r>
              <a:rPr lang="de-AT" dirty="0" err="1"/>
              <a:t>script</a:t>
            </a:r>
            <a:r>
              <a:rPr lang="de-AT" dirty="0"/>
              <a:t>&gt;</a:t>
            </a:r>
          </a:p>
          <a:p>
            <a:r>
              <a:rPr lang="de-AT" dirty="0"/>
              <a:t>    </a:t>
            </a:r>
            <a:r>
              <a:rPr lang="de-AT" dirty="0" err="1"/>
              <a:t>function</a:t>
            </a:r>
            <a:r>
              <a:rPr lang="de-AT" dirty="0"/>
              <a:t> </a:t>
            </a:r>
            <a:r>
              <a:rPr lang="de-AT" dirty="0" err="1"/>
              <a:t>nachricht</a:t>
            </a:r>
            <a:r>
              <a:rPr lang="de-AT" dirty="0"/>
              <a:t>() {</a:t>
            </a:r>
          </a:p>
          <a:p>
            <a:r>
              <a:rPr lang="de-AT" dirty="0"/>
              <a:t>        alert("Button vor 2 Sekunden gedrückt");</a:t>
            </a:r>
          </a:p>
          <a:p>
            <a:r>
              <a:rPr lang="de-AT" dirty="0"/>
              <a:t>    }</a:t>
            </a:r>
          </a:p>
          <a:p>
            <a:r>
              <a:rPr lang="de-AT" dirty="0"/>
              <a:t>    </a:t>
            </a:r>
            <a:r>
              <a:rPr lang="de-AT" dirty="0" err="1"/>
              <a:t>function</a:t>
            </a:r>
            <a:r>
              <a:rPr lang="de-AT" dirty="0"/>
              <a:t> </a:t>
            </a:r>
            <a:r>
              <a:rPr lang="de-AT" dirty="0" err="1"/>
              <a:t>start</a:t>
            </a:r>
            <a:r>
              <a:rPr lang="de-AT" dirty="0"/>
              <a:t>() {</a:t>
            </a:r>
          </a:p>
          <a:p>
            <a:r>
              <a:rPr lang="de-AT" dirty="0"/>
              <a:t>        </a:t>
            </a:r>
            <a:r>
              <a:rPr lang="de-AT" dirty="0" err="1"/>
              <a:t>setTimeout</a:t>
            </a:r>
            <a:r>
              <a:rPr lang="de-AT" dirty="0"/>
              <a:t>(</a:t>
            </a:r>
            <a:r>
              <a:rPr lang="de-AT" dirty="0" err="1"/>
              <a:t>nachricht</a:t>
            </a:r>
            <a:r>
              <a:rPr lang="de-AT" dirty="0"/>
              <a:t>, 2000);</a:t>
            </a:r>
          </a:p>
          <a:p>
            <a:r>
              <a:rPr lang="de-AT" dirty="0"/>
              <a:t>    }</a:t>
            </a:r>
          </a:p>
          <a:p>
            <a:r>
              <a:rPr lang="de-AT" dirty="0"/>
              <a:t>&lt;/</a:t>
            </a:r>
            <a:r>
              <a:rPr lang="de-AT" dirty="0" err="1"/>
              <a:t>script</a:t>
            </a:r>
            <a:r>
              <a:rPr lang="de-AT" dirty="0"/>
              <a:t>&gt;</a:t>
            </a:r>
          </a:p>
        </p:txBody>
      </p:sp>
      <p:sp>
        <p:nvSpPr>
          <p:cNvPr id="7" name="Textfeld 6">
            <a:extLst>
              <a:ext uri="{FF2B5EF4-FFF2-40B4-BE49-F238E27FC236}">
                <a16:creationId xmlns:a16="http://schemas.microsoft.com/office/drawing/2014/main" id="{65CAC50D-A770-4FF5-AC4D-A96526CB142A}"/>
              </a:ext>
            </a:extLst>
          </p:cNvPr>
          <p:cNvSpPr txBox="1"/>
          <p:nvPr/>
        </p:nvSpPr>
        <p:spPr>
          <a:xfrm>
            <a:off x="6517824" y="3680856"/>
            <a:ext cx="5137377" cy="267765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function</a:t>
            </a:r>
            <a:r>
              <a:rPr lang="de-AT" dirty="0"/>
              <a:t> </a:t>
            </a:r>
            <a:r>
              <a:rPr lang="de-AT" dirty="0" err="1"/>
              <a:t>nachricht</a:t>
            </a:r>
            <a:r>
              <a:rPr lang="de-AT" dirty="0"/>
              <a:t>() {</a:t>
            </a:r>
          </a:p>
          <a:p>
            <a:r>
              <a:rPr lang="de-AT" dirty="0"/>
              <a:t>        alert("Button vor 2 Sekunden gedrückt");</a:t>
            </a:r>
          </a:p>
          <a:p>
            <a:r>
              <a:rPr lang="de-AT" dirty="0"/>
              <a:t>    }</a:t>
            </a:r>
          </a:p>
          <a:p>
            <a:r>
              <a:rPr lang="de-AT" dirty="0"/>
              <a:t>    </a:t>
            </a:r>
            <a:r>
              <a:rPr lang="de-AT" dirty="0" err="1"/>
              <a:t>function</a:t>
            </a:r>
            <a:r>
              <a:rPr lang="de-AT" dirty="0"/>
              <a:t> nachricht2() {</a:t>
            </a:r>
          </a:p>
          <a:p>
            <a:r>
              <a:rPr lang="de-AT" dirty="0"/>
              <a:t>        alert("Button vor 4 Sekunden gedrückt");</a:t>
            </a:r>
          </a:p>
          <a:p>
            <a:r>
              <a:rPr lang="de-AT" dirty="0"/>
              <a:t>    }</a:t>
            </a:r>
          </a:p>
          <a:p>
            <a:r>
              <a:rPr lang="de-AT" dirty="0"/>
              <a:t>    </a:t>
            </a:r>
            <a:r>
              <a:rPr lang="de-AT" dirty="0" err="1"/>
              <a:t>function</a:t>
            </a:r>
            <a:r>
              <a:rPr lang="de-AT" dirty="0"/>
              <a:t> </a:t>
            </a:r>
            <a:r>
              <a:rPr lang="de-AT" dirty="0" err="1"/>
              <a:t>start</a:t>
            </a:r>
            <a:r>
              <a:rPr lang="de-AT" dirty="0"/>
              <a:t>() {</a:t>
            </a:r>
          </a:p>
          <a:p>
            <a:r>
              <a:rPr lang="de-AT" dirty="0"/>
              <a:t>        </a:t>
            </a:r>
            <a:r>
              <a:rPr lang="de-AT" dirty="0" err="1"/>
              <a:t>setTimeout</a:t>
            </a:r>
            <a:r>
              <a:rPr lang="de-AT" dirty="0"/>
              <a:t>(</a:t>
            </a:r>
            <a:r>
              <a:rPr lang="de-AT" dirty="0" err="1"/>
              <a:t>nachricht</a:t>
            </a:r>
            <a:r>
              <a:rPr lang="de-AT" dirty="0"/>
              <a:t>, 2000);</a:t>
            </a:r>
          </a:p>
          <a:p>
            <a:r>
              <a:rPr lang="de-AT" dirty="0"/>
              <a:t>        </a:t>
            </a:r>
            <a:r>
              <a:rPr lang="de-AT" dirty="0" err="1"/>
              <a:t>setTimeout</a:t>
            </a:r>
            <a:r>
              <a:rPr lang="de-AT" dirty="0"/>
              <a:t>(nachricht2, 4000);</a:t>
            </a:r>
          </a:p>
          <a:p>
            <a:r>
              <a:rPr lang="de-AT" dirty="0"/>
              <a:t>    }</a:t>
            </a:r>
          </a:p>
          <a:p>
            <a:r>
              <a:rPr lang="de-AT" dirty="0"/>
              <a:t>&lt;/</a:t>
            </a:r>
            <a:r>
              <a:rPr lang="de-AT" dirty="0" err="1"/>
              <a:t>script</a:t>
            </a:r>
            <a:r>
              <a:rPr lang="de-AT" dirty="0"/>
              <a:t>&gt;</a:t>
            </a:r>
          </a:p>
        </p:txBody>
      </p:sp>
    </p:spTree>
    <p:extLst>
      <p:ext uri="{BB962C8B-B14F-4D97-AF65-F5344CB8AC3E}">
        <p14:creationId xmlns:p14="http://schemas.microsoft.com/office/powerpoint/2010/main" val="336983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Fehlerbehandlung in JavaScript</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11472-59D8-4ECD-B068-7301CDB04E33}"/>
              </a:ext>
            </a:extLst>
          </p:cNvPr>
          <p:cNvSpPr>
            <a:spLocks noGrp="1"/>
          </p:cNvSpPr>
          <p:nvPr>
            <p:ph type="title"/>
          </p:nvPr>
        </p:nvSpPr>
        <p:spPr/>
        <p:txBody>
          <a:bodyPr/>
          <a:lstStyle/>
          <a:p>
            <a:r>
              <a:rPr lang="de-AT" dirty="0"/>
              <a:t>Den zeitlichen Ablauf steuern</a:t>
            </a:r>
          </a:p>
        </p:txBody>
      </p:sp>
      <p:sp>
        <p:nvSpPr>
          <p:cNvPr id="7" name="Textfeld 6">
            <a:extLst>
              <a:ext uri="{FF2B5EF4-FFF2-40B4-BE49-F238E27FC236}">
                <a16:creationId xmlns:a16="http://schemas.microsoft.com/office/drawing/2014/main" id="{B28FC2B4-7E15-42FE-B4BD-295390FD9F22}"/>
              </a:ext>
            </a:extLst>
          </p:cNvPr>
          <p:cNvSpPr txBox="1"/>
          <p:nvPr/>
        </p:nvSpPr>
        <p:spPr>
          <a:xfrm>
            <a:off x="3044599" y="1419936"/>
            <a:ext cx="6102802" cy="332398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button</a:t>
            </a:r>
            <a:r>
              <a:rPr lang="de-AT" dirty="0"/>
              <a:t> </a:t>
            </a:r>
            <a:r>
              <a:rPr lang="de-AT" dirty="0" err="1"/>
              <a:t>onclick</a:t>
            </a:r>
            <a:r>
              <a:rPr lang="de-AT" dirty="0"/>
              <a:t>="</a:t>
            </a:r>
            <a:r>
              <a:rPr lang="de-AT" dirty="0" err="1"/>
              <a:t>start</a:t>
            </a:r>
            <a:r>
              <a:rPr lang="de-AT" dirty="0"/>
              <a:t>()"&gt;Start&lt;/</a:t>
            </a:r>
            <a:r>
              <a:rPr lang="de-AT" dirty="0" err="1"/>
              <a:t>button</a:t>
            </a:r>
            <a:r>
              <a:rPr lang="de-AT" dirty="0"/>
              <a:t>&gt;</a:t>
            </a:r>
          </a:p>
          <a:p>
            <a:r>
              <a:rPr lang="de-AT" dirty="0"/>
              <a:t>&lt;</a:t>
            </a:r>
            <a:r>
              <a:rPr lang="de-AT" dirty="0" err="1"/>
              <a:t>button</a:t>
            </a:r>
            <a:r>
              <a:rPr lang="de-AT" dirty="0"/>
              <a:t> </a:t>
            </a:r>
            <a:r>
              <a:rPr lang="de-AT" dirty="0" err="1"/>
              <a:t>onclick</a:t>
            </a:r>
            <a:r>
              <a:rPr lang="de-AT" dirty="0"/>
              <a:t>="</a:t>
            </a:r>
            <a:r>
              <a:rPr lang="de-AT" dirty="0" err="1"/>
              <a:t>stop</a:t>
            </a:r>
            <a:r>
              <a:rPr lang="de-AT" dirty="0"/>
              <a:t>()"&gt;</a:t>
            </a:r>
            <a:r>
              <a:rPr lang="de-AT" dirty="0" err="1"/>
              <a:t>Stop</a:t>
            </a:r>
            <a:r>
              <a:rPr lang="de-AT" dirty="0"/>
              <a:t>&lt;/</a:t>
            </a:r>
            <a:r>
              <a:rPr lang="de-AT" dirty="0" err="1"/>
              <a:t>button</a:t>
            </a:r>
            <a:r>
              <a:rPr lang="de-AT" dirty="0"/>
              <a:t>&gt;</a:t>
            </a:r>
          </a:p>
          <a:p>
            <a:r>
              <a:rPr lang="de-AT" dirty="0"/>
              <a:t>&lt;</a:t>
            </a:r>
            <a:r>
              <a:rPr lang="de-AT" dirty="0" err="1"/>
              <a:t>script</a:t>
            </a:r>
            <a:r>
              <a:rPr lang="de-AT" dirty="0"/>
              <a:t>&gt;</a:t>
            </a:r>
          </a:p>
          <a:p>
            <a:r>
              <a:rPr lang="de-AT" dirty="0"/>
              <a:t>    </a:t>
            </a:r>
            <a:r>
              <a:rPr lang="de-AT" dirty="0" err="1"/>
              <a:t>let</a:t>
            </a:r>
            <a:r>
              <a:rPr lang="de-AT" dirty="0"/>
              <a:t> </a:t>
            </a:r>
            <a:r>
              <a:rPr lang="de-AT" dirty="0" err="1"/>
              <a:t>to</a:t>
            </a:r>
            <a:r>
              <a:rPr lang="de-AT" dirty="0"/>
              <a:t>;</a:t>
            </a:r>
          </a:p>
          <a:p>
            <a:r>
              <a:rPr lang="de-AT" dirty="0"/>
              <a:t>    </a:t>
            </a:r>
            <a:r>
              <a:rPr lang="de-AT" dirty="0" err="1"/>
              <a:t>function</a:t>
            </a:r>
            <a:r>
              <a:rPr lang="de-AT" dirty="0"/>
              <a:t> f() {</a:t>
            </a:r>
          </a:p>
          <a:p>
            <a:r>
              <a:rPr lang="de-AT" dirty="0"/>
              <a:t>        alert("Button vor 5 Sekunden gedrückt");</a:t>
            </a:r>
          </a:p>
          <a:p>
            <a:r>
              <a:rPr lang="de-AT" dirty="0"/>
              <a:t>    }</a:t>
            </a:r>
          </a:p>
          <a:p>
            <a:r>
              <a:rPr lang="de-AT" dirty="0"/>
              <a:t>    </a:t>
            </a:r>
            <a:r>
              <a:rPr lang="de-AT" dirty="0" err="1"/>
              <a:t>function</a:t>
            </a:r>
            <a:r>
              <a:rPr lang="de-AT" dirty="0"/>
              <a:t> </a:t>
            </a:r>
            <a:r>
              <a:rPr lang="de-AT" dirty="0" err="1"/>
              <a:t>stop</a:t>
            </a:r>
            <a:r>
              <a:rPr lang="de-AT" dirty="0"/>
              <a:t>() {</a:t>
            </a:r>
          </a:p>
          <a:p>
            <a:r>
              <a:rPr lang="de-AT" dirty="0"/>
              <a:t>    // Mit </a:t>
            </a:r>
            <a:r>
              <a:rPr lang="de-AT" dirty="0" err="1"/>
              <a:t>clearTimeout</a:t>
            </a:r>
            <a:r>
              <a:rPr lang="de-AT" dirty="0"/>
              <a:t>() kann Timeout unterbrochen werden</a:t>
            </a:r>
          </a:p>
          <a:p>
            <a:r>
              <a:rPr lang="de-AT" dirty="0"/>
              <a:t>        </a:t>
            </a:r>
            <a:r>
              <a:rPr lang="de-AT" dirty="0" err="1"/>
              <a:t>clearTimeout</a:t>
            </a:r>
            <a:r>
              <a:rPr lang="de-AT" dirty="0"/>
              <a:t>(</a:t>
            </a:r>
            <a:r>
              <a:rPr lang="de-AT" dirty="0" err="1"/>
              <a:t>to</a:t>
            </a:r>
            <a:r>
              <a:rPr lang="de-AT" dirty="0"/>
              <a:t>);</a:t>
            </a:r>
          </a:p>
          <a:p>
            <a:r>
              <a:rPr lang="de-AT" dirty="0"/>
              <a:t>    }</a:t>
            </a:r>
          </a:p>
          <a:p>
            <a:r>
              <a:rPr lang="de-AT" dirty="0"/>
              <a:t>    </a:t>
            </a:r>
            <a:r>
              <a:rPr lang="de-AT" dirty="0" err="1"/>
              <a:t>function</a:t>
            </a:r>
            <a:r>
              <a:rPr lang="de-AT" dirty="0"/>
              <a:t> </a:t>
            </a:r>
            <a:r>
              <a:rPr lang="de-AT" dirty="0" err="1"/>
              <a:t>start</a:t>
            </a:r>
            <a:r>
              <a:rPr lang="de-AT" dirty="0"/>
              <a:t>() {</a:t>
            </a:r>
          </a:p>
          <a:p>
            <a:r>
              <a:rPr lang="de-AT" dirty="0"/>
              <a:t>        </a:t>
            </a:r>
            <a:r>
              <a:rPr lang="de-AT" dirty="0" err="1"/>
              <a:t>to</a:t>
            </a:r>
            <a:r>
              <a:rPr lang="de-AT" dirty="0"/>
              <a:t> = </a:t>
            </a:r>
            <a:r>
              <a:rPr lang="de-AT" dirty="0" err="1"/>
              <a:t>setTimeout</a:t>
            </a:r>
            <a:r>
              <a:rPr lang="de-AT" dirty="0"/>
              <a:t>(f, 5000);</a:t>
            </a:r>
          </a:p>
          <a:p>
            <a:r>
              <a:rPr lang="de-AT" dirty="0"/>
              <a:t>    }</a:t>
            </a:r>
          </a:p>
          <a:p>
            <a:r>
              <a:rPr lang="de-AT" dirty="0"/>
              <a:t>&lt;/</a:t>
            </a:r>
            <a:r>
              <a:rPr lang="de-AT" dirty="0" err="1"/>
              <a:t>script</a:t>
            </a:r>
            <a:r>
              <a:rPr lang="de-AT" dirty="0"/>
              <a:t>&gt;</a:t>
            </a:r>
          </a:p>
        </p:txBody>
      </p:sp>
    </p:spTree>
    <p:extLst>
      <p:ext uri="{BB962C8B-B14F-4D97-AF65-F5344CB8AC3E}">
        <p14:creationId xmlns:p14="http://schemas.microsoft.com/office/powerpoint/2010/main" val="554790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11472-59D8-4ECD-B068-7301CDB04E33}"/>
              </a:ext>
            </a:extLst>
          </p:cNvPr>
          <p:cNvSpPr>
            <a:spLocks noGrp="1"/>
          </p:cNvSpPr>
          <p:nvPr>
            <p:ph type="title"/>
          </p:nvPr>
        </p:nvSpPr>
        <p:spPr/>
        <p:txBody>
          <a:bodyPr/>
          <a:lstStyle/>
          <a:p>
            <a:r>
              <a:rPr lang="de-AT" dirty="0"/>
              <a:t>Den zeitlichen Ablauf steuern</a:t>
            </a:r>
          </a:p>
        </p:txBody>
      </p:sp>
      <p:sp>
        <p:nvSpPr>
          <p:cNvPr id="15" name="Textfeld 14">
            <a:extLst>
              <a:ext uri="{FF2B5EF4-FFF2-40B4-BE49-F238E27FC236}">
                <a16:creationId xmlns:a16="http://schemas.microsoft.com/office/drawing/2014/main" id="{27BFE6BA-66ED-456C-8C8B-0F1BB1EE7EF2}"/>
              </a:ext>
            </a:extLst>
          </p:cNvPr>
          <p:cNvSpPr txBox="1"/>
          <p:nvPr/>
        </p:nvSpPr>
        <p:spPr>
          <a:xfrm>
            <a:off x="3747408" y="2079482"/>
            <a:ext cx="5507490" cy="246221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let</a:t>
            </a:r>
            <a:r>
              <a:rPr lang="de-AT" dirty="0"/>
              <a:t> i = 1;</a:t>
            </a:r>
          </a:p>
          <a:p>
            <a:r>
              <a:rPr lang="de-AT" dirty="0"/>
              <a:t>    </a:t>
            </a:r>
            <a:r>
              <a:rPr lang="de-AT" dirty="0" err="1"/>
              <a:t>function</a:t>
            </a:r>
            <a:r>
              <a:rPr lang="de-AT" dirty="0"/>
              <a:t> f() {</a:t>
            </a:r>
          </a:p>
          <a:p>
            <a:r>
              <a:rPr lang="de-AT" dirty="0"/>
              <a:t>        </a:t>
            </a:r>
            <a:r>
              <a:rPr lang="de-AT" dirty="0" err="1"/>
              <a:t>document.write</a:t>
            </a:r>
            <a:r>
              <a:rPr lang="de-AT" dirty="0"/>
              <a:t>(i + "&lt;</a:t>
            </a:r>
            <a:r>
              <a:rPr lang="de-AT" dirty="0" err="1"/>
              <a:t>br</a:t>
            </a:r>
            <a:r>
              <a:rPr lang="de-AT" dirty="0"/>
              <a:t>&gt;");</a:t>
            </a:r>
          </a:p>
          <a:p>
            <a:r>
              <a:rPr lang="de-AT" dirty="0"/>
              <a:t>        i++;</a:t>
            </a:r>
          </a:p>
          <a:p>
            <a:r>
              <a:rPr lang="de-AT" dirty="0"/>
              <a:t>    }</a:t>
            </a:r>
          </a:p>
          <a:p>
            <a:r>
              <a:rPr lang="de-AT" dirty="0"/>
              <a:t>    // </a:t>
            </a:r>
            <a:r>
              <a:rPr lang="de-AT" dirty="0" err="1"/>
              <a:t>setInterval</a:t>
            </a:r>
            <a:r>
              <a:rPr lang="de-AT" dirty="0"/>
              <a:t>() ähnlich, Programm ruft </a:t>
            </a:r>
          </a:p>
          <a:p>
            <a:r>
              <a:rPr lang="de-AT" dirty="0"/>
              <a:t>    // entsprechende Funktion immer wieder </a:t>
            </a:r>
          </a:p>
          <a:p>
            <a:r>
              <a:rPr lang="de-AT" dirty="0"/>
              <a:t>    // aufs Neue auf</a:t>
            </a:r>
          </a:p>
          <a:p>
            <a:r>
              <a:rPr lang="de-AT" dirty="0"/>
              <a:t>    </a:t>
            </a:r>
            <a:r>
              <a:rPr lang="de-AT" dirty="0" err="1"/>
              <a:t>setInterval</a:t>
            </a:r>
            <a:r>
              <a:rPr lang="de-AT" dirty="0"/>
              <a:t>(f, 1000);</a:t>
            </a:r>
          </a:p>
          <a:p>
            <a:r>
              <a:rPr lang="de-AT" dirty="0"/>
              <a:t>&lt;/</a:t>
            </a:r>
            <a:r>
              <a:rPr lang="de-AT" dirty="0" err="1"/>
              <a:t>script</a:t>
            </a:r>
            <a:r>
              <a:rPr lang="de-AT" dirty="0"/>
              <a:t>&gt;</a:t>
            </a:r>
          </a:p>
        </p:txBody>
      </p:sp>
    </p:spTree>
    <p:extLst>
      <p:ext uri="{BB962C8B-B14F-4D97-AF65-F5344CB8AC3E}">
        <p14:creationId xmlns:p14="http://schemas.microsoft.com/office/powerpoint/2010/main" val="357210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6DF9424-C5D6-4F91-A649-353B6DC903EB}"/>
              </a:ext>
            </a:extLst>
          </p:cNvPr>
          <p:cNvSpPr>
            <a:spLocks noChangeArrowheads="1"/>
          </p:cNvSpPr>
          <p:nvPr/>
        </p:nvSpPr>
        <p:spPr bwMode="auto">
          <a:xfrm>
            <a:off x="6417445" y="1510328"/>
            <a:ext cx="5253361" cy="4154984"/>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table</a:t>
            </a:r>
            <a:r>
              <a:rPr lang="de-DE" altLang="de-DE" sz="1400" dirty="0">
                <a:latin typeface="Consolas" panose="020B0609020204030204" pitchFamily="49" charset="0"/>
              </a:rPr>
              <a:t> </a:t>
            </a:r>
            <a:r>
              <a:rPr lang="de-DE" altLang="de-DE" sz="1400" dirty="0" err="1">
                <a:latin typeface="Consolas" panose="020B0609020204030204" pitchFamily="49" charset="0"/>
              </a:rPr>
              <a:t>id</a:t>
            </a:r>
            <a:r>
              <a:rPr lang="de-DE" altLang="de-DE" sz="1400" dirty="0">
                <a:latin typeface="Consolas" panose="020B0609020204030204" pitchFamily="49" charset="0"/>
              </a:rPr>
              <a:t>="</a:t>
            </a:r>
            <a:r>
              <a:rPr lang="de-DE" altLang="de-DE" sz="1400" dirty="0" err="1">
                <a:latin typeface="Consolas" panose="020B0609020204030204" pitchFamily="49" charset="0"/>
              </a:rPr>
              <a:t>tableElement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&lt;strong&gt;1&lt;/strong&gt;, Spalte 1&lt;/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&lt;strong&gt;1&lt;/strong&gt;, Spalte 2&lt;/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&lt;strong&gt;2&lt;/strong&gt;, Spalte 1&lt;/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&lt;strong&gt;2&lt;/strong&gt;, Spalte 2&lt;/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table</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function</a:t>
            </a:r>
            <a:r>
              <a:rPr lang="de-DE" altLang="de-DE" sz="1400" dirty="0">
                <a:latin typeface="Consolas" panose="020B0609020204030204" pitchFamily="49" charset="0"/>
              </a:rPr>
              <a:t> </a:t>
            </a:r>
            <a:r>
              <a:rPr lang="de-DE" altLang="de-DE" sz="1400" dirty="0" err="1">
                <a:latin typeface="Consolas" panose="020B0609020204030204" pitchFamily="49" charset="0"/>
              </a:rPr>
              <a:t>hintergrund</a:t>
            </a: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t>
            </a:r>
            <a:r>
              <a:rPr lang="de-DE" altLang="de-DE" sz="1400" dirty="0" err="1">
                <a:latin typeface="Consolas" panose="020B0609020204030204" pitchFamily="49" charset="0"/>
              </a:rPr>
              <a:t>td</a:t>
            </a:r>
            <a:r>
              <a:rPr lang="de-DE" altLang="de-DE" sz="1400" dirty="0">
                <a:latin typeface="Consolas" panose="020B0609020204030204" pitchFamily="49" charset="0"/>
              </a:rPr>
              <a:t> = </a:t>
            </a:r>
            <a:r>
              <a:rPr lang="de-DE" altLang="de-DE" sz="1400" dirty="0" err="1">
                <a:latin typeface="Consolas" panose="020B0609020204030204" pitchFamily="49" charset="0"/>
              </a:rPr>
              <a:t>event.target.closest</a:t>
            </a:r>
            <a:r>
              <a:rPr lang="de-DE" altLang="de-DE" sz="1400" dirty="0">
                <a:latin typeface="Consolas" panose="020B0609020204030204" pitchFamily="49" charset="0"/>
              </a:rPr>
              <a:t>('</a:t>
            </a:r>
            <a:r>
              <a:rPr lang="de-DE" altLang="de-DE" sz="1400" dirty="0" err="1">
                <a:latin typeface="Consolas" panose="020B0609020204030204" pitchFamily="49" charset="0"/>
              </a:rPr>
              <a:t>td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td.style.backgroundColor</a:t>
            </a:r>
            <a:r>
              <a:rPr lang="de-DE" altLang="de-DE" sz="1400" dirty="0">
                <a:latin typeface="Consolas" panose="020B0609020204030204" pitchFamily="49" charset="0"/>
              </a:rPr>
              <a:t> = '</a:t>
            </a:r>
            <a:r>
              <a:rPr lang="de-DE" altLang="de-DE" sz="1400" dirty="0" err="1">
                <a:latin typeface="Consolas" panose="020B0609020204030204" pitchFamily="49" charset="0"/>
              </a:rPr>
              <a:t>red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tableElement.onclick</a:t>
            </a:r>
            <a:r>
              <a:rPr lang="de-DE" altLang="de-DE" sz="1400" dirty="0">
                <a:latin typeface="Consolas" panose="020B0609020204030204" pitchFamily="49" charset="0"/>
              </a:rPr>
              <a:t> = </a:t>
            </a:r>
            <a:r>
              <a:rPr lang="de-DE" altLang="de-DE" sz="1400" dirty="0" err="1">
                <a:latin typeface="Consolas" panose="020B0609020204030204" pitchFamily="49" charset="0"/>
              </a:rPr>
              <a:t>hintergrund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p>
        </p:txBody>
      </p:sp>
      <p:sp>
        <p:nvSpPr>
          <p:cNvPr id="5" name="Textfeld 4">
            <a:extLst>
              <a:ext uri="{FF2B5EF4-FFF2-40B4-BE49-F238E27FC236}">
                <a16:creationId xmlns:a16="http://schemas.microsoft.com/office/drawing/2014/main" id="{A0504DF6-D822-4AC8-8702-8987A7FB16DD}"/>
              </a:ext>
            </a:extLst>
          </p:cNvPr>
          <p:cNvSpPr txBox="1"/>
          <p:nvPr/>
        </p:nvSpPr>
        <p:spPr>
          <a:xfrm>
            <a:off x="315411" y="2503438"/>
            <a:ext cx="6102034" cy="1384995"/>
          </a:xfrm>
          <a:prstGeom prst="rect">
            <a:avLst/>
          </a:prstGeom>
          <a:noFill/>
        </p:spPr>
        <p:txBody>
          <a:bodyPr wrap="square">
            <a:spAutoFit/>
          </a:bodyPr>
          <a:lstStyle/>
          <a:p>
            <a:r>
              <a:rPr lang="de-AT" sz="1400" b="0" cap="none" dirty="0">
                <a:latin typeface="+mn-lt"/>
                <a:ea typeface="+mn-ea"/>
                <a:cs typeface="+mn-cs"/>
              </a:rPr>
              <a:t>Erstelle eine Seite mit einer HTML-Tabelle. Wenn der Anwender auf eines der enthaltenen Felder klickt, soll dieses eine rote Hintergrundfarbe erhalten. Verwende hierfür einen einzigen Event-Handler, der für alle Felder gilt – unabhängig davon, wie viele Spalten und Zeilen die Tabelle enthält. Das Programm soll immer das komplette Feld markieren, auch wenn innerhalb des </a:t>
            </a:r>
            <a:r>
              <a:rPr lang="de-AT" sz="1400" b="0" cap="none" dirty="0" err="1">
                <a:latin typeface="+mn-lt"/>
                <a:ea typeface="+mn-ea"/>
                <a:cs typeface="+mn-cs"/>
              </a:rPr>
              <a:t>td</a:t>
            </a:r>
            <a:r>
              <a:rPr lang="de-AT" sz="1400" b="0" cap="none" dirty="0">
                <a:latin typeface="+mn-lt"/>
                <a:ea typeface="+mn-ea"/>
                <a:cs typeface="+mn-cs"/>
              </a:rPr>
              <a:t>-Tags noch weitere HTML-Tags enthalten sind.</a:t>
            </a:r>
            <a:endParaRPr lang="de-AT" sz="1400" dirty="0"/>
          </a:p>
        </p:txBody>
      </p:sp>
      <p:sp>
        <p:nvSpPr>
          <p:cNvPr id="8" name="Titel 1">
            <a:extLst>
              <a:ext uri="{FF2B5EF4-FFF2-40B4-BE49-F238E27FC236}">
                <a16:creationId xmlns:a16="http://schemas.microsoft.com/office/drawing/2014/main" id="{D4F18781-E821-4A17-963E-0729E66C5669}"/>
              </a:ext>
            </a:extLst>
          </p:cNvPr>
          <p:cNvSpPr>
            <a:spLocks noGrp="1"/>
          </p:cNvSpPr>
          <p:nvPr>
            <p:ph type="title"/>
          </p:nvPr>
        </p:nvSpPr>
        <p:spPr>
          <a:xfrm>
            <a:off x="949136" y="222423"/>
            <a:ext cx="10293728" cy="547319"/>
          </a:xfrm>
        </p:spPr>
        <p:txBody>
          <a:bodyPr/>
          <a:lstStyle/>
          <a:p>
            <a:r>
              <a:rPr lang="de-AT" dirty="0"/>
              <a:t>Kleine Übung</a:t>
            </a:r>
          </a:p>
        </p:txBody>
      </p:sp>
    </p:spTree>
    <p:extLst>
      <p:ext uri="{BB962C8B-B14F-4D97-AF65-F5344CB8AC3E}">
        <p14:creationId xmlns:p14="http://schemas.microsoft.com/office/powerpoint/2010/main" val="169282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3C43C0CB-2A95-4921-8794-73483A82E7CC}"/>
              </a:ext>
            </a:extLst>
          </p:cNvPr>
          <p:cNvSpPr>
            <a:spLocks noGrp="1"/>
          </p:cNvSpPr>
          <p:nvPr>
            <p:ph type="body" sz="quarter" idx="13"/>
          </p:nvPr>
        </p:nvSpPr>
        <p:spPr>
          <a:xfrm>
            <a:off x="63375" y="2303994"/>
            <a:ext cx="3323312" cy="2806922"/>
          </a:xfrm>
        </p:spPr>
        <p:txBody>
          <a:bodyPr/>
          <a:lstStyle/>
          <a:p>
            <a:pPr marL="0" indent="0">
              <a:buNone/>
            </a:pPr>
            <a:r>
              <a:rPr lang="de-AT" sz="1400" dirty="0"/>
              <a:t>Wenn der Anwender die Aufgabe der ersten Seite richtig gelöst hat, ruft das Programm automatisch die zweite Seite in einem neuen Tab oder Fenster auf. Wenn der Besucher auch die zweite Aufgabe richtig gelöst hat, öffnet das Programm die dritte Seite und schließt die aktuelle Seite. Wenn er auch die dritte Aufgabe richtig löst, soll auch diese Seite geschlossen werden, nachdem eine entsprechende Meldung ausgegeben wurde.</a:t>
            </a:r>
            <a:br>
              <a:rPr lang="de-AT" sz="1400" dirty="0"/>
            </a:br>
            <a:r>
              <a:rPr lang="de-AT" sz="1400" dirty="0"/>
              <a:t>Achtung: </a:t>
            </a:r>
            <a:r>
              <a:rPr lang="de-AT" sz="1400" dirty="0" err="1"/>
              <a:t>PopUp</a:t>
            </a:r>
            <a:r>
              <a:rPr lang="de-AT" sz="1400" dirty="0"/>
              <a:t> Blocker im Browser deaktivieren</a:t>
            </a:r>
          </a:p>
        </p:txBody>
      </p:sp>
      <p:sp>
        <p:nvSpPr>
          <p:cNvPr id="4" name="Rectangle 1">
            <a:extLst>
              <a:ext uri="{FF2B5EF4-FFF2-40B4-BE49-F238E27FC236}">
                <a16:creationId xmlns:a16="http://schemas.microsoft.com/office/drawing/2014/main" id="{7A6D80F6-E87F-4EC0-BB6E-D43A500F1911}"/>
              </a:ext>
            </a:extLst>
          </p:cNvPr>
          <p:cNvSpPr>
            <a:spLocks noChangeArrowheads="1"/>
          </p:cNvSpPr>
          <p:nvPr/>
        </p:nvSpPr>
        <p:spPr bwMode="auto">
          <a:xfrm>
            <a:off x="3540595" y="2010612"/>
            <a:ext cx="8234947" cy="3539430"/>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&lt;h1&gt;Willkommen zum Mathe-Quiz!&lt;/h1&gt;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button</a:t>
            </a:r>
            <a:r>
              <a:rPr lang="de-DE" altLang="de-DE" sz="1400" dirty="0">
                <a:latin typeface="Consolas" panose="020B0609020204030204" pitchFamily="49" charset="0"/>
              </a:rPr>
              <a:t> </a:t>
            </a:r>
            <a:r>
              <a:rPr lang="de-DE" altLang="de-DE" sz="1400" dirty="0" err="1">
                <a:latin typeface="Consolas" panose="020B0609020204030204" pitchFamily="49" charset="0"/>
              </a:rPr>
              <a:t>onclick</a:t>
            </a:r>
            <a:r>
              <a:rPr lang="de-DE" altLang="de-DE" sz="1400" dirty="0">
                <a:latin typeface="Consolas" panose="020B0609020204030204" pitchFamily="49" charset="0"/>
              </a:rPr>
              <a:t>="</a:t>
            </a:r>
            <a:r>
              <a:rPr lang="de-DE" altLang="de-DE" sz="1400" dirty="0" err="1">
                <a:latin typeface="Consolas" panose="020B0609020204030204" pitchFamily="49" charset="0"/>
              </a:rPr>
              <a:t>aufgabe</a:t>
            </a:r>
            <a:r>
              <a:rPr lang="de-DE" altLang="de-DE" sz="1400" dirty="0">
                <a:latin typeface="Consolas" panose="020B0609020204030204" pitchFamily="49" charset="0"/>
              </a:rPr>
              <a:t>()"&gt;Aufgabe 1&lt;/</a:t>
            </a:r>
            <a:r>
              <a:rPr lang="de-DE" altLang="de-DE" sz="1400" dirty="0" err="1">
                <a:latin typeface="Consolas" panose="020B0609020204030204" pitchFamily="49" charset="0"/>
              </a:rPr>
              <a:t>button</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function</a:t>
            </a:r>
            <a:r>
              <a:rPr lang="de-DE" altLang="de-DE" sz="1400" dirty="0">
                <a:latin typeface="Consolas" panose="020B0609020204030204" pitchFamily="49" charset="0"/>
              </a:rPr>
              <a:t> </a:t>
            </a:r>
            <a:r>
              <a:rPr lang="de-DE" altLang="de-DE" sz="1400" dirty="0" err="1">
                <a:latin typeface="Consolas" panose="020B0609020204030204" pitchFamily="49" charset="0"/>
              </a:rPr>
              <a:t>aufgabe</a:t>
            </a: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 = </a:t>
            </a:r>
            <a:r>
              <a:rPr lang="de-DE" altLang="de-DE" sz="1400" dirty="0" err="1">
                <a:latin typeface="Consolas" panose="020B0609020204030204" pitchFamily="49" charset="0"/>
              </a:rPr>
              <a:t>Math.floor</a:t>
            </a:r>
            <a:r>
              <a:rPr lang="de-DE" altLang="de-DE" sz="1400" dirty="0">
                <a:latin typeface="Consolas" panose="020B0609020204030204" pitchFamily="49" charset="0"/>
              </a:rPr>
              <a:t>(</a:t>
            </a:r>
            <a:r>
              <a:rPr lang="de-DE" altLang="de-DE" sz="1400" dirty="0" err="1">
                <a:latin typeface="Consolas" panose="020B0609020204030204" pitchFamily="49" charset="0"/>
              </a:rPr>
              <a:t>Math.random</a:t>
            </a:r>
            <a:r>
              <a:rPr lang="de-DE" altLang="de-DE" sz="1400" dirty="0">
                <a:latin typeface="Consolas" panose="020B0609020204030204" pitchFamily="49" charset="0"/>
              </a:rPr>
              <a:t>() * 9 + 1);</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b = </a:t>
            </a:r>
            <a:r>
              <a:rPr lang="de-DE" altLang="de-DE" sz="1400" dirty="0" err="1">
                <a:latin typeface="Consolas" panose="020B0609020204030204" pitchFamily="49" charset="0"/>
              </a:rPr>
              <a:t>Math.floor</a:t>
            </a:r>
            <a:r>
              <a:rPr lang="de-DE" altLang="de-DE" sz="1400" dirty="0">
                <a:latin typeface="Consolas" panose="020B0609020204030204" pitchFamily="49" charset="0"/>
              </a:rPr>
              <a:t>(</a:t>
            </a:r>
            <a:r>
              <a:rPr lang="de-DE" altLang="de-DE" sz="1400" dirty="0" err="1">
                <a:latin typeface="Consolas" panose="020B0609020204030204" pitchFamily="49" charset="0"/>
              </a:rPr>
              <a:t>Math.random</a:t>
            </a:r>
            <a:r>
              <a:rPr lang="de-DE" altLang="de-DE" sz="1400" dirty="0">
                <a:latin typeface="Consolas" panose="020B0609020204030204" pitchFamily="49" charset="0"/>
              </a:rPr>
              <a:t>() * 9 + 1);</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t>
            </a:r>
            <a:r>
              <a:rPr lang="de-DE" altLang="de-DE" sz="1400" dirty="0" err="1">
                <a:latin typeface="Consolas" panose="020B0609020204030204" pitchFamily="49" charset="0"/>
              </a:rPr>
              <a:t>ergebnis</a:t>
            </a:r>
            <a:r>
              <a:rPr lang="de-DE" altLang="de-DE" sz="1400" dirty="0">
                <a:latin typeface="Consolas" panose="020B0609020204030204" pitchFamily="49" charset="0"/>
              </a:rPr>
              <a:t> = prompt("was ist das Ergebnis aus " + a + " + " + b +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if</a:t>
            </a:r>
            <a:r>
              <a:rPr lang="de-DE" altLang="de-DE" sz="1400" dirty="0">
                <a:latin typeface="Consolas" panose="020B0609020204030204" pitchFamily="49" charset="0"/>
              </a:rPr>
              <a:t> (</a:t>
            </a:r>
            <a:r>
              <a:rPr lang="de-DE" altLang="de-DE" sz="1400" dirty="0" err="1">
                <a:latin typeface="Consolas" panose="020B0609020204030204" pitchFamily="49" charset="0"/>
              </a:rPr>
              <a:t>ergebnis</a:t>
            </a:r>
            <a:r>
              <a:rPr lang="de-DE" altLang="de-DE" sz="1400" dirty="0">
                <a:latin typeface="Consolas" panose="020B0609020204030204" pitchFamily="49" charset="0"/>
              </a:rPr>
              <a:t> == a + b)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window.open</a:t>
            </a:r>
            <a:r>
              <a:rPr lang="de-DE" altLang="de-DE" sz="1400" dirty="0">
                <a:latin typeface="Consolas" panose="020B0609020204030204" pitchFamily="49" charset="0"/>
              </a:rPr>
              <a:t>("aufgabe_2.html");</a:t>
            </a:r>
            <a:br>
              <a:rPr lang="de-DE" altLang="de-DE" sz="1400" dirty="0">
                <a:latin typeface="Consolas" panose="020B0609020204030204" pitchFamily="49" charset="0"/>
              </a:rPr>
            </a:br>
            <a:r>
              <a:rPr lang="de-DE" altLang="de-DE" sz="1400" dirty="0">
                <a:latin typeface="Consolas" panose="020B0609020204030204" pitchFamily="49" charset="0"/>
              </a:rPr>
              <a:t>        } </a:t>
            </a:r>
            <a:r>
              <a:rPr lang="de-DE" altLang="de-DE" sz="1400" dirty="0" err="1">
                <a:latin typeface="Consolas" panose="020B0609020204030204" pitchFamily="49" charset="0"/>
              </a:rPr>
              <a:t>else</a:t>
            </a: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alert('falsches Ergebnis!');</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p>
        </p:txBody>
      </p:sp>
      <p:sp>
        <p:nvSpPr>
          <p:cNvPr id="5" name="Textplatzhalter 2">
            <a:extLst>
              <a:ext uri="{FF2B5EF4-FFF2-40B4-BE49-F238E27FC236}">
                <a16:creationId xmlns:a16="http://schemas.microsoft.com/office/drawing/2014/main" id="{75EB4A62-D08C-4A40-8D83-1068479FF3C8}"/>
              </a:ext>
            </a:extLst>
          </p:cNvPr>
          <p:cNvSpPr txBox="1">
            <a:spLocks/>
          </p:cNvSpPr>
          <p:nvPr/>
        </p:nvSpPr>
        <p:spPr>
          <a:xfrm>
            <a:off x="9479668" y="5851567"/>
            <a:ext cx="3093475"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Seite 1</a:t>
            </a:r>
          </a:p>
        </p:txBody>
      </p:sp>
      <p:sp>
        <p:nvSpPr>
          <p:cNvPr id="7" name="Textfeld 6">
            <a:extLst>
              <a:ext uri="{FF2B5EF4-FFF2-40B4-BE49-F238E27FC236}">
                <a16:creationId xmlns:a16="http://schemas.microsoft.com/office/drawing/2014/main" id="{3F70E4A7-1D5F-40DE-B99F-488CE1A308BB}"/>
              </a:ext>
            </a:extLst>
          </p:cNvPr>
          <p:cNvSpPr txBox="1"/>
          <p:nvPr/>
        </p:nvSpPr>
        <p:spPr>
          <a:xfrm>
            <a:off x="302409" y="1062976"/>
            <a:ext cx="11593843" cy="923330"/>
          </a:xfrm>
          <a:prstGeom prst="rect">
            <a:avLst/>
          </a:prstGeom>
        </p:spPr>
        <p:txBody>
          <a:bodyPr wrap="square">
            <a:spAutoFit/>
          </a:bodyPr>
          <a:lstStyle>
            <a:lvl1pPr indent="0">
              <a:lnSpc>
                <a:spcPct val="90000"/>
              </a:lnSpc>
              <a:spcBef>
                <a:spcPts val="1000"/>
              </a:spcBef>
              <a:buFont typeface="Font Awesome 5 Free Solid" panose="02000503000000000000" pitchFamily="50" charset="2"/>
              <a:buNone/>
              <a:defRPr sz="1400"/>
            </a:lvl1pPr>
            <a:lvl2pPr marL="685783" indent="-228594">
              <a:lnSpc>
                <a:spcPct val="90000"/>
              </a:lnSpc>
              <a:spcBef>
                <a:spcPts val="500"/>
              </a:spcBef>
              <a:buFont typeface="Font Awesome 5 Free Solid" panose="02000503000000000000" pitchFamily="50" charset="2"/>
              <a:buChar char=""/>
              <a:defRPr sz="1200"/>
            </a:lvl2pPr>
            <a:lvl3pPr marL="1142971" indent="-228594">
              <a:lnSpc>
                <a:spcPct val="90000"/>
              </a:lnSpc>
              <a:spcBef>
                <a:spcPts val="500"/>
              </a:spcBef>
              <a:buFont typeface="Font Awesome 5 Free Solid" panose="02000503000000000000" pitchFamily="50" charset="2"/>
              <a:buChar char=""/>
              <a:defRPr sz="1200"/>
            </a:lvl3pPr>
            <a:lvl4pPr marL="1600160" indent="-228594">
              <a:lnSpc>
                <a:spcPct val="90000"/>
              </a:lnSpc>
              <a:spcBef>
                <a:spcPts val="500"/>
              </a:spcBef>
              <a:buFont typeface="Arial" panose="020B0604020202020204" pitchFamily="34" charset="0"/>
              <a:buChar char="•"/>
              <a:defRPr sz="1200"/>
            </a:lvl4pPr>
            <a:lvl5pPr marL="2057349" indent="-228594">
              <a:lnSpc>
                <a:spcPct val="90000"/>
              </a:lnSpc>
              <a:spcBef>
                <a:spcPts val="500"/>
              </a:spcBef>
              <a:buFont typeface="Arial" panose="020B0604020202020204" pitchFamily="34" charset="0"/>
              <a:buChar char="•"/>
              <a:defRPr sz="12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Erstelle drei verschiedene HTML Seiten. Jede von ihnen soll einen Button enthalten. Wenn der Anwender auf diesen drückt, soll ihm jeweils eine Rechenaufgabe gestellt werden. Damit diese nicht immer gleich ist, ist es sinnvoll, hierfür Zufallszahlen zu verwenden.</a:t>
            </a:r>
          </a:p>
        </p:txBody>
      </p:sp>
      <p:sp>
        <p:nvSpPr>
          <p:cNvPr id="10" name="Titel 1">
            <a:extLst>
              <a:ext uri="{FF2B5EF4-FFF2-40B4-BE49-F238E27FC236}">
                <a16:creationId xmlns:a16="http://schemas.microsoft.com/office/drawing/2014/main" id="{DC7B7003-C06D-4514-A143-1441623083DD}"/>
              </a:ext>
            </a:extLst>
          </p:cNvPr>
          <p:cNvSpPr>
            <a:spLocks noGrp="1"/>
          </p:cNvSpPr>
          <p:nvPr>
            <p:ph type="title"/>
          </p:nvPr>
        </p:nvSpPr>
        <p:spPr>
          <a:xfrm>
            <a:off x="949136" y="222423"/>
            <a:ext cx="10293728" cy="547319"/>
          </a:xfrm>
        </p:spPr>
        <p:txBody>
          <a:bodyPr/>
          <a:lstStyle/>
          <a:p>
            <a:r>
              <a:rPr lang="de-AT" dirty="0"/>
              <a:t>Kleine Übung</a:t>
            </a:r>
          </a:p>
        </p:txBody>
      </p:sp>
    </p:spTree>
    <p:extLst>
      <p:ext uri="{BB962C8B-B14F-4D97-AF65-F5344CB8AC3E}">
        <p14:creationId xmlns:p14="http://schemas.microsoft.com/office/powerpoint/2010/main" val="3472658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CC0C3250-E956-498A-B023-EFCB68FB4459}"/>
              </a:ext>
            </a:extLst>
          </p:cNvPr>
          <p:cNvSpPr>
            <a:spLocks noGrp="1"/>
          </p:cNvSpPr>
          <p:nvPr>
            <p:ph type="body" sz="quarter" idx="13"/>
          </p:nvPr>
        </p:nvSpPr>
        <p:spPr>
          <a:xfrm>
            <a:off x="92449" y="988427"/>
            <a:ext cx="3093475" cy="286232"/>
          </a:xfrm>
        </p:spPr>
        <p:txBody>
          <a:bodyPr/>
          <a:lstStyle/>
          <a:p>
            <a:r>
              <a:rPr lang="de-AT" dirty="0"/>
              <a:t>Seite 2</a:t>
            </a:r>
          </a:p>
        </p:txBody>
      </p:sp>
      <p:sp>
        <p:nvSpPr>
          <p:cNvPr id="4" name="Rectangle 1">
            <a:extLst>
              <a:ext uri="{FF2B5EF4-FFF2-40B4-BE49-F238E27FC236}">
                <a16:creationId xmlns:a16="http://schemas.microsoft.com/office/drawing/2014/main" id="{5B7681B9-AAF9-4AF2-BB60-E040D6D52A11}"/>
              </a:ext>
            </a:extLst>
          </p:cNvPr>
          <p:cNvSpPr>
            <a:spLocks noChangeArrowheads="1"/>
          </p:cNvSpPr>
          <p:nvPr/>
        </p:nvSpPr>
        <p:spPr bwMode="auto">
          <a:xfrm>
            <a:off x="92449" y="1299801"/>
            <a:ext cx="8234947" cy="3416320"/>
          </a:xfrm>
          <a:prstGeom prst="rect">
            <a:avLst/>
          </a:prstGeom>
          <a:solidFill>
            <a:schemeClr val="bg1"/>
          </a:solidFill>
          <a:ln w="6350">
            <a:solidFill>
              <a:schemeClr val="tx1"/>
            </a:solidFill>
          </a:ln>
        </p:spPr>
        <p:txBody>
          <a:bodyPr wrap="square">
            <a:spAutoFit/>
          </a:bodyPr>
          <a:lstStyle/>
          <a:p>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&lt;h1&gt;Aufgabe 2&lt;/h1&gt;</a:t>
            </a:r>
            <a:br>
              <a:rPr lang="de-DE" altLang="de-DE" sz="1200" dirty="0">
                <a:latin typeface="Consolas" panose="020B0609020204030204" pitchFamily="49" charset="0"/>
              </a:rPr>
            </a:br>
            <a:r>
              <a:rPr lang="de-DE" altLang="de-DE" sz="1200" dirty="0">
                <a:latin typeface="Consolas" panose="020B0609020204030204" pitchFamily="49" charset="0"/>
              </a:rPr>
              <a:t>&lt;h2&gt;Sehr gut, 1. Aufgabe richtig gelöst&lt;/h2&gt;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aufgabe</a:t>
            </a:r>
            <a:r>
              <a:rPr lang="de-DE" altLang="de-DE" sz="1200" dirty="0">
                <a:latin typeface="Consolas" panose="020B0609020204030204" pitchFamily="49" charset="0"/>
              </a:rPr>
              <a:t>()"&gt;Aufgabe 2&lt;/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aufgabe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 = </a:t>
            </a:r>
            <a:r>
              <a:rPr lang="de-DE" altLang="de-DE" sz="1200" dirty="0" err="1">
                <a:latin typeface="Consolas" panose="020B0609020204030204" pitchFamily="49" charset="0"/>
              </a:rPr>
              <a:t>Math.floor</a:t>
            </a:r>
            <a:r>
              <a:rPr lang="de-DE" altLang="de-DE" sz="1200" dirty="0">
                <a:latin typeface="Consolas" panose="020B0609020204030204" pitchFamily="49" charset="0"/>
              </a:rPr>
              <a:t>(</a:t>
            </a:r>
            <a:r>
              <a:rPr lang="de-DE" altLang="de-DE" sz="1200" dirty="0" err="1">
                <a:latin typeface="Consolas" panose="020B0609020204030204" pitchFamily="49" charset="0"/>
              </a:rPr>
              <a:t>Math.random</a:t>
            </a:r>
            <a:r>
              <a:rPr lang="de-DE" altLang="de-DE" sz="1200" dirty="0">
                <a:latin typeface="Consolas" panose="020B0609020204030204" pitchFamily="49" charset="0"/>
              </a:rPr>
              <a:t>() * 49 + 51);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b = </a:t>
            </a:r>
            <a:r>
              <a:rPr lang="de-DE" altLang="de-DE" sz="1200" dirty="0" err="1">
                <a:latin typeface="Consolas" panose="020B0609020204030204" pitchFamily="49" charset="0"/>
              </a:rPr>
              <a:t>Math.floor</a:t>
            </a:r>
            <a:r>
              <a:rPr lang="de-DE" altLang="de-DE" sz="1200" dirty="0">
                <a:latin typeface="Consolas" panose="020B0609020204030204" pitchFamily="49" charset="0"/>
              </a:rPr>
              <a:t>(</a:t>
            </a:r>
            <a:r>
              <a:rPr lang="de-DE" altLang="de-DE" sz="1200" dirty="0" err="1">
                <a:latin typeface="Consolas" panose="020B0609020204030204" pitchFamily="49" charset="0"/>
              </a:rPr>
              <a:t>Math.random</a:t>
            </a:r>
            <a:r>
              <a:rPr lang="de-DE" altLang="de-DE" sz="1200" dirty="0">
                <a:latin typeface="Consolas" panose="020B0609020204030204" pitchFamily="49" charset="0"/>
              </a:rPr>
              <a:t>() * 49 + 1);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prompt("was ist das Ergebnis aus " + a + " - " + b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a - b)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window.open</a:t>
            </a:r>
            <a:r>
              <a:rPr lang="de-DE" altLang="de-DE" sz="1200" dirty="0">
                <a:latin typeface="Consolas" panose="020B0609020204030204" pitchFamily="49" charset="0"/>
              </a:rPr>
              <a:t>("aufgabe_2.html");</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window.close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else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alert('falsches Ergebnis!');</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
        <p:nvSpPr>
          <p:cNvPr id="5" name="Rectangle 2">
            <a:extLst>
              <a:ext uri="{FF2B5EF4-FFF2-40B4-BE49-F238E27FC236}">
                <a16:creationId xmlns:a16="http://schemas.microsoft.com/office/drawing/2014/main" id="{17E66092-0B4C-423F-8A54-3E1E63DA2F67}"/>
              </a:ext>
            </a:extLst>
          </p:cNvPr>
          <p:cNvSpPr>
            <a:spLocks noChangeArrowheads="1"/>
          </p:cNvSpPr>
          <p:nvPr/>
        </p:nvSpPr>
        <p:spPr bwMode="auto">
          <a:xfrm>
            <a:off x="4659100" y="3199882"/>
            <a:ext cx="7440451" cy="3231654"/>
          </a:xfrm>
          <a:prstGeom prst="rect">
            <a:avLst/>
          </a:prstGeom>
          <a:solidFill>
            <a:schemeClr val="bg1"/>
          </a:solidFill>
          <a:ln w="6350">
            <a:solidFill>
              <a:schemeClr val="tx1"/>
            </a:solidFill>
          </a:ln>
        </p:spPr>
        <p:txBody>
          <a:bodyPr wrap="square">
            <a:spAutoFit/>
          </a:bodyPr>
          <a:lstStyle/>
          <a:p>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&lt;h1&gt;Aufgabe 3&lt;/h1&gt;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aufgabe</a:t>
            </a:r>
            <a:r>
              <a:rPr lang="de-DE" altLang="de-DE" sz="1200" dirty="0">
                <a:latin typeface="Consolas" panose="020B0609020204030204" pitchFamily="49" charset="0"/>
              </a:rPr>
              <a:t>()"&gt;Aufgabe 3&lt;/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aufgabe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 = </a:t>
            </a:r>
            <a:r>
              <a:rPr lang="de-DE" altLang="de-DE" sz="1200" dirty="0" err="1">
                <a:latin typeface="Consolas" panose="020B0609020204030204" pitchFamily="49" charset="0"/>
              </a:rPr>
              <a:t>Math.floor</a:t>
            </a:r>
            <a:r>
              <a:rPr lang="de-DE" altLang="de-DE" sz="1200" dirty="0">
                <a:latin typeface="Consolas" panose="020B0609020204030204" pitchFamily="49" charset="0"/>
              </a:rPr>
              <a:t>(</a:t>
            </a:r>
            <a:r>
              <a:rPr lang="de-DE" altLang="de-DE" sz="1200" dirty="0" err="1">
                <a:latin typeface="Consolas" panose="020B0609020204030204" pitchFamily="49" charset="0"/>
              </a:rPr>
              <a:t>Math.random</a:t>
            </a:r>
            <a:r>
              <a:rPr lang="de-DE" altLang="de-DE" sz="1200" dirty="0">
                <a:latin typeface="Consolas" panose="020B0609020204030204" pitchFamily="49" charset="0"/>
              </a:rPr>
              <a:t>() * 9 + 1);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b = </a:t>
            </a:r>
            <a:r>
              <a:rPr lang="de-DE" altLang="de-DE" sz="1200" dirty="0" err="1">
                <a:latin typeface="Consolas" panose="020B0609020204030204" pitchFamily="49" charset="0"/>
              </a:rPr>
              <a:t>Math.floor</a:t>
            </a:r>
            <a:r>
              <a:rPr lang="de-DE" altLang="de-DE" sz="1200" dirty="0">
                <a:latin typeface="Consolas" panose="020B0609020204030204" pitchFamily="49" charset="0"/>
              </a:rPr>
              <a:t>(</a:t>
            </a:r>
            <a:r>
              <a:rPr lang="de-DE" altLang="de-DE" sz="1200" dirty="0" err="1">
                <a:latin typeface="Consolas" panose="020B0609020204030204" pitchFamily="49" charset="0"/>
              </a:rPr>
              <a:t>Math.random</a:t>
            </a:r>
            <a:r>
              <a:rPr lang="de-DE" altLang="de-DE" sz="1200" dirty="0">
                <a:latin typeface="Consolas" panose="020B0609020204030204" pitchFamily="49" charset="0"/>
              </a:rPr>
              <a:t>() * 49 + 1);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prompt("was ist das Ergebnis aus " + a * b + " / " + a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b)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window.open</a:t>
            </a:r>
            <a:r>
              <a:rPr lang="de-DE" altLang="de-DE" sz="1200" dirty="0">
                <a:latin typeface="Consolas" panose="020B0609020204030204" pitchFamily="49" charset="0"/>
              </a:rPr>
              <a:t>("aufgabe_3.html");</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window.close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else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alert('falsches Ergebnis!');</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
        <p:nvSpPr>
          <p:cNvPr id="6" name="Textplatzhalter 2">
            <a:extLst>
              <a:ext uri="{FF2B5EF4-FFF2-40B4-BE49-F238E27FC236}">
                <a16:creationId xmlns:a16="http://schemas.microsoft.com/office/drawing/2014/main" id="{FAC7DD1F-15DC-4D68-9356-1E4E68A68326}"/>
              </a:ext>
            </a:extLst>
          </p:cNvPr>
          <p:cNvSpPr txBox="1">
            <a:spLocks/>
          </p:cNvSpPr>
          <p:nvPr/>
        </p:nvSpPr>
        <p:spPr>
          <a:xfrm>
            <a:off x="9418621" y="3429000"/>
            <a:ext cx="3093475"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Seite 3</a:t>
            </a:r>
          </a:p>
        </p:txBody>
      </p:sp>
      <p:sp>
        <p:nvSpPr>
          <p:cNvPr id="7" name="Titel 1">
            <a:extLst>
              <a:ext uri="{FF2B5EF4-FFF2-40B4-BE49-F238E27FC236}">
                <a16:creationId xmlns:a16="http://schemas.microsoft.com/office/drawing/2014/main" id="{CE312FAE-614B-4C27-B7F3-9DAE045C94AF}"/>
              </a:ext>
            </a:extLst>
          </p:cNvPr>
          <p:cNvSpPr txBox="1">
            <a:spLocks/>
          </p:cNvSpPr>
          <p:nvPr/>
        </p:nvSpPr>
        <p:spPr>
          <a:xfrm>
            <a:off x="1101536" y="211595"/>
            <a:ext cx="10293728" cy="547319"/>
          </a:xfrm>
          <a:prstGeom prst="rect">
            <a:avLst/>
          </a:prstGeom>
        </p:spPr>
        <p:txBody>
          <a:bodyPr anchor="ctr"/>
          <a:lstStyle>
            <a:lvl1pPr algn="ctr" defTabSz="914377" rtl="0" eaLnBrk="1" latinLnBrk="0" hangingPunct="1">
              <a:lnSpc>
                <a:spcPct val="90000"/>
              </a:lnSpc>
              <a:spcBef>
                <a:spcPct val="0"/>
              </a:spcBef>
              <a:buNone/>
              <a:defRPr sz="2000" b="1" kern="1200" cap="small" baseline="0">
                <a:solidFill>
                  <a:schemeClr val="tx1"/>
                </a:solidFill>
                <a:effectLst>
                  <a:outerShdw blurRad="38100" dist="38100" dir="2700000" algn="tl">
                    <a:srgbClr val="000000">
                      <a:alpha val="43137"/>
                    </a:srgbClr>
                  </a:outerShdw>
                </a:effectLst>
                <a:latin typeface="+mj-lt"/>
                <a:ea typeface="+mj-ea"/>
                <a:cs typeface="+mj-cs"/>
              </a:defRPr>
            </a:lvl1pPr>
          </a:lstStyle>
          <a:p>
            <a:r>
              <a:rPr lang="de-AT" dirty="0"/>
              <a:t>Kleine Übung</a:t>
            </a:r>
          </a:p>
        </p:txBody>
      </p:sp>
    </p:spTree>
    <p:extLst>
      <p:ext uri="{BB962C8B-B14F-4D97-AF65-F5344CB8AC3E}">
        <p14:creationId xmlns:p14="http://schemas.microsoft.com/office/powerpoint/2010/main" val="3989783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7FA2531-AC8A-4531-8D44-FBD255F90BCF}"/>
              </a:ext>
            </a:extLst>
          </p:cNvPr>
          <p:cNvSpPr>
            <a:spLocks noChangeArrowheads="1"/>
          </p:cNvSpPr>
          <p:nvPr/>
        </p:nvSpPr>
        <p:spPr bwMode="auto">
          <a:xfrm>
            <a:off x="6846326" y="1982452"/>
            <a:ext cx="4259499" cy="2893100"/>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i = 1;</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function</a:t>
            </a:r>
            <a:r>
              <a:rPr lang="de-DE" altLang="de-DE" sz="1400" dirty="0">
                <a:latin typeface="Consolas" panose="020B0609020204030204" pitchFamily="49" charset="0"/>
              </a:rPr>
              <a:t> f()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document.write</a:t>
            </a:r>
            <a:r>
              <a:rPr lang="de-DE" altLang="de-DE" sz="1400" dirty="0">
                <a:latin typeface="Consolas" panose="020B0609020204030204" pitchFamily="49" charset="0"/>
              </a:rPr>
              <a:t>(i + "&lt;</a:t>
            </a:r>
            <a:r>
              <a:rPr lang="de-DE" altLang="de-DE" sz="1400" dirty="0" err="1">
                <a:latin typeface="Consolas" panose="020B0609020204030204" pitchFamily="49" charset="0"/>
              </a:rPr>
              <a:t>br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i++;</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if</a:t>
            </a:r>
            <a:r>
              <a:rPr lang="de-DE" altLang="de-DE" sz="1400" dirty="0">
                <a:latin typeface="Consolas" panose="020B0609020204030204" pitchFamily="49" charset="0"/>
              </a:rPr>
              <a:t> (i &gt; 60)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clearInterval</a:t>
            </a:r>
            <a:r>
              <a:rPr lang="de-DE" altLang="de-DE" sz="1400" dirty="0">
                <a:latin typeface="Consolas" panose="020B0609020204030204" pitchFamily="49" charset="0"/>
              </a:rPr>
              <a:t>(</a:t>
            </a:r>
            <a:r>
              <a:rPr lang="de-DE" altLang="de-DE" sz="1400" dirty="0" err="1">
                <a:latin typeface="Consolas" panose="020B0609020204030204" pitchFamily="49" charset="0"/>
              </a:rPr>
              <a:t>intervall</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t>
            </a:r>
            <a:r>
              <a:rPr lang="de-DE" altLang="de-DE" sz="1400" dirty="0" err="1">
                <a:latin typeface="Consolas" panose="020B0609020204030204" pitchFamily="49" charset="0"/>
              </a:rPr>
              <a:t>intervall</a:t>
            </a:r>
            <a:r>
              <a:rPr lang="de-DE" altLang="de-DE" sz="1400" dirty="0">
                <a:latin typeface="Consolas" panose="020B0609020204030204" pitchFamily="49" charset="0"/>
              </a:rPr>
              <a:t> = </a:t>
            </a:r>
            <a:r>
              <a:rPr lang="de-DE" altLang="de-DE" sz="1400" dirty="0" err="1">
                <a:latin typeface="Consolas" panose="020B0609020204030204" pitchFamily="49" charset="0"/>
              </a:rPr>
              <a:t>setInterval</a:t>
            </a:r>
            <a:r>
              <a:rPr lang="de-DE" altLang="de-DE" sz="1400" dirty="0">
                <a:latin typeface="Consolas" panose="020B0609020204030204" pitchFamily="49" charset="0"/>
              </a:rPr>
              <a:t>(f, 1000);</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p>
        </p:txBody>
      </p:sp>
      <p:sp>
        <p:nvSpPr>
          <p:cNvPr id="5" name="Textfeld 4">
            <a:extLst>
              <a:ext uri="{FF2B5EF4-FFF2-40B4-BE49-F238E27FC236}">
                <a16:creationId xmlns:a16="http://schemas.microsoft.com/office/drawing/2014/main" id="{9FDFFD92-36F4-4EDD-9632-DFCE68760FC0}"/>
              </a:ext>
            </a:extLst>
          </p:cNvPr>
          <p:cNvSpPr txBox="1"/>
          <p:nvPr/>
        </p:nvSpPr>
        <p:spPr>
          <a:xfrm>
            <a:off x="334978" y="2402888"/>
            <a:ext cx="6102034" cy="954107"/>
          </a:xfrm>
          <a:prstGeom prst="rect">
            <a:avLst/>
          </a:prstGeom>
          <a:noFill/>
        </p:spPr>
        <p:txBody>
          <a:bodyPr wrap="square">
            <a:spAutoFit/>
          </a:bodyPr>
          <a:lstStyle/>
          <a:p>
            <a:r>
              <a:rPr lang="de-AT" sz="1400" b="0" cap="none" dirty="0">
                <a:latin typeface="+mn-lt"/>
                <a:ea typeface="+mn-ea"/>
                <a:cs typeface="+mn-cs"/>
              </a:rPr>
              <a:t>Das Programm von Seite 19 wird endlos weitergeführt. Sorge dafür, dass es nach einer Minute beendet wird. Nutze hierfür den </a:t>
            </a:r>
            <a:r>
              <a:rPr lang="de-AT" sz="1400" b="0" cap="none" dirty="0" err="1">
                <a:latin typeface="+mn-lt"/>
                <a:ea typeface="+mn-ea"/>
                <a:cs typeface="+mn-cs"/>
              </a:rPr>
              <a:t>clearInterval</a:t>
            </a:r>
            <a:r>
              <a:rPr lang="de-AT" sz="1400" b="0" cap="none" dirty="0">
                <a:latin typeface="+mn-lt"/>
                <a:ea typeface="+mn-ea"/>
                <a:cs typeface="+mn-cs"/>
              </a:rPr>
              <a:t>()-Befehl. Dieser wird auf die gleiche Weise wie die </a:t>
            </a:r>
            <a:r>
              <a:rPr lang="de-AT" sz="1400" b="0" cap="none" dirty="0" err="1">
                <a:latin typeface="+mn-lt"/>
                <a:ea typeface="+mn-ea"/>
                <a:cs typeface="+mn-cs"/>
              </a:rPr>
              <a:t>clearTimeout</a:t>
            </a:r>
            <a:r>
              <a:rPr lang="de-AT" sz="1400" b="0" cap="none" dirty="0">
                <a:latin typeface="+mn-lt"/>
                <a:ea typeface="+mn-ea"/>
                <a:cs typeface="+mn-cs"/>
              </a:rPr>
              <a:t>()-Methode verwendet.</a:t>
            </a:r>
            <a:endParaRPr lang="de-AT" sz="1400" dirty="0"/>
          </a:p>
        </p:txBody>
      </p:sp>
      <p:sp>
        <p:nvSpPr>
          <p:cNvPr id="9" name="Titel 1">
            <a:extLst>
              <a:ext uri="{FF2B5EF4-FFF2-40B4-BE49-F238E27FC236}">
                <a16:creationId xmlns:a16="http://schemas.microsoft.com/office/drawing/2014/main" id="{DD267771-D341-45FC-A0FB-C9D146655588}"/>
              </a:ext>
            </a:extLst>
          </p:cNvPr>
          <p:cNvSpPr>
            <a:spLocks noGrp="1"/>
          </p:cNvSpPr>
          <p:nvPr>
            <p:ph type="title"/>
          </p:nvPr>
        </p:nvSpPr>
        <p:spPr>
          <a:xfrm>
            <a:off x="949136" y="222423"/>
            <a:ext cx="10293728" cy="547319"/>
          </a:xfrm>
        </p:spPr>
        <p:txBody>
          <a:bodyPr/>
          <a:lstStyle/>
          <a:p>
            <a:r>
              <a:rPr lang="de-AT" dirty="0"/>
              <a:t>Kleine Übung</a:t>
            </a:r>
          </a:p>
        </p:txBody>
      </p:sp>
    </p:spTree>
    <p:extLst>
      <p:ext uri="{BB962C8B-B14F-4D97-AF65-F5344CB8AC3E}">
        <p14:creationId xmlns:p14="http://schemas.microsoft.com/office/powerpoint/2010/main" val="139705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a:solidFill>
                  <a:schemeClr val="tx1"/>
                </a:solidFill>
              </a:rPr>
              <a:t>Ende</a:t>
            </a:r>
            <a:br>
              <a:rPr lang="de-AT">
                <a:solidFill>
                  <a:schemeClr val="tx1"/>
                </a:solidFill>
              </a:rPr>
            </a:br>
            <a:r>
              <a:rPr lang="de-AT" sz="1400">
                <a:solidFill>
                  <a:schemeClr val="tx1"/>
                </a:solidFill>
                <a:effectLst/>
              </a:rPr>
              <a:t>Quelle: JavaScript</a:t>
            </a:r>
            <a:br>
              <a:rPr lang="de-AT" sz="1400">
                <a:solidFill>
                  <a:schemeClr val="tx1"/>
                </a:solidFill>
                <a:effectLst/>
              </a:rPr>
            </a:br>
            <a:r>
              <a:rPr lang="de-AT" sz="1400">
                <a:solidFill>
                  <a:schemeClr val="tx1"/>
                </a:solidFill>
                <a:effectLst/>
              </a:rPr>
              <a:t>Programmieren für Einsteiger</a:t>
            </a:r>
            <a:br>
              <a:rPr lang="de-AT" sz="1400">
                <a:solidFill>
                  <a:schemeClr val="tx1"/>
                </a:solidFill>
                <a:effectLst/>
              </a:rPr>
            </a:br>
            <a:r>
              <a:rPr lang="de-AT" sz="140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Syntaxfehler</a:t>
            </a:r>
          </a:p>
        </p:txBody>
      </p:sp>
      <p:pic>
        <p:nvPicPr>
          <p:cNvPr id="6" name="Grafik 5">
            <a:extLst>
              <a:ext uri="{FF2B5EF4-FFF2-40B4-BE49-F238E27FC236}">
                <a16:creationId xmlns:a16="http://schemas.microsoft.com/office/drawing/2014/main" id="{7A27F9FC-0625-4ECC-A2D9-B852BC168321}"/>
              </a:ext>
            </a:extLst>
          </p:cNvPr>
          <p:cNvPicPr>
            <a:picLocks noChangeAspect="1"/>
          </p:cNvPicPr>
          <p:nvPr/>
        </p:nvPicPr>
        <p:blipFill>
          <a:blip r:embed="rId2"/>
          <a:stretch>
            <a:fillRect/>
          </a:stretch>
        </p:blipFill>
        <p:spPr>
          <a:xfrm>
            <a:off x="1633537" y="909637"/>
            <a:ext cx="8924925" cy="5038725"/>
          </a:xfrm>
          <a:prstGeom prst="rect">
            <a:avLst/>
          </a:prstGeom>
        </p:spPr>
      </p:pic>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42A78-91B0-43BA-AEB2-977F0E429345}"/>
              </a:ext>
            </a:extLst>
          </p:cNvPr>
          <p:cNvSpPr>
            <a:spLocks noGrp="1"/>
          </p:cNvSpPr>
          <p:nvPr>
            <p:ph type="title"/>
          </p:nvPr>
        </p:nvSpPr>
        <p:spPr/>
        <p:txBody>
          <a:bodyPr/>
          <a:lstStyle/>
          <a:p>
            <a:r>
              <a:rPr lang="de-AT" dirty="0"/>
              <a:t>Ausnahmen für Laufzeitfehler erstellen</a:t>
            </a:r>
          </a:p>
        </p:txBody>
      </p:sp>
      <p:sp>
        <p:nvSpPr>
          <p:cNvPr id="3" name="Textplatzhalter 2">
            <a:extLst>
              <a:ext uri="{FF2B5EF4-FFF2-40B4-BE49-F238E27FC236}">
                <a16:creationId xmlns:a16="http://schemas.microsoft.com/office/drawing/2014/main" id="{8982FC2A-69BB-4BE0-9A6D-AE9677AB32DE}"/>
              </a:ext>
            </a:extLst>
          </p:cNvPr>
          <p:cNvSpPr>
            <a:spLocks noGrp="1"/>
          </p:cNvSpPr>
          <p:nvPr>
            <p:ph type="body" sz="quarter" idx="13"/>
          </p:nvPr>
        </p:nvSpPr>
        <p:spPr>
          <a:xfrm>
            <a:off x="73516" y="1594530"/>
            <a:ext cx="4553593" cy="996170"/>
          </a:xfrm>
        </p:spPr>
        <p:txBody>
          <a:bodyPr/>
          <a:lstStyle/>
          <a:p>
            <a:r>
              <a:rPr lang="de-AT" dirty="0"/>
              <a:t>Mit </a:t>
            </a:r>
            <a:r>
              <a:rPr lang="de-AT" dirty="0" err="1">
                <a:latin typeface="Consolas" panose="020B0609020204030204" pitchFamily="49" charset="0"/>
              </a:rPr>
              <a:t>try</a:t>
            </a:r>
            <a:r>
              <a:rPr lang="de-AT" dirty="0"/>
              <a:t> versucht das Programm die gewünschte Aktion auszuführen</a:t>
            </a:r>
          </a:p>
          <a:p>
            <a:r>
              <a:rPr lang="de-AT" dirty="0"/>
              <a:t>Ein </a:t>
            </a:r>
            <a:r>
              <a:rPr lang="de-AT" dirty="0" err="1">
                <a:latin typeface="Consolas" panose="020B0609020204030204" pitchFamily="49" charset="0"/>
              </a:rPr>
              <a:t>try</a:t>
            </a:r>
            <a:r>
              <a:rPr lang="de-AT" dirty="0"/>
              <a:t>-Block darf niemals allein stehen. Es muss sich ein </a:t>
            </a:r>
            <a:r>
              <a:rPr lang="de-AT" dirty="0">
                <a:latin typeface="Consolas" panose="020B0609020204030204" pitchFamily="49" charset="0"/>
              </a:rPr>
              <a:t>catch</a:t>
            </a:r>
            <a:r>
              <a:rPr lang="de-AT" dirty="0"/>
              <a:t>-Block anschließen</a:t>
            </a:r>
          </a:p>
        </p:txBody>
      </p:sp>
      <p:sp>
        <p:nvSpPr>
          <p:cNvPr id="5" name="Textfeld 4">
            <a:extLst>
              <a:ext uri="{FF2B5EF4-FFF2-40B4-BE49-F238E27FC236}">
                <a16:creationId xmlns:a16="http://schemas.microsoft.com/office/drawing/2014/main" id="{3D6341E7-BFCA-4C9B-A185-A10497C0E25E}"/>
              </a:ext>
            </a:extLst>
          </p:cNvPr>
          <p:cNvSpPr txBox="1"/>
          <p:nvPr/>
        </p:nvSpPr>
        <p:spPr>
          <a:xfrm>
            <a:off x="4627109" y="1077329"/>
            <a:ext cx="7496855" cy="310854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br>
              <a:rPr lang="de-AT" dirty="0"/>
            </a:br>
            <a:r>
              <a:rPr lang="de-AT" dirty="0" err="1"/>
              <a:t>let</a:t>
            </a:r>
            <a:r>
              <a:rPr lang="de-AT" dirty="0"/>
              <a:t> a = 1.123456789123456789123456789;</a:t>
            </a:r>
          </a:p>
          <a:p>
            <a:r>
              <a:rPr lang="de-AT" dirty="0" err="1"/>
              <a:t>let</a:t>
            </a:r>
            <a:r>
              <a:rPr lang="de-AT" dirty="0"/>
              <a:t> x = prompt("Wie viele Stellen sollen angezeigt werden?");</a:t>
            </a:r>
          </a:p>
          <a:p>
            <a:r>
              <a:rPr lang="de-AT" dirty="0" err="1"/>
              <a:t>try</a:t>
            </a:r>
            <a:r>
              <a:rPr lang="de-AT" dirty="0"/>
              <a:t> {</a:t>
            </a:r>
          </a:p>
          <a:p>
            <a:r>
              <a:rPr lang="de-DE" dirty="0"/>
              <a:t>    // reduziert die Anzahl der Nachkommastellen auf die Zahl</a:t>
            </a:r>
          </a:p>
          <a:p>
            <a:r>
              <a:rPr lang="de-DE" dirty="0"/>
              <a:t>    // die der User eingibt</a:t>
            </a:r>
            <a:endParaRPr lang="de-AT" dirty="0"/>
          </a:p>
          <a:p>
            <a:r>
              <a:rPr lang="de-AT" dirty="0"/>
              <a:t>    </a:t>
            </a:r>
            <a:r>
              <a:rPr lang="de-AT" dirty="0" err="1"/>
              <a:t>let</a:t>
            </a:r>
            <a:r>
              <a:rPr lang="de-AT" dirty="0"/>
              <a:t> b = </a:t>
            </a:r>
            <a:r>
              <a:rPr lang="de-AT" dirty="0" err="1"/>
              <a:t>a.toPrecision</a:t>
            </a:r>
            <a:r>
              <a:rPr lang="de-AT" dirty="0"/>
              <a:t>(x);</a:t>
            </a:r>
          </a:p>
          <a:p>
            <a:r>
              <a:rPr lang="de-AT" dirty="0"/>
              <a:t>    </a:t>
            </a:r>
            <a:r>
              <a:rPr lang="de-AT" dirty="0" err="1"/>
              <a:t>document.write</a:t>
            </a:r>
            <a:r>
              <a:rPr lang="de-AT" dirty="0"/>
              <a:t>("Wert mit der gewünschten Präzision: " + b + "&lt;</a:t>
            </a:r>
            <a:r>
              <a:rPr lang="de-AT" dirty="0" err="1"/>
              <a:t>br</a:t>
            </a:r>
            <a:r>
              <a:rPr lang="de-AT" dirty="0"/>
              <a:t>&gt;");</a:t>
            </a:r>
          </a:p>
          <a:p>
            <a:r>
              <a:rPr lang="de-AT" dirty="0"/>
              <a:t>}</a:t>
            </a:r>
          </a:p>
          <a:p>
            <a:r>
              <a:rPr lang="de-AT" dirty="0"/>
              <a:t>catch {</a:t>
            </a:r>
          </a:p>
          <a:p>
            <a:r>
              <a:rPr lang="de-AT" dirty="0"/>
              <a:t>    alert("Gib einen Wert zwischen 1 und 100 ein!");</a:t>
            </a:r>
          </a:p>
          <a:p>
            <a:r>
              <a:rPr lang="de-AT" dirty="0"/>
              <a:t>}</a:t>
            </a:r>
          </a:p>
          <a:p>
            <a:r>
              <a:rPr lang="de-AT" dirty="0" err="1"/>
              <a:t>document.write</a:t>
            </a:r>
            <a:r>
              <a:rPr lang="de-AT" dirty="0"/>
              <a:t>("Weitere Inhalte");</a:t>
            </a:r>
          </a:p>
        </p:txBody>
      </p:sp>
      <p:sp>
        <p:nvSpPr>
          <p:cNvPr id="9" name="Textfeld 8">
            <a:extLst>
              <a:ext uri="{FF2B5EF4-FFF2-40B4-BE49-F238E27FC236}">
                <a16:creationId xmlns:a16="http://schemas.microsoft.com/office/drawing/2014/main" id="{50CB9C2F-7788-49BB-8FD2-7E3DF03F4D67}"/>
              </a:ext>
            </a:extLst>
          </p:cNvPr>
          <p:cNvSpPr txBox="1"/>
          <p:nvPr/>
        </p:nvSpPr>
        <p:spPr>
          <a:xfrm>
            <a:off x="4692423" y="4635085"/>
            <a:ext cx="6102802" cy="116955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 </a:t>
            </a:r>
            <a:r>
              <a:rPr lang="de-AT" dirty="0"/>
              <a:t>Alternative für catch Block</a:t>
            </a:r>
          </a:p>
          <a:p>
            <a:r>
              <a:rPr lang="de-AT" dirty="0"/>
              <a:t>catch(</a:t>
            </a:r>
            <a:r>
              <a:rPr lang="de-AT" dirty="0" err="1"/>
              <a:t>err</a:t>
            </a:r>
            <a:r>
              <a:rPr lang="de-AT" dirty="0"/>
              <a:t>) {</a:t>
            </a:r>
          </a:p>
          <a:p>
            <a:r>
              <a:rPr lang="de-AT" dirty="0"/>
              <a:t>    alert(err.name);</a:t>
            </a:r>
          </a:p>
          <a:p>
            <a:r>
              <a:rPr lang="de-AT" dirty="0"/>
              <a:t>    alert(</a:t>
            </a:r>
            <a:r>
              <a:rPr lang="de-AT" dirty="0" err="1"/>
              <a:t>err.message</a:t>
            </a:r>
            <a:r>
              <a:rPr lang="de-AT" dirty="0"/>
              <a:t>);</a:t>
            </a:r>
          </a:p>
          <a:p>
            <a:r>
              <a:rPr lang="de-AT" dirty="0"/>
              <a:t>}</a:t>
            </a:r>
          </a:p>
        </p:txBody>
      </p:sp>
      <p:sp>
        <p:nvSpPr>
          <p:cNvPr id="10" name="Textplatzhalter 2">
            <a:extLst>
              <a:ext uri="{FF2B5EF4-FFF2-40B4-BE49-F238E27FC236}">
                <a16:creationId xmlns:a16="http://schemas.microsoft.com/office/drawing/2014/main" id="{745446FD-7581-4AF8-AD43-5B95587D35AF}"/>
              </a:ext>
            </a:extLst>
          </p:cNvPr>
          <p:cNvSpPr txBox="1">
            <a:spLocks/>
          </p:cNvSpPr>
          <p:nvPr/>
        </p:nvSpPr>
        <p:spPr>
          <a:xfrm>
            <a:off x="73516" y="4267301"/>
            <a:ext cx="4553593" cy="1834348"/>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Bei Laufzeitfehler, erzeugt JavaScript automatisch ein Objekt, das Details zum auftretenden Problem enthält</a:t>
            </a:r>
          </a:p>
          <a:p>
            <a:r>
              <a:rPr lang="de-AT" dirty="0"/>
              <a:t>Mit </a:t>
            </a:r>
            <a:r>
              <a:rPr lang="de-AT" dirty="0" err="1">
                <a:latin typeface="Consolas" panose="020B0609020204030204" pitchFamily="49" charset="0"/>
              </a:rPr>
              <a:t>err</a:t>
            </a:r>
            <a:r>
              <a:rPr lang="de-AT" dirty="0"/>
              <a:t> kann auf das Fehler-Objekt zugegriffen werden</a:t>
            </a:r>
          </a:p>
          <a:p>
            <a:r>
              <a:rPr lang="de-AT" dirty="0"/>
              <a:t>Attribute </a:t>
            </a:r>
            <a:r>
              <a:rPr lang="de-AT" dirty="0" err="1">
                <a:latin typeface="Consolas" panose="020B0609020204030204" pitchFamily="49" charset="0"/>
              </a:rPr>
              <a:t>name</a:t>
            </a:r>
            <a:r>
              <a:rPr lang="de-AT" dirty="0"/>
              <a:t> ist die Bezeichnung des Fehlers </a:t>
            </a:r>
          </a:p>
          <a:p>
            <a:r>
              <a:rPr lang="de-AT" dirty="0"/>
              <a:t>Attribut </a:t>
            </a:r>
            <a:r>
              <a:rPr lang="de-AT" dirty="0" err="1">
                <a:latin typeface="Consolas" panose="020B0609020204030204" pitchFamily="49" charset="0"/>
              </a:rPr>
              <a:t>message</a:t>
            </a:r>
            <a:r>
              <a:rPr lang="de-AT" dirty="0"/>
              <a:t> ist die Fehlermeldung</a:t>
            </a:r>
          </a:p>
        </p:txBody>
      </p:sp>
    </p:spTree>
    <p:extLst>
      <p:ext uri="{BB962C8B-B14F-4D97-AF65-F5344CB8AC3E}">
        <p14:creationId xmlns:p14="http://schemas.microsoft.com/office/powerpoint/2010/main" val="291465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58F64E-311A-440D-A2C6-53561D5C440B}"/>
              </a:ext>
            </a:extLst>
          </p:cNvPr>
          <p:cNvSpPr>
            <a:spLocks noGrp="1"/>
          </p:cNvSpPr>
          <p:nvPr>
            <p:ph type="title"/>
          </p:nvPr>
        </p:nvSpPr>
        <p:spPr/>
        <p:txBody>
          <a:bodyPr/>
          <a:lstStyle/>
          <a:p>
            <a:r>
              <a:rPr lang="de-AT" dirty="0"/>
              <a:t>JavaScript und Webbrowser</a:t>
            </a:r>
          </a:p>
        </p:txBody>
      </p:sp>
      <p:sp>
        <p:nvSpPr>
          <p:cNvPr id="3" name="Textplatzhalter 2">
            <a:extLst>
              <a:ext uri="{FF2B5EF4-FFF2-40B4-BE49-F238E27FC236}">
                <a16:creationId xmlns:a16="http://schemas.microsoft.com/office/drawing/2014/main" id="{92B08688-1227-42EF-900B-7D87FD8594C6}"/>
              </a:ext>
            </a:extLst>
          </p:cNvPr>
          <p:cNvSpPr>
            <a:spLocks noGrp="1"/>
          </p:cNvSpPr>
          <p:nvPr>
            <p:ph type="body" sz="quarter" idx="13"/>
          </p:nvPr>
        </p:nvSpPr>
        <p:spPr>
          <a:xfrm>
            <a:off x="949136" y="1455738"/>
            <a:ext cx="10293728" cy="4284763"/>
          </a:xfrm>
        </p:spPr>
        <p:txBody>
          <a:bodyPr/>
          <a:lstStyle/>
          <a:p>
            <a:r>
              <a:rPr lang="de-AT" dirty="0"/>
              <a:t>Wesentliches Hilfsmittel für Interaktion zwischen Webbrowser und JS-Programm = Events</a:t>
            </a:r>
          </a:p>
          <a:p>
            <a:pPr lvl="1"/>
            <a:r>
              <a:rPr lang="de-AT" dirty="0"/>
              <a:t>Wenn Anwender bestimmte Aktion durchführt, löst der Browser entsprechendes Event aus</a:t>
            </a:r>
          </a:p>
          <a:p>
            <a:pPr lvl="1"/>
            <a:r>
              <a:rPr lang="de-AT" dirty="0"/>
              <a:t>JS besitzt zahlreiche vorgefertigte Funktionen</a:t>
            </a:r>
          </a:p>
          <a:p>
            <a:r>
              <a:rPr lang="de-AT" dirty="0"/>
              <a:t>Browser </a:t>
            </a:r>
            <a:r>
              <a:rPr lang="de-AT" dirty="0" err="1"/>
              <a:t>Object</a:t>
            </a:r>
            <a:r>
              <a:rPr lang="de-AT" dirty="0"/>
              <a:t> Model (BOM)</a:t>
            </a:r>
          </a:p>
          <a:p>
            <a:pPr lvl="1"/>
            <a:r>
              <a:rPr lang="de-AT" dirty="0"/>
              <a:t>Dient dazu, die grundlegenden Eigenschaften des Browsers zu steuern</a:t>
            </a:r>
          </a:p>
          <a:p>
            <a:pPr lvl="1"/>
            <a:r>
              <a:rPr lang="de-AT" dirty="0"/>
              <a:t>Besondere Bedeutung: </a:t>
            </a:r>
            <a:r>
              <a:rPr lang="de-AT" dirty="0" err="1">
                <a:latin typeface="Consolas" panose="020B0609020204030204" pitchFamily="49" charset="0"/>
              </a:rPr>
              <a:t>window</a:t>
            </a:r>
            <a:r>
              <a:rPr lang="de-AT" dirty="0"/>
              <a:t>-Objekt (folgt noch ausführlicher)</a:t>
            </a:r>
          </a:p>
          <a:p>
            <a:pPr lvl="2"/>
            <a:r>
              <a:rPr lang="de-AT" dirty="0"/>
              <a:t>Grundlegende Eigenschaften des Fensters wie Größe festlegen</a:t>
            </a:r>
          </a:p>
          <a:p>
            <a:pPr lvl="2"/>
            <a:r>
              <a:rPr lang="de-AT" dirty="0">
                <a:latin typeface="Consolas" panose="020B0609020204030204" pitchFamily="49" charset="0"/>
              </a:rPr>
              <a:t>alert-</a:t>
            </a:r>
            <a:r>
              <a:rPr lang="de-AT" dirty="0"/>
              <a:t> und </a:t>
            </a:r>
            <a:r>
              <a:rPr lang="de-AT" dirty="0">
                <a:latin typeface="Consolas" panose="020B0609020204030204" pitchFamily="49" charset="0"/>
              </a:rPr>
              <a:t>prompt</a:t>
            </a:r>
            <a:r>
              <a:rPr lang="de-AT" dirty="0"/>
              <a:t>-Befehl gehören zu diesem Element</a:t>
            </a:r>
          </a:p>
          <a:p>
            <a:pPr lvl="2"/>
            <a:r>
              <a:rPr lang="de-AT" dirty="0" err="1">
                <a:latin typeface="Consolas" panose="020B0609020204030204" pitchFamily="49" charset="0"/>
              </a:rPr>
              <a:t>window</a:t>
            </a:r>
            <a:r>
              <a:rPr lang="de-AT" dirty="0"/>
              <a:t>-Objekt muss nicht ausdrücklich im Programm genannt werden (</a:t>
            </a:r>
            <a:r>
              <a:rPr lang="de-AT" dirty="0">
                <a:latin typeface="Consolas" panose="020B0609020204030204" pitchFamily="49" charset="0"/>
              </a:rPr>
              <a:t>alert()</a:t>
            </a:r>
            <a:r>
              <a:rPr lang="de-AT" dirty="0"/>
              <a:t> ist eigentlich </a:t>
            </a:r>
            <a:r>
              <a:rPr lang="de-AT" dirty="0" err="1">
                <a:latin typeface="Consolas" panose="020B0609020204030204" pitchFamily="49" charset="0"/>
              </a:rPr>
              <a:t>window.alert</a:t>
            </a:r>
            <a:r>
              <a:rPr lang="de-AT" dirty="0">
                <a:latin typeface="Consolas" panose="020B0609020204030204" pitchFamily="49" charset="0"/>
              </a:rPr>
              <a:t>()</a:t>
            </a:r>
            <a:r>
              <a:rPr lang="de-AT" dirty="0"/>
              <a:t>)</a:t>
            </a:r>
          </a:p>
          <a:p>
            <a:r>
              <a:rPr lang="de-AT" dirty="0" err="1"/>
              <a:t>Document</a:t>
            </a:r>
            <a:r>
              <a:rPr lang="de-AT" dirty="0"/>
              <a:t> </a:t>
            </a:r>
            <a:r>
              <a:rPr lang="de-AT" dirty="0" err="1"/>
              <a:t>Object</a:t>
            </a:r>
            <a:r>
              <a:rPr lang="de-AT" dirty="0"/>
              <a:t> Model (DOM)</a:t>
            </a:r>
          </a:p>
          <a:p>
            <a:pPr lvl="1"/>
            <a:r>
              <a:rPr lang="de-AT" dirty="0"/>
              <a:t>Abgeleitet vom BOM</a:t>
            </a:r>
          </a:p>
          <a:p>
            <a:pPr lvl="1"/>
            <a:r>
              <a:rPr lang="de-AT" dirty="0" err="1"/>
              <a:t>Bsp</a:t>
            </a:r>
            <a:r>
              <a:rPr lang="de-AT" dirty="0"/>
              <a:t> für </a:t>
            </a:r>
            <a:r>
              <a:rPr lang="de-AT" dirty="0" err="1">
                <a:latin typeface="Consolas" panose="020B0609020204030204" pitchFamily="49" charset="0"/>
              </a:rPr>
              <a:t>document</a:t>
            </a:r>
            <a:r>
              <a:rPr lang="de-AT" dirty="0"/>
              <a:t>-Objekt: </a:t>
            </a:r>
            <a:r>
              <a:rPr lang="de-AT" dirty="0" err="1">
                <a:latin typeface="Consolas" panose="020B0609020204030204" pitchFamily="49" charset="0"/>
              </a:rPr>
              <a:t>document.write</a:t>
            </a:r>
            <a:r>
              <a:rPr lang="de-AT" dirty="0"/>
              <a:t>-Befehl (</a:t>
            </a:r>
            <a:r>
              <a:rPr lang="de-AT" dirty="0" err="1">
                <a:latin typeface="Consolas" panose="020B0609020204030204" pitchFamily="49" charset="0"/>
              </a:rPr>
              <a:t>document.write</a:t>
            </a:r>
            <a:r>
              <a:rPr lang="de-AT" dirty="0">
                <a:latin typeface="Consolas" panose="020B0609020204030204" pitchFamily="49" charset="0"/>
              </a:rPr>
              <a:t>()</a:t>
            </a:r>
            <a:r>
              <a:rPr lang="de-AT" dirty="0"/>
              <a:t> ist eigentlich </a:t>
            </a:r>
            <a:r>
              <a:rPr lang="de-AT" dirty="0" err="1">
                <a:latin typeface="Consolas" panose="020B0609020204030204" pitchFamily="49" charset="0"/>
              </a:rPr>
              <a:t>window.document.write</a:t>
            </a:r>
            <a:r>
              <a:rPr lang="de-AT" dirty="0">
                <a:latin typeface="Consolas" panose="020B0609020204030204" pitchFamily="49" charset="0"/>
              </a:rPr>
              <a:t>()</a:t>
            </a:r>
            <a:r>
              <a:rPr lang="de-AT" dirty="0"/>
              <a:t> muss aber nicht geschrieben werden)</a:t>
            </a:r>
          </a:p>
          <a:p>
            <a:r>
              <a:rPr lang="de-AT" dirty="0"/>
              <a:t>CSS </a:t>
            </a:r>
            <a:r>
              <a:rPr lang="de-AT" dirty="0" err="1"/>
              <a:t>Object</a:t>
            </a:r>
            <a:r>
              <a:rPr lang="de-AT" dirty="0"/>
              <a:t> Model (CSSOM)</a:t>
            </a:r>
          </a:p>
          <a:p>
            <a:pPr lvl="1"/>
            <a:r>
              <a:rPr lang="de-AT" dirty="0"/>
              <a:t>Große Bedeutung</a:t>
            </a:r>
          </a:p>
          <a:p>
            <a:pPr lvl="1"/>
            <a:r>
              <a:rPr lang="de-AT" dirty="0"/>
              <a:t>Layout-Vorgaben die mit CSS angefertigt wurden, werden verändert (Schriftfarbe, Hintergrundfarbe, Größe, …)</a:t>
            </a:r>
          </a:p>
        </p:txBody>
      </p:sp>
    </p:spTree>
    <p:extLst>
      <p:ext uri="{BB962C8B-B14F-4D97-AF65-F5344CB8AC3E}">
        <p14:creationId xmlns:p14="http://schemas.microsoft.com/office/powerpoint/2010/main" val="147625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124D74-2AB1-45D5-A3AF-84A511224E1A}"/>
              </a:ext>
            </a:extLst>
          </p:cNvPr>
          <p:cNvSpPr>
            <a:spLocks noGrp="1"/>
          </p:cNvSpPr>
          <p:nvPr>
            <p:ph type="title"/>
          </p:nvPr>
        </p:nvSpPr>
        <p:spPr/>
        <p:txBody>
          <a:bodyPr/>
          <a:lstStyle/>
          <a:p>
            <a:r>
              <a:rPr lang="de-AT" dirty="0"/>
              <a:t>Browser Events</a:t>
            </a:r>
          </a:p>
        </p:txBody>
      </p:sp>
      <p:sp>
        <p:nvSpPr>
          <p:cNvPr id="3" name="Textplatzhalter 2">
            <a:extLst>
              <a:ext uri="{FF2B5EF4-FFF2-40B4-BE49-F238E27FC236}">
                <a16:creationId xmlns:a16="http://schemas.microsoft.com/office/drawing/2014/main" id="{6F7A4AA9-B9F3-4A59-9BF3-DE3BCCA593C9}"/>
              </a:ext>
            </a:extLst>
          </p:cNvPr>
          <p:cNvSpPr>
            <a:spLocks noGrp="1"/>
          </p:cNvSpPr>
          <p:nvPr>
            <p:ph type="body" sz="quarter" idx="13"/>
          </p:nvPr>
        </p:nvSpPr>
        <p:spPr>
          <a:xfrm>
            <a:off x="949136" y="1455738"/>
            <a:ext cx="10293728" cy="3898503"/>
          </a:xfrm>
        </p:spPr>
        <p:txBody>
          <a:bodyPr/>
          <a:lstStyle/>
          <a:p>
            <a:r>
              <a:rPr lang="de-AT" dirty="0"/>
              <a:t>Einige der wichtigsten Events:</a:t>
            </a:r>
          </a:p>
          <a:p>
            <a:pPr lvl="1"/>
            <a:r>
              <a:rPr lang="de-AT" dirty="0" err="1">
                <a:latin typeface="Consolas" panose="020B0609020204030204" pitchFamily="49" charset="0"/>
              </a:rPr>
              <a:t>click</a:t>
            </a:r>
            <a:r>
              <a:rPr lang="de-AT" dirty="0"/>
              <a:t>: Klick auf ein beliebiges Element</a:t>
            </a:r>
          </a:p>
          <a:p>
            <a:pPr lvl="1"/>
            <a:r>
              <a:rPr lang="de-AT" dirty="0" err="1">
                <a:latin typeface="Consolas" panose="020B0609020204030204" pitchFamily="49" charset="0"/>
              </a:rPr>
              <a:t>contextmenu</a:t>
            </a:r>
            <a:r>
              <a:rPr lang="de-AT" dirty="0"/>
              <a:t>: Klick mit der rechten Maustaste auf ein beliebiges Element</a:t>
            </a:r>
          </a:p>
          <a:p>
            <a:pPr lvl="1"/>
            <a:r>
              <a:rPr lang="de-AT" dirty="0" err="1">
                <a:latin typeface="Consolas" panose="020B0609020204030204" pitchFamily="49" charset="0"/>
              </a:rPr>
              <a:t>mouseover</a:t>
            </a:r>
            <a:r>
              <a:rPr lang="de-AT" dirty="0"/>
              <a:t>: Cursor wird auf ein Element bewegt</a:t>
            </a:r>
          </a:p>
          <a:p>
            <a:pPr lvl="1"/>
            <a:r>
              <a:rPr lang="de-AT" dirty="0" err="1">
                <a:latin typeface="Consolas" panose="020B0609020204030204" pitchFamily="49" charset="0"/>
              </a:rPr>
              <a:t>mouseout</a:t>
            </a:r>
            <a:r>
              <a:rPr lang="de-AT" dirty="0"/>
              <a:t>: Cursor wird von einem Element entfernt</a:t>
            </a:r>
          </a:p>
          <a:p>
            <a:pPr lvl="1"/>
            <a:r>
              <a:rPr lang="de-AT" dirty="0" err="1">
                <a:latin typeface="Consolas" panose="020B0609020204030204" pitchFamily="49" charset="0"/>
              </a:rPr>
              <a:t>mousedown</a:t>
            </a:r>
            <a:r>
              <a:rPr lang="de-AT" dirty="0"/>
              <a:t>: Maustaste wird gedrückt</a:t>
            </a:r>
          </a:p>
          <a:p>
            <a:pPr lvl="1"/>
            <a:r>
              <a:rPr lang="de-AT" dirty="0" err="1">
                <a:latin typeface="Consolas" panose="020B0609020204030204" pitchFamily="49" charset="0"/>
              </a:rPr>
              <a:t>mouseup</a:t>
            </a:r>
            <a:r>
              <a:rPr lang="de-AT" dirty="0"/>
              <a:t>: Maustaste wird losgelassen</a:t>
            </a:r>
          </a:p>
          <a:p>
            <a:pPr lvl="1"/>
            <a:r>
              <a:rPr lang="de-AT" dirty="0" err="1">
                <a:latin typeface="Consolas" panose="020B0609020204030204" pitchFamily="49" charset="0"/>
              </a:rPr>
              <a:t>mousemove</a:t>
            </a:r>
            <a:r>
              <a:rPr lang="de-AT" dirty="0"/>
              <a:t>: Maus wird bewegt</a:t>
            </a:r>
          </a:p>
          <a:p>
            <a:pPr lvl="1"/>
            <a:r>
              <a:rPr lang="de-AT" dirty="0" err="1">
                <a:latin typeface="Consolas" panose="020B0609020204030204" pitchFamily="49" charset="0"/>
              </a:rPr>
              <a:t>dblclick</a:t>
            </a:r>
            <a:r>
              <a:rPr lang="de-AT" dirty="0"/>
              <a:t>: Doppelklick auf das Element</a:t>
            </a:r>
          </a:p>
          <a:p>
            <a:pPr lvl="1"/>
            <a:r>
              <a:rPr lang="de-AT" dirty="0" err="1">
                <a:latin typeface="Consolas" panose="020B0609020204030204" pitchFamily="49" charset="0"/>
              </a:rPr>
              <a:t>submit</a:t>
            </a:r>
            <a:r>
              <a:rPr lang="de-AT" dirty="0"/>
              <a:t>: Formular wird abgeschickt</a:t>
            </a:r>
          </a:p>
          <a:p>
            <a:pPr lvl="1"/>
            <a:r>
              <a:rPr lang="de-AT" dirty="0" err="1">
                <a:latin typeface="Consolas" panose="020B0609020204030204" pitchFamily="49" charset="0"/>
              </a:rPr>
              <a:t>focus</a:t>
            </a:r>
            <a:r>
              <a:rPr lang="de-AT" dirty="0"/>
              <a:t>: Anwender setzt den Fokus auf ein Element</a:t>
            </a:r>
          </a:p>
          <a:p>
            <a:pPr lvl="1"/>
            <a:r>
              <a:rPr lang="de-AT" dirty="0" err="1">
                <a:latin typeface="Consolas" panose="020B0609020204030204" pitchFamily="49" charset="0"/>
              </a:rPr>
              <a:t>keydown</a:t>
            </a:r>
            <a:r>
              <a:rPr lang="de-AT" dirty="0"/>
              <a:t>: Drücken einer Taste auf der Tastatur</a:t>
            </a:r>
          </a:p>
          <a:p>
            <a:pPr lvl="1"/>
            <a:r>
              <a:rPr lang="de-AT" dirty="0" err="1">
                <a:latin typeface="Consolas" panose="020B0609020204030204" pitchFamily="49" charset="0"/>
              </a:rPr>
              <a:t>keyup</a:t>
            </a:r>
            <a:r>
              <a:rPr lang="de-AT" dirty="0"/>
              <a:t>: Loslassen einer Taste auf der Tastatur</a:t>
            </a:r>
          </a:p>
          <a:p>
            <a:pPr lvl="1"/>
            <a:r>
              <a:rPr lang="de-AT" dirty="0" err="1">
                <a:latin typeface="Consolas" panose="020B0609020204030204" pitchFamily="49" charset="0"/>
              </a:rPr>
              <a:t>DOMContentLoaded</a:t>
            </a:r>
            <a:r>
              <a:rPr lang="de-AT" dirty="0"/>
              <a:t>: Wird ausgelöst, wenn der HTML-Inhalt der Seite geladen ist</a:t>
            </a:r>
          </a:p>
          <a:p>
            <a:pPr lvl="1"/>
            <a:r>
              <a:rPr lang="de-AT" dirty="0" err="1">
                <a:latin typeface="Consolas" panose="020B0609020204030204" pitchFamily="49" charset="0"/>
              </a:rPr>
              <a:t>transitioned</a:t>
            </a:r>
            <a:r>
              <a:rPr lang="de-AT" dirty="0"/>
              <a:t>: Ende einer CSS-Animation</a:t>
            </a:r>
          </a:p>
        </p:txBody>
      </p:sp>
    </p:spTree>
    <p:extLst>
      <p:ext uri="{BB962C8B-B14F-4D97-AF65-F5344CB8AC3E}">
        <p14:creationId xmlns:p14="http://schemas.microsoft.com/office/powerpoint/2010/main" val="155791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D550E-E2D6-4514-949C-8E3876205352}"/>
              </a:ext>
            </a:extLst>
          </p:cNvPr>
          <p:cNvSpPr>
            <a:spLocks noGrp="1"/>
          </p:cNvSpPr>
          <p:nvPr>
            <p:ph type="title"/>
          </p:nvPr>
        </p:nvSpPr>
        <p:spPr/>
        <p:txBody>
          <a:bodyPr/>
          <a:lstStyle/>
          <a:p>
            <a:r>
              <a:rPr lang="de-AT" dirty="0"/>
              <a:t>Auf Events reagieren</a:t>
            </a:r>
            <a:br>
              <a:rPr lang="de-AT" dirty="0"/>
            </a:br>
            <a:r>
              <a:rPr lang="de-AT" dirty="0"/>
              <a:t>Beispiel 1</a:t>
            </a:r>
          </a:p>
        </p:txBody>
      </p:sp>
      <p:sp>
        <p:nvSpPr>
          <p:cNvPr id="5" name="Textfeld 4">
            <a:extLst>
              <a:ext uri="{FF2B5EF4-FFF2-40B4-BE49-F238E27FC236}">
                <a16:creationId xmlns:a16="http://schemas.microsoft.com/office/drawing/2014/main" id="{96289468-7540-41E4-8BC0-2400FD346B67}"/>
              </a:ext>
            </a:extLst>
          </p:cNvPr>
          <p:cNvSpPr txBox="1"/>
          <p:nvPr/>
        </p:nvSpPr>
        <p:spPr>
          <a:xfrm>
            <a:off x="1038225" y="2532511"/>
            <a:ext cx="10115550"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a:t>
            </a:r>
            <a:r>
              <a:rPr lang="de-AT" dirty="0" err="1"/>
              <a:t>head</a:t>
            </a:r>
            <a:r>
              <a:rPr lang="de-AT" dirty="0"/>
              <a:t>&gt;</a:t>
            </a:r>
          </a:p>
          <a:p>
            <a:r>
              <a:rPr lang="de-AT" dirty="0"/>
              <a:t>    &lt;</a:t>
            </a:r>
            <a:r>
              <a:rPr lang="de-AT" dirty="0" err="1"/>
              <a:t>body</a:t>
            </a:r>
            <a:r>
              <a:rPr lang="de-AT" dirty="0"/>
              <a:t>&gt;</a:t>
            </a:r>
          </a:p>
          <a:p>
            <a:r>
              <a:rPr lang="de-AT" dirty="0"/>
              <a:t>        &lt;</a:t>
            </a:r>
            <a:r>
              <a:rPr lang="de-AT" dirty="0" err="1"/>
              <a:t>input</a:t>
            </a:r>
            <a:r>
              <a:rPr lang="de-AT" dirty="0"/>
              <a:t> </a:t>
            </a:r>
            <a:r>
              <a:rPr lang="de-AT" dirty="0" err="1"/>
              <a:t>value</a:t>
            </a:r>
            <a:r>
              <a:rPr lang="de-AT" dirty="0"/>
              <a:t>="Hier klicken!" </a:t>
            </a:r>
            <a:r>
              <a:rPr lang="de-AT" dirty="0" err="1"/>
              <a:t>onclick</a:t>
            </a:r>
            <a:r>
              <a:rPr lang="de-AT" dirty="0"/>
              <a:t>="alert('Du hast den Button geklickt!')" type="</a:t>
            </a:r>
            <a:r>
              <a:rPr lang="de-AT" dirty="0" err="1"/>
              <a:t>button</a:t>
            </a:r>
            <a:r>
              <a:rPr lang="de-AT" dirty="0"/>
              <a:t>"&gt;</a:t>
            </a:r>
          </a:p>
          <a:p>
            <a:r>
              <a:rPr lang="de-AT" dirty="0"/>
              <a:t>    &lt;/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188186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D550E-E2D6-4514-949C-8E3876205352}"/>
              </a:ext>
            </a:extLst>
          </p:cNvPr>
          <p:cNvSpPr>
            <a:spLocks noGrp="1"/>
          </p:cNvSpPr>
          <p:nvPr>
            <p:ph type="title"/>
          </p:nvPr>
        </p:nvSpPr>
        <p:spPr/>
        <p:txBody>
          <a:bodyPr/>
          <a:lstStyle/>
          <a:p>
            <a:r>
              <a:rPr lang="de-AT" dirty="0"/>
              <a:t>Auf Events reagieren</a:t>
            </a:r>
            <a:br>
              <a:rPr lang="de-AT" dirty="0"/>
            </a:br>
            <a:r>
              <a:rPr lang="de-AT" dirty="0"/>
              <a:t>Beispiel 2</a:t>
            </a:r>
          </a:p>
        </p:txBody>
      </p:sp>
      <p:sp>
        <p:nvSpPr>
          <p:cNvPr id="7" name="Textfeld 6">
            <a:extLst>
              <a:ext uri="{FF2B5EF4-FFF2-40B4-BE49-F238E27FC236}">
                <a16:creationId xmlns:a16="http://schemas.microsoft.com/office/drawing/2014/main" id="{C002E0E8-9FEC-4644-9039-F4D8F94FEA95}"/>
              </a:ext>
            </a:extLst>
          </p:cNvPr>
          <p:cNvSpPr txBox="1"/>
          <p:nvPr/>
        </p:nvSpPr>
        <p:spPr>
          <a:xfrm>
            <a:off x="2039030" y="1771880"/>
            <a:ext cx="8113939" cy="3539430"/>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a:t>
            </a:r>
            <a:r>
              <a:rPr lang="de-AT" dirty="0" err="1"/>
              <a:t>head</a:t>
            </a:r>
            <a:r>
              <a:rPr lang="de-AT" dirty="0"/>
              <a:t>&gt;</a:t>
            </a:r>
          </a:p>
          <a:p>
            <a:r>
              <a:rPr lang="de-AT" dirty="0"/>
              <a:t>    &lt;</a:t>
            </a:r>
            <a:r>
              <a:rPr lang="de-AT" dirty="0" err="1"/>
              <a:t>body</a:t>
            </a:r>
            <a:r>
              <a:rPr lang="de-AT" dirty="0"/>
              <a:t>&gt;</a:t>
            </a:r>
          </a:p>
          <a:p>
            <a:r>
              <a:rPr lang="de-AT" dirty="0"/>
              <a:t>        &lt;</a:t>
            </a:r>
            <a:r>
              <a:rPr lang="de-AT" dirty="0" err="1"/>
              <a:t>input</a:t>
            </a:r>
            <a:r>
              <a:rPr lang="de-AT" dirty="0"/>
              <a:t> </a:t>
            </a:r>
            <a:r>
              <a:rPr lang="de-AT" dirty="0" err="1"/>
              <a:t>value</a:t>
            </a:r>
            <a:r>
              <a:rPr lang="de-AT" dirty="0"/>
              <a:t>="Hier klicken!" </a:t>
            </a:r>
            <a:r>
              <a:rPr lang="de-AT" dirty="0" err="1"/>
              <a:t>onclick</a:t>
            </a:r>
            <a:r>
              <a:rPr lang="de-AT" dirty="0"/>
              <a:t>="</a:t>
            </a:r>
            <a:r>
              <a:rPr lang="de-AT" dirty="0" err="1"/>
              <a:t>verdopplung</a:t>
            </a:r>
            <a:r>
              <a:rPr lang="de-AT" dirty="0"/>
              <a:t>()" type="</a:t>
            </a:r>
            <a:r>
              <a:rPr lang="de-AT" dirty="0" err="1"/>
              <a:t>button</a:t>
            </a:r>
            <a:r>
              <a:rPr lang="de-AT" dirty="0"/>
              <a:t>"&gt;</a:t>
            </a:r>
          </a:p>
          <a:p>
            <a:r>
              <a:rPr lang="de-AT" dirty="0"/>
              <a:t>        &lt;</a:t>
            </a:r>
            <a:r>
              <a:rPr lang="de-AT" dirty="0" err="1"/>
              <a:t>script</a:t>
            </a:r>
            <a:r>
              <a:rPr lang="de-AT" dirty="0"/>
              <a:t>&gt;</a:t>
            </a:r>
          </a:p>
          <a:p>
            <a:r>
              <a:rPr lang="de-AT" dirty="0"/>
              <a:t>            </a:t>
            </a:r>
            <a:r>
              <a:rPr lang="de-AT" dirty="0" err="1"/>
              <a:t>function</a:t>
            </a:r>
            <a:r>
              <a:rPr lang="de-AT" dirty="0"/>
              <a:t> </a:t>
            </a:r>
            <a:r>
              <a:rPr lang="de-AT" dirty="0" err="1"/>
              <a:t>verdopplung</a:t>
            </a:r>
            <a:r>
              <a:rPr lang="de-AT" dirty="0"/>
              <a:t>() {</a:t>
            </a:r>
          </a:p>
          <a:p>
            <a:r>
              <a:rPr lang="de-AT" dirty="0"/>
              <a:t>                </a:t>
            </a:r>
            <a:r>
              <a:rPr lang="de-AT" dirty="0" err="1"/>
              <a:t>let</a:t>
            </a:r>
            <a:r>
              <a:rPr lang="de-AT" dirty="0"/>
              <a:t> zahl = prompt("Gib eine Zahl ein:");</a:t>
            </a:r>
          </a:p>
          <a:p>
            <a:r>
              <a:rPr lang="de-AT" dirty="0"/>
              <a:t>                zahl *= 2;</a:t>
            </a:r>
          </a:p>
          <a:p>
            <a:r>
              <a:rPr lang="de-AT" dirty="0"/>
              <a:t>                alert("Doppelter Wert: " + zahl);</a:t>
            </a:r>
          </a:p>
          <a:p>
            <a:r>
              <a:rPr lang="de-AT" dirty="0"/>
              <a:t>            }</a:t>
            </a:r>
          </a:p>
          <a:p>
            <a:r>
              <a:rPr lang="de-AT" dirty="0"/>
              <a:t>        &lt;/</a:t>
            </a:r>
            <a:r>
              <a:rPr lang="de-AT" dirty="0" err="1"/>
              <a:t>script</a:t>
            </a:r>
            <a:r>
              <a:rPr lang="de-AT" dirty="0"/>
              <a:t>&gt;</a:t>
            </a:r>
          </a:p>
          <a:p>
            <a:r>
              <a:rPr lang="de-AT" dirty="0"/>
              <a:t>    &lt;/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368653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83502-4117-40C7-93FB-86652B0E4032}"/>
              </a:ext>
            </a:extLst>
          </p:cNvPr>
          <p:cNvSpPr>
            <a:spLocks noGrp="1"/>
          </p:cNvSpPr>
          <p:nvPr>
            <p:ph type="title"/>
          </p:nvPr>
        </p:nvSpPr>
        <p:spPr/>
        <p:txBody>
          <a:bodyPr/>
          <a:lstStyle/>
          <a:p>
            <a:r>
              <a:rPr lang="de-AT" dirty="0"/>
              <a:t>Auf Events reagieren</a:t>
            </a:r>
            <a:br>
              <a:rPr lang="de-AT" dirty="0"/>
            </a:br>
            <a:r>
              <a:rPr lang="de-AT" dirty="0"/>
              <a:t>Beispiel 3</a:t>
            </a:r>
          </a:p>
        </p:txBody>
      </p:sp>
      <p:sp>
        <p:nvSpPr>
          <p:cNvPr id="5" name="Textfeld 4">
            <a:extLst>
              <a:ext uri="{FF2B5EF4-FFF2-40B4-BE49-F238E27FC236}">
                <a16:creationId xmlns:a16="http://schemas.microsoft.com/office/drawing/2014/main" id="{5883CE4D-167F-43AC-9A04-FCBE1EC63E98}"/>
              </a:ext>
            </a:extLst>
          </p:cNvPr>
          <p:cNvSpPr txBox="1"/>
          <p:nvPr/>
        </p:nvSpPr>
        <p:spPr>
          <a:xfrm>
            <a:off x="410294" y="1412065"/>
            <a:ext cx="8754154" cy="418576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a:t>
            </a:r>
            <a:r>
              <a:rPr lang="de-AT" dirty="0" err="1"/>
              <a:t>head</a:t>
            </a:r>
            <a:r>
              <a:rPr lang="de-AT" dirty="0"/>
              <a:t>&gt;</a:t>
            </a:r>
          </a:p>
          <a:p>
            <a:r>
              <a:rPr lang="de-AT" dirty="0"/>
              <a:t>    &lt;</a:t>
            </a:r>
            <a:r>
              <a:rPr lang="de-AT" dirty="0" err="1"/>
              <a:t>body</a:t>
            </a:r>
            <a:r>
              <a:rPr lang="de-AT" dirty="0"/>
              <a:t>&gt;</a:t>
            </a:r>
          </a:p>
          <a:p>
            <a:r>
              <a:rPr lang="de-AT" dirty="0"/>
              <a:t>        &lt;p&gt; Absatz 1&lt;/p&gt;</a:t>
            </a:r>
          </a:p>
          <a:p>
            <a:r>
              <a:rPr lang="de-AT" dirty="0"/>
              <a:t>        &lt;p </a:t>
            </a:r>
            <a:r>
              <a:rPr lang="de-AT" dirty="0" err="1"/>
              <a:t>id</a:t>
            </a:r>
            <a:r>
              <a:rPr lang="de-AT" dirty="0"/>
              <a:t>="</a:t>
            </a:r>
            <a:r>
              <a:rPr lang="de-AT" dirty="0" err="1"/>
              <a:t>absatz</a:t>
            </a:r>
            <a:r>
              <a:rPr lang="de-AT" dirty="0"/>
              <a:t>"&gt;Absatz 2&lt;/p&gt;</a:t>
            </a:r>
          </a:p>
          <a:p>
            <a:r>
              <a:rPr lang="de-AT" dirty="0"/>
              <a:t>        &lt;p&gt;Absatz 3&lt;/p&gt;</a:t>
            </a:r>
          </a:p>
          <a:p>
            <a:r>
              <a:rPr lang="de-AT" dirty="0"/>
              <a:t>        &lt;</a:t>
            </a:r>
            <a:r>
              <a:rPr lang="de-AT" dirty="0" err="1"/>
              <a:t>script</a:t>
            </a:r>
            <a:r>
              <a:rPr lang="de-AT" dirty="0"/>
              <a:t>&gt;</a:t>
            </a:r>
          </a:p>
          <a:p>
            <a:r>
              <a:rPr lang="de-AT" dirty="0"/>
              <a:t>            // Name des entsprechenden HTML-Elements nennen</a:t>
            </a:r>
          </a:p>
          <a:p>
            <a:r>
              <a:rPr lang="de-AT" dirty="0"/>
              <a:t>            // nach dem Punkt folgt Art des Events mit vorangestelltem Präfix "on"</a:t>
            </a:r>
          </a:p>
          <a:p>
            <a:r>
              <a:rPr lang="de-AT" dirty="0"/>
              <a:t>            // diesem Ausdruck dann eine Funktion zuweisen</a:t>
            </a:r>
          </a:p>
          <a:p>
            <a:r>
              <a:rPr lang="de-AT" dirty="0"/>
              <a:t>            </a:t>
            </a:r>
            <a:r>
              <a:rPr lang="de-AT" dirty="0" err="1"/>
              <a:t>absatz.onmouseover</a:t>
            </a:r>
            <a:r>
              <a:rPr lang="de-AT" dirty="0"/>
              <a:t> = </a:t>
            </a:r>
            <a:r>
              <a:rPr lang="de-AT" dirty="0" err="1"/>
              <a:t>function</a:t>
            </a:r>
            <a:r>
              <a:rPr lang="de-AT" dirty="0"/>
              <a:t>() {</a:t>
            </a:r>
          </a:p>
          <a:p>
            <a:r>
              <a:rPr lang="de-AT" dirty="0"/>
              <a:t>                alert("Hier befindet sich Absatz 2..");</a:t>
            </a:r>
          </a:p>
          <a:p>
            <a:r>
              <a:rPr lang="de-AT" dirty="0"/>
              <a:t>            }</a:t>
            </a:r>
          </a:p>
          <a:p>
            <a:r>
              <a:rPr lang="de-AT" dirty="0"/>
              <a:t>        &lt;/</a:t>
            </a:r>
            <a:r>
              <a:rPr lang="de-AT" dirty="0" err="1"/>
              <a:t>script</a:t>
            </a:r>
            <a:r>
              <a:rPr lang="de-AT" dirty="0"/>
              <a:t>&gt;</a:t>
            </a:r>
          </a:p>
          <a:p>
            <a:r>
              <a:rPr lang="de-AT" dirty="0"/>
              <a:t>    &lt;/</a:t>
            </a:r>
            <a:r>
              <a:rPr lang="de-AT" dirty="0" err="1"/>
              <a:t>body</a:t>
            </a:r>
            <a:r>
              <a:rPr lang="de-AT" dirty="0"/>
              <a:t>&gt;</a:t>
            </a:r>
          </a:p>
          <a:p>
            <a:r>
              <a:rPr lang="de-AT" dirty="0"/>
              <a:t>&lt;/</a:t>
            </a:r>
            <a:r>
              <a:rPr lang="de-AT" dirty="0" err="1"/>
              <a:t>html</a:t>
            </a:r>
            <a:r>
              <a:rPr lang="de-AT" dirty="0"/>
              <a:t>&gt;</a:t>
            </a:r>
          </a:p>
        </p:txBody>
      </p:sp>
      <p:sp>
        <p:nvSpPr>
          <p:cNvPr id="6" name="Textplatzhalter 2">
            <a:extLst>
              <a:ext uri="{FF2B5EF4-FFF2-40B4-BE49-F238E27FC236}">
                <a16:creationId xmlns:a16="http://schemas.microsoft.com/office/drawing/2014/main" id="{4568944A-2CAB-47C1-B058-8E01D8C163A7}"/>
              </a:ext>
            </a:extLst>
          </p:cNvPr>
          <p:cNvSpPr>
            <a:spLocks noGrp="1"/>
          </p:cNvSpPr>
          <p:nvPr>
            <p:ph type="body" sz="quarter" idx="13"/>
          </p:nvPr>
        </p:nvSpPr>
        <p:spPr>
          <a:xfrm>
            <a:off x="410294" y="1000425"/>
            <a:ext cx="5590456" cy="608372"/>
          </a:xfrm>
        </p:spPr>
        <p:txBody>
          <a:bodyPr/>
          <a:lstStyle/>
          <a:p>
            <a:r>
              <a:rPr lang="de-AT" dirty="0"/>
              <a:t>Auf HTML-Element per </a:t>
            </a:r>
            <a:r>
              <a:rPr lang="de-AT" dirty="0" err="1">
                <a:latin typeface="Consolas" panose="020B0609020204030204" pitchFamily="49" charset="0"/>
              </a:rPr>
              <a:t>id</a:t>
            </a:r>
            <a:r>
              <a:rPr lang="de-AT" dirty="0"/>
              <a:t>-Attribut zugreifen</a:t>
            </a:r>
          </a:p>
          <a:p>
            <a:pPr marL="0" indent="0">
              <a:buNone/>
            </a:pPr>
            <a:endParaRPr lang="de-AT" dirty="0"/>
          </a:p>
        </p:txBody>
      </p:sp>
      <p:sp>
        <p:nvSpPr>
          <p:cNvPr id="10" name="Textfeld 9">
            <a:extLst>
              <a:ext uri="{FF2B5EF4-FFF2-40B4-BE49-F238E27FC236}">
                <a16:creationId xmlns:a16="http://schemas.microsoft.com/office/drawing/2014/main" id="{3285002B-3906-4E55-B6E1-C91E35B9EF1B}"/>
              </a:ext>
            </a:extLst>
          </p:cNvPr>
          <p:cNvSpPr txBox="1"/>
          <p:nvPr/>
        </p:nvSpPr>
        <p:spPr>
          <a:xfrm>
            <a:off x="2047195" y="5272799"/>
            <a:ext cx="6102802" cy="1169551"/>
          </a:xfrm>
          <a:prstGeom prst="rect">
            <a:avLst/>
          </a:prstGeom>
          <a:solidFill>
            <a:schemeClr val="bg1"/>
          </a:solid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 Variante 2</a:t>
            </a:r>
          </a:p>
          <a:p>
            <a:r>
              <a:rPr lang="de-DE" dirty="0" err="1"/>
              <a:t>function</a:t>
            </a:r>
            <a:r>
              <a:rPr lang="de-DE" dirty="0"/>
              <a:t> </a:t>
            </a:r>
            <a:r>
              <a:rPr lang="de-DE" dirty="0" err="1"/>
              <a:t>nachricht</a:t>
            </a:r>
            <a:r>
              <a:rPr lang="de-DE" dirty="0"/>
              <a:t>() {</a:t>
            </a:r>
          </a:p>
          <a:p>
            <a:r>
              <a:rPr lang="de-DE" dirty="0"/>
              <a:t>    alert("Hier befindet sich Absatz 2.."); </a:t>
            </a:r>
          </a:p>
          <a:p>
            <a:r>
              <a:rPr lang="de-DE" dirty="0"/>
              <a:t>}</a:t>
            </a:r>
          </a:p>
          <a:p>
            <a:r>
              <a:rPr lang="de-DE" dirty="0" err="1"/>
              <a:t>absatz.onmouseover</a:t>
            </a:r>
            <a:r>
              <a:rPr lang="de-DE" dirty="0"/>
              <a:t> = </a:t>
            </a:r>
            <a:r>
              <a:rPr lang="de-DE" dirty="0" err="1"/>
              <a:t>nachricht</a:t>
            </a:r>
            <a:r>
              <a:rPr lang="de-DE" dirty="0"/>
              <a:t>;</a:t>
            </a:r>
          </a:p>
        </p:txBody>
      </p:sp>
      <p:sp>
        <p:nvSpPr>
          <p:cNvPr id="12" name="Textfeld 11">
            <a:extLst>
              <a:ext uri="{FF2B5EF4-FFF2-40B4-BE49-F238E27FC236}">
                <a16:creationId xmlns:a16="http://schemas.microsoft.com/office/drawing/2014/main" id="{D077049D-106B-4CE5-B2BB-B0CAF3540DBD}"/>
              </a:ext>
            </a:extLst>
          </p:cNvPr>
          <p:cNvSpPr txBox="1"/>
          <p:nvPr/>
        </p:nvSpPr>
        <p:spPr>
          <a:xfrm>
            <a:off x="6782481" y="1792853"/>
            <a:ext cx="5106759" cy="1600438"/>
          </a:xfrm>
          <a:prstGeom prst="rect">
            <a:avLst/>
          </a:prstGeom>
          <a:solidFill>
            <a:schemeClr val="bg1"/>
          </a:solid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 Variante 3</a:t>
            </a:r>
          </a:p>
          <a:p>
            <a:r>
              <a:rPr lang="de-DE" dirty="0" err="1"/>
              <a:t>function</a:t>
            </a:r>
            <a:r>
              <a:rPr lang="de-DE" dirty="0"/>
              <a:t> </a:t>
            </a:r>
            <a:r>
              <a:rPr lang="de-DE" dirty="0" err="1"/>
              <a:t>nachricht</a:t>
            </a:r>
            <a:r>
              <a:rPr lang="de-DE" dirty="0"/>
              <a:t>() {</a:t>
            </a:r>
          </a:p>
          <a:p>
            <a:r>
              <a:rPr lang="de-DE" dirty="0"/>
              <a:t>    alert("Hier befindet sich Absatz 2.."); </a:t>
            </a:r>
          </a:p>
          <a:p>
            <a:r>
              <a:rPr lang="de-DE" dirty="0"/>
              <a:t>}</a:t>
            </a:r>
          </a:p>
          <a:p>
            <a:r>
              <a:rPr lang="de-DE" dirty="0"/>
              <a:t>// Hier wird ein Event-</a:t>
            </a:r>
            <a:r>
              <a:rPr lang="de-DE" dirty="0" err="1"/>
              <a:t>Listener</a:t>
            </a:r>
            <a:r>
              <a:rPr lang="de-DE" dirty="0"/>
              <a:t> verwendet</a:t>
            </a:r>
          </a:p>
          <a:p>
            <a:r>
              <a:rPr lang="de-DE" dirty="0"/>
              <a:t>// In diesem Beispiel bringt er keinen Vorteil</a:t>
            </a:r>
          </a:p>
          <a:p>
            <a:r>
              <a:rPr lang="de-DE" dirty="0" err="1"/>
              <a:t>absatz.addEventListener</a:t>
            </a:r>
            <a:r>
              <a:rPr lang="de-DE" dirty="0"/>
              <a:t>("</a:t>
            </a:r>
            <a:r>
              <a:rPr lang="de-DE" dirty="0" err="1"/>
              <a:t>mouseover</a:t>
            </a:r>
            <a:r>
              <a:rPr lang="de-DE" dirty="0"/>
              <a:t>", </a:t>
            </a:r>
            <a:r>
              <a:rPr lang="de-DE" dirty="0" err="1"/>
              <a:t>nachricht</a:t>
            </a:r>
            <a:r>
              <a:rPr lang="de-DE" dirty="0"/>
              <a:t>);</a:t>
            </a:r>
          </a:p>
        </p:txBody>
      </p:sp>
    </p:spTree>
    <p:extLst>
      <p:ext uri="{BB962C8B-B14F-4D97-AF65-F5344CB8AC3E}">
        <p14:creationId xmlns:p14="http://schemas.microsoft.com/office/powerpoint/2010/main" val="930249733"/>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5292</Words>
  <Application>Microsoft Office PowerPoint</Application>
  <PresentationFormat>Breitbild</PresentationFormat>
  <Paragraphs>355</Paragraphs>
  <Slides>26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Consolas</vt:lpstr>
      <vt:lpstr>Font Awesome 5 Free Solid</vt:lpstr>
      <vt:lpstr>FontAwesome</vt:lpstr>
      <vt:lpstr>1_pm</vt:lpstr>
      <vt:lpstr>JavaScript 02</vt:lpstr>
      <vt:lpstr>Fehlerbehandlung in JavaScript</vt:lpstr>
      <vt:lpstr>Syntaxfehler</vt:lpstr>
      <vt:lpstr>Ausnahmen für Laufzeitfehler erstellen</vt:lpstr>
      <vt:lpstr>JavaScript und Webbrowser</vt:lpstr>
      <vt:lpstr>Browser Events</vt:lpstr>
      <vt:lpstr>Auf Events reagieren Beispiel 1</vt:lpstr>
      <vt:lpstr>Auf Events reagieren Beispiel 2</vt:lpstr>
      <vt:lpstr>Auf Events reagieren Beispiel 3</vt:lpstr>
      <vt:lpstr>Auf Events reagieren Beispiel 4</vt:lpstr>
      <vt:lpstr>Beispiel 5</vt:lpstr>
      <vt:lpstr>Events delegieren</vt:lpstr>
      <vt:lpstr>Mouse- und Keyboard-Events</vt:lpstr>
      <vt:lpstr>Übung</vt:lpstr>
      <vt:lpstr>Schreibe ein Programm mit vier ineinander verschachtelten Elementen. Jedes von ihnen soll einen Event-Handler erhalten. Das Programm soll dem Element, das angeklickt wurde, einen grünen Hintergrund geben. Falls es sich dabei nicht bereits um das äußerste Element handelt, soll das darüber liegende Element einen gelben Hintergrund bekommen. Die übrigen Elemente sollen hingegen nicht verändert werden.</vt:lpstr>
      <vt:lpstr>Übung</vt:lpstr>
      <vt:lpstr>Das window-Objekt</vt:lpstr>
      <vt:lpstr>Fenster schließen und neue Fenster öffnen</vt:lpstr>
      <vt:lpstr>Den zeitlichen Ablauf steuern</vt:lpstr>
      <vt:lpstr>Den zeitlichen Ablauf steuern</vt:lpstr>
      <vt:lpstr>Den zeitlichen Ablauf steuern</vt:lpstr>
      <vt:lpstr>Kleine Übung</vt:lpstr>
      <vt:lpstr>Kleine Übung</vt:lpstr>
      <vt:lpstr>PowerPoint-Präsentation</vt:lpstr>
      <vt:lpstr>Kleine Übung</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187</cp:revision>
  <dcterms:created xsi:type="dcterms:W3CDTF">2019-04-14T16:39:40Z</dcterms:created>
  <dcterms:modified xsi:type="dcterms:W3CDTF">2021-05-17T12:00:31Z</dcterms:modified>
</cp:coreProperties>
</file>