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4"/>
  </p:handoutMasterIdLst>
  <p:sldIdLst>
    <p:sldId id="326" r:id="rId2"/>
    <p:sldId id="327" r:id="rId3"/>
    <p:sldId id="328" r:id="rId4"/>
    <p:sldId id="329" r:id="rId5"/>
    <p:sldId id="330" r:id="rId6"/>
    <p:sldId id="331" r:id="rId7"/>
    <p:sldId id="332" r:id="rId8"/>
    <p:sldId id="333" r:id="rId9"/>
    <p:sldId id="334" r:id="rId10"/>
    <p:sldId id="359" r:id="rId11"/>
    <p:sldId id="360" r:id="rId12"/>
    <p:sldId id="336" r:id="rId13"/>
    <p:sldId id="337" r:id="rId14"/>
    <p:sldId id="340" r:id="rId15"/>
    <p:sldId id="341" r:id="rId16"/>
    <p:sldId id="342" r:id="rId17"/>
    <p:sldId id="343" r:id="rId18"/>
    <p:sldId id="344" r:id="rId19"/>
    <p:sldId id="361" r:id="rId20"/>
    <p:sldId id="338" r:id="rId21"/>
    <p:sldId id="346" r:id="rId22"/>
    <p:sldId id="347" r:id="rId23"/>
    <p:sldId id="352" r:id="rId24"/>
    <p:sldId id="353" r:id="rId25"/>
    <p:sldId id="354" r:id="rId26"/>
    <p:sldId id="355" r:id="rId27"/>
    <p:sldId id="357" r:id="rId28"/>
    <p:sldId id="358" r:id="rId29"/>
    <p:sldId id="339" r:id="rId30"/>
    <p:sldId id="362" r:id="rId31"/>
    <p:sldId id="363" r:id="rId32"/>
    <p:sldId id="304" r:id="rId33"/>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19" d="100"/>
          <a:sy n="119" d="100"/>
        </p:scale>
        <p:origin x="126" y="210"/>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123" d="100"/>
          <a:sy n="123" d="100"/>
        </p:scale>
        <p:origin x="244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15.01.2021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solidFill>
                  <a:schemeClr val="tx1"/>
                </a:solidFill>
              </a:rPr>
              <a:t>&lt; </a:t>
            </a:r>
            <a:fld id="{B4E5A919-9C23-4E91-B8F0-F882270E1387}" type="slidenum">
              <a:rPr lang="de-AT" sz="1200" smtClean="0">
                <a:solidFill>
                  <a:schemeClr val="tx1"/>
                </a:solidFill>
              </a:rPr>
              <a:pPr algn="ctr"/>
              <a:t>‹Nr.›</a:t>
            </a:fld>
            <a:r>
              <a:rPr lang="de-AT" sz="1200" dirty="0">
                <a:solidFill>
                  <a:schemeClr val="tx1"/>
                </a:solidFill>
              </a:rPr>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tx1"/>
                </a:solidFill>
                <a:latin typeface="Arial"/>
                <a:ea typeface="DejaVu Sans"/>
              </a:rPr>
              <a:t>Coders.Bay</a:t>
            </a:r>
            <a:endParaRPr lang="de-AT" sz="1800" b="0" strike="noStrike" spc="-1" dirty="0">
              <a:solidFill>
                <a:schemeClr val="tx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jsre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03</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55432-66C3-45FD-8E19-8BEAEACE0006}"/>
              </a:ext>
            </a:extLst>
          </p:cNvPr>
          <p:cNvSpPr>
            <a:spLocks noGrp="1"/>
          </p:cNvSpPr>
          <p:nvPr>
            <p:ph type="title"/>
          </p:nvPr>
        </p:nvSpPr>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Übungsaufgabe: Dynamische Seiten mit dem </a:t>
            </a:r>
            <a:r>
              <a:rPr lang="de-AT" sz="1400" b="0" cap="none" dirty="0" err="1">
                <a:latin typeface="+mn-lt"/>
                <a:ea typeface="+mn-ea"/>
                <a:cs typeface="+mn-cs"/>
              </a:rPr>
              <a:t>document</a:t>
            </a:r>
            <a:r>
              <a:rPr lang="de-AT" sz="1400" b="0" cap="none" dirty="0">
                <a:latin typeface="+mn-lt"/>
                <a:ea typeface="+mn-ea"/>
                <a:cs typeface="+mn-cs"/>
              </a:rPr>
              <a:t>-Objekt erzeugen</a:t>
            </a:r>
          </a:p>
        </p:txBody>
      </p:sp>
      <p:sp>
        <p:nvSpPr>
          <p:cNvPr id="3" name="Textplatzhalter 2">
            <a:extLst>
              <a:ext uri="{FF2B5EF4-FFF2-40B4-BE49-F238E27FC236}">
                <a16:creationId xmlns:a16="http://schemas.microsoft.com/office/drawing/2014/main" id="{05296A57-F401-4C1A-A422-49F6FD810C9F}"/>
              </a:ext>
            </a:extLst>
          </p:cNvPr>
          <p:cNvSpPr>
            <a:spLocks noGrp="1"/>
          </p:cNvSpPr>
          <p:nvPr>
            <p:ph type="body" sz="quarter" idx="13"/>
          </p:nvPr>
        </p:nvSpPr>
        <p:spPr>
          <a:xfrm>
            <a:off x="949136" y="835252"/>
            <a:ext cx="10293728" cy="1061829"/>
          </a:xfrm>
        </p:spPr>
        <p:txBody>
          <a:bodyPr/>
          <a:lstStyle/>
          <a:p>
            <a:pPr marL="0" indent="0">
              <a:buNone/>
            </a:pPr>
            <a:r>
              <a:rPr lang="de-AT" dirty="0"/>
              <a:t>Gestalte eine Seite, die die Tags für eine Überschrift und für einen Absatz enthält – zunächst jedoch ohne Inhalt. Fordere den Leser per Prompt-Befehl dazu auf, den Text für die Überschrift einzugeben. Mit einem weiteren prompt-Befehl soll er anschließend den Inhalt für den Absatz einfügen. Gib diesen Inhalt dann auf der Seite aus</a:t>
            </a:r>
            <a:br>
              <a:rPr lang="de-AT" dirty="0"/>
            </a:br>
            <a:r>
              <a:rPr lang="de-AT" dirty="0"/>
              <a:t>Gestalte für dieses Programm zwei verschiedene Alternativen.</a:t>
            </a:r>
            <a:br>
              <a:rPr lang="de-AT" dirty="0"/>
            </a:br>
            <a:r>
              <a:rPr lang="de-AT" dirty="0"/>
              <a:t>Die erste soll die Elemente über den DOM-Baum ansprechen die zweite über ihre ID.</a:t>
            </a:r>
          </a:p>
        </p:txBody>
      </p:sp>
      <p:sp>
        <p:nvSpPr>
          <p:cNvPr id="5" name="Textfeld 4">
            <a:extLst>
              <a:ext uri="{FF2B5EF4-FFF2-40B4-BE49-F238E27FC236}">
                <a16:creationId xmlns:a16="http://schemas.microsoft.com/office/drawing/2014/main" id="{BB85183B-AD79-424D-8BAA-96EBD22CA67F}"/>
              </a:ext>
            </a:extLst>
          </p:cNvPr>
          <p:cNvSpPr txBox="1"/>
          <p:nvPr/>
        </p:nvSpPr>
        <p:spPr>
          <a:xfrm>
            <a:off x="87086" y="2606428"/>
            <a:ext cx="6008914" cy="3416320"/>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&lt;</a:t>
            </a:r>
            <a:r>
              <a:rPr lang="de-DE" altLang="de-DE" dirty="0" err="1"/>
              <a:t>head</a:t>
            </a:r>
            <a:r>
              <a:rPr lang="de-DE" altLang="de-DE" dirty="0"/>
              <a:t>&gt; </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&lt;h1 </a:t>
            </a:r>
            <a:r>
              <a:rPr lang="de-DE" altLang="de-DE" dirty="0" err="1"/>
              <a:t>id</a:t>
            </a:r>
            <a:r>
              <a:rPr lang="de-DE" altLang="de-DE" dirty="0"/>
              <a:t>="</a:t>
            </a:r>
            <a:r>
              <a:rPr lang="de-DE" altLang="de-DE" dirty="0" err="1"/>
              <a:t>ueberschrift</a:t>
            </a:r>
            <a:r>
              <a:rPr lang="de-DE" altLang="de-DE" dirty="0"/>
              <a:t>"&gt;&lt;/h1&gt;</a:t>
            </a:r>
            <a:br>
              <a:rPr lang="de-DE" altLang="de-DE" dirty="0"/>
            </a:br>
            <a:r>
              <a:rPr lang="de-DE" altLang="de-DE" dirty="0"/>
              <a:t>&lt;p </a:t>
            </a:r>
            <a:r>
              <a:rPr lang="de-DE" altLang="de-DE" dirty="0" err="1"/>
              <a:t>id</a:t>
            </a:r>
            <a:r>
              <a:rPr lang="de-DE" altLang="de-DE" dirty="0"/>
              <a:t>="</a:t>
            </a:r>
            <a:r>
              <a:rPr lang="de-DE" altLang="de-DE" dirty="0" err="1"/>
              <a:t>absatz</a:t>
            </a:r>
            <a:r>
              <a:rPr lang="de-DE" altLang="de-DE" dirty="0"/>
              <a:t>"&gt;&lt;/p&gt;</a:t>
            </a:r>
            <a:br>
              <a:rPr lang="de-DE" altLang="de-DE" dirty="0"/>
            </a:br>
            <a:r>
              <a:rPr lang="de-DE" altLang="de-DE" dirty="0"/>
              <a:t>&lt;</a:t>
            </a:r>
            <a:r>
              <a:rPr lang="de-DE" altLang="de-DE" dirty="0" err="1"/>
              <a:t>script</a:t>
            </a:r>
            <a:r>
              <a:rPr lang="de-DE" altLang="de-DE" dirty="0"/>
              <a:t>&gt;</a:t>
            </a:r>
            <a:br>
              <a:rPr lang="de-DE" altLang="de-DE" dirty="0"/>
            </a:br>
            <a:r>
              <a:rPr lang="de-DE" altLang="de-DE" dirty="0"/>
              <a:t>    </a:t>
            </a:r>
            <a:r>
              <a:rPr lang="de-DE" altLang="de-DE" dirty="0" err="1"/>
              <a:t>let</a:t>
            </a:r>
            <a:r>
              <a:rPr lang="de-DE" altLang="de-DE" dirty="0"/>
              <a:t> title = prompt("Gib einen Text für die Überschrift ein");</a:t>
            </a:r>
            <a:br>
              <a:rPr lang="de-DE" altLang="de-DE" dirty="0"/>
            </a:br>
            <a:r>
              <a:rPr lang="de-DE" altLang="de-DE" dirty="0"/>
              <a:t>    </a:t>
            </a:r>
            <a:r>
              <a:rPr lang="de-DE" altLang="de-DE" dirty="0" err="1"/>
              <a:t>let</a:t>
            </a:r>
            <a:r>
              <a:rPr lang="de-DE" altLang="de-DE" dirty="0"/>
              <a:t> </a:t>
            </a:r>
            <a:r>
              <a:rPr lang="de-DE" altLang="de-DE" dirty="0" err="1"/>
              <a:t>text</a:t>
            </a:r>
            <a:r>
              <a:rPr lang="de-DE" altLang="de-DE" dirty="0"/>
              <a:t> = prompt("Gib einen Text für den Absatz ein");</a:t>
            </a:r>
            <a:br>
              <a:rPr lang="de-DE" altLang="de-DE" dirty="0"/>
            </a:br>
            <a:r>
              <a:rPr lang="de-DE" altLang="de-DE" dirty="0"/>
              <a:t>    </a:t>
            </a:r>
            <a:r>
              <a:rPr lang="de-DE" altLang="de-DE" dirty="0" err="1"/>
              <a:t>document.body.firstElementChild.innerHTML</a:t>
            </a:r>
            <a:r>
              <a:rPr lang="de-DE" altLang="de-DE" dirty="0"/>
              <a:t> = title;</a:t>
            </a:r>
            <a:br>
              <a:rPr lang="de-DE" altLang="de-DE" dirty="0"/>
            </a:br>
            <a:r>
              <a:rPr lang="de-DE" altLang="de-DE" dirty="0"/>
              <a:t>    </a:t>
            </a:r>
            <a:r>
              <a:rPr lang="de-DE" altLang="de-DE" dirty="0" err="1"/>
              <a:t>document.body.firstElementChild.nextElementSibling.innerHTML</a:t>
            </a:r>
            <a:r>
              <a:rPr lang="de-DE" altLang="de-DE" dirty="0"/>
              <a:t> = </a:t>
            </a:r>
            <a:r>
              <a:rPr lang="de-DE" altLang="de-DE" dirty="0" err="1"/>
              <a:t>text</a:t>
            </a:r>
            <a:r>
              <a:rPr lang="de-DE" altLang="de-DE" dirty="0"/>
              <a:t>;</a:t>
            </a:r>
            <a:br>
              <a:rPr lang="de-DE" altLang="de-DE" dirty="0"/>
            </a:br>
            <a:r>
              <a:rPr lang="de-DE" altLang="de-DE" dirty="0"/>
              <a:t>&lt;/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
        <p:nvSpPr>
          <p:cNvPr id="7" name="Textfeld 6">
            <a:extLst>
              <a:ext uri="{FF2B5EF4-FFF2-40B4-BE49-F238E27FC236}">
                <a16:creationId xmlns:a16="http://schemas.microsoft.com/office/drawing/2014/main" id="{AAEB0D60-F545-4B0B-A0AC-36223115D702}"/>
              </a:ext>
            </a:extLst>
          </p:cNvPr>
          <p:cNvSpPr txBox="1"/>
          <p:nvPr/>
        </p:nvSpPr>
        <p:spPr>
          <a:xfrm>
            <a:off x="6384472" y="2573184"/>
            <a:ext cx="5627914" cy="3416320"/>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&lt;</a:t>
            </a:r>
            <a:r>
              <a:rPr lang="de-DE" altLang="de-DE" dirty="0" err="1"/>
              <a:t>head</a:t>
            </a:r>
            <a:r>
              <a:rPr lang="de-DE" altLang="de-DE" dirty="0"/>
              <a:t>&gt; </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&lt;h1 </a:t>
            </a:r>
            <a:r>
              <a:rPr lang="de-DE" altLang="de-DE" dirty="0" err="1"/>
              <a:t>id</a:t>
            </a:r>
            <a:r>
              <a:rPr lang="de-DE" altLang="de-DE" dirty="0"/>
              <a:t>="</a:t>
            </a:r>
            <a:r>
              <a:rPr lang="de-DE" altLang="de-DE" dirty="0" err="1"/>
              <a:t>ueberschrift</a:t>
            </a:r>
            <a:r>
              <a:rPr lang="de-DE" altLang="de-DE" dirty="0"/>
              <a:t>"&gt;&lt;/h1&gt;</a:t>
            </a:r>
            <a:br>
              <a:rPr lang="de-DE" altLang="de-DE" dirty="0"/>
            </a:br>
            <a:r>
              <a:rPr lang="de-DE" altLang="de-DE" dirty="0"/>
              <a:t>&lt;p </a:t>
            </a:r>
            <a:r>
              <a:rPr lang="de-DE" altLang="de-DE" dirty="0" err="1"/>
              <a:t>id</a:t>
            </a:r>
            <a:r>
              <a:rPr lang="de-DE" altLang="de-DE" dirty="0"/>
              <a:t>="</a:t>
            </a:r>
            <a:r>
              <a:rPr lang="de-DE" altLang="de-DE" dirty="0" err="1"/>
              <a:t>absatz</a:t>
            </a:r>
            <a:r>
              <a:rPr lang="de-DE" altLang="de-DE" dirty="0"/>
              <a:t>"&gt;&lt;/p&gt;</a:t>
            </a:r>
            <a:br>
              <a:rPr lang="de-DE" altLang="de-DE" dirty="0"/>
            </a:br>
            <a:r>
              <a:rPr lang="de-DE" altLang="de-DE" dirty="0"/>
              <a:t>&lt;</a:t>
            </a:r>
            <a:r>
              <a:rPr lang="de-DE" altLang="de-DE" dirty="0" err="1"/>
              <a:t>script</a:t>
            </a:r>
            <a:r>
              <a:rPr lang="de-DE" altLang="de-DE" dirty="0"/>
              <a:t>&gt;</a:t>
            </a:r>
            <a:br>
              <a:rPr lang="de-DE" altLang="de-DE" dirty="0"/>
            </a:br>
            <a:r>
              <a:rPr lang="de-DE" altLang="de-DE" dirty="0"/>
              <a:t>    </a:t>
            </a:r>
            <a:r>
              <a:rPr lang="de-DE" altLang="de-DE" dirty="0" err="1"/>
              <a:t>let</a:t>
            </a:r>
            <a:r>
              <a:rPr lang="de-DE" altLang="de-DE" dirty="0"/>
              <a:t> title = prompt("Gib einen Text für die Überschrift ein");</a:t>
            </a:r>
            <a:br>
              <a:rPr lang="de-DE" altLang="de-DE" dirty="0"/>
            </a:br>
            <a:r>
              <a:rPr lang="de-DE" altLang="de-DE" dirty="0"/>
              <a:t>    </a:t>
            </a:r>
            <a:r>
              <a:rPr lang="de-DE" altLang="de-DE" dirty="0" err="1"/>
              <a:t>let</a:t>
            </a:r>
            <a:r>
              <a:rPr lang="de-DE" altLang="de-DE" dirty="0"/>
              <a:t> </a:t>
            </a:r>
            <a:r>
              <a:rPr lang="de-DE" altLang="de-DE" dirty="0" err="1"/>
              <a:t>text</a:t>
            </a:r>
            <a:r>
              <a:rPr lang="de-DE" altLang="de-DE" dirty="0"/>
              <a:t> = prompt("Gib einen Text für den Absatz ein");</a:t>
            </a:r>
            <a:br>
              <a:rPr lang="de-DE" altLang="de-DE" dirty="0"/>
            </a:br>
            <a:r>
              <a:rPr lang="de-DE" altLang="de-DE" dirty="0"/>
              <a:t>    </a:t>
            </a:r>
            <a:r>
              <a:rPr lang="de-DE" altLang="de-DE" dirty="0" err="1"/>
              <a:t>document.getElementById</a:t>
            </a:r>
            <a:r>
              <a:rPr lang="de-DE" altLang="de-DE" dirty="0"/>
              <a:t>("</a:t>
            </a:r>
            <a:r>
              <a:rPr lang="de-DE" altLang="de-DE" dirty="0" err="1"/>
              <a:t>ueberschrift</a:t>
            </a:r>
            <a:r>
              <a:rPr lang="de-DE" altLang="de-DE" dirty="0"/>
              <a:t>").</a:t>
            </a:r>
            <a:r>
              <a:rPr lang="de-DE" altLang="de-DE" dirty="0" err="1"/>
              <a:t>innerHTML</a:t>
            </a:r>
            <a:r>
              <a:rPr lang="de-DE" altLang="de-DE" dirty="0"/>
              <a:t> = title;</a:t>
            </a:r>
            <a:br>
              <a:rPr lang="de-DE" altLang="de-DE" dirty="0"/>
            </a:br>
            <a:r>
              <a:rPr lang="de-DE" altLang="de-DE" dirty="0"/>
              <a:t>    </a:t>
            </a:r>
            <a:r>
              <a:rPr lang="de-DE" altLang="de-DE" dirty="0" err="1"/>
              <a:t>document.getElementById</a:t>
            </a:r>
            <a:r>
              <a:rPr lang="de-DE" altLang="de-DE" dirty="0"/>
              <a:t>("</a:t>
            </a:r>
            <a:r>
              <a:rPr lang="de-DE" altLang="de-DE" dirty="0" err="1"/>
              <a:t>absatz</a:t>
            </a:r>
            <a:r>
              <a:rPr lang="de-DE" altLang="de-DE" dirty="0"/>
              <a:t>").</a:t>
            </a:r>
            <a:r>
              <a:rPr lang="de-DE" altLang="de-DE" dirty="0" err="1"/>
              <a:t>innerHTML</a:t>
            </a:r>
            <a:r>
              <a:rPr lang="de-DE" altLang="de-DE" dirty="0"/>
              <a:t> = </a:t>
            </a:r>
            <a:r>
              <a:rPr lang="de-DE" altLang="de-DE" dirty="0" err="1"/>
              <a:t>text</a:t>
            </a:r>
            <a:r>
              <a:rPr lang="de-DE" altLang="de-DE" dirty="0"/>
              <a:t>;</a:t>
            </a:r>
            <a:br>
              <a:rPr lang="de-DE" altLang="de-DE" dirty="0"/>
            </a:br>
            <a:r>
              <a:rPr lang="de-DE" altLang="de-DE" dirty="0"/>
              <a:t>&lt;/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Tree>
    <p:extLst>
      <p:ext uri="{BB962C8B-B14F-4D97-AF65-F5344CB8AC3E}">
        <p14:creationId xmlns:p14="http://schemas.microsoft.com/office/powerpoint/2010/main" val="111001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55432-66C3-45FD-8E19-8BEAEACE0006}"/>
              </a:ext>
            </a:extLst>
          </p:cNvPr>
          <p:cNvSpPr>
            <a:spLocks noGrp="1"/>
          </p:cNvSpPr>
          <p:nvPr>
            <p:ph type="title"/>
          </p:nvPr>
        </p:nvSpPr>
        <p:spPr>
          <a:xfrm>
            <a:off x="949136" y="304491"/>
            <a:ext cx="10293728" cy="383182"/>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eine Seite mit einem input-Feld und einem Button. Sobald der Anwender auf den Button drückt, soll dieser eine neue Beschriftung erhalten. Verwende dafür den Text, den der Anwender in das input-Feld eingegeben hat.</a:t>
            </a:r>
          </a:p>
        </p:txBody>
      </p:sp>
      <p:sp>
        <p:nvSpPr>
          <p:cNvPr id="5" name="Textfeld 4">
            <a:extLst>
              <a:ext uri="{FF2B5EF4-FFF2-40B4-BE49-F238E27FC236}">
                <a16:creationId xmlns:a16="http://schemas.microsoft.com/office/drawing/2014/main" id="{042BFE11-73A0-406D-92F9-3D9DB97984E0}"/>
              </a:ext>
            </a:extLst>
          </p:cNvPr>
          <p:cNvSpPr txBox="1"/>
          <p:nvPr/>
        </p:nvSpPr>
        <p:spPr>
          <a:xfrm>
            <a:off x="2274094" y="1443841"/>
            <a:ext cx="7643812" cy="3970318"/>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a:t>
            </a:r>
            <a:r>
              <a:rPr lang="de-DE" altLang="de-DE"/>
              <a:t>DOCTYPE html</a:t>
            </a:r>
            <a:r>
              <a:rPr lang="de-DE" altLang="de-DE" dirty="0"/>
              <a:t>&gt;</a:t>
            </a:r>
            <a:br>
              <a:rPr lang="de-DE" altLang="de-DE"/>
            </a:br>
            <a:r>
              <a:rPr lang="de-DE" altLang="de-DE"/>
              <a:t>&lt;html</a:t>
            </a:r>
            <a:r>
              <a:rPr lang="de-DE" altLang="de-DE" dirty="0"/>
              <a:t>&gt;</a:t>
            </a:r>
            <a:br>
              <a:rPr lang="de-DE" altLang="de-DE"/>
            </a:br>
            <a:r>
              <a:rPr lang="de-DE" altLang="de-DE"/>
              <a:t>&lt;head</a:t>
            </a:r>
            <a:r>
              <a:rPr lang="de-DE" altLang="de-DE" dirty="0"/>
              <a:t>&gt;</a:t>
            </a:r>
            <a:br>
              <a:rPr lang="de-DE" altLang="de-DE" dirty="0"/>
            </a:br>
            <a:r>
              <a:rPr lang="de-DE" altLang="de-DE"/>
              <a:t>    &lt;meta charset="UTF-8"</a:t>
            </a:r>
            <a:r>
              <a:rPr lang="de-DE" altLang="de-DE" dirty="0"/>
              <a:t>&gt;</a:t>
            </a:r>
            <a:br>
              <a:rPr lang="de-DE" altLang="de-DE" dirty="0"/>
            </a:br>
            <a:r>
              <a:rPr lang="de-DE" altLang="de-DE" dirty="0"/>
              <a:t>    </a:t>
            </a:r>
            <a:r>
              <a:rPr lang="de-DE" altLang="de-DE"/>
              <a:t>&lt;title&gt;Übungen</a:t>
            </a:r>
            <a:r>
              <a:rPr lang="de-DE" altLang="de-DE" dirty="0"/>
              <a:t>&lt;/title&gt;</a:t>
            </a:r>
            <a:br>
              <a:rPr lang="de-DE" altLang="de-DE"/>
            </a:br>
            <a:r>
              <a:rPr lang="de-DE" altLang="de-DE"/>
              <a:t>&lt;/head</a:t>
            </a:r>
            <a:r>
              <a:rPr lang="de-DE" altLang="de-DE" dirty="0"/>
              <a:t>&gt;</a:t>
            </a:r>
            <a:br>
              <a:rPr lang="de-DE" altLang="de-DE"/>
            </a:br>
            <a:r>
              <a:rPr lang="de-DE" altLang="de-DE"/>
              <a:t>&lt;body</a:t>
            </a:r>
            <a:r>
              <a:rPr lang="de-DE" altLang="de-DE" dirty="0"/>
              <a:t>&gt;</a:t>
            </a:r>
            <a:br>
              <a:rPr lang="de-DE" altLang="de-DE"/>
            </a:br>
            <a:r>
              <a:rPr lang="de-DE" altLang="de-DE"/>
              <a:t>&lt;input id="eingabefeld"</a:t>
            </a:r>
            <a:r>
              <a:rPr lang="de-DE" altLang="de-DE" dirty="0"/>
              <a:t>&gt;</a:t>
            </a:r>
            <a:br>
              <a:rPr lang="de-DE" altLang="de-DE"/>
            </a:br>
            <a:r>
              <a:rPr lang="de-DE" altLang="de-DE"/>
              <a:t>&lt;button id="btn" type="button</a:t>
            </a:r>
            <a:r>
              <a:rPr lang="de-DE" altLang="de-DE" dirty="0"/>
              <a:t>"&gt;</a:t>
            </a:r>
            <a:r>
              <a:rPr lang="de-DE" altLang="de-DE"/>
              <a:t>Weiter&lt;/button</a:t>
            </a:r>
            <a:r>
              <a:rPr lang="de-DE" altLang="de-DE" dirty="0"/>
              <a:t>&gt;</a:t>
            </a:r>
            <a:br>
              <a:rPr lang="de-DE" altLang="de-DE"/>
            </a:br>
            <a:r>
              <a:rPr lang="de-DE" altLang="de-DE"/>
              <a:t>&lt;script</a:t>
            </a:r>
            <a:r>
              <a:rPr lang="de-DE" altLang="de-DE" dirty="0"/>
              <a:t>&gt;</a:t>
            </a:r>
            <a:br>
              <a:rPr lang="de-DE" altLang="de-DE" dirty="0"/>
            </a:br>
            <a:r>
              <a:rPr lang="de-DE" altLang="de-DE"/>
              <a:t>    function beschriftung</a:t>
            </a:r>
            <a:r>
              <a:rPr lang="de-DE" altLang="de-DE" dirty="0"/>
              <a:t>() {</a:t>
            </a:r>
            <a:br>
              <a:rPr lang="de-DE" altLang="de-DE" dirty="0"/>
            </a:br>
            <a:r>
              <a:rPr lang="de-DE" altLang="de-DE"/>
              <a:t>        let inhalt</a:t>
            </a:r>
            <a:r>
              <a:rPr lang="de-DE" altLang="de-DE" dirty="0"/>
              <a:t> </a:t>
            </a:r>
            <a:r>
              <a:rPr lang="de-DE" altLang="de-DE"/>
              <a:t>= </a:t>
            </a:r>
            <a:r>
              <a:rPr lang="de-DE" altLang="de-DE" dirty="0" err="1"/>
              <a:t>document</a:t>
            </a:r>
            <a:r>
              <a:rPr lang="de-DE" altLang="de-DE" err="1"/>
              <a:t>.</a:t>
            </a:r>
            <a:r>
              <a:rPr lang="de-DE" altLang="de-DE"/>
              <a:t>getElementById("eingabefeld").value</a:t>
            </a:r>
            <a:r>
              <a:rPr lang="de-DE" altLang="de-DE" dirty="0"/>
              <a:t>;</a:t>
            </a:r>
            <a:br>
              <a:rPr lang="de-DE" altLang="de-DE" dirty="0"/>
            </a:br>
            <a:r>
              <a:rPr lang="de-DE" altLang="de-DE"/>
              <a:t>        </a:t>
            </a:r>
            <a:r>
              <a:rPr lang="de-DE" altLang="de-DE" dirty="0" err="1"/>
              <a:t>document</a:t>
            </a:r>
            <a:r>
              <a:rPr lang="de-DE" altLang="de-DE" err="1"/>
              <a:t>.</a:t>
            </a:r>
            <a:r>
              <a:rPr lang="de-DE" altLang="de-DE"/>
              <a:t>getElementById("btn").innerText</a:t>
            </a:r>
            <a:r>
              <a:rPr lang="de-DE" altLang="de-DE" dirty="0"/>
              <a:t> </a:t>
            </a:r>
            <a:r>
              <a:rPr lang="de-DE" altLang="de-DE"/>
              <a:t>= inhalt</a:t>
            </a:r>
            <a:r>
              <a:rPr lang="de-DE" altLang="de-DE" dirty="0"/>
              <a:t>;</a:t>
            </a:r>
            <a:br>
              <a:rPr lang="de-DE" altLang="de-DE" dirty="0"/>
            </a:br>
            <a:r>
              <a:rPr lang="de-DE" altLang="de-DE" dirty="0"/>
              <a:t>    }</a:t>
            </a:r>
            <a:br>
              <a:rPr lang="de-DE" altLang="de-DE" dirty="0"/>
            </a:br>
            <a:r>
              <a:rPr lang="de-DE" altLang="de-DE"/>
              <a:t>    btn</a:t>
            </a:r>
            <a:r>
              <a:rPr lang="de-DE" altLang="de-DE" err="1"/>
              <a:t>.</a:t>
            </a:r>
            <a:r>
              <a:rPr lang="de-DE" altLang="de-DE"/>
              <a:t>onclick</a:t>
            </a:r>
            <a:r>
              <a:rPr lang="de-DE" altLang="de-DE" dirty="0"/>
              <a:t> </a:t>
            </a:r>
            <a:r>
              <a:rPr lang="de-DE" altLang="de-DE"/>
              <a:t>= beschriftung</a:t>
            </a:r>
            <a:r>
              <a:rPr lang="de-DE" altLang="de-DE" dirty="0"/>
              <a:t>;</a:t>
            </a:r>
            <a:br>
              <a:rPr lang="de-DE" altLang="de-DE"/>
            </a:br>
            <a:r>
              <a:rPr lang="de-DE" altLang="de-DE"/>
              <a:t>&lt;/script</a:t>
            </a:r>
            <a:r>
              <a:rPr lang="de-DE" altLang="de-DE" dirty="0"/>
              <a:t>&gt;</a:t>
            </a:r>
            <a:br>
              <a:rPr lang="de-DE" altLang="de-DE"/>
            </a:br>
            <a:r>
              <a:rPr lang="de-DE" altLang="de-DE"/>
              <a:t>&lt;/body</a:t>
            </a:r>
            <a:r>
              <a:rPr lang="de-DE" altLang="de-DE" dirty="0"/>
              <a:t>&gt;</a:t>
            </a:r>
            <a:br>
              <a:rPr lang="de-DE" altLang="de-DE"/>
            </a:br>
            <a:r>
              <a:rPr lang="de-DE" altLang="de-DE"/>
              <a:t>&lt;/html&gt;</a:t>
            </a:r>
            <a:endParaRPr lang="de-DE" altLang="de-DE" dirty="0"/>
          </a:p>
        </p:txBody>
      </p:sp>
    </p:spTree>
    <p:extLst>
      <p:ext uri="{BB962C8B-B14F-4D97-AF65-F5344CB8AC3E}">
        <p14:creationId xmlns:p14="http://schemas.microsoft.com/office/powerpoint/2010/main" val="35809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13FC-43CC-4E75-A5C7-F998195936A3}"/>
              </a:ext>
            </a:extLst>
          </p:cNvPr>
          <p:cNvSpPr>
            <a:spLocks noGrp="1"/>
          </p:cNvSpPr>
          <p:nvPr>
            <p:ph type="title"/>
          </p:nvPr>
        </p:nvSpPr>
        <p:spPr/>
        <p:txBody>
          <a:bodyPr/>
          <a:lstStyle/>
          <a:p>
            <a:r>
              <a:rPr lang="de-AT" dirty="0">
                <a:solidFill>
                  <a:schemeClr val="tx1"/>
                </a:solidFill>
              </a:rPr>
              <a:t>Formulare mit JavaScript bearbeiten</a:t>
            </a:r>
          </a:p>
        </p:txBody>
      </p:sp>
    </p:spTree>
    <p:extLst>
      <p:ext uri="{BB962C8B-B14F-4D97-AF65-F5344CB8AC3E}">
        <p14:creationId xmlns:p14="http://schemas.microsoft.com/office/powerpoint/2010/main" val="296321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D4112-AE65-4473-91CF-BE51A81F190D}"/>
              </a:ext>
            </a:extLst>
          </p:cNvPr>
          <p:cNvSpPr>
            <a:spLocks noGrp="1"/>
          </p:cNvSpPr>
          <p:nvPr>
            <p:ph type="title"/>
          </p:nvPr>
        </p:nvSpPr>
        <p:spPr/>
        <p:txBody>
          <a:bodyPr/>
          <a:lstStyle/>
          <a:p>
            <a:r>
              <a:rPr lang="de-AT" dirty="0"/>
              <a:t>Formulare</a:t>
            </a:r>
          </a:p>
        </p:txBody>
      </p:sp>
      <p:sp>
        <p:nvSpPr>
          <p:cNvPr id="4" name="Rectangle 1">
            <a:extLst>
              <a:ext uri="{FF2B5EF4-FFF2-40B4-BE49-F238E27FC236}">
                <a16:creationId xmlns:a16="http://schemas.microsoft.com/office/drawing/2014/main" id="{278DDC79-92C1-4F25-8868-6F9A3EAD0F65}"/>
              </a:ext>
            </a:extLst>
          </p:cNvPr>
          <p:cNvSpPr>
            <a:spLocks noChangeArrowheads="1"/>
          </p:cNvSpPr>
          <p:nvPr/>
        </p:nvSpPr>
        <p:spPr bwMode="auto">
          <a:xfrm>
            <a:off x="2556781" y="1120676"/>
            <a:ext cx="7078437" cy="4616648"/>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 lang="de"&gt;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&lt;title&gt;Übungen&lt;/title&gt;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&lt;form </a:t>
            </a:r>
            <a:r>
              <a:rPr lang="de-DE" altLang="de-DE" sz="1200" dirty="0" err="1">
                <a:latin typeface="Consolas" panose="020B0609020204030204" pitchFamily="49" charset="0"/>
              </a:rPr>
              <a:t>name</a:t>
            </a:r>
            <a:r>
              <a:rPr lang="de-DE" altLang="de-DE" sz="1200" dirty="0">
                <a:latin typeface="Consolas" panose="020B0609020204030204" pitchFamily="49" charset="0"/>
              </a:rPr>
              <a:t>="</a:t>
            </a:r>
            <a:r>
              <a:rPr lang="de-DE" altLang="de-DE" sz="1200" dirty="0" err="1">
                <a:latin typeface="Consolas" panose="020B0609020204030204" pitchFamily="49" charset="0"/>
              </a:rPr>
              <a:t>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="feld1" </a:t>
            </a:r>
            <a:r>
              <a:rPr lang="de-DE" altLang="de-DE" sz="1200" dirty="0" err="1">
                <a:latin typeface="Consolas" panose="020B0609020204030204" pitchFamily="49" charset="0"/>
              </a:rPr>
              <a:t>value</a:t>
            </a:r>
            <a:r>
              <a:rPr lang="de-DE" altLang="de-DE" sz="1200" dirty="0">
                <a:latin typeface="Consolas" panose="020B0609020204030204" pitchFamily="49" charset="0"/>
              </a:rPr>
              <a:t>="Formularfeld 1"&gt;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="feld2" </a:t>
            </a:r>
            <a:r>
              <a:rPr lang="de-DE" altLang="de-DE" sz="1200" dirty="0" err="1">
                <a:latin typeface="Consolas" panose="020B0609020204030204" pitchFamily="49" charset="0"/>
              </a:rPr>
              <a:t>value</a:t>
            </a:r>
            <a:r>
              <a:rPr lang="de-DE" altLang="de-DE" sz="1200" dirty="0">
                <a:latin typeface="Consolas" panose="020B0609020204030204" pitchFamily="49" charset="0"/>
              </a:rPr>
              <a:t>="Formularfeld 2"&gt;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="feld3" type="</a:t>
            </a:r>
            <a:r>
              <a:rPr lang="de-DE" altLang="de-DE" sz="1200" dirty="0" err="1">
                <a:latin typeface="Consolas" panose="020B0609020204030204" pitchFamily="49" charset="0"/>
              </a:rPr>
              <a:t>checkbox</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Navigation über DOM-Baum um die Checkbox zu aktivieren</a:t>
            </a:r>
            <a:br>
              <a:rPr lang="de-DE" altLang="de-DE" sz="1200" dirty="0">
                <a:latin typeface="Consolas" panose="020B0609020204030204" pitchFamily="49" charset="0"/>
              </a:rPr>
            </a:br>
            <a:r>
              <a:rPr lang="de-DE" altLang="de-DE" sz="1200" dirty="0">
                <a:latin typeface="Consolas" panose="020B0609020204030204" pitchFamily="49" charset="0"/>
              </a:rPr>
              <a:t>    // mit </a:t>
            </a:r>
            <a:r>
              <a:rPr lang="de-DE" altLang="de-DE" sz="1200" dirty="0" err="1">
                <a:latin typeface="Consolas" panose="020B0609020204030204" pitchFamily="49" charset="0"/>
              </a:rPr>
              <a:t>document.forms</a:t>
            </a:r>
            <a:r>
              <a:rPr lang="de-DE" altLang="de-DE" sz="1200" dirty="0">
                <a:latin typeface="Consolas" panose="020B0609020204030204" pitchFamily="49" charset="0"/>
              </a:rPr>
              <a:t> sind alle Formulare zugänglich, die auf der</a:t>
            </a:r>
            <a:br>
              <a:rPr lang="de-DE" altLang="de-DE" sz="1200" dirty="0">
                <a:latin typeface="Consolas" panose="020B0609020204030204" pitchFamily="49" charset="0"/>
              </a:rPr>
            </a:br>
            <a:r>
              <a:rPr lang="de-DE" altLang="de-DE" sz="1200" dirty="0">
                <a:latin typeface="Consolas" panose="020B0609020204030204" pitchFamily="49" charset="0"/>
              </a:rPr>
              <a:t>    // Seite enthalten sind</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checked</a:t>
            </a:r>
            <a:r>
              <a:rPr lang="de-DE" altLang="de-DE" sz="1200" dirty="0">
                <a:latin typeface="Consolas" panose="020B0609020204030204" pitchFamily="49" charset="0"/>
              </a:rPr>
              <a:t> kann </a:t>
            </a:r>
            <a:r>
              <a:rPr lang="de-DE" altLang="de-DE" sz="1200" dirty="0" err="1">
                <a:latin typeface="Consolas" panose="020B0609020204030204" pitchFamily="49" charset="0"/>
              </a:rPr>
              <a:t>true</a:t>
            </a:r>
            <a:r>
              <a:rPr lang="de-DE" altLang="de-DE" sz="1200" dirty="0">
                <a:latin typeface="Consolas" panose="020B0609020204030204" pitchFamily="49" charset="0"/>
              </a:rPr>
              <a:t> oder </a:t>
            </a:r>
            <a:r>
              <a:rPr lang="de-DE" altLang="de-DE" sz="1200" dirty="0" err="1">
                <a:latin typeface="Consolas" panose="020B0609020204030204" pitchFamily="49" charset="0"/>
              </a:rPr>
              <a:t>false</a:t>
            </a:r>
            <a:r>
              <a:rPr lang="de-DE" altLang="de-DE" sz="1200" dirty="0">
                <a:latin typeface="Consolas" panose="020B0609020204030204" pitchFamily="49" charset="0"/>
              </a:rPr>
              <a:t> gesetzt werden</a:t>
            </a:r>
            <a:br>
              <a:rPr lang="de-DE" altLang="de-DE" sz="1200" dirty="0">
                <a:latin typeface="Consolas" panose="020B0609020204030204" pitchFamily="49" charset="0"/>
              </a:rPr>
            </a:br>
            <a:r>
              <a:rPr lang="de-DE" altLang="de-DE" sz="1200" dirty="0">
                <a:latin typeface="Consolas" panose="020B0609020204030204" pitchFamily="49" charset="0"/>
              </a:rPr>
              <a:t>    document.forms.formular.elements.feld3.checked = </a:t>
            </a:r>
            <a:r>
              <a:rPr lang="de-DE" altLang="de-DE" sz="1200" dirty="0" err="1">
                <a:latin typeface="Consolas" panose="020B0609020204030204" pitchFamily="49" charset="0"/>
              </a:rPr>
              <a:t>true</a:t>
            </a: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38905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E389C-85C7-4D7A-9B9E-7A128022145C}"/>
              </a:ext>
            </a:extLst>
          </p:cNvPr>
          <p:cNvSpPr>
            <a:spLocks noGrp="1"/>
          </p:cNvSpPr>
          <p:nvPr>
            <p:ph type="title"/>
          </p:nvPr>
        </p:nvSpPr>
        <p:spPr/>
        <p:txBody>
          <a:bodyPr/>
          <a:lstStyle/>
          <a:p>
            <a:r>
              <a:rPr lang="de-AT" dirty="0"/>
              <a:t>Optionsfeld auswählen</a:t>
            </a:r>
          </a:p>
        </p:txBody>
      </p:sp>
      <p:sp>
        <p:nvSpPr>
          <p:cNvPr id="4" name="Rectangle 1">
            <a:extLst>
              <a:ext uri="{FF2B5EF4-FFF2-40B4-BE49-F238E27FC236}">
                <a16:creationId xmlns:a16="http://schemas.microsoft.com/office/drawing/2014/main" id="{AF78AD47-05D6-4992-B755-7E5F33A28324}"/>
              </a:ext>
            </a:extLst>
          </p:cNvPr>
          <p:cNvSpPr>
            <a:spLocks noChangeArrowheads="1"/>
          </p:cNvSpPr>
          <p:nvPr/>
        </p:nvSpPr>
        <p:spPr bwMode="auto">
          <a:xfrm>
            <a:off x="2810914" y="879155"/>
            <a:ext cx="6570172" cy="5262979"/>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a:latin typeface="Consolas" panose="020B0609020204030204" pitchFamily="49" charset="0"/>
              </a:rPr>
              <a:t>DOCTYPE html</a:t>
            </a:r>
            <a:r>
              <a:rPr lang="de-DE" altLang="de-DE" sz="1200" dirty="0">
                <a:latin typeface="Consolas" panose="020B0609020204030204" pitchFamily="49" charset="0"/>
              </a:rPr>
              <a:t>&gt;</a:t>
            </a:r>
            <a:br>
              <a:rPr lang="de-DE" altLang="de-DE" sz="1200">
                <a:latin typeface="Consolas" panose="020B0609020204030204" pitchFamily="49" charset="0"/>
              </a:rPr>
            </a:br>
            <a:r>
              <a:rPr lang="de-DE" altLang="de-DE" sz="1200">
                <a:latin typeface="Consolas" panose="020B0609020204030204" pitchFamily="49" charset="0"/>
              </a:rPr>
              <a:t>&lt;html lang="de"</a:t>
            </a:r>
            <a:r>
              <a:rPr lang="de-DE" altLang="de-DE" sz="1200" dirty="0">
                <a:latin typeface="Consolas" panose="020B0609020204030204" pitchFamily="49" charset="0"/>
              </a:rPr>
              <a:t>&gt; </a:t>
            </a:r>
            <a:br>
              <a:rPr lang="de-DE" altLang="de-DE" sz="1200">
                <a:latin typeface="Consolas" panose="020B0609020204030204" pitchFamily="49" charset="0"/>
              </a:rPr>
            </a:br>
            <a:r>
              <a:rPr lang="de-DE" altLang="de-DE" sz="1200">
                <a:latin typeface="Consolas" panose="020B0609020204030204" pitchFamily="49" charset="0"/>
              </a:rPr>
              <a:t>&lt;head</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a:latin typeface="Consolas" panose="020B0609020204030204" pitchFamily="49" charset="0"/>
              </a:rPr>
              <a:t>    &lt;meta charset="UTF-8"</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a:latin typeface="Consolas" panose="020B0609020204030204" pitchFamily="49" charset="0"/>
              </a:rPr>
              <a:t>&lt;title&gt;Übungen</a:t>
            </a:r>
            <a:r>
              <a:rPr lang="de-DE" altLang="de-DE" sz="1200" dirty="0">
                <a:latin typeface="Consolas" panose="020B0609020204030204" pitchFamily="49" charset="0"/>
              </a:rPr>
              <a:t>&lt;/title&gt; </a:t>
            </a:r>
            <a:br>
              <a:rPr lang="de-DE" altLang="de-DE" sz="1200">
                <a:latin typeface="Consolas" panose="020B0609020204030204" pitchFamily="49" charset="0"/>
              </a:rPr>
            </a:br>
            <a:r>
              <a:rPr lang="de-DE" altLang="de-DE" sz="1200">
                <a:latin typeface="Consolas" panose="020B0609020204030204" pitchFamily="49" charset="0"/>
              </a:rPr>
              <a:t>&lt;/head</a:t>
            </a:r>
            <a:r>
              <a:rPr lang="de-DE" altLang="de-DE" sz="1200" dirty="0">
                <a:latin typeface="Consolas" panose="020B0609020204030204" pitchFamily="49" charset="0"/>
              </a:rPr>
              <a:t>&gt;</a:t>
            </a:r>
            <a:br>
              <a:rPr lang="de-DE" altLang="de-DE" sz="1200">
                <a:latin typeface="Consolas" panose="020B0609020204030204" pitchFamily="49" charset="0"/>
              </a:rPr>
            </a:br>
            <a:r>
              <a:rPr lang="de-DE" altLang="de-DE" sz="1200">
                <a:latin typeface="Consolas" panose="020B0609020204030204" pitchFamily="49" charset="0"/>
              </a:rPr>
              <a:t>&lt;body</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a:latin typeface="Consolas" panose="020B0609020204030204" pitchFamily="49" charset="0"/>
              </a:rPr>
              <a:t>form name="formular"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a:latin typeface="Consolas" panose="020B0609020204030204" pitchFamily="49" charset="0"/>
              </a:rPr>
              <a:t>    &lt;select id="auswahl"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a:latin typeface="Consolas" panose="020B0609020204030204" pitchFamily="49" charset="0"/>
              </a:rPr>
              <a:t>        &lt;option value="auswahl1"&gt;Wert 1&lt;/option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a:latin typeface="Consolas" panose="020B0609020204030204" pitchFamily="49" charset="0"/>
              </a:rPr>
              <a:t>        &lt;option value="auswahl2"&gt;Wert 2&lt;/option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a:latin typeface="Consolas" panose="020B0609020204030204" pitchFamily="49" charset="0"/>
              </a:rPr>
              <a:t>        &lt;option value="auswahl3"&gt;Wert 3&lt;/option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a:latin typeface="Consolas" panose="020B0609020204030204" pitchFamily="49" charset="0"/>
              </a:rPr>
              <a:t>    &lt;/select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a:latin typeface="Consolas" panose="020B0609020204030204" pitchFamily="49" charset="0"/>
              </a:rPr>
            </a:br>
            <a:r>
              <a:rPr lang="de-DE" altLang="de-DE" sz="1200">
                <a:latin typeface="Consolas" panose="020B0609020204030204" pitchFamily="49" charset="0"/>
              </a:rPr>
              <a:t>&lt;script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Möglichkeit 1 um entsprechendes Optionsfeld auszuwählen</a:t>
            </a:r>
            <a:br>
              <a:rPr lang="de-DE" altLang="de-DE" sz="1200" dirty="0">
                <a:latin typeface="Consolas" panose="020B0609020204030204" pitchFamily="49" charset="0"/>
              </a:rPr>
            </a:br>
            <a:r>
              <a:rPr lang="de-DE" altLang="de-DE" sz="1200">
                <a:latin typeface="Consolas" panose="020B0609020204030204" pitchFamily="49" charset="0"/>
              </a:rPr>
              <a:t>    auswahl</a:t>
            </a:r>
            <a:r>
              <a:rPr lang="de-DE" altLang="de-DE" sz="1200" err="1">
                <a:latin typeface="Consolas" panose="020B0609020204030204" pitchFamily="49" charset="0"/>
              </a:rPr>
              <a:t>.</a:t>
            </a:r>
            <a:r>
              <a:rPr lang="de-DE" altLang="de-DE" sz="1200">
                <a:latin typeface="Consolas" panose="020B0609020204030204" pitchFamily="49" charset="0"/>
              </a:rPr>
              <a:t>selectedIndex</a:t>
            </a:r>
            <a:r>
              <a:rPr lang="de-DE" altLang="de-DE" sz="1200" dirty="0">
                <a:latin typeface="Consolas" panose="020B0609020204030204" pitchFamily="49" charset="0"/>
              </a:rPr>
              <a:t> </a:t>
            </a:r>
            <a:r>
              <a:rPr lang="de-DE" altLang="de-DE" sz="1200">
                <a:latin typeface="Consolas" panose="020B0609020204030204" pitchFamily="49" charset="0"/>
              </a:rPr>
              <a:t>= 2</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Möglichkeit 2</a:t>
            </a:r>
            <a:br>
              <a:rPr lang="de-DE" altLang="de-DE" sz="1200" dirty="0">
                <a:latin typeface="Consolas" panose="020B0609020204030204" pitchFamily="49" charset="0"/>
              </a:rPr>
            </a:br>
            <a:r>
              <a:rPr lang="de-DE" altLang="de-DE" sz="1200">
                <a:latin typeface="Consolas" panose="020B0609020204030204" pitchFamily="49" charset="0"/>
              </a:rPr>
              <a:t>    auswahl</a:t>
            </a:r>
            <a:r>
              <a:rPr lang="de-DE" altLang="de-DE" sz="1200" err="1">
                <a:latin typeface="Consolas" panose="020B0609020204030204" pitchFamily="49" charset="0"/>
              </a:rPr>
              <a:t>.</a:t>
            </a:r>
            <a:r>
              <a:rPr lang="de-DE" altLang="de-DE" sz="1200">
                <a:latin typeface="Consolas" panose="020B0609020204030204" pitchFamily="49" charset="0"/>
              </a:rPr>
              <a:t>options</a:t>
            </a:r>
            <a:r>
              <a:rPr lang="de-DE" altLang="de-DE" sz="1200" dirty="0">
                <a:latin typeface="Consolas" panose="020B0609020204030204" pitchFamily="49" charset="0"/>
              </a:rPr>
              <a:t>[</a:t>
            </a:r>
            <a:r>
              <a:rPr lang="de-DE" altLang="de-DE" sz="1200">
                <a:latin typeface="Consolas" panose="020B0609020204030204" pitchFamily="49" charset="0"/>
              </a:rPr>
              <a:t>2].selected</a:t>
            </a:r>
            <a:r>
              <a:rPr lang="de-DE" altLang="de-DE" sz="1200" dirty="0">
                <a:latin typeface="Consolas" panose="020B0609020204030204" pitchFamily="49" charset="0"/>
              </a:rPr>
              <a:t> </a:t>
            </a:r>
            <a:r>
              <a:rPr lang="de-DE" altLang="de-DE" sz="1200">
                <a:latin typeface="Consolas" panose="020B0609020204030204" pitchFamily="49" charset="0"/>
              </a:rPr>
              <a:t>= 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Möglichkeit 3</a:t>
            </a:r>
            <a:br>
              <a:rPr lang="de-DE" altLang="de-DE" sz="1200" dirty="0">
                <a:latin typeface="Consolas" panose="020B0609020204030204" pitchFamily="49" charset="0"/>
              </a:rPr>
            </a:br>
            <a:r>
              <a:rPr lang="de-DE" altLang="de-DE" sz="1200">
                <a:latin typeface="Consolas" panose="020B0609020204030204" pitchFamily="49" charset="0"/>
              </a:rPr>
              <a:t>    auswahl</a:t>
            </a:r>
            <a:r>
              <a:rPr lang="de-DE" altLang="de-DE" sz="1200" err="1">
                <a:latin typeface="Consolas" panose="020B0609020204030204" pitchFamily="49" charset="0"/>
              </a:rPr>
              <a:t>.</a:t>
            </a:r>
            <a:r>
              <a:rPr lang="de-DE" altLang="de-DE" sz="1200">
                <a:latin typeface="Consolas" panose="020B0609020204030204" pitchFamily="49" charset="0"/>
              </a:rPr>
              <a:t>value</a:t>
            </a:r>
            <a:r>
              <a:rPr lang="de-DE" altLang="de-DE" sz="1200" dirty="0">
                <a:latin typeface="Consolas" panose="020B0609020204030204" pitchFamily="49" charset="0"/>
              </a:rPr>
              <a:t> = </a:t>
            </a:r>
            <a:r>
              <a:rPr lang="de-DE" altLang="de-DE" sz="1200">
                <a:latin typeface="Consolas" panose="020B0609020204030204" pitchFamily="49" charset="0"/>
              </a:rPr>
              <a:t>"auswahl3"</a:t>
            </a:r>
            <a:r>
              <a:rPr lang="de-DE" altLang="de-DE" sz="1200" dirty="0">
                <a:latin typeface="Consolas" panose="020B0609020204030204" pitchFamily="49" charset="0"/>
              </a:rPr>
              <a:t>;</a:t>
            </a:r>
            <a:br>
              <a:rPr lang="de-DE" altLang="de-DE" sz="1200">
                <a:latin typeface="Consolas" panose="020B0609020204030204" pitchFamily="49" charset="0"/>
              </a:rPr>
            </a:br>
            <a:r>
              <a:rPr lang="de-DE" altLang="de-DE" sz="1200">
                <a:latin typeface="Consolas" panose="020B0609020204030204" pitchFamily="49" charset="0"/>
              </a:rPr>
              <a:t>&lt;/script</a:t>
            </a:r>
            <a:r>
              <a:rPr lang="de-DE" altLang="de-DE" sz="1200" dirty="0">
                <a:latin typeface="Consolas" panose="020B0609020204030204" pitchFamily="49" charset="0"/>
              </a:rPr>
              <a:t>&gt;</a:t>
            </a:r>
            <a:br>
              <a:rPr lang="de-DE" altLang="de-DE" sz="1200">
                <a:latin typeface="Consolas" panose="020B0609020204030204" pitchFamily="49" charset="0"/>
              </a:rPr>
            </a:br>
            <a:r>
              <a:rPr lang="de-DE" altLang="de-DE" sz="1200">
                <a:latin typeface="Consolas" panose="020B0609020204030204" pitchFamily="49" charset="0"/>
              </a:rPr>
              <a:t>&lt;/body</a:t>
            </a:r>
            <a:r>
              <a:rPr lang="de-DE" altLang="de-DE" sz="1200" dirty="0">
                <a:latin typeface="Consolas" panose="020B0609020204030204" pitchFamily="49" charset="0"/>
              </a:rPr>
              <a:t>&gt;</a:t>
            </a:r>
            <a:br>
              <a:rPr lang="de-DE" altLang="de-DE" sz="1200">
                <a:latin typeface="Consolas" panose="020B0609020204030204" pitchFamily="49" charset="0"/>
              </a:rPr>
            </a:br>
            <a:r>
              <a:rPr lang="de-DE" altLang="de-DE" sz="1200">
                <a:latin typeface="Consolas" panose="020B0609020204030204" pitchFamily="49" charset="0"/>
              </a:rPr>
              <a:t>&lt;/html&gt;</a:t>
            </a:r>
            <a:endParaRPr lang="de-DE" altLang="de-DE" sz="1200" dirty="0">
              <a:latin typeface="Consolas" panose="020B0609020204030204" pitchFamily="49" charset="0"/>
            </a:endParaRPr>
          </a:p>
        </p:txBody>
      </p:sp>
    </p:spTree>
    <p:extLst>
      <p:ext uri="{BB962C8B-B14F-4D97-AF65-F5344CB8AC3E}">
        <p14:creationId xmlns:p14="http://schemas.microsoft.com/office/powerpoint/2010/main" val="41151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35401-4BC5-40F9-B5F9-E4420DB5F231}"/>
              </a:ext>
            </a:extLst>
          </p:cNvPr>
          <p:cNvSpPr>
            <a:spLocks noGrp="1"/>
          </p:cNvSpPr>
          <p:nvPr>
            <p:ph type="title"/>
          </p:nvPr>
        </p:nvSpPr>
        <p:spPr/>
        <p:txBody>
          <a:bodyPr/>
          <a:lstStyle/>
          <a:p>
            <a:r>
              <a:rPr lang="de-AT" dirty="0"/>
              <a:t>Events für Formulare</a:t>
            </a:r>
          </a:p>
        </p:txBody>
      </p:sp>
      <p:sp>
        <p:nvSpPr>
          <p:cNvPr id="3" name="Textplatzhalter 2">
            <a:extLst>
              <a:ext uri="{FF2B5EF4-FFF2-40B4-BE49-F238E27FC236}">
                <a16:creationId xmlns:a16="http://schemas.microsoft.com/office/drawing/2014/main" id="{486B9C4B-E352-4216-B86A-B24E71B1FA4D}"/>
              </a:ext>
            </a:extLst>
          </p:cNvPr>
          <p:cNvSpPr>
            <a:spLocks noGrp="1"/>
          </p:cNvSpPr>
          <p:nvPr>
            <p:ph type="body" sz="quarter" idx="13"/>
          </p:nvPr>
        </p:nvSpPr>
        <p:spPr/>
        <p:txBody>
          <a:bodyPr/>
          <a:lstStyle/>
          <a:p>
            <a:endParaRPr lang="de-AT"/>
          </a:p>
        </p:txBody>
      </p:sp>
      <p:sp>
        <p:nvSpPr>
          <p:cNvPr id="5" name="Rectangle 2">
            <a:extLst>
              <a:ext uri="{FF2B5EF4-FFF2-40B4-BE49-F238E27FC236}">
                <a16:creationId xmlns:a16="http://schemas.microsoft.com/office/drawing/2014/main" id="{AD16F816-A7F1-49A9-8E04-48A909A92943}"/>
              </a:ext>
            </a:extLst>
          </p:cNvPr>
          <p:cNvSpPr>
            <a:spLocks noChangeArrowheads="1"/>
          </p:cNvSpPr>
          <p:nvPr/>
        </p:nvSpPr>
        <p:spPr bwMode="auto">
          <a:xfrm>
            <a:off x="106137" y="869769"/>
            <a:ext cx="5894613" cy="5493812"/>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 lang="de"&gt;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&lt;title&gt;Übungen&lt;/title&gt;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&lt;form </a:t>
            </a:r>
            <a:r>
              <a:rPr lang="de-DE" altLang="de-DE" sz="1200" dirty="0" err="1">
                <a:latin typeface="Consolas" panose="020B0609020204030204" pitchFamily="49" charset="0"/>
              </a:rPr>
              <a:t>name</a:t>
            </a:r>
            <a:r>
              <a:rPr lang="de-DE" altLang="de-DE" sz="1200" dirty="0">
                <a:latin typeface="Consolas" panose="020B0609020204030204" pitchFamily="49" charset="0"/>
              </a:rPr>
              <a:t>="</a:t>
            </a:r>
            <a:r>
              <a:rPr lang="de-DE" altLang="de-DE" sz="1200" dirty="0" err="1">
                <a:latin typeface="Consolas" panose="020B0609020204030204" pitchFamily="49" charset="0"/>
              </a:rPr>
              <a:t>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="feld1" </a:t>
            </a:r>
            <a:r>
              <a:rPr lang="de-DE" altLang="de-DE" sz="1200" dirty="0" err="1">
                <a:latin typeface="Consolas" panose="020B0609020204030204" pitchFamily="49" charset="0"/>
              </a:rPr>
              <a:t>value</a:t>
            </a:r>
            <a:r>
              <a:rPr lang="de-DE" altLang="de-DE" sz="1200" dirty="0">
                <a:latin typeface="Consolas" panose="020B0609020204030204" pitchFamily="49" charset="0"/>
              </a:rPr>
              <a:t>="Formularfeld 1"&gt;</a:t>
            </a: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angezeigt = </a:t>
            </a:r>
            <a:r>
              <a:rPr lang="de-DE" altLang="de-DE" sz="1200" dirty="0" err="1">
                <a:latin typeface="Consolas" panose="020B0609020204030204" pitchFamily="49" charset="0"/>
              </a:rPr>
              <a:t>false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nachricht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(!angezeigt) {</a:t>
            </a:r>
            <a:br>
              <a:rPr lang="de-DE" altLang="de-DE" sz="1200" dirty="0">
                <a:latin typeface="Consolas" panose="020B0609020204030204" pitchFamily="49" charset="0"/>
              </a:rPr>
            </a:br>
            <a:r>
              <a:rPr lang="de-DE" altLang="de-DE" sz="1200" dirty="0">
                <a:latin typeface="Consolas" panose="020B0609020204030204" pitchFamily="49" charset="0"/>
              </a:rPr>
              <a:t>            alert("Gib deinen Namen ein");</a:t>
            </a:r>
            <a:br>
              <a:rPr lang="de-DE" altLang="de-DE" sz="1200" dirty="0">
                <a:latin typeface="Consolas" panose="020B0609020204030204" pitchFamily="49" charset="0"/>
              </a:rPr>
            </a:br>
            <a:r>
              <a:rPr lang="de-DE" altLang="de-DE" sz="1200" dirty="0">
                <a:latin typeface="Consolas" panose="020B0609020204030204" pitchFamily="49" charset="0"/>
              </a:rPr>
              <a:t>            angezeigt =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Wenn ein Event auf Seite fokussiert wird, </a:t>
            </a:r>
          </a:p>
          <a:p>
            <a:pPr defTabSz="914400" eaLnBrk="0" fontAlgn="base" hangingPunct="0">
              <a:spcBef>
                <a:spcPct val="0"/>
              </a:spcBef>
              <a:spcAft>
                <a:spcPct val="0"/>
              </a:spcAft>
            </a:pPr>
            <a:r>
              <a:rPr lang="de-DE" altLang="de-DE" sz="1200" dirty="0">
                <a:latin typeface="Consolas" panose="020B0609020204030204" pitchFamily="49" charset="0"/>
              </a:rPr>
              <a:t>    * tritt das </a:t>
            </a:r>
            <a:r>
              <a:rPr lang="de-DE" altLang="de-DE" sz="1200" dirty="0" err="1">
                <a:latin typeface="Consolas" panose="020B0609020204030204" pitchFamily="49" charset="0"/>
              </a:rPr>
              <a:t>focus</a:t>
            </a:r>
            <a:r>
              <a:rPr lang="de-DE" altLang="de-DE" sz="1200" dirty="0">
                <a:latin typeface="Consolas" panose="020B0609020204030204" pitchFamily="49" charset="0"/>
              </a:rPr>
              <a:t>-Event ein</a:t>
            </a:r>
            <a:br>
              <a:rPr lang="de-DE" altLang="de-DE" sz="1200" dirty="0">
                <a:latin typeface="Consolas" panose="020B0609020204030204" pitchFamily="49" charset="0"/>
              </a:rPr>
            </a:br>
            <a:r>
              <a:rPr lang="de-DE" altLang="de-DE" sz="1200" dirty="0">
                <a:latin typeface="Consolas" panose="020B0609020204030204" pitchFamily="49" charset="0"/>
              </a:rPr>
              <a:t>    * Wenn Fokus entfernt wird, kommt es zum </a:t>
            </a:r>
            <a:r>
              <a:rPr lang="de-DE" altLang="de-DE" sz="1200" dirty="0" err="1">
                <a:latin typeface="Consolas" panose="020B0609020204030204" pitchFamily="49" charset="0"/>
              </a:rPr>
              <a:t>blur</a:t>
            </a:r>
            <a:r>
              <a:rPr lang="de-DE" altLang="de-DE" sz="1200" dirty="0">
                <a:latin typeface="Consolas" panose="020B0609020204030204" pitchFamily="49" charset="0"/>
              </a:rPr>
              <a:t>-Event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feld1.onfocus = </a:t>
            </a:r>
            <a:r>
              <a:rPr lang="de-DE" altLang="de-DE" sz="1200" dirty="0" err="1">
                <a:latin typeface="Consolas" panose="020B0609020204030204" pitchFamily="49" charset="0"/>
              </a:rPr>
              <a:t>nachricht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
        <p:nvSpPr>
          <p:cNvPr id="6" name="Rectangle 3">
            <a:extLst>
              <a:ext uri="{FF2B5EF4-FFF2-40B4-BE49-F238E27FC236}">
                <a16:creationId xmlns:a16="http://schemas.microsoft.com/office/drawing/2014/main" id="{98F9C2DA-B975-4957-B614-FC41A08C6265}"/>
              </a:ext>
            </a:extLst>
          </p:cNvPr>
          <p:cNvSpPr>
            <a:spLocks noChangeArrowheads="1"/>
          </p:cNvSpPr>
          <p:nvPr/>
        </p:nvSpPr>
        <p:spPr bwMode="auto">
          <a:xfrm>
            <a:off x="6844456" y="877462"/>
            <a:ext cx="5061858" cy="5478423"/>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 lang="de"&gt;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&lt;title&gt;Übungen&lt;/title&gt;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&lt;form </a:t>
            </a:r>
            <a:r>
              <a:rPr lang="de-DE" altLang="de-DE" sz="1200" dirty="0" err="1">
                <a:latin typeface="Consolas" panose="020B0609020204030204" pitchFamily="49" charset="0"/>
              </a:rPr>
              <a:t>name</a:t>
            </a:r>
            <a:r>
              <a:rPr lang="de-DE" altLang="de-DE" sz="1200" dirty="0">
                <a:latin typeface="Consolas" panose="020B0609020204030204" pitchFamily="49" charset="0"/>
              </a:rPr>
              <a:t>="</a:t>
            </a:r>
            <a:r>
              <a:rPr lang="de-DE" altLang="de-DE" sz="1200" dirty="0" err="1">
                <a:latin typeface="Consolas" panose="020B0609020204030204" pitchFamily="49" charset="0"/>
              </a:rPr>
              <a:t>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="feld1"&gt;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"&gt;Eingabe&lt;/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nachricht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(feld1.value == "") {</a:t>
            </a:r>
            <a:br>
              <a:rPr lang="de-DE" altLang="de-DE" sz="1200" dirty="0">
                <a:latin typeface="Consolas" panose="020B0609020204030204" pitchFamily="49" charset="0"/>
              </a:rPr>
            </a:br>
            <a:r>
              <a:rPr lang="de-DE" altLang="de-DE" sz="1200" dirty="0">
                <a:latin typeface="Consolas" panose="020B0609020204030204" pitchFamily="49" charset="0"/>
              </a:rPr>
              <a:t>            alert("Gib deinen Namen ein");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Wenn der Input verlassen wird</a:t>
            </a:r>
            <a:br>
              <a:rPr lang="de-DE" altLang="de-DE" sz="1200" dirty="0">
                <a:latin typeface="Consolas" panose="020B0609020204030204" pitchFamily="49" charset="0"/>
              </a:rPr>
            </a:br>
            <a:r>
              <a:rPr lang="de-DE" altLang="de-DE" sz="1200" dirty="0">
                <a:latin typeface="Consolas" panose="020B0609020204030204" pitchFamily="49" charset="0"/>
              </a:rPr>
              <a:t>    * tritt die Fehlermeldung auf</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feld1.onblur = </a:t>
            </a:r>
            <a:r>
              <a:rPr lang="de-DE" altLang="de-DE" sz="1200" dirty="0" err="1">
                <a:latin typeface="Consolas" panose="020B0609020204030204" pitchFamily="49" charset="0"/>
              </a:rPr>
              <a:t>nachricht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16333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234538-03CF-4A02-919C-3219B1739E47}"/>
              </a:ext>
            </a:extLst>
          </p:cNvPr>
          <p:cNvSpPr>
            <a:spLocks noGrp="1"/>
          </p:cNvSpPr>
          <p:nvPr>
            <p:ph type="title"/>
          </p:nvPr>
        </p:nvSpPr>
        <p:spPr/>
        <p:txBody>
          <a:bodyPr/>
          <a:lstStyle/>
          <a:p>
            <a:r>
              <a:rPr lang="de-AT" dirty="0"/>
              <a:t>Events für Formulare</a:t>
            </a:r>
          </a:p>
        </p:txBody>
      </p:sp>
      <p:sp>
        <p:nvSpPr>
          <p:cNvPr id="3" name="Textplatzhalter 2">
            <a:extLst>
              <a:ext uri="{FF2B5EF4-FFF2-40B4-BE49-F238E27FC236}">
                <a16:creationId xmlns:a16="http://schemas.microsoft.com/office/drawing/2014/main" id="{79F2888E-8B12-4599-BB7C-A10E8C2281EA}"/>
              </a:ext>
            </a:extLst>
          </p:cNvPr>
          <p:cNvSpPr>
            <a:spLocks noGrp="1"/>
          </p:cNvSpPr>
          <p:nvPr>
            <p:ph type="body" sz="quarter" idx="13"/>
          </p:nvPr>
        </p:nvSpPr>
        <p:spPr>
          <a:xfrm>
            <a:off x="6281059" y="1447572"/>
            <a:ext cx="5625835" cy="2674065"/>
          </a:xfrm>
        </p:spPr>
        <p:txBody>
          <a:bodyPr/>
          <a:lstStyle/>
          <a:p>
            <a:r>
              <a:rPr lang="de-AT" dirty="0"/>
              <a:t>Weitere Events von Bedeutung:</a:t>
            </a:r>
          </a:p>
          <a:p>
            <a:pPr lvl="1"/>
            <a:r>
              <a:rPr lang="de-AT" dirty="0" err="1"/>
              <a:t>cut</a:t>
            </a:r>
            <a:endParaRPr lang="de-AT" dirty="0"/>
          </a:p>
          <a:p>
            <a:pPr lvl="1"/>
            <a:r>
              <a:rPr lang="de-AT" dirty="0" err="1"/>
              <a:t>copy</a:t>
            </a:r>
            <a:endParaRPr lang="de-AT" dirty="0"/>
          </a:p>
          <a:p>
            <a:pPr lvl="1"/>
            <a:r>
              <a:rPr lang="de-AT" dirty="0" err="1"/>
              <a:t>paste</a:t>
            </a:r>
            <a:endParaRPr lang="de-AT" dirty="0"/>
          </a:p>
          <a:p>
            <a:pPr lvl="2"/>
            <a:r>
              <a:rPr lang="de-AT" dirty="0"/>
              <a:t>Werden ausgelöst wenn Anwender Inhalt des Feldes ausschneiden, kopieren oder einfügen möchte</a:t>
            </a:r>
          </a:p>
          <a:p>
            <a:pPr lvl="1"/>
            <a:r>
              <a:rPr lang="de-AT" dirty="0" err="1"/>
              <a:t>submit</a:t>
            </a:r>
            <a:endParaRPr lang="de-AT" dirty="0"/>
          </a:p>
          <a:p>
            <a:pPr lvl="2"/>
            <a:r>
              <a:rPr lang="de-AT" dirty="0"/>
              <a:t>Wird ausgelöst, wenn </a:t>
            </a:r>
            <a:r>
              <a:rPr lang="de-AT" dirty="0" err="1"/>
              <a:t>submit</a:t>
            </a:r>
            <a:r>
              <a:rPr lang="de-AT" dirty="0"/>
              <a:t>-Button gedrückt wird um Formular abzuschicken</a:t>
            </a:r>
          </a:p>
          <a:p>
            <a:pPr lvl="2"/>
            <a:r>
              <a:rPr lang="de-AT" dirty="0"/>
              <a:t>Häufig im Einsatz um Formular zu validieren vor dem abschicken</a:t>
            </a:r>
          </a:p>
        </p:txBody>
      </p:sp>
      <p:sp>
        <p:nvSpPr>
          <p:cNvPr id="4" name="Rectangle 1">
            <a:extLst>
              <a:ext uri="{FF2B5EF4-FFF2-40B4-BE49-F238E27FC236}">
                <a16:creationId xmlns:a16="http://schemas.microsoft.com/office/drawing/2014/main" id="{A90E9048-18B7-4D92-86CE-13FC40A9B9A5}"/>
              </a:ext>
            </a:extLst>
          </p:cNvPr>
          <p:cNvSpPr>
            <a:spLocks noChangeArrowheads="1"/>
          </p:cNvSpPr>
          <p:nvPr/>
        </p:nvSpPr>
        <p:spPr bwMode="auto">
          <a:xfrm>
            <a:off x="204107" y="1190982"/>
            <a:ext cx="5706836" cy="5047536"/>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 lang="de"&gt;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&lt;title&gt;Übungen&lt;/title&gt;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&lt;form </a:t>
            </a:r>
            <a:r>
              <a:rPr lang="de-DE" altLang="de-DE" sz="1200" dirty="0" err="1">
                <a:latin typeface="Consolas" panose="020B0609020204030204" pitchFamily="49" charset="0"/>
              </a:rPr>
              <a:t>name</a:t>
            </a:r>
            <a:r>
              <a:rPr lang="de-DE" altLang="de-DE" sz="1200" dirty="0">
                <a:latin typeface="Consolas" panose="020B0609020204030204" pitchFamily="49" charset="0"/>
              </a:rPr>
              <a:t>="</a:t>
            </a:r>
            <a:r>
              <a:rPr lang="de-DE" altLang="de-DE" sz="1200" dirty="0" err="1">
                <a:latin typeface="Consolas" panose="020B0609020204030204" pitchFamily="49" charset="0"/>
              </a:rPr>
              <a:t>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="feld1"&gt;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"&gt;Eingabe&lt;/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nachricht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alert("Buchstabe eingegeben: " + feld1.value);</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reagiert auf Eingabe in das Input Feld</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feld1.oninput = </a:t>
            </a:r>
            <a:r>
              <a:rPr lang="de-DE" altLang="de-DE" sz="1200" dirty="0" err="1">
                <a:latin typeface="Consolas" panose="020B0609020204030204" pitchFamily="49" charset="0"/>
              </a:rPr>
              <a:t>nachricht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endParaRPr lang="de-DE" altLang="de-DE" sz="1200" dirty="0">
              <a:latin typeface="Consolas" panose="020B0609020204030204" pitchFamily="49" charset="0"/>
            </a:endParaRPr>
          </a:p>
        </p:txBody>
      </p:sp>
    </p:spTree>
    <p:extLst>
      <p:ext uri="{BB962C8B-B14F-4D97-AF65-F5344CB8AC3E}">
        <p14:creationId xmlns:p14="http://schemas.microsoft.com/office/powerpoint/2010/main" val="1807857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1687F-50CE-4340-B732-8B3CCD1C55CC}"/>
              </a:ext>
            </a:extLst>
          </p:cNvPr>
          <p:cNvSpPr>
            <a:spLocks noGrp="1"/>
          </p:cNvSpPr>
          <p:nvPr>
            <p:ph type="title"/>
          </p:nvPr>
        </p:nvSpPr>
        <p:spPr/>
        <p:txBody>
          <a:bodyPr/>
          <a:lstStyle/>
          <a:p>
            <a:r>
              <a:rPr lang="de-AT" dirty="0"/>
              <a:t>Spezielle Methoden für Formularelemente</a:t>
            </a:r>
          </a:p>
        </p:txBody>
      </p:sp>
      <p:sp>
        <p:nvSpPr>
          <p:cNvPr id="3" name="Textplatzhalter 2">
            <a:extLst>
              <a:ext uri="{FF2B5EF4-FFF2-40B4-BE49-F238E27FC236}">
                <a16:creationId xmlns:a16="http://schemas.microsoft.com/office/drawing/2014/main" id="{FB1B3957-39FF-43EE-8DE8-C10EE84F0A95}"/>
              </a:ext>
            </a:extLst>
          </p:cNvPr>
          <p:cNvSpPr>
            <a:spLocks noGrp="1"/>
          </p:cNvSpPr>
          <p:nvPr>
            <p:ph type="body" sz="quarter" idx="13"/>
          </p:nvPr>
        </p:nvSpPr>
        <p:spPr/>
        <p:txBody>
          <a:bodyPr/>
          <a:lstStyle/>
          <a:p>
            <a:endParaRPr lang="de-AT"/>
          </a:p>
        </p:txBody>
      </p:sp>
      <p:sp>
        <p:nvSpPr>
          <p:cNvPr id="4" name="Rectangle 1">
            <a:extLst>
              <a:ext uri="{FF2B5EF4-FFF2-40B4-BE49-F238E27FC236}">
                <a16:creationId xmlns:a16="http://schemas.microsoft.com/office/drawing/2014/main" id="{88FF2506-D34E-4B28-9E5C-C9A93D78B381}"/>
              </a:ext>
            </a:extLst>
          </p:cNvPr>
          <p:cNvSpPr>
            <a:spLocks noChangeArrowheads="1"/>
          </p:cNvSpPr>
          <p:nvPr/>
        </p:nvSpPr>
        <p:spPr bwMode="auto">
          <a:xfrm>
            <a:off x="387790" y="2316651"/>
            <a:ext cx="11416420" cy="3141563"/>
          </a:xfrm>
          <a:prstGeom prst="rect">
            <a:avLst/>
          </a:prstGeom>
          <a:solidFill>
            <a:schemeClr val="bg1"/>
          </a:solidFill>
          <a:ln w="6350">
            <a:solidFill>
              <a:schemeClr val="tx1"/>
            </a:solid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&lt;!DOCTYPE </a:t>
            </a:r>
            <a:r>
              <a:rPr kumimoji="0" lang="de-DE" altLang="de-DE" sz="1200" b="0" i="0" u="none" strike="noStrike" cap="none" normalizeH="0" baseline="0" dirty="0" err="1">
                <a:ln>
                  <a:noFill/>
                </a:ln>
                <a:effectLst/>
                <a:latin typeface="Consolas" panose="020B0609020204030204" pitchFamily="49" charset="0"/>
              </a:rPr>
              <a:t>html</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html</a:t>
            </a:r>
            <a:r>
              <a:rPr kumimoji="0" lang="de-DE" altLang="de-DE" sz="1200" b="0" i="0" u="none" strike="noStrike" cap="none" normalizeH="0" baseline="0" dirty="0">
                <a:ln>
                  <a:noFill/>
                </a:ln>
                <a:effectLst/>
                <a:latin typeface="Consolas" panose="020B0609020204030204" pitchFamily="49" charset="0"/>
              </a:rPr>
              <a:t> lang="de"&gt;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head</a:t>
            </a:r>
            <a:r>
              <a:rPr kumimoji="0" lang="de-DE" altLang="de-DE" sz="1200" b="0" i="0" u="none" strike="noStrike" cap="none" normalizeH="0" baseline="0" dirty="0">
                <a:ln>
                  <a:noFill/>
                </a:ln>
                <a:effectLst/>
                <a:latin typeface="Consolas" panose="020B0609020204030204" pitchFamily="49" charset="0"/>
              </a:rPr>
              <a:t>&gt;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meta</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charset</a:t>
            </a:r>
            <a:r>
              <a:rPr kumimoji="0" lang="de-DE" altLang="de-DE" sz="1200" b="0" i="0" u="none" strike="noStrike" cap="none" normalizeH="0" baseline="0" dirty="0">
                <a:ln>
                  <a:noFill/>
                </a:ln>
                <a:effectLst/>
                <a:latin typeface="Consolas" panose="020B0609020204030204" pitchFamily="49" charset="0"/>
              </a:rPr>
              <a:t>="UTF-8"&gt;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&lt;title&gt;Übungen&lt;/title&gt;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head</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&lt;form </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formular</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="feld1" </a:t>
            </a:r>
            <a:r>
              <a:rPr kumimoji="0" lang="de-DE" altLang="de-DE" sz="1200" b="0" i="0" u="none" strike="noStrike" cap="none" normalizeH="0" baseline="0" dirty="0" err="1">
                <a:ln>
                  <a:noFill/>
                </a:ln>
                <a:effectLst/>
                <a:latin typeface="Consolas" panose="020B0609020204030204" pitchFamily="49" charset="0"/>
              </a:rPr>
              <a:t>value</a:t>
            </a:r>
            <a:r>
              <a:rPr kumimoji="0" lang="de-DE" altLang="de-DE" sz="1200" b="0" i="0" u="none" strike="noStrike" cap="none" normalizeH="0" baseline="0" dirty="0">
                <a:ln>
                  <a:noFill/>
                </a:ln>
                <a:effectLst/>
                <a:latin typeface="Consolas" panose="020B0609020204030204" pitchFamily="49" charset="0"/>
              </a:rPr>
              <a:t>="Formularfeld 1"&gt;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="feld2" </a:t>
            </a:r>
            <a:r>
              <a:rPr kumimoji="0" lang="de-DE" altLang="de-DE" sz="1200" b="0" i="0" u="none" strike="noStrike" cap="none" normalizeH="0" baseline="0" dirty="0" err="1">
                <a:ln>
                  <a:noFill/>
                </a:ln>
                <a:effectLst/>
                <a:latin typeface="Consolas" panose="020B0609020204030204" pitchFamily="49" charset="0"/>
              </a:rPr>
              <a:t>value</a:t>
            </a:r>
            <a:r>
              <a:rPr kumimoji="0" lang="de-DE" altLang="de-DE" sz="1200" b="0" i="0" u="none" strike="noStrike" cap="none" normalizeH="0" baseline="0" dirty="0">
                <a:ln>
                  <a:noFill/>
                </a:ln>
                <a:effectLst/>
                <a:latin typeface="Consolas" panose="020B0609020204030204" pitchFamily="49" charset="0"/>
              </a:rPr>
              <a:t>="Formularfeld 2"&gt;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br</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="btn1" type="</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"&gt;Feld 1 Fokus&lt;/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="btn2" type="</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"&gt;Feld 2 Fokus&lt;/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&lt;/form&gt;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fokus1()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      // leert zuerst das Input Feld und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setzt dann den Fokus darauf</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feld1.value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feld1.focus();</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fokus2()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feld2.value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feld2.focus();</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btn1.onclick = fokus1;</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btn2.onclick = fokus2;</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html</a:t>
            </a:r>
            <a:r>
              <a:rPr kumimoji="0" lang="de-DE" altLang="de-DE" sz="1200" b="0" i="0" u="none" strike="noStrike" cap="none" normalizeH="0" baseline="0" dirty="0">
                <a:ln>
                  <a:noFill/>
                </a:ln>
                <a:effectLst/>
                <a:latin typeface="Consolas" panose="020B0609020204030204" pitchFamily="49" charset="0"/>
              </a:rPr>
              <a:t>&gt; </a:t>
            </a:r>
          </a:p>
        </p:txBody>
      </p:sp>
    </p:spTree>
    <p:extLst>
      <p:ext uri="{BB962C8B-B14F-4D97-AF65-F5344CB8AC3E}">
        <p14:creationId xmlns:p14="http://schemas.microsoft.com/office/powerpoint/2010/main" val="183014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88DE21-9605-4A67-9FA5-23D4834B46BB}"/>
              </a:ext>
            </a:extLst>
          </p:cNvPr>
          <p:cNvSpPr>
            <a:spLocks noGrp="1"/>
          </p:cNvSpPr>
          <p:nvPr>
            <p:ph type="title"/>
          </p:nvPr>
        </p:nvSpPr>
        <p:spPr/>
        <p:txBody>
          <a:bodyPr/>
          <a:lstStyle/>
          <a:p>
            <a:r>
              <a:rPr lang="de-AT" dirty="0"/>
              <a:t>Eingaben der Formularfelder überprüfen - Anwendungsbeispiel</a:t>
            </a:r>
          </a:p>
        </p:txBody>
      </p:sp>
      <p:sp>
        <p:nvSpPr>
          <p:cNvPr id="4" name="Rectangle 1">
            <a:extLst>
              <a:ext uri="{FF2B5EF4-FFF2-40B4-BE49-F238E27FC236}">
                <a16:creationId xmlns:a16="http://schemas.microsoft.com/office/drawing/2014/main" id="{7A070039-3E7B-4F7B-91E0-B93FE215C7D2}"/>
              </a:ext>
            </a:extLst>
          </p:cNvPr>
          <p:cNvSpPr>
            <a:spLocks noChangeArrowheads="1"/>
          </p:cNvSpPr>
          <p:nvPr/>
        </p:nvSpPr>
        <p:spPr bwMode="auto">
          <a:xfrm>
            <a:off x="288202" y="941757"/>
            <a:ext cx="11615596" cy="5486203"/>
          </a:xfrm>
          <a:prstGeom prst="rect">
            <a:avLst/>
          </a:prstGeom>
          <a:solidFill>
            <a:schemeClr val="bg1"/>
          </a:solidFill>
          <a:ln w="6350">
            <a:solidFill>
              <a:schemeClr val="tx1"/>
            </a:solid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&lt;form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formular</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action</a:t>
            </a:r>
            <a:r>
              <a:rPr kumimoji="0" lang="de-DE" altLang="de-DE" sz="1200" b="0" i="0" u="none" strike="noStrike" cap="none" normalizeH="0" baseline="0" dirty="0">
                <a:ln>
                  <a:noFill/>
                </a:ln>
                <a:effectLst/>
                <a:latin typeface="Consolas" panose="020B0609020204030204" pitchFamily="49" charset="0"/>
              </a:rPr>
              <a:t>="fertig.html" </a:t>
            </a:r>
            <a:r>
              <a:rPr kumimoji="0" lang="de-DE" altLang="de-DE" sz="1200" b="0" i="0" u="none" strike="noStrike" cap="none" normalizeH="0" baseline="0" dirty="0" err="1">
                <a:ln>
                  <a:noFill/>
                </a:ln>
                <a:effectLst/>
                <a:latin typeface="Consolas" panose="020B0609020204030204" pitchFamily="49" charset="0"/>
              </a:rPr>
              <a:t>method</a:t>
            </a:r>
            <a:r>
              <a:rPr kumimoji="0" lang="de-DE" altLang="de-DE" sz="1200" b="0" i="0" u="none" strike="noStrike" cap="none" normalizeH="0" baseline="0" dirty="0">
                <a:ln>
                  <a:noFill/>
                </a:ln>
                <a:effectLst/>
                <a:latin typeface="Consolas" panose="020B0609020204030204" pitchFamily="49" charset="0"/>
              </a:rPr>
              <a:t>="GET" </a:t>
            </a:r>
            <a:r>
              <a:rPr kumimoji="0" lang="de-DE" altLang="de-DE" sz="1200" b="0" i="0" u="none" strike="noStrike" cap="none" normalizeH="0" baseline="0" dirty="0" err="1">
                <a:ln>
                  <a:noFill/>
                </a:ln>
                <a:effectLst/>
                <a:latin typeface="Consolas" panose="020B0609020204030204" pitchFamily="49" charset="0"/>
              </a:rPr>
              <a:t>onsubmit</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auswerten()"&gt;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 </a:t>
            </a:r>
            <a:r>
              <a:rPr kumimoji="0" lang="de-DE" altLang="de-DE" sz="1200" b="0" i="0" u="none" strike="noStrike" cap="none" normalizeH="0" baseline="0" dirty="0" err="1">
                <a:ln>
                  <a:noFill/>
                </a:ln>
                <a:effectLst/>
                <a:latin typeface="Consolas" panose="020B0609020204030204" pitchFamily="49" charset="0"/>
              </a:rPr>
              <a:t>class</a:t>
            </a:r>
            <a:r>
              <a:rPr kumimoji="0" lang="de-DE" altLang="de-DE" sz="1200" b="0" i="0" u="none" strike="noStrike" cap="none" normalizeH="0" baseline="0" dirty="0">
                <a:ln>
                  <a:noFill/>
                </a:ln>
                <a:effectLst/>
                <a:latin typeface="Consolas" panose="020B0609020204030204" pitchFamily="49" charset="0"/>
              </a:rPr>
              <a:t>="form-</a:t>
            </a:r>
            <a:r>
              <a:rPr kumimoji="0" lang="de-DE" altLang="de-DE" sz="1200" b="0" i="0" u="none" strike="noStrike" cap="none" normalizeH="0" baseline="0" dirty="0" err="1">
                <a:ln>
                  <a:noFill/>
                </a:ln>
                <a:effectLst/>
                <a:latin typeface="Consolas" panose="020B0609020204030204" pitchFamily="49" charset="0"/>
              </a:rPr>
              <a:t>row</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label</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inputname</a:t>
            </a:r>
            <a:r>
              <a:rPr kumimoji="0" lang="de-DE" altLang="de-DE" sz="1200" b="0" i="0" u="none" strike="noStrike" cap="none" normalizeH="0" baseline="0" dirty="0">
                <a:ln>
                  <a:noFill/>
                </a:ln>
                <a:effectLst/>
                <a:latin typeface="Consolas" panose="020B0609020204030204" pitchFamily="49" charset="0"/>
              </a:rPr>
              <a:t>"&gt;Name&lt;/</a:t>
            </a:r>
            <a:r>
              <a:rPr kumimoji="0" lang="de-DE" altLang="de-DE" sz="1200" b="0" i="0" u="none" strike="noStrike" cap="none" normalizeH="0" baseline="0" dirty="0" err="1">
                <a:ln>
                  <a:noFill/>
                </a:ln>
                <a:effectLst/>
                <a:latin typeface="Consolas" panose="020B0609020204030204" pitchFamily="49" charset="0"/>
              </a:rPr>
              <a:t>label</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inputname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 </a:t>
            </a:r>
            <a:r>
              <a:rPr kumimoji="0" lang="de-DE" altLang="de-DE" sz="1200" b="0" i="0" u="none" strike="noStrike" cap="none" normalizeH="0" baseline="0" dirty="0" err="1">
                <a:ln>
                  <a:noFill/>
                </a:ln>
                <a:effectLst/>
                <a:latin typeface="Consolas" panose="020B0609020204030204" pitchFamily="49" charset="0"/>
              </a:rPr>
              <a:t>class</a:t>
            </a:r>
            <a:r>
              <a:rPr kumimoji="0" lang="de-DE" altLang="de-DE" sz="1200" b="0" i="0" u="none" strike="noStrike" cap="none" normalizeH="0" baseline="0" dirty="0">
                <a:ln>
                  <a:noFill/>
                </a:ln>
                <a:effectLst/>
                <a:latin typeface="Consolas" panose="020B0609020204030204" pitchFamily="49" charset="0"/>
              </a:rPr>
              <a:t>="form-</a:t>
            </a:r>
            <a:r>
              <a:rPr kumimoji="0" lang="de-DE" altLang="de-DE" sz="1200" b="0" i="0" u="none" strike="noStrike" cap="none" normalizeH="0" baseline="0" dirty="0" err="1">
                <a:ln>
                  <a:noFill/>
                </a:ln>
                <a:effectLst/>
                <a:latin typeface="Consolas" panose="020B0609020204030204" pitchFamily="49" charset="0"/>
              </a:rPr>
              <a:t>row</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label</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inputmail</a:t>
            </a:r>
            <a:r>
              <a:rPr kumimoji="0" lang="de-DE" altLang="de-DE" sz="1200" b="0" i="0" u="none" strike="noStrike" cap="none" normalizeH="0" baseline="0" dirty="0">
                <a:ln>
                  <a:noFill/>
                </a:ln>
                <a:effectLst/>
                <a:latin typeface="Consolas" panose="020B0609020204030204" pitchFamily="49" charset="0"/>
              </a:rPr>
              <a:t>"&gt;E-Mail&lt;/</a:t>
            </a:r>
            <a:r>
              <a:rPr kumimoji="0" lang="de-DE" altLang="de-DE" sz="1200" b="0" i="0" u="none" strike="noStrike" cap="none" normalizeH="0" baseline="0" dirty="0" err="1">
                <a:ln>
                  <a:noFill/>
                </a:ln>
                <a:effectLst/>
                <a:latin typeface="Consolas" panose="020B0609020204030204" pitchFamily="49" charset="0"/>
              </a:rPr>
              <a:t>label</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inputmail</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="mail"&gt;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 </a:t>
            </a:r>
            <a:r>
              <a:rPr kumimoji="0" lang="de-DE" altLang="de-DE" sz="1200" b="0" i="0" u="none" strike="noStrike" cap="none" normalizeH="0" baseline="0" dirty="0" err="1">
                <a:ln>
                  <a:noFill/>
                </a:ln>
                <a:effectLst/>
                <a:latin typeface="Consolas" panose="020B0609020204030204" pitchFamily="49" charset="0"/>
              </a:rPr>
              <a:t>class</a:t>
            </a:r>
            <a:r>
              <a:rPr kumimoji="0" lang="de-DE" altLang="de-DE" sz="1200" b="0" i="0" u="none" strike="noStrike" cap="none" normalizeH="0" baseline="0" dirty="0">
                <a:ln>
                  <a:noFill/>
                </a:ln>
                <a:effectLst/>
                <a:latin typeface="Consolas" panose="020B0609020204030204" pitchFamily="49" charset="0"/>
              </a:rPr>
              <a:t>="form-</a:t>
            </a:r>
            <a:r>
              <a:rPr kumimoji="0" lang="de-DE" altLang="de-DE" sz="1200" b="0" i="0" u="none" strike="noStrike" cap="none" normalizeH="0" baseline="0" dirty="0" err="1">
                <a:ln>
                  <a:noFill/>
                </a:ln>
                <a:effectLst/>
                <a:latin typeface="Consolas" panose="020B0609020204030204" pitchFamily="49" charset="0"/>
              </a:rPr>
              <a:t>row</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label</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="inputalter"&gt;Alter&lt;/</a:t>
            </a:r>
            <a:r>
              <a:rPr kumimoji="0" lang="de-DE" altLang="de-DE" sz="1200" b="0" i="0" u="none" strike="noStrike" cap="none" normalizeH="0" baseline="0" dirty="0" err="1">
                <a:ln>
                  <a:noFill/>
                </a:ln>
                <a:effectLst/>
                <a:latin typeface="Consolas" panose="020B0609020204030204" pitchFamily="49" charset="0"/>
              </a:rPr>
              <a:t>label</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="inputalter" </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="alter"&gt;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submit</a:t>
            </a:r>
            <a:r>
              <a:rPr kumimoji="0" lang="de-DE" altLang="de-DE" sz="1200" b="0" i="0" u="none" strike="noStrike" cap="none" normalizeH="0" baseline="0" dirty="0">
                <a:ln>
                  <a:noFill/>
                </a:ln>
                <a:effectLst/>
                <a:latin typeface="Consolas" panose="020B0609020204030204" pitchFamily="49" charset="0"/>
              </a:rPr>
              <a:t>"&gt;Absenden&lt;/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&lt;/form&gt;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auswerten()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inputname.value</a:t>
            </a:r>
            <a:r>
              <a:rPr kumimoji="0" lang="de-DE" altLang="de-DE" sz="1200" b="0" i="0" u="none" strike="noStrike" cap="none" normalizeH="0" baseline="0" dirty="0">
                <a:ln>
                  <a:noFill/>
                </a:ln>
                <a:effectLst/>
                <a:latin typeface="Consolas" panose="020B0609020204030204" pitchFamily="49" charset="0"/>
              </a:rPr>
              <a:t> ==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alert("Gib einen Namen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inputname.focus</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false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inputmail.value.includes</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alert("Gib eine Mailadresse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inputmail.focus</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false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inputalter.value</a:t>
            </a:r>
            <a:r>
              <a:rPr kumimoji="0" lang="de-DE" altLang="de-DE" sz="1200" b="0" i="0" u="none" strike="noStrike" cap="none" normalizeH="0" baseline="0" dirty="0">
                <a:ln>
                  <a:noFill/>
                </a:ln>
                <a:effectLst/>
                <a:latin typeface="Consolas" panose="020B0609020204030204" pitchFamily="49" charset="0"/>
              </a:rPr>
              <a:t> ==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alert("Gib ein Alter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inputalter.focus</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false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zahl = </a:t>
            </a:r>
            <a:r>
              <a:rPr kumimoji="0" lang="de-DE" altLang="de-DE" sz="1200" b="0" i="0" u="none" strike="noStrike" cap="none" normalizeH="0" baseline="0" dirty="0" err="1">
                <a:ln>
                  <a:noFill/>
                </a:ln>
                <a:effectLst/>
                <a:latin typeface="Consolas" panose="020B0609020204030204" pitchFamily="49" charset="0"/>
              </a:rPr>
              <a:t>true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a:ln>
                  <a:noFill/>
                </a:ln>
                <a:effectLst/>
                <a:latin typeface="Consolas" panose="020B0609020204030204" pitchFamily="49" charset="0"/>
              </a:rPr>
              <a:t>console</a:t>
            </a:r>
            <a:r>
              <a:rPr kumimoji="0" lang="de-DE" altLang="de-DE" sz="1200" b="0" i="0" u="none" strike="noStrike" cap="none" normalizeH="0" baseline="0" dirty="0">
                <a:ln>
                  <a:noFill/>
                </a:ln>
                <a:effectLst/>
                <a:latin typeface="Consolas" panose="020B0609020204030204" pitchFamily="49" charset="0"/>
              </a:rPr>
              <a:t>.log(</a:t>
            </a:r>
            <a:r>
              <a:rPr kumimoji="0" lang="de-DE" altLang="de-DE" sz="1200" b="0" i="0" u="none" strike="noStrike" cap="none" normalizeH="0" baseline="0" dirty="0" err="1">
                <a:ln>
                  <a:noFill/>
                </a:ln>
                <a:effectLst/>
                <a:latin typeface="Consolas" panose="020B0609020204030204" pitchFamily="49" charset="0"/>
              </a:rPr>
              <a:t>inputalter.value.length</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i = 0; i &lt; </a:t>
            </a:r>
            <a:r>
              <a:rPr kumimoji="0" lang="de-DE" altLang="de-DE" sz="1200" b="0" i="0" u="none" strike="noStrike" cap="none" normalizeH="0" baseline="0" dirty="0" err="1">
                <a:ln>
                  <a:noFill/>
                </a:ln>
                <a:effectLst/>
                <a:latin typeface="Consolas" panose="020B0609020204030204" pitchFamily="49" charset="0"/>
              </a:rPr>
              <a:t>inputalter.value.length</a:t>
            </a:r>
            <a:r>
              <a:rPr kumimoji="0" lang="de-DE" altLang="de-DE" sz="1200" b="0" i="0" u="none" strike="noStrike" cap="none" normalizeH="0" baseline="0" dirty="0">
                <a:ln>
                  <a:noFill/>
                </a:ln>
                <a:effectLst/>
                <a:latin typeface="Consolas" panose="020B0609020204030204" pitchFamily="49" charset="0"/>
              </a:rPr>
              <a:t>; ++i)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inputalter.value.charAt</a:t>
            </a:r>
            <a:r>
              <a:rPr kumimoji="0" lang="de-DE" altLang="de-DE" sz="1200" b="0" i="0" u="none" strike="noStrike" cap="none" normalizeH="0" baseline="0" dirty="0">
                <a:ln>
                  <a:noFill/>
                </a:ln>
                <a:effectLst/>
                <a:latin typeface="Consolas" panose="020B0609020204030204" pitchFamily="49" charset="0"/>
              </a:rPr>
              <a:t>(i) &lt; "0"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inputalter.value.charAt</a:t>
            </a:r>
            <a:r>
              <a:rPr kumimoji="0" lang="de-DE" altLang="de-DE" sz="1200" b="0" i="0" u="none" strike="noStrike" cap="none" normalizeH="0" baseline="0" dirty="0">
                <a:ln>
                  <a:noFill/>
                </a:ln>
                <a:effectLst/>
                <a:latin typeface="Consolas" panose="020B0609020204030204" pitchFamily="49" charset="0"/>
              </a:rPr>
              <a:t>(i) &gt; "9")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zahl = </a:t>
            </a:r>
            <a:r>
              <a:rPr kumimoji="0" lang="de-DE" altLang="de-DE" sz="1200" b="0" i="0" u="none" strike="noStrike" cap="none" normalizeH="0" baseline="0" dirty="0" err="1">
                <a:ln>
                  <a:noFill/>
                </a:ln>
                <a:effectLst/>
                <a:latin typeface="Consolas" panose="020B0609020204030204" pitchFamily="49" charset="0"/>
              </a:rPr>
              <a:t>false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(!zahl)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alert("Gib eine Zahl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inputalter.focus</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false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true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p>
        </p:txBody>
      </p:sp>
    </p:spTree>
    <p:extLst>
      <p:ext uri="{BB962C8B-B14F-4D97-AF65-F5344CB8AC3E}">
        <p14:creationId xmlns:p14="http://schemas.microsoft.com/office/powerpoint/2010/main" val="15419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F6C016-60C7-4720-9703-1A0D26EAAC28}"/>
              </a:ext>
            </a:extLst>
          </p:cNvPr>
          <p:cNvSpPr>
            <a:spLocks noGrp="1"/>
          </p:cNvSpPr>
          <p:nvPr>
            <p:ph type="title"/>
          </p:nvPr>
        </p:nvSpPr>
        <p:spPr>
          <a:xfrm>
            <a:off x="949136" y="304491"/>
            <a:ext cx="10293728" cy="383182"/>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Erstelle ein Formular mit einem Eingabefeld für eine E-Mail-Adresse. Wenn der Anwender den Fokus auf das Feld setzt, soll eine Nachricht erscheinen, die ihm mitteilt, dass er hier seine E-Mail-Adresse einfügen muss.</a:t>
            </a:r>
          </a:p>
        </p:txBody>
      </p:sp>
      <p:sp>
        <p:nvSpPr>
          <p:cNvPr id="5" name="Rectangle 1">
            <a:extLst>
              <a:ext uri="{FF2B5EF4-FFF2-40B4-BE49-F238E27FC236}">
                <a16:creationId xmlns:a16="http://schemas.microsoft.com/office/drawing/2014/main" id="{1350C996-1F3A-44B2-9127-0910E7A338E8}"/>
              </a:ext>
            </a:extLst>
          </p:cNvPr>
          <p:cNvSpPr>
            <a:spLocks noChangeArrowheads="1"/>
          </p:cNvSpPr>
          <p:nvPr/>
        </p:nvSpPr>
        <p:spPr bwMode="auto">
          <a:xfrm>
            <a:off x="2376071" y="1914237"/>
            <a:ext cx="7439857" cy="3539430"/>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&lt;form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&lt;div </a:t>
            </a:r>
            <a:r>
              <a:rPr lang="de-DE" altLang="de-DE" sz="1200" dirty="0" err="1">
                <a:latin typeface="Consolas" panose="020B0609020204030204" pitchFamily="49" charset="0"/>
              </a:rPr>
              <a:t>class</a:t>
            </a:r>
            <a:r>
              <a:rPr lang="de-DE" altLang="de-DE" sz="1200" dirty="0">
                <a:latin typeface="Consolas" panose="020B0609020204030204" pitchFamily="49" charset="0"/>
              </a:rPr>
              <a:t>="form-</a:t>
            </a:r>
            <a:r>
              <a:rPr lang="de-DE" altLang="de-DE" sz="1200" dirty="0" err="1">
                <a:latin typeface="Consolas" panose="020B0609020204030204" pitchFamily="49" charset="0"/>
              </a:rPr>
              <a:t>row</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label</a:t>
            </a: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a:t>
            </a:r>
            <a:r>
              <a:rPr lang="de-DE" altLang="de-DE" sz="1200" dirty="0" err="1">
                <a:latin typeface="Consolas" panose="020B0609020204030204" pitchFamily="49" charset="0"/>
              </a:rPr>
              <a:t>inputmail</a:t>
            </a:r>
            <a:r>
              <a:rPr lang="de-DE" altLang="de-DE" sz="1200" dirty="0">
                <a:latin typeface="Consolas" panose="020B0609020204030204" pitchFamily="49" charset="0"/>
              </a:rPr>
              <a:t>"&gt;E-Mail&lt;/</a:t>
            </a:r>
            <a:r>
              <a:rPr lang="de-DE" altLang="de-DE" sz="1200" dirty="0" err="1">
                <a:latin typeface="Consolas" panose="020B0609020204030204" pitchFamily="49" charset="0"/>
              </a:rPr>
              <a:t>label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inputmail</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="mail" </a:t>
            </a:r>
            <a:r>
              <a:rPr lang="de-DE" altLang="de-DE" sz="1200" dirty="0" err="1">
                <a:latin typeface="Consolas" panose="020B0609020204030204" pitchFamily="49" charset="0"/>
              </a:rPr>
              <a:t>placeholder</a:t>
            </a:r>
            <a:r>
              <a:rPr lang="de-DE" altLang="de-DE" sz="1200" dirty="0">
                <a:latin typeface="Consolas" panose="020B0609020204030204" pitchFamily="49" charset="0"/>
              </a:rPr>
              <a:t>="Ihre Mailadresse"&gt;</a:t>
            </a:r>
            <a:br>
              <a:rPr lang="de-DE" altLang="de-DE" sz="1200" dirty="0">
                <a:latin typeface="Consolas" panose="020B0609020204030204" pitchFamily="49" charset="0"/>
              </a:rPr>
            </a:br>
            <a:r>
              <a:rPr lang="de-DE" altLang="de-DE" sz="1200" dirty="0">
                <a:latin typeface="Consolas" panose="020B0609020204030204" pitchFamily="49" charset="0"/>
              </a:rPr>
              <a:t>    &lt;/div&gt;</a:t>
            </a: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angezeigt = </a:t>
            </a:r>
            <a:r>
              <a:rPr lang="de-DE" altLang="de-DE" sz="1200" dirty="0" err="1">
                <a:latin typeface="Consolas" panose="020B0609020204030204" pitchFamily="49" charset="0"/>
              </a:rPr>
              <a:t>false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nachricht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(!angezeigt) {</a:t>
            </a:r>
            <a:br>
              <a:rPr lang="de-DE" altLang="de-DE" sz="1200" dirty="0">
                <a:latin typeface="Consolas" panose="020B0609020204030204" pitchFamily="49" charset="0"/>
              </a:rPr>
            </a:br>
            <a:r>
              <a:rPr lang="de-DE" altLang="de-DE" sz="1200" dirty="0">
                <a:latin typeface="Consolas" panose="020B0609020204030204" pitchFamily="49" charset="0"/>
              </a:rPr>
              <a:t>            alert("Gib deine Mailadresse ein!");</a:t>
            </a:r>
            <a:br>
              <a:rPr lang="de-DE" altLang="de-DE" sz="1200" dirty="0">
                <a:latin typeface="Consolas" panose="020B0609020204030204" pitchFamily="49" charset="0"/>
              </a:rPr>
            </a:br>
            <a:r>
              <a:rPr lang="de-DE" altLang="de-DE" sz="1200" dirty="0">
                <a:latin typeface="Consolas" panose="020B0609020204030204" pitchFamily="49" charset="0"/>
              </a:rPr>
              <a:t>            angezeigt =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inputmail.onfocus</a:t>
            </a:r>
            <a:r>
              <a:rPr lang="de-DE" altLang="de-DE" sz="1200" dirty="0">
                <a:latin typeface="Consolas" panose="020B0609020204030204" pitchFamily="49" charset="0"/>
              </a:rPr>
              <a:t> = </a:t>
            </a:r>
            <a:r>
              <a:rPr lang="de-DE" altLang="de-DE" sz="1200" dirty="0" err="1">
                <a:latin typeface="Consolas" panose="020B0609020204030204" pitchFamily="49" charset="0"/>
              </a:rPr>
              <a:t>nachricht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88701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Das </a:t>
            </a:r>
            <a:r>
              <a:rPr lang="de-AT" dirty="0" err="1">
                <a:solidFill>
                  <a:schemeClr val="tx1"/>
                </a:solidFill>
              </a:rPr>
              <a:t>document</a:t>
            </a:r>
            <a:r>
              <a:rPr lang="de-AT" dirty="0">
                <a:solidFill>
                  <a:schemeClr val="tx1"/>
                </a:solidFill>
              </a:rPr>
              <a:t>-Objekt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F6C016-60C7-4720-9703-1A0D26EAAC28}"/>
              </a:ext>
            </a:extLst>
          </p:cNvPr>
          <p:cNvSpPr>
            <a:spLocks noGrp="1"/>
          </p:cNvSpPr>
          <p:nvPr>
            <p:ph type="title"/>
          </p:nvPr>
        </p:nvSpPr>
        <p:spPr>
          <a:xfrm>
            <a:off x="949136" y="256017"/>
            <a:ext cx="10293728" cy="480131"/>
          </a:xfrm>
        </p:spPr>
        <p:txBody>
          <a:bodyPr wrap="square">
            <a:spAutoFit/>
          </a:bodyPr>
          <a:lstStyle/>
          <a:p>
            <a:pPr algn="l">
              <a:spcBef>
                <a:spcPts val="1000"/>
              </a:spcBef>
              <a:buFont typeface="Font Awesome 5 Free Solid" panose="02000503000000000000" pitchFamily="50" charset="2"/>
            </a:pPr>
            <a:r>
              <a:rPr lang="de-AT" sz="1400" b="0" cap="none" dirty="0">
                <a:latin typeface="+mn-lt"/>
                <a:ea typeface="+mn-ea"/>
                <a:cs typeface="+mn-cs"/>
              </a:rPr>
              <a:t>Ändere das Programm so ab, dass es jetzt beim Verlassen des Feldes überprüft, ob eine gültige E-Mail-Adresse (mit einem @-Zeichen) eingegeben wurde. Gib in diesem Fall eine entsprechende Nachricht aus.</a:t>
            </a:r>
          </a:p>
        </p:txBody>
      </p:sp>
      <p:sp>
        <p:nvSpPr>
          <p:cNvPr id="3" name="Rectangle 1">
            <a:extLst>
              <a:ext uri="{FF2B5EF4-FFF2-40B4-BE49-F238E27FC236}">
                <a16:creationId xmlns:a16="http://schemas.microsoft.com/office/drawing/2014/main" id="{8617B65E-8C41-4171-A225-5CA732BDEC6F}"/>
              </a:ext>
            </a:extLst>
          </p:cNvPr>
          <p:cNvSpPr>
            <a:spLocks noChangeArrowheads="1"/>
          </p:cNvSpPr>
          <p:nvPr/>
        </p:nvSpPr>
        <p:spPr bwMode="auto">
          <a:xfrm>
            <a:off x="2457450" y="1976079"/>
            <a:ext cx="7439857" cy="3970318"/>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&lt;form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&lt;div </a:t>
            </a:r>
            <a:r>
              <a:rPr lang="de-DE" altLang="de-DE" sz="1200" dirty="0" err="1">
                <a:latin typeface="Consolas" panose="020B0609020204030204" pitchFamily="49" charset="0"/>
              </a:rPr>
              <a:t>class</a:t>
            </a:r>
            <a:r>
              <a:rPr lang="de-DE" altLang="de-DE" sz="1200" dirty="0">
                <a:latin typeface="Consolas" panose="020B0609020204030204" pitchFamily="49" charset="0"/>
              </a:rPr>
              <a:t>="form-</a:t>
            </a:r>
            <a:r>
              <a:rPr lang="de-DE" altLang="de-DE" sz="1200" dirty="0" err="1">
                <a:latin typeface="Consolas" panose="020B0609020204030204" pitchFamily="49" charset="0"/>
              </a:rPr>
              <a:t>row</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label</a:t>
            </a: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a:t>
            </a:r>
            <a:r>
              <a:rPr lang="de-DE" altLang="de-DE" sz="1200" dirty="0" err="1">
                <a:latin typeface="Consolas" panose="020B0609020204030204" pitchFamily="49" charset="0"/>
              </a:rPr>
              <a:t>inputmail</a:t>
            </a:r>
            <a:r>
              <a:rPr lang="de-DE" altLang="de-DE" sz="1200" dirty="0">
                <a:latin typeface="Consolas" panose="020B0609020204030204" pitchFamily="49" charset="0"/>
              </a:rPr>
              <a:t>"&gt;E-Mail&lt;/</a:t>
            </a:r>
            <a:r>
              <a:rPr lang="de-DE" altLang="de-DE" sz="1200" dirty="0" err="1">
                <a:latin typeface="Consolas" panose="020B0609020204030204" pitchFamily="49" charset="0"/>
              </a:rPr>
              <a:t>label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inputmail</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="mail" </a:t>
            </a:r>
            <a:r>
              <a:rPr lang="de-DE" altLang="de-DE" sz="1200" dirty="0" err="1">
                <a:latin typeface="Consolas" panose="020B0609020204030204" pitchFamily="49" charset="0"/>
              </a:rPr>
              <a:t>placeholder</a:t>
            </a:r>
            <a:r>
              <a:rPr lang="de-DE" altLang="de-DE" sz="1200" dirty="0">
                <a:latin typeface="Consolas" panose="020B0609020204030204" pitchFamily="49" charset="0"/>
              </a:rPr>
              <a:t>="Ihre Mailadresse"&gt;</a:t>
            </a:r>
            <a:br>
              <a:rPr lang="de-DE" altLang="de-DE" sz="1200" dirty="0">
                <a:latin typeface="Consolas" panose="020B0609020204030204" pitchFamily="49" charset="0"/>
              </a:rPr>
            </a:br>
            <a:r>
              <a:rPr lang="de-DE" altLang="de-DE" sz="1200" dirty="0">
                <a:latin typeface="Consolas" panose="020B0609020204030204" pitchFamily="49" charset="0"/>
              </a:rPr>
              <a:t>    &lt;/div&gt;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submit</a:t>
            </a:r>
            <a:r>
              <a:rPr lang="de-DE" altLang="de-DE" sz="1200" dirty="0">
                <a:latin typeface="Consolas" panose="020B0609020204030204" pitchFamily="49" charset="0"/>
              </a:rPr>
              <a:t>"&gt;Absenden&lt;/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angezeigt = </a:t>
            </a:r>
            <a:r>
              <a:rPr lang="de-DE" altLang="de-DE" sz="1200" dirty="0" err="1">
                <a:latin typeface="Consolas" panose="020B0609020204030204" pitchFamily="49" charset="0"/>
              </a:rPr>
              <a:t>false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nachricht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inputmail.value.includes</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alert("Gib eine korrekte Mailadresse ein!");</a:t>
            </a:r>
            <a:br>
              <a:rPr lang="de-DE" altLang="de-DE" sz="1200" dirty="0">
                <a:latin typeface="Consolas" panose="020B0609020204030204" pitchFamily="49" charset="0"/>
              </a:rPr>
            </a:br>
            <a:r>
              <a:rPr lang="de-DE" altLang="de-DE" sz="1200" dirty="0">
                <a:latin typeface="Consolas" panose="020B0609020204030204" pitchFamily="49" charset="0"/>
              </a:rPr>
              <a:t>            angezeigt =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inputmail.onblur</a:t>
            </a:r>
            <a:r>
              <a:rPr lang="de-DE" altLang="de-DE" sz="1200" dirty="0">
                <a:latin typeface="Consolas" panose="020B0609020204030204" pitchFamily="49" charset="0"/>
              </a:rPr>
              <a:t> = </a:t>
            </a:r>
            <a:r>
              <a:rPr lang="de-DE" altLang="de-DE" sz="1200" dirty="0" err="1">
                <a:latin typeface="Consolas" panose="020B0609020204030204" pitchFamily="49" charset="0"/>
              </a:rPr>
              <a:t>nachricht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89918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354CB4-B86A-4751-8FE8-5FE7FA3AD0F2}"/>
              </a:ext>
            </a:extLst>
          </p:cNvPr>
          <p:cNvSpPr>
            <a:spLocks noGrp="1"/>
          </p:cNvSpPr>
          <p:nvPr>
            <p:ph type="title"/>
          </p:nvPr>
        </p:nvSpPr>
        <p:spPr/>
        <p:txBody>
          <a:bodyPr/>
          <a:lstStyle/>
          <a:p>
            <a:r>
              <a:rPr lang="de-AT" dirty="0">
                <a:solidFill>
                  <a:schemeClr val="tx1"/>
                </a:solidFill>
              </a:rPr>
              <a:t>Weitere vordefinierte Objekte in JS</a:t>
            </a:r>
          </a:p>
        </p:txBody>
      </p:sp>
    </p:spTree>
    <p:extLst>
      <p:ext uri="{BB962C8B-B14F-4D97-AF65-F5344CB8AC3E}">
        <p14:creationId xmlns:p14="http://schemas.microsoft.com/office/powerpoint/2010/main" val="257767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CF3250-839F-48DA-9F3C-315531099DA8}"/>
              </a:ext>
            </a:extLst>
          </p:cNvPr>
          <p:cNvSpPr>
            <a:spLocks noGrp="1"/>
          </p:cNvSpPr>
          <p:nvPr>
            <p:ph type="title"/>
          </p:nvPr>
        </p:nvSpPr>
        <p:spPr/>
        <p:txBody>
          <a:bodyPr/>
          <a:lstStyle/>
          <a:p>
            <a:r>
              <a:rPr lang="de-AT" dirty="0"/>
              <a:t>JavaScript Referenzen</a:t>
            </a:r>
          </a:p>
        </p:txBody>
      </p:sp>
      <p:sp>
        <p:nvSpPr>
          <p:cNvPr id="3" name="Textplatzhalter 2">
            <a:extLst>
              <a:ext uri="{FF2B5EF4-FFF2-40B4-BE49-F238E27FC236}">
                <a16:creationId xmlns:a16="http://schemas.microsoft.com/office/drawing/2014/main" id="{145D807F-F0BF-4A6A-A78F-1167A3A1211A}"/>
              </a:ext>
            </a:extLst>
          </p:cNvPr>
          <p:cNvSpPr>
            <a:spLocks noGrp="1"/>
          </p:cNvSpPr>
          <p:nvPr>
            <p:ph type="body" sz="quarter" idx="13"/>
          </p:nvPr>
        </p:nvSpPr>
        <p:spPr>
          <a:xfrm>
            <a:off x="4042610" y="2601145"/>
            <a:ext cx="7200253" cy="480131"/>
          </a:xfrm>
        </p:spPr>
        <p:txBody>
          <a:bodyPr/>
          <a:lstStyle/>
          <a:p>
            <a:r>
              <a:rPr lang="de-AT" dirty="0"/>
              <a:t>Überblick, welche Möglichkeiten es gibt:</a:t>
            </a:r>
            <a:br>
              <a:rPr lang="de-AT" dirty="0"/>
            </a:br>
            <a:r>
              <a:rPr lang="de-AT" dirty="0">
                <a:hlinkClick r:id="rId2"/>
              </a:rPr>
              <a:t>https://www.w3schools.com/jsref/</a:t>
            </a:r>
            <a:endParaRPr lang="de-AT" dirty="0"/>
          </a:p>
        </p:txBody>
      </p:sp>
    </p:spTree>
    <p:extLst>
      <p:ext uri="{BB962C8B-B14F-4D97-AF65-F5344CB8AC3E}">
        <p14:creationId xmlns:p14="http://schemas.microsoft.com/office/powerpoint/2010/main" val="274082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53CD67-D0AE-43A9-A177-4F99C2842AD7}"/>
              </a:ext>
            </a:extLst>
          </p:cNvPr>
          <p:cNvSpPr>
            <a:spLocks noGrp="1"/>
          </p:cNvSpPr>
          <p:nvPr>
            <p:ph type="title"/>
          </p:nvPr>
        </p:nvSpPr>
        <p:spPr/>
        <p:txBody>
          <a:bodyPr/>
          <a:lstStyle/>
          <a:p>
            <a:r>
              <a:rPr lang="de-AT" dirty="0"/>
              <a:t>Location</a:t>
            </a:r>
          </a:p>
        </p:txBody>
      </p:sp>
      <p:sp>
        <p:nvSpPr>
          <p:cNvPr id="3" name="Textplatzhalter 2">
            <a:extLst>
              <a:ext uri="{FF2B5EF4-FFF2-40B4-BE49-F238E27FC236}">
                <a16:creationId xmlns:a16="http://schemas.microsoft.com/office/drawing/2014/main" id="{76ABBDBD-3FC2-444E-8FFD-1989EF635F8C}"/>
              </a:ext>
            </a:extLst>
          </p:cNvPr>
          <p:cNvSpPr>
            <a:spLocks noGrp="1"/>
          </p:cNvSpPr>
          <p:nvPr>
            <p:ph type="body" sz="quarter" idx="13"/>
          </p:nvPr>
        </p:nvSpPr>
        <p:spPr>
          <a:xfrm>
            <a:off x="949136" y="2081380"/>
            <a:ext cx="10293728" cy="2092368"/>
          </a:xfrm>
        </p:spPr>
        <p:txBody>
          <a:bodyPr/>
          <a:lstStyle/>
          <a:p>
            <a:r>
              <a:rPr lang="de-AT" dirty="0"/>
              <a:t>Das </a:t>
            </a:r>
            <a:r>
              <a:rPr lang="de-AT" dirty="0" err="1">
                <a:latin typeface="Consolas" panose="020B0609020204030204" pitchFamily="49" charset="0"/>
              </a:rPr>
              <a:t>location</a:t>
            </a:r>
            <a:r>
              <a:rPr lang="de-AT" dirty="0"/>
              <a:t>-Objekt ist vom </a:t>
            </a:r>
            <a:r>
              <a:rPr lang="de-AT" dirty="0" err="1">
                <a:latin typeface="Consolas" panose="020B0609020204030204" pitchFamily="49" charset="0"/>
              </a:rPr>
              <a:t>document</a:t>
            </a:r>
            <a:r>
              <a:rPr lang="de-AT" dirty="0"/>
              <a:t>-Objekt abgeleitet</a:t>
            </a:r>
            <a:br>
              <a:rPr lang="de-AT" dirty="0"/>
            </a:br>
            <a:r>
              <a:rPr lang="de-AT" dirty="0"/>
              <a:t>vollständige Bezeichnung deshalb: </a:t>
            </a:r>
            <a:r>
              <a:rPr lang="de-AT" dirty="0" err="1">
                <a:latin typeface="Consolas" panose="020B0609020204030204" pitchFamily="49" charset="0"/>
              </a:rPr>
              <a:t>window.document.location</a:t>
            </a:r>
            <a:br>
              <a:rPr lang="de-AT" dirty="0"/>
            </a:br>
            <a:r>
              <a:rPr lang="de-AT" dirty="0"/>
              <a:t>Zusatz aber nicht notwendig</a:t>
            </a:r>
          </a:p>
          <a:p>
            <a:r>
              <a:rPr lang="de-AT" dirty="0"/>
              <a:t>Objekt nimmt die URL der Seite auf und ermöglicht es, sie zu beeinflussen</a:t>
            </a:r>
          </a:p>
          <a:p>
            <a:r>
              <a:rPr lang="de-AT" dirty="0"/>
              <a:t>Beispiele:</a:t>
            </a:r>
          </a:p>
          <a:p>
            <a:pPr lvl="1"/>
            <a:r>
              <a:rPr lang="de-AT" dirty="0" err="1"/>
              <a:t>location.host</a:t>
            </a:r>
            <a:r>
              <a:rPr lang="de-AT" dirty="0"/>
              <a:t> =&gt; lässt sich der Hostname abrufen</a:t>
            </a:r>
          </a:p>
          <a:p>
            <a:pPr lvl="1"/>
            <a:r>
              <a:rPr lang="de-AT" dirty="0" err="1"/>
              <a:t>location.protocol</a:t>
            </a:r>
            <a:r>
              <a:rPr lang="de-AT" dirty="0"/>
              <a:t> =&gt; verwendete Protokoll</a:t>
            </a:r>
          </a:p>
          <a:p>
            <a:pPr lvl="1"/>
            <a:r>
              <a:rPr lang="de-AT" dirty="0" err="1"/>
              <a:t>reload</a:t>
            </a:r>
            <a:r>
              <a:rPr lang="de-AT" dirty="0"/>
              <a:t>() =&gt; ladet die Seite neu</a:t>
            </a:r>
          </a:p>
        </p:txBody>
      </p:sp>
    </p:spTree>
    <p:extLst>
      <p:ext uri="{BB962C8B-B14F-4D97-AF65-F5344CB8AC3E}">
        <p14:creationId xmlns:p14="http://schemas.microsoft.com/office/powerpoint/2010/main" val="2591795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84A35-2454-4981-A0E1-2BF25A506299}"/>
              </a:ext>
            </a:extLst>
          </p:cNvPr>
          <p:cNvSpPr>
            <a:spLocks noGrp="1"/>
          </p:cNvSpPr>
          <p:nvPr>
            <p:ph type="title"/>
          </p:nvPr>
        </p:nvSpPr>
        <p:spPr/>
        <p:txBody>
          <a:bodyPr/>
          <a:lstStyle/>
          <a:p>
            <a:r>
              <a:rPr lang="de-AT" dirty="0" err="1"/>
              <a:t>location.href</a:t>
            </a:r>
            <a:endParaRPr lang="de-AT" dirty="0"/>
          </a:p>
        </p:txBody>
      </p:sp>
      <p:sp>
        <p:nvSpPr>
          <p:cNvPr id="4" name="Rectangle 1">
            <a:extLst>
              <a:ext uri="{FF2B5EF4-FFF2-40B4-BE49-F238E27FC236}">
                <a16:creationId xmlns:a16="http://schemas.microsoft.com/office/drawing/2014/main" id="{A105E0D7-0706-4A59-8487-7B3AA34FD881}"/>
              </a:ext>
            </a:extLst>
          </p:cNvPr>
          <p:cNvSpPr>
            <a:spLocks noChangeArrowheads="1"/>
          </p:cNvSpPr>
          <p:nvPr/>
        </p:nvSpPr>
        <p:spPr bwMode="auto">
          <a:xfrm>
            <a:off x="2823309" y="1767006"/>
            <a:ext cx="6545382" cy="3323987"/>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btn</a:t>
            </a:r>
            <a:r>
              <a:rPr lang="de-DE" altLang="de-DE" sz="1200" dirty="0">
                <a:latin typeface="Consolas" panose="020B0609020204030204" pitchFamily="49" charset="0"/>
              </a:rPr>
              <a:t>"&gt;Zur neuen Seite&lt;/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laden() {</a:t>
            </a:r>
            <a:br>
              <a:rPr lang="de-DE" altLang="de-DE" sz="1200" dirty="0">
                <a:latin typeface="Consolas" panose="020B0609020204030204" pitchFamily="49" charset="0"/>
              </a:rPr>
            </a:br>
            <a:r>
              <a:rPr lang="de-DE" altLang="de-DE" sz="1200" dirty="0">
                <a:latin typeface="Consolas" panose="020B0609020204030204" pitchFamily="49" charset="0"/>
              </a:rPr>
              <a:t>        // Adresse der Seite ist unter </a:t>
            </a:r>
            <a:r>
              <a:rPr lang="de-DE" altLang="de-DE" sz="1200" dirty="0" err="1">
                <a:latin typeface="Consolas" panose="020B0609020204030204" pitchFamily="49" charset="0"/>
              </a:rPr>
              <a:t>location.href</a:t>
            </a:r>
            <a:r>
              <a:rPr lang="de-DE" altLang="de-DE" sz="1200" dirty="0">
                <a:latin typeface="Consolas" panose="020B0609020204030204" pitchFamily="49" charset="0"/>
              </a:rPr>
              <a:t> verfügbar</a:t>
            </a:r>
            <a:br>
              <a:rPr lang="de-DE" altLang="de-DE" sz="1200" dirty="0">
                <a:latin typeface="Consolas" panose="020B0609020204030204" pitchFamily="49" charset="0"/>
              </a:rPr>
            </a:br>
            <a:r>
              <a:rPr lang="de-DE" altLang="de-DE" sz="1200" dirty="0">
                <a:latin typeface="Consolas" panose="020B0609020204030204" pitchFamily="49" charset="0"/>
              </a:rPr>
              <a:t>        // hier wird der Besucher gleich auf die Seite</a:t>
            </a:r>
            <a:br>
              <a:rPr lang="de-DE" altLang="de-DE" sz="1200" dirty="0">
                <a:latin typeface="Consolas" panose="020B0609020204030204" pitchFamily="49" charset="0"/>
              </a:rPr>
            </a:br>
            <a:r>
              <a:rPr lang="de-DE" altLang="de-DE" sz="1200" dirty="0">
                <a:latin typeface="Consolas" panose="020B0609020204030204" pitchFamily="49" charset="0"/>
              </a:rPr>
              <a:t>        // weitergeleitet ohne das dieser einen Link klickt</a:t>
            </a:r>
            <a:br>
              <a:rPr lang="de-DE" altLang="de-DE" sz="1200" dirty="0">
                <a:latin typeface="Consolas" panose="020B0609020204030204" pitchFamily="49" charset="0"/>
              </a:rPr>
            </a:br>
            <a:r>
              <a:rPr lang="de-DE" altLang="de-DE" sz="1200" dirty="0">
                <a:latin typeface="Consolas" panose="020B0609020204030204" pitchFamily="49" charset="0"/>
              </a:rPr>
              <a:t>        // es reicht mit der Maus über den Button zu fahren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location.href</a:t>
            </a:r>
            <a:r>
              <a:rPr lang="de-DE" altLang="de-DE" sz="1200" dirty="0">
                <a:latin typeface="Consolas" panose="020B0609020204030204" pitchFamily="49" charset="0"/>
              </a:rPr>
              <a:t> = "stop.html";</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innerHTML</a:t>
            </a:r>
            <a:r>
              <a:rPr lang="de-DE" altLang="de-DE" sz="1200" dirty="0">
                <a:latin typeface="Consolas" panose="020B0609020204030204" pitchFamily="49" charset="0"/>
              </a:rPr>
              <a:t> = </a:t>
            </a:r>
            <a:r>
              <a:rPr lang="de-DE" altLang="de-DE" sz="1200" dirty="0" err="1">
                <a:latin typeface="Consolas" panose="020B0609020204030204" pitchFamily="49" charset="0"/>
              </a:rPr>
              <a:t>location.href</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btn.onmouseover</a:t>
            </a:r>
            <a:r>
              <a:rPr lang="de-DE" altLang="de-DE" sz="1200" dirty="0">
                <a:latin typeface="Consolas" panose="020B0609020204030204" pitchFamily="49" charset="0"/>
              </a:rPr>
              <a:t> = laden;</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499852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93B4BA-79F1-4682-AA11-5D0773EDDAE2}"/>
              </a:ext>
            </a:extLst>
          </p:cNvPr>
          <p:cNvSpPr>
            <a:spLocks noGrp="1"/>
          </p:cNvSpPr>
          <p:nvPr>
            <p:ph type="title"/>
          </p:nvPr>
        </p:nvSpPr>
        <p:spPr/>
        <p:txBody>
          <a:bodyPr/>
          <a:lstStyle/>
          <a:p>
            <a:r>
              <a:rPr lang="de-AT" dirty="0"/>
              <a:t>Location</a:t>
            </a:r>
          </a:p>
        </p:txBody>
      </p:sp>
      <p:sp>
        <p:nvSpPr>
          <p:cNvPr id="4" name="Rectangle 1">
            <a:extLst>
              <a:ext uri="{FF2B5EF4-FFF2-40B4-BE49-F238E27FC236}">
                <a16:creationId xmlns:a16="http://schemas.microsoft.com/office/drawing/2014/main" id="{05D3C3D5-B01B-48C4-B980-61EBE15E70D5}"/>
              </a:ext>
            </a:extLst>
          </p:cNvPr>
          <p:cNvSpPr>
            <a:spLocks noChangeArrowheads="1"/>
          </p:cNvSpPr>
          <p:nvPr/>
        </p:nvSpPr>
        <p:spPr bwMode="auto">
          <a:xfrm>
            <a:off x="108641" y="1824545"/>
            <a:ext cx="12004895" cy="3535107"/>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&lt;form </a:t>
            </a:r>
            <a:r>
              <a:rPr kumimoji="0" lang="de-DE" altLang="de-DE" sz="1200" b="0" i="0" u="none" strike="noStrike" cap="none" normalizeH="0" baseline="0" dirty="0" err="1">
                <a:ln>
                  <a:noFill/>
                </a:ln>
                <a:effectLst/>
                <a:latin typeface="Consolas" panose="020B0609020204030204" pitchFamily="49" charset="0"/>
              </a:rPr>
              <a:t>method</a:t>
            </a:r>
            <a:r>
              <a:rPr kumimoji="0" lang="de-DE" altLang="de-DE" sz="1200" b="0" i="0" u="none" strike="noStrike" cap="none" normalizeH="0" baseline="0" dirty="0">
                <a:ln>
                  <a:noFill/>
                </a:ln>
                <a:effectLst/>
                <a:latin typeface="Consolas" panose="020B0609020204030204" pitchFamily="49" charset="0"/>
              </a:rPr>
              <a:t>="GET" </a:t>
            </a:r>
            <a:r>
              <a:rPr kumimoji="0" lang="de-DE" altLang="de-DE" sz="1200" b="0" i="0" u="none" strike="noStrike" cap="none" normalizeH="0" baseline="0" dirty="0" err="1">
                <a:ln>
                  <a:noFill/>
                </a:ln>
                <a:effectLst/>
                <a:latin typeface="Consolas" panose="020B0609020204030204" pitchFamily="49" charset="0"/>
              </a:rPr>
              <a:t>action</a:t>
            </a:r>
            <a:r>
              <a:rPr kumimoji="0" lang="de-DE" altLang="de-DE" sz="1200" b="0" i="0" u="none" strike="noStrike" cap="none" normalizeH="0" baseline="0" dirty="0">
                <a:ln>
                  <a:noFill/>
                </a:ln>
                <a:effectLst/>
                <a:latin typeface="Consolas" panose="020B0609020204030204" pitchFamily="49" charset="0"/>
              </a:rPr>
              <a:t>="js.html"&gt;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text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="frage" </a:t>
            </a:r>
            <a:r>
              <a:rPr kumimoji="0" lang="de-DE" altLang="de-DE" sz="1200" b="0" i="0" u="none" strike="noStrike" cap="none" normalizeH="0" baseline="0" dirty="0" err="1">
                <a:ln>
                  <a:noFill/>
                </a:ln>
                <a:effectLst/>
                <a:latin typeface="Consolas" panose="020B0609020204030204" pitchFamily="49" charset="0"/>
              </a:rPr>
              <a:t>placeholder</a:t>
            </a:r>
            <a:r>
              <a:rPr kumimoji="0" lang="de-DE" altLang="de-DE" sz="1200" b="0" i="0" u="none" strike="noStrike" cap="none" normalizeH="0" baseline="0" dirty="0">
                <a:ln>
                  <a:noFill/>
                </a:ln>
                <a:effectLst/>
                <a:latin typeface="Consolas" panose="020B0609020204030204" pitchFamily="49" charset="0"/>
              </a:rPr>
              <a:t>="frag was"&gt;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submit</a:t>
            </a:r>
            <a:r>
              <a:rPr kumimoji="0" lang="de-DE" altLang="de-DE" sz="1200" b="0" i="0" u="none" strike="noStrike" cap="none" normalizeH="0" baseline="0" dirty="0">
                <a:ln>
                  <a:noFill/>
                </a:ln>
                <a:effectLst/>
                <a:latin typeface="Consolas" panose="020B0609020204030204" pitchFamily="49" charset="0"/>
              </a:rPr>
              <a:t>"&gt;Abschicken&lt;/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&lt;/form&gt;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&lt;p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absatz</a:t>
            </a:r>
            <a:r>
              <a:rPr kumimoji="0" lang="de-DE" altLang="de-DE" sz="1200" b="0" i="0" u="none" strike="noStrike" cap="none" normalizeH="0" baseline="0" dirty="0">
                <a:ln>
                  <a:noFill/>
                </a:ln>
                <a:effectLst/>
                <a:latin typeface="Consolas" panose="020B0609020204030204" pitchFamily="49" charset="0"/>
              </a:rPr>
              <a:t>"&gt;&lt;/p&gt;</a:t>
            </a:r>
            <a:br>
              <a:rPr kumimoji="0" lang="de-DE" altLang="de-DE" sz="1200" b="0" i="0" u="none" strike="noStrike" cap="none" normalizeH="0" baseline="0" dirty="0">
                <a:ln>
                  <a:noFill/>
                </a:ln>
                <a:effectLst/>
                <a:latin typeface="Consolas" panose="020B0609020204030204" pitchFamily="49" charset="0"/>
              </a:rPr>
            </a:b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use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strict</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für Formulare die mit GET-Methode </a:t>
            </a:r>
            <a:r>
              <a:rPr kumimoji="0" lang="de-DE" altLang="de-DE" sz="1200" b="0" i="0" u="none" strike="noStrike" cap="none" normalizeH="0" baseline="0" dirty="0" err="1">
                <a:ln>
                  <a:noFill/>
                </a:ln>
                <a:effectLst/>
                <a:latin typeface="Consolas" panose="020B0609020204030204" pitchFamily="49" charset="0"/>
              </a:rPr>
              <a:t>abeschickt</a:t>
            </a:r>
            <a:r>
              <a:rPr kumimoji="0" lang="de-DE" altLang="de-DE" sz="1200" b="0" i="0" u="none" strike="noStrike" cap="none" normalizeH="0" baseline="0" dirty="0">
                <a:ln>
                  <a:noFill/>
                </a:ln>
                <a:effectLst/>
                <a:latin typeface="Consolas" panose="020B0609020204030204" pitchFamily="49" charset="0"/>
              </a:rPr>
              <a:t> werden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ruft mit </a:t>
            </a:r>
            <a:r>
              <a:rPr kumimoji="0" lang="de-DE" altLang="de-DE" sz="1200" b="0" i="0" u="none" strike="noStrike" cap="none" normalizeH="0" baseline="0" dirty="0" err="1">
                <a:ln>
                  <a:noFill/>
                </a:ln>
                <a:effectLst/>
                <a:latin typeface="Consolas" panose="020B0609020204030204" pitchFamily="49" charset="0"/>
              </a:rPr>
              <a:t>search</a:t>
            </a:r>
            <a:r>
              <a:rPr kumimoji="0" lang="de-DE" altLang="de-DE" sz="1200" b="0" i="0" u="none" strike="noStrike" cap="none" normalizeH="0" baseline="0" dirty="0">
                <a:ln>
                  <a:noFill/>
                </a:ln>
                <a:effectLst/>
                <a:latin typeface="Consolas" panose="020B0609020204030204" pitchFamily="49" charset="0"/>
              </a:rPr>
              <a:t>-Attribut Teil der URL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 </a:t>
            </a:r>
            <a:r>
              <a:rPr kumimoji="0" lang="de-DE" altLang="de-DE" sz="1200" b="0" i="0" u="none" strike="noStrike" cap="none" normalizeH="0" baseline="0" dirty="0">
                <a:ln>
                  <a:noFill/>
                </a:ln>
                <a:effectLst/>
                <a:latin typeface="Consolas" panose="020B0609020204030204" pitchFamily="49" charset="0"/>
              </a:rPr>
              <a:t>mit Formularinhalten ab</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str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location</a:t>
            </a:r>
            <a:r>
              <a:rPr kumimoji="0" lang="de-DE" altLang="de-DE" sz="1200" b="0" i="0" u="none" strike="noStrike" cap="none" normalizeH="0" baseline="0" dirty="0" err="1">
                <a:ln>
                  <a:noFill/>
                </a:ln>
                <a:effectLst/>
                <a:latin typeface="Consolas" panose="020B0609020204030204" pitchFamily="49" charset="0"/>
              </a:rPr>
              <a:t>.search</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dann wird mit </a:t>
            </a:r>
            <a:r>
              <a:rPr kumimoji="0" lang="de-DE" altLang="de-DE" sz="1200" b="0" i="0" u="none" strike="noStrike" cap="none" normalizeH="0" baseline="0" dirty="0" err="1">
                <a:ln>
                  <a:noFill/>
                </a:ln>
                <a:effectLst/>
                <a:latin typeface="Consolas" panose="020B0609020204030204" pitchFamily="49" charset="0"/>
              </a:rPr>
              <a:t>substr</a:t>
            </a:r>
            <a:r>
              <a:rPr kumimoji="0" lang="de-DE" altLang="de-DE" sz="1200" b="0" i="0" u="none" strike="noStrike" cap="none" normalizeH="0" baseline="0" dirty="0">
                <a:ln>
                  <a:noFill/>
                </a:ln>
                <a:effectLst/>
                <a:latin typeface="Consolas" panose="020B0609020204030204" pitchFamily="49" charset="0"/>
              </a:rPr>
              <a:t>() das Fragezeichen entfernt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 </a:t>
            </a:r>
            <a:r>
              <a:rPr kumimoji="0" lang="de-DE" altLang="de-DE" sz="1200" b="0" i="0" u="none" strike="noStrike" cap="none" normalizeH="0" baseline="0" dirty="0">
                <a:ln>
                  <a:noFill/>
                </a:ln>
                <a:effectLst/>
                <a:latin typeface="Consolas" panose="020B0609020204030204" pitchFamily="49" charset="0"/>
              </a:rPr>
              <a:t>das zu beginn der Zeichenkette steht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das Fragezeichen steht immer an erster </a:t>
            </a:r>
          </a:p>
          <a:p>
            <a:pPr defTabSz="914400" eaLnBrk="0" fontAlgn="base" hangingPunct="0">
              <a:spcBef>
                <a:spcPct val="0"/>
              </a:spcBef>
              <a:spcAft>
                <a:spcPct val="0"/>
              </a:spcAft>
            </a:pPr>
            <a:r>
              <a:rPr lang="de-DE" altLang="de-DE" sz="1200" dirty="0">
                <a:latin typeface="Consolas" panose="020B0609020204030204" pitchFamily="49" charset="0"/>
              </a:rPr>
              <a:t>    // </a:t>
            </a:r>
            <a:r>
              <a:rPr kumimoji="0" lang="de-DE" altLang="de-DE" sz="1200" b="0" i="0" u="none" strike="noStrike" cap="none" normalizeH="0" baseline="0" dirty="0">
                <a:ln>
                  <a:noFill/>
                </a:ln>
                <a:effectLst/>
                <a:latin typeface="Consolas" panose="020B0609020204030204" pitchFamily="49" charset="0"/>
              </a:rPr>
              <a:t>Stelle deshalb </a:t>
            </a:r>
            <a:r>
              <a:rPr kumimoji="0" lang="de-DE" altLang="de-DE" sz="1200" b="0" i="0" u="none" strike="noStrike" cap="none" normalizeH="0" baseline="0" dirty="0" err="1">
                <a:ln>
                  <a:noFill/>
                </a:ln>
                <a:effectLst/>
                <a:latin typeface="Consolas" panose="020B0609020204030204" pitchFamily="49" charset="0"/>
              </a:rPr>
              <a:t>substr</a:t>
            </a:r>
            <a:r>
              <a:rPr kumimoji="0" lang="de-DE" altLang="de-DE" sz="1200" b="0" i="0" u="none" strike="noStrike" cap="none" normalizeH="0" baseline="0" dirty="0">
                <a:ln>
                  <a:noFill/>
                </a:ln>
                <a:effectLst/>
                <a:latin typeface="Consolas" panose="020B0609020204030204" pitchFamily="49" charset="0"/>
              </a:rPr>
              <a:t>(1)</a:t>
            </a:r>
            <a:r>
              <a:rPr lang="de-DE" altLang="de-DE" sz="1200" dirty="0">
                <a:latin typeface="Consolas" panose="020B0609020204030204" pitchFamily="49" charset="0"/>
              </a:rPr>
              <a:t> </a:t>
            </a:r>
          </a:p>
          <a:p>
            <a:pPr defTabSz="914400" eaLnBrk="0" fontAlgn="base" hangingPunct="0">
              <a:spcBef>
                <a:spcPct val="0"/>
              </a:spcBef>
              <a:spcAft>
                <a:spcPct val="0"/>
              </a:spcAft>
            </a:pPr>
            <a:r>
              <a:rPr kumimoji="0" lang="de-DE" altLang="de-DE" sz="1200" b="1" i="1"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str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str</a:t>
            </a:r>
            <a:r>
              <a:rPr kumimoji="0" lang="de-DE" altLang="de-DE" sz="1200" b="0" i="0" u="none" strike="noStrike" cap="none" normalizeH="0" baseline="0" dirty="0" err="1">
                <a:ln>
                  <a:noFill/>
                </a:ln>
                <a:effectLst/>
                <a:latin typeface="Consolas" panose="020B0609020204030204" pitchFamily="49" charset="0"/>
              </a:rPr>
              <a:t>.substr</a:t>
            </a:r>
            <a:r>
              <a:rPr kumimoji="0" lang="de-DE" altLang="de-DE" sz="1200" b="0" i="0" u="none" strike="noStrike" cap="none" normalizeH="0" baseline="0" dirty="0">
                <a:ln>
                  <a:noFill/>
                </a:ln>
                <a:effectLst/>
                <a:latin typeface="Consolas" panose="020B0609020204030204" pitchFamily="49" charset="0"/>
              </a:rPr>
              <a:t>(1);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In der URL sind einzelne Suchwörter durch das &amp;-</a:t>
            </a:r>
          </a:p>
          <a:p>
            <a:pPr defTabSz="914400" eaLnBrk="0" fontAlgn="base" hangingPunct="0">
              <a:spcBef>
                <a:spcPct val="0"/>
              </a:spcBef>
              <a:spcAft>
                <a:spcPct val="0"/>
              </a:spcAft>
            </a:pPr>
            <a:r>
              <a:rPr lang="de-DE" altLang="de-DE" sz="1200" dirty="0">
                <a:latin typeface="Consolas" panose="020B0609020204030204" pitchFamily="49" charset="0"/>
              </a:rPr>
              <a:t>    // Zeichen miteinander verbunden</a:t>
            </a:r>
          </a:p>
          <a:p>
            <a:pPr defTabSz="914400" eaLnBrk="0" fontAlgn="base" hangingPunct="0">
              <a:spcBef>
                <a:spcPct val="0"/>
              </a:spcBef>
              <a:spcAft>
                <a:spcPct val="0"/>
              </a:spcAft>
            </a:pPr>
            <a:r>
              <a:rPr kumimoji="0" lang="de-DE" altLang="de-DE" sz="1200" b="0" i="0" u="none" strike="noStrike" cap="none" normalizeH="0" baseline="0" dirty="0">
                <a:ln>
                  <a:noFill/>
                </a:ln>
                <a:effectLst/>
                <a:latin typeface="Consolas" panose="020B0609020204030204" pitchFamily="49" charset="0"/>
              </a:rPr>
              <a:t>    // diese voneinander trennen =&gt; </a:t>
            </a:r>
            <a:r>
              <a:rPr kumimoji="0" lang="de-DE" altLang="de-DE" sz="1200" b="0" i="0" u="none" strike="noStrike" cap="none" normalizeH="0" baseline="0" dirty="0" err="1">
                <a:ln>
                  <a:noFill/>
                </a:ln>
                <a:effectLst/>
                <a:latin typeface="Consolas" panose="020B0609020204030204" pitchFamily="49" charset="0"/>
              </a:rPr>
              <a:t>split</a:t>
            </a:r>
            <a:r>
              <a:rPr kumimoji="0" lang="de-DE" altLang="de-DE" sz="1200" b="0" i="0" u="none" strike="noStrike" cap="none" normalizeH="0" baseline="0" dirty="0">
                <a:ln>
                  <a:noFill/>
                </a:ln>
                <a:effectLst/>
                <a:latin typeface="Consolas" panose="020B0609020204030204" pitchFamily="49" charset="0"/>
              </a:rPr>
              <a:t>()-Methode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arr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str</a:t>
            </a:r>
            <a:r>
              <a:rPr kumimoji="0" lang="de-DE" altLang="de-DE" sz="1200" b="0" i="0" u="none" strike="noStrike" cap="none" normalizeH="0" baseline="0" dirty="0" err="1">
                <a:ln>
                  <a:noFill/>
                </a:ln>
                <a:effectLst/>
                <a:latin typeface="Consolas" panose="020B0609020204030204" pitchFamily="49" charset="0"/>
              </a:rPr>
              <a:t>.split</a:t>
            </a:r>
            <a:r>
              <a:rPr kumimoji="0" lang="de-DE" altLang="de-DE" sz="1200" b="0" i="0" u="none" strike="noStrike" cap="none" normalizeH="0" baseline="0" dirty="0">
                <a:ln>
                  <a:noFill/>
                </a:ln>
                <a:effectLst/>
                <a:latin typeface="Consolas" panose="020B0609020204030204" pitchFamily="49" charset="0"/>
              </a:rPr>
              <a:t>('&amp;');</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i = 0; i &lt; </a:t>
            </a:r>
            <a:r>
              <a:rPr kumimoji="0" lang="de-DE" altLang="de-DE" sz="1200" b="1" i="1" u="none" strike="noStrike" cap="none" normalizeH="0" baseline="0" dirty="0" err="1">
                <a:ln>
                  <a:noFill/>
                </a:ln>
                <a:effectLst/>
                <a:latin typeface="Consolas" panose="020B0609020204030204" pitchFamily="49" charset="0"/>
              </a:rPr>
              <a:t>arr</a:t>
            </a:r>
            <a:r>
              <a:rPr kumimoji="0" lang="de-DE" altLang="de-DE" sz="1200" b="0" i="0" u="none" strike="noStrike" cap="none" normalizeH="0" baseline="0" dirty="0" err="1">
                <a:ln>
                  <a:noFill/>
                </a:ln>
                <a:effectLst/>
                <a:latin typeface="Consolas" panose="020B0609020204030204" pitchFamily="49" charset="0"/>
              </a:rPr>
              <a:t>.length</a:t>
            </a:r>
            <a:r>
              <a:rPr kumimoji="0" lang="de-DE" altLang="de-DE" sz="1200" b="0" i="0" u="none" strike="noStrike" cap="none" normalizeH="0" baseline="0" dirty="0">
                <a:ln>
                  <a:noFill/>
                </a:ln>
                <a:effectLst/>
                <a:latin typeface="Consolas" panose="020B0609020204030204" pitchFamily="49" charset="0"/>
              </a:rPr>
              <a:t>; i++)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arr</a:t>
            </a:r>
            <a:r>
              <a:rPr kumimoji="0" lang="de-DE" altLang="de-DE" sz="1200" b="0" i="0" u="none" strike="noStrike" cap="none" normalizeH="0" baseline="0" dirty="0">
                <a:ln>
                  <a:noFill/>
                </a:ln>
                <a:effectLst/>
                <a:latin typeface="Consolas" panose="020B0609020204030204" pitchFamily="49" charset="0"/>
              </a:rPr>
              <a:t>[i] = </a:t>
            </a:r>
            <a:r>
              <a:rPr kumimoji="0" lang="de-DE" altLang="de-DE" sz="1200" b="1" i="1" u="none" strike="noStrike" cap="none" normalizeH="0" baseline="0" dirty="0" err="1">
                <a:ln>
                  <a:noFill/>
                </a:ln>
                <a:effectLst/>
                <a:latin typeface="Consolas" panose="020B0609020204030204" pitchFamily="49" charset="0"/>
              </a:rPr>
              <a:t>arr</a:t>
            </a:r>
            <a:r>
              <a:rPr kumimoji="0" lang="de-DE" altLang="de-DE" sz="1200" b="0" i="0" u="none" strike="noStrike" cap="none" normalizeH="0" baseline="0" dirty="0">
                <a:ln>
                  <a:noFill/>
                </a:ln>
                <a:effectLst/>
                <a:latin typeface="Consolas" panose="020B0609020204030204" pitchFamily="49" charset="0"/>
              </a:rPr>
              <a:t>[i].</a:t>
            </a:r>
            <a:r>
              <a:rPr kumimoji="0" lang="de-DE" altLang="de-DE" sz="1200" b="0" i="0" u="none" strike="noStrike" cap="none" normalizeH="0" baseline="0" dirty="0" err="1">
                <a:ln>
                  <a:noFill/>
                </a:ln>
                <a:effectLst/>
                <a:latin typeface="Consolas" panose="020B0609020204030204" pitchFamily="49" charset="0"/>
              </a:rPr>
              <a:t>split</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inhalt</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wert </a:t>
            </a:r>
            <a:r>
              <a:rPr kumimoji="0" lang="de-DE" altLang="de-DE" sz="1200" b="0" i="0" u="none" strike="noStrike" cap="none" normalizeH="0" baseline="0" dirty="0" err="1">
                <a:ln>
                  <a:noFill/>
                </a:ln>
                <a:effectLst/>
                <a:latin typeface="Consolas" panose="020B0609020204030204" pitchFamily="49" charset="0"/>
              </a:rPr>
              <a:t>of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arr</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inhalt</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wert[0] + ": " + wert[1] + "&lt;</a:t>
            </a:r>
            <a:r>
              <a:rPr kumimoji="0" lang="de-DE" altLang="de-DE" sz="1200" b="0" i="0" u="none" strike="noStrike" cap="none" normalizeH="0" baseline="0" dirty="0" err="1">
                <a:ln>
                  <a:noFill/>
                </a:ln>
                <a:effectLst/>
                <a:latin typeface="Consolas" panose="020B0609020204030204" pitchFamily="49" charset="0"/>
              </a:rPr>
              <a:t>br</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decodeURIComponent</a:t>
            </a:r>
            <a:r>
              <a:rPr kumimoji="0" lang="de-DE" altLang="de-DE" sz="1200" b="0" i="0" u="none" strike="noStrike" cap="none" normalizeH="0" baseline="0" dirty="0">
                <a:ln>
                  <a:noFill/>
                </a:ln>
                <a:effectLst/>
                <a:latin typeface="Consolas" panose="020B0609020204030204" pitchFamily="49" charset="0"/>
              </a:rPr>
              <a:t> wird benötigt um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zb</a:t>
            </a:r>
            <a:r>
              <a:rPr kumimoji="0" lang="de-DE" altLang="de-DE" sz="1200" b="0" i="0" u="none" strike="noStrike" cap="none" normalizeH="0" baseline="0" dirty="0">
                <a:ln>
                  <a:noFill/>
                </a:ln>
                <a:effectLst/>
                <a:latin typeface="Consolas" panose="020B0609020204030204" pitchFamily="49" charset="0"/>
              </a:rPr>
              <a:t> das @ Zeichen richtig darzustellen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document</a:t>
            </a:r>
            <a:r>
              <a:rPr kumimoji="0" lang="de-DE" altLang="de-DE" sz="1200" b="0" i="0" u="none" strike="noStrike" cap="none" normalizeH="0" baseline="0" dirty="0" err="1">
                <a:ln>
                  <a:noFill/>
                </a:ln>
                <a:effectLst/>
                <a:latin typeface="Consolas" panose="020B0609020204030204" pitchFamily="49" charset="0"/>
              </a:rPr>
              <a:t>.getElementById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absatz</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innerHTML</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decodeURIComponent</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inhalt</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p>
        </p:txBody>
      </p:sp>
    </p:spTree>
    <p:extLst>
      <p:ext uri="{BB962C8B-B14F-4D97-AF65-F5344CB8AC3E}">
        <p14:creationId xmlns:p14="http://schemas.microsoft.com/office/powerpoint/2010/main" val="268671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254A6-3D99-4E3F-B27B-417A16BCA633}"/>
              </a:ext>
            </a:extLst>
          </p:cNvPr>
          <p:cNvSpPr>
            <a:spLocks noGrp="1"/>
          </p:cNvSpPr>
          <p:nvPr>
            <p:ph type="title"/>
          </p:nvPr>
        </p:nvSpPr>
        <p:spPr/>
        <p:txBody>
          <a:bodyPr/>
          <a:lstStyle/>
          <a:p>
            <a:r>
              <a:rPr lang="de-AT" dirty="0"/>
              <a:t>Images</a:t>
            </a:r>
          </a:p>
        </p:txBody>
      </p:sp>
      <p:sp>
        <p:nvSpPr>
          <p:cNvPr id="3" name="Textplatzhalter 2">
            <a:extLst>
              <a:ext uri="{FF2B5EF4-FFF2-40B4-BE49-F238E27FC236}">
                <a16:creationId xmlns:a16="http://schemas.microsoft.com/office/drawing/2014/main" id="{123235CF-6E92-449D-A2FA-5C8B08015B5A}"/>
              </a:ext>
            </a:extLst>
          </p:cNvPr>
          <p:cNvSpPr>
            <a:spLocks noGrp="1"/>
          </p:cNvSpPr>
          <p:nvPr>
            <p:ph type="body" sz="quarter" idx="13"/>
          </p:nvPr>
        </p:nvSpPr>
        <p:spPr>
          <a:xfrm>
            <a:off x="949136" y="1253607"/>
            <a:ext cx="10293728" cy="1574790"/>
          </a:xfrm>
        </p:spPr>
        <p:txBody>
          <a:bodyPr/>
          <a:lstStyle/>
          <a:p>
            <a:r>
              <a:rPr lang="de-AT" dirty="0"/>
              <a:t>Informationen über enthaltene Bilder abrufen oder verändern</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lang="de-DE" altLang="de-DE" dirty="0">
                <a:solidFill>
                  <a:srgbClr val="A9B7C6"/>
                </a:solidFill>
                <a:latin typeface="Consolas" panose="020B0609020204030204" pitchFamily="49" charset="0"/>
              </a:rPr>
              <a:t> </a:t>
            </a:r>
            <a:r>
              <a:rPr lang="de-DE" altLang="de-DE" dirty="0"/>
              <a:t>=&gt; enthält alle Bilder, die auf der Seite enthalten sind</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lang="de-DE" altLang="de-DE" dirty="0"/>
              <a:t>=&gt; auf einzelne Bilder zugreifen (Position im Array angeben)</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err="1">
                <a:ln>
                  <a:noFill/>
                </a:ln>
                <a:solidFill>
                  <a:srgbClr val="A9B7C6"/>
                </a:solidFill>
                <a:effectLst/>
                <a:latin typeface="Consolas" panose="020B0609020204030204" pitchFamily="49" charset="0"/>
              </a:rPr>
              <a:t>.length</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lang="de-DE" altLang="de-DE" dirty="0"/>
              <a:t>=&gt; gibt an wie viele Bilder auf der Seite sind</a:t>
            </a:r>
          </a:p>
          <a:p>
            <a:r>
              <a:rPr lang="de-DE" dirty="0"/>
              <a:t>Höhe und Breite auslesen mit: </a:t>
            </a:r>
            <a:r>
              <a:rPr lang="de-DE" dirty="0" err="1"/>
              <a:t>heigth</a:t>
            </a:r>
            <a:r>
              <a:rPr lang="de-DE" dirty="0"/>
              <a:t> und </a:t>
            </a:r>
            <a:r>
              <a:rPr lang="de-DE" dirty="0" err="1"/>
              <a:t>length</a:t>
            </a:r>
            <a:endParaRPr lang="de-AT" dirty="0"/>
          </a:p>
        </p:txBody>
      </p:sp>
      <p:sp>
        <p:nvSpPr>
          <p:cNvPr id="5" name="Rectangle 2">
            <a:extLst>
              <a:ext uri="{FF2B5EF4-FFF2-40B4-BE49-F238E27FC236}">
                <a16:creationId xmlns:a16="http://schemas.microsoft.com/office/drawing/2014/main" id="{721A85A4-F77A-4B8F-8068-67646333B835}"/>
              </a:ext>
            </a:extLst>
          </p:cNvPr>
          <p:cNvSpPr>
            <a:spLocks noChangeArrowheads="1"/>
          </p:cNvSpPr>
          <p:nvPr/>
        </p:nvSpPr>
        <p:spPr bwMode="auto">
          <a:xfrm>
            <a:off x="3369933" y="3665747"/>
            <a:ext cx="5452134" cy="2462213"/>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img</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="beispiel.jpg"&gt;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btn</a:t>
            </a:r>
            <a:r>
              <a:rPr lang="de-DE" altLang="de-DE" sz="1200" dirty="0">
                <a:latin typeface="Consolas" panose="020B0609020204030204" pitchFamily="49" charset="0"/>
              </a:rPr>
              <a:t>"&gt;Bild tauschen&lt;/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use</a:t>
            </a:r>
            <a:r>
              <a:rPr lang="de-DE" altLang="de-DE" sz="1200" dirty="0">
                <a:latin typeface="Consolas" panose="020B0609020204030204" pitchFamily="49" charset="0"/>
              </a:rPr>
              <a:t> </a:t>
            </a:r>
            <a:r>
              <a:rPr lang="de-DE" altLang="de-DE" sz="1200" dirty="0" err="1">
                <a:latin typeface="Consolas" panose="020B0609020204030204" pitchFamily="49" charset="0"/>
              </a:rPr>
              <a:t>strict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tauschen()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document.images</a:t>
            </a:r>
            <a:r>
              <a:rPr lang="de-DE" altLang="de-DE" sz="1200" dirty="0">
                <a:latin typeface="Consolas" panose="020B0609020204030204" pitchFamily="49" charset="0"/>
              </a:rPr>
              <a:t>[0].</a:t>
            </a:r>
            <a:r>
              <a:rPr lang="de-DE" altLang="de-DE" sz="1200" dirty="0" err="1">
                <a:latin typeface="Consolas" panose="020B0609020204030204" pitchFamily="49" charset="0"/>
              </a:rPr>
              <a:t>src</a:t>
            </a:r>
            <a:r>
              <a:rPr lang="de-DE" altLang="de-DE" sz="1200" dirty="0">
                <a:latin typeface="Consolas" panose="020B0609020204030204" pitchFamily="49" charset="0"/>
              </a:rPr>
              <a:t> = "bild2.jpg";</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btn.onclick</a:t>
            </a:r>
            <a:r>
              <a:rPr lang="de-DE" altLang="de-DE" sz="1200" dirty="0">
                <a:latin typeface="Consolas" panose="020B0609020204030204" pitchFamily="49" charset="0"/>
              </a:rPr>
              <a:t> = tauschen;</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390093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CD48C9-28AE-4E67-878B-C7F32A382512}"/>
              </a:ext>
            </a:extLst>
          </p:cNvPr>
          <p:cNvSpPr>
            <a:spLocks noGrp="1"/>
          </p:cNvSpPr>
          <p:nvPr>
            <p:ph type="title"/>
          </p:nvPr>
        </p:nvSpPr>
        <p:spPr/>
        <p:txBody>
          <a:bodyPr/>
          <a:lstStyle/>
          <a:p>
            <a:r>
              <a:rPr lang="de-AT" dirty="0"/>
              <a:t>Style</a:t>
            </a:r>
          </a:p>
        </p:txBody>
      </p:sp>
      <p:sp>
        <p:nvSpPr>
          <p:cNvPr id="3" name="Textplatzhalter 2">
            <a:extLst>
              <a:ext uri="{FF2B5EF4-FFF2-40B4-BE49-F238E27FC236}">
                <a16:creationId xmlns:a16="http://schemas.microsoft.com/office/drawing/2014/main" id="{E9A0B1E2-4114-4BF2-A14F-80E8DE438220}"/>
              </a:ext>
            </a:extLst>
          </p:cNvPr>
          <p:cNvSpPr>
            <a:spLocks noGrp="1"/>
          </p:cNvSpPr>
          <p:nvPr>
            <p:ph type="body" sz="quarter" idx="13"/>
          </p:nvPr>
        </p:nvSpPr>
        <p:spPr>
          <a:xfrm>
            <a:off x="949136" y="1455738"/>
            <a:ext cx="10293728" cy="286232"/>
          </a:xfrm>
        </p:spPr>
        <p:txBody>
          <a:bodyPr/>
          <a:lstStyle/>
          <a:p>
            <a:r>
              <a:rPr lang="de-AT" dirty="0"/>
              <a:t>Bezieht sich immer auf bestimmtes Element</a:t>
            </a:r>
          </a:p>
        </p:txBody>
      </p:sp>
      <p:sp>
        <p:nvSpPr>
          <p:cNvPr id="4" name="Rectangle 1">
            <a:extLst>
              <a:ext uri="{FF2B5EF4-FFF2-40B4-BE49-F238E27FC236}">
                <a16:creationId xmlns:a16="http://schemas.microsoft.com/office/drawing/2014/main" id="{DF3DF58C-F925-4E38-A12C-302851E60118}"/>
              </a:ext>
            </a:extLst>
          </p:cNvPr>
          <p:cNvSpPr>
            <a:spLocks noChangeArrowheads="1"/>
          </p:cNvSpPr>
          <p:nvPr/>
        </p:nvSpPr>
        <p:spPr bwMode="auto">
          <a:xfrm>
            <a:off x="2194560" y="2293719"/>
            <a:ext cx="7539243" cy="3108543"/>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&lt;div </a:t>
            </a:r>
            <a:r>
              <a:rPr lang="de-DE" altLang="de-DE" sz="1200" dirty="0" err="1">
                <a:latin typeface="Consolas" panose="020B0609020204030204" pitchFamily="49" charset="0"/>
              </a:rPr>
              <a:t>id</a:t>
            </a:r>
            <a:r>
              <a:rPr lang="de-DE" altLang="de-DE" sz="1200" dirty="0">
                <a:latin typeface="Consolas" panose="020B0609020204030204" pitchFamily="49" charset="0"/>
              </a:rPr>
              <a:t>="div"&gt;</a:t>
            </a:r>
            <a:br>
              <a:rPr lang="de-DE" altLang="de-DE" sz="1200" dirty="0">
                <a:latin typeface="Consolas" panose="020B0609020204030204" pitchFamily="49" charset="0"/>
              </a:rPr>
            </a:br>
            <a:r>
              <a:rPr lang="de-DE" altLang="de-DE" sz="1200" dirty="0">
                <a:latin typeface="Consolas" panose="020B0609020204030204" pitchFamily="49" charset="0"/>
              </a:rPr>
              <a:t>    &lt;p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"&gt;Hier steht ein Absatz&lt;/p&gt;</a:t>
            </a:r>
            <a:br>
              <a:rPr lang="de-DE" altLang="de-DE" sz="1200" dirty="0">
                <a:latin typeface="Consolas" panose="020B0609020204030204" pitchFamily="49" charset="0"/>
              </a:rPr>
            </a:br>
            <a:r>
              <a:rPr lang="de-DE" altLang="de-DE" sz="1200" dirty="0">
                <a:latin typeface="Consolas" panose="020B0609020204030204" pitchFamily="49" charset="0"/>
              </a:rPr>
              <a:t>&lt;/div&gt;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hintergrund</a:t>
            </a:r>
            <a:r>
              <a:rPr lang="de-DE" altLang="de-DE" sz="1200" dirty="0">
                <a:latin typeface="Consolas" panose="020B0609020204030204" pitchFamily="49" charset="0"/>
              </a:rPr>
              <a:t>()"&gt;Layout verändern&lt;/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hintergrund</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style.background</a:t>
            </a:r>
            <a:r>
              <a:rPr lang="de-DE" altLang="de-DE" sz="1200" dirty="0">
                <a:latin typeface="Consolas" panose="020B0609020204030204" pitchFamily="49" charset="0"/>
              </a:rPr>
              <a:t> = "</a:t>
            </a:r>
            <a:r>
              <a:rPr lang="de-DE" altLang="de-DE" sz="1200" dirty="0" err="1">
                <a:latin typeface="Consolas" panose="020B0609020204030204" pitchFamily="49" charset="0"/>
              </a:rPr>
              <a:t>red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style.fontSize</a:t>
            </a:r>
            <a:r>
              <a:rPr lang="de-DE" altLang="de-DE" sz="1200" dirty="0">
                <a:latin typeface="Consolas" panose="020B0609020204030204" pitchFamily="49" charset="0"/>
              </a:rPr>
              <a:t> = "30px";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white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style.width</a:t>
            </a:r>
            <a:r>
              <a:rPr lang="de-DE" altLang="de-DE" sz="1200" dirty="0">
                <a:latin typeface="Consolas" panose="020B0609020204030204" pitchFamily="49" charset="0"/>
              </a:rPr>
              <a:t> = "150px";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style.border</a:t>
            </a:r>
            <a:r>
              <a:rPr lang="de-DE" altLang="de-DE" sz="1200" dirty="0">
                <a:latin typeface="Consolas" panose="020B0609020204030204" pitchFamily="49" charset="0"/>
              </a:rPr>
              <a:t> = "3px solid </a:t>
            </a:r>
            <a:r>
              <a:rPr lang="de-DE" altLang="de-DE" sz="1200" dirty="0" err="1">
                <a:latin typeface="Consolas" panose="020B0609020204030204" pitchFamily="49" charset="0"/>
              </a:rPr>
              <a:t>blue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037526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886D2-67E0-42CF-97B1-630A84CFFAE6}"/>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B7F9AFE-18F1-44FF-ADE0-0C26C38D08E5}"/>
              </a:ext>
            </a:extLst>
          </p:cNvPr>
          <p:cNvSpPr>
            <a:spLocks noGrp="1"/>
          </p:cNvSpPr>
          <p:nvPr>
            <p:ph type="body" sz="quarter" idx="13"/>
          </p:nvPr>
        </p:nvSpPr>
        <p:spPr>
          <a:xfrm>
            <a:off x="949136" y="2478996"/>
            <a:ext cx="10293728" cy="1900007"/>
          </a:xfrm>
        </p:spPr>
        <p:txBody>
          <a:bodyPr/>
          <a:lstStyle/>
          <a:p>
            <a:pPr marL="342900" indent="-342900">
              <a:buFont typeface="+mj-lt"/>
              <a:buAutoNum type="arabicPeriod"/>
            </a:pPr>
            <a:r>
              <a:rPr lang="de-AT" dirty="0"/>
              <a:t>Erstelle eine Seite mit einem Eingabefeld, in das der Anwender eine Internetadresse eingeben kann. Füge außerdem einen Button ein. Wenn der Besucher drauf klickt, soll das Programm die entsprechende Seite aufrufen. Damit das funktioniert, muss die komplette URL (einschließlich https://) eingegeben werden. Überprüfe mit dem </a:t>
            </a:r>
            <a:r>
              <a:rPr lang="de-AT" dirty="0" err="1"/>
              <a:t>includes</a:t>
            </a:r>
            <a:r>
              <a:rPr lang="de-AT" dirty="0"/>
              <a:t>-Befehl, ob dieser Teil in der eingegebenen Zeichenkette enthalten ist. Trifft dies nicht zu, füge ihn hinzu.</a:t>
            </a:r>
          </a:p>
          <a:p>
            <a:pPr marL="342900" indent="-342900">
              <a:buFont typeface="+mj-lt"/>
              <a:buAutoNum type="arabicPeriod"/>
            </a:pPr>
            <a:r>
              <a:rPr lang="de-AT" dirty="0"/>
              <a:t>Erstelle eine Seite mit zwei </a:t>
            </a:r>
            <a:r>
              <a:rPr lang="de-AT" dirty="0" err="1"/>
              <a:t>img</a:t>
            </a:r>
            <a:r>
              <a:rPr lang="de-AT" dirty="0"/>
              <a:t>-Tags. Diese sollen  jedoch kein </a:t>
            </a:r>
            <a:r>
              <a:rPr lang="de-AT" dirty="0" err="1"/>
              <a:t>src</a:t>
            </a:r>
            <a:r>
              <a:rPr lang="de-AT" dirty="0"/>
              <a:t>-Attribut enthalten, sodass sie nicht angezeigt werden. Gestalte einen Button, der es erlaubt, die Bilder auf der Seite anzuzeigen.</a:t>
            </a:r>
          </a:p>
          <a:p>
            <a:pPr marL="342900" indent="-342900">
              <a:buFont typeface="+mj-lt"/>
              <a:buAutoNum type="arabicPeriod"/>
            </a:pPr>
            <a:r>
              <a:rPr lang="de-AT" dirty="0"/>
              <a:t>Erstelle eine Seite mit einem Absatz mit einem beliebigen Text. Füge darunter drei Buttons ein, die es dem Besucher erlauben, aus drei verschiedenen Layout-Entwürfen für die Seite zu wählen.</a:t>
            </a:r>
          </a:p>
        </p:txBody>
      </p:sp>
    </p:spTree>
    <p:extLst>
      <p:ext uri="{BB962C8B-B14F-4D97-AF65-F5344CB8AC3E}">
        <p14:creationId xmlns:p14="http://schemas.microsoft.com/office/powerpoint/2010/main" val="720126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3BE809-B309-43B9-8A9F-0CBBE89785F3}"/>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60E955D-4435-4B77-A91F-F660349CEEAC}"/>
              </a:ext>
            </a:extLst>
          </p:cNvPr>
          <p:cNvSpPr>
            <a:spLocks noGrp="1"/>
          </p:cNvSpPr>
          <p:nvPr>
            <p:ph type="body" sz="quarter" idx="13"/>
          </p:nvPr>
        </p:nvSpPr>
        <p:spPr>
          <a:xfrm>
            <a:off x="949136" y="1455738"/>
            <a:ext cx="10293728" cy="1190069"/>
          </a:xfrm>
        </p:spPr>
        <p:txBody>
          <a:bodyPr/>
          <a:lstStyle/>
          <a:p>
            <a:pPr marL="0" indent="0">
              <a:buNone/>
            </a:pPr>
            <a:r>
              <a:rPr lang="de-AT" dirty="0"/>
              <a:t>Erstelle eine Seite mit einem Eingabefeld, in das der Anwender eine Internetadresse eingeben kann. Füge außerdem einen Button ein. Wenn der Besucher drauf klickt, soll das Programm die entsprechende Seite aufrufen. Damit das funktioniert, muss die komplette URL (einschließlich https://) eingegeben werden. Überprüfe mit dem </a:t>
            </a:r>
            <a:r>
              <a:rPr lang="de-AT" dirty="0" err="1"/>
              <a:t>includes</a:t>
            </a:r>
            <a:r>
              <a:rPr lang="de-AT" dirty="0"/>
              <a:t>-Befehl, ob dieser Teil in der eingegebenen Zeichenkette enthalten ist. Trifft dies nicht zu, füge ihn hinzu.</a:t>
            </a:r>
          </a:p>
          <a:p>
            <a:pPr marL="0" indent="0">
              <a:buNone/>
            </a:pPr>
            <a:endParaRPr lang="de-AT" dirty="0"/>
          </a:p>
        </p:txBody>
      </p:sp>
      <p:sp>
        <p:nvSpPr>
          <p:cNvPr id="4" name="Rectangle 1">
            <a:extLst>
              <a:ext uri="{FF2B5EF4-FFF2-40B4-BE49-F238E27FC236}">
                <a16:creationId xmlns:a16="http://schemas.microsoft.com/office/drawing/2014/main" id="{9A2C05BF-447E-4F68-BFDC-E09F456F3BB0}"/>
              </a:ext>
            </a:extLst>
          </p:cNvPr>
          <p:cNvSpPr>
            <a:spLocks noChangeArrowheads="1"/>
          </p:cNvSpPr>
          <p:nvPr/>
        </p:nvSpPr>
        <p:spPr bwMode="auto">
          <a:xfrm>
            <a:off x="2775219" y="3072474"/>
            <a:ext cx="6641562" cy="2677656"/>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&lt;p&gt;Gib eine beliebige Internetadresse ein&lt;/p&gt;</a:t>
            </a:r>
            <a:br>
              <a:rPr lang="de-DE" altLang="de-DE" sz="1200" dirty="0">
                <a:latin typeface="Consolas" panose="020B0609020204030204" pitchFamily="49" charset="0"/>
              </a:rPr>
            </a:br>
            <a:r>
              <a:rPr lang="de-DE" altLang="de-DE" sz="1200" dirty="0">
                <a:latin typeface="Consolas" panose="020B0609020204030204" pitchFamily="49" charset="0"/>
              </a:rPr>
              <a:t>&lt;p&gt;&lt;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"&gt; &lt;/p&gt;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weiterleitung</a:t>
            </a:r>
            <a:r>
              <a:rPr lang="de-DE" altLang="de-DE" sz="1200" dirty="0">
                <a:latin typeface="Consolas" panose="020B0609020204030204" pitchFamily="49" charset="0"/>
              </a:rPr>
              <a:t>()"&gt;Seite aufrufen&lt;/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weiterleitung</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adresse</a:t>
            </a:r>
            <a:r>
              <a:rPr lang="de-DE" altLang="de-DE" sz="1200" dirty="0">
                <a:latin typeface="Consolas" panose="020B0609020204030204" pitchFamily="49" charset="0"/>
              </a:rPr>
              <a:t> =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value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adresse.includes</a:t>
            </a:r>
            <a:r>
              <a:rPr lang="de-DE" altLang="de-DE" sz="1200" dirty="0">
                <a:latin typeface="Consolas" panose="020B0609020204030204" pitchFamily="49" charset="0"/>
              </a:rPr>
              <a:t>('https://')) || </a:t>
            </a:r>
            <a:r>
              <a:rPr lang="de-DE" altLang="de-DE" sz="1200" dirty="0" err="1">
                <a:latin typeface="Consolas" panose="020B0609020204030204" pitchFamily="49" charset="0"/>
              </a:rPr>
              <a:t>adresse.includes</a:t>
            </a:r>
            <a:r>
              <a:rPr lang="de-DE" altLang="de-DE" sz="1200" dirty="0">
                <a:latin typeface="Consolas" panose="020B0609020204030204" pitchFamily="49" charset="0"/>
              </a:rPr>
              <a:t>('http://'))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adresse</a:t>
            </a:r>
            <a:r>
              <a:rPr lang="de-DE" altLang="de-DE" sz="1200" dirty="0">
                <a:latin typeface="Consolas" panose="020B0609020204030204" pitchFamily="49" charset="0"/>
              </a:rPr>
              <a:t> = "http://" + </a:t>
            </a:r>
            <a:r>
              <a:rPr lang="de-DE" altLang="de-DE" sz="1200" dirty="0" err="1">
                <a:latin typeface="Consolas" panose="020B0609020204030204" pitchFamily="49" charset="0"/>
              </a:rPr>
              <a:t>adresse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location.href</a:t>
            </a:r>
            <a:r>
              <a:rPr lang="de-DE" altLang="de-DE" sz="1200" dirty="0">
                <a:latin typeface="Consolas" panose="020B0609020204030204" pitchFamily="49" charset="0"/>
              </a:rPr>
              <a:t> = </a:t>
            </a:r>
            <a:r>
              <a:rPr lang="de-DE" altLang="de-DE" sz="1200" dirty="0" err="1">
                <a:latin typeface="Consolas" panose="020B0609020204030204" pitchFamily="49" charset="0"/>
              </a:rPr>
              <a:t>adresse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94042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Das </a:t>
            </a:r>
            <a:r>
              <a:rPr lang="de-AT" dirty="0" err="1"/>
              <a:t>document</a:t>
            </a:r>
            <a:r>
              <a:rPr lang="de-AT" dirty="0"/>
              <a:t>-Objekt</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949136" y="2353809"/>
            <a:ext cx="10293728" cy="1252651"/>
          </a:xfrm>
        </p:spPr>
        <p:txBody>
          <a:bodyPr/>
          <a:lstStyle/>
          <a:p>
            <a:r>
              <a:rPr lang="de-AT" dirty="0"/>
              <a:t>Ist für die Erstellung von dynamischen Internetseiten enorm wichtig</a:t>
            </a:r>
          </a:p>
          <a:p>
            <a:r>
              <a:rPr lang="de-AT" dirty="0"/>
              <a:t>Erlaubt es, auf alle einzelnen Bestandteile der Seite zuzugreifen</a:t>
            </a:r>
          </a:p>
          <a:p>
            <a:r>
              <a:rPr lang="de-AT" dirty="0"/>
              <a:t>Erlaubt es, Funktionsweisen zu verändern bei Buttons oder Formulare</a:t>
            </a:r>
          </a:p>
          <a:p>
            <a:r>
              <a:rPr lang="de-AT" dirty="0"/>
              <a:t>Bsp.: </a:t>
            </a:r>
            <a:r>
              <a:rPr lang="de-AT" dirty="0" err="1"/>
              <a:t>document.write</a:t>
            </a:r>
            <a:r>
              <a:rPr lang="de-AT" dirty="0"/>
              <a:t>()</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3BE809-B309-43B9-8A9F-0CBBE89785F3}"/>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60E955D-4435-4B77-A91F-F660349CEEAC}"/>
              </a:ext>
            </a:extLst>
          </p:cNvPr>
          <p:cNvSpPr>
            <a:spLocks noGrp="1"/>
          </p:cNvSpPr>
          <p:nvPr>
            <p:ph type="body" sz="quarter" idx="13"/>
          </p:nvPr>
        </p:nvSpPr>
        <p:spPr>
          <a:xfrm>
            <a:off x="949136" y="1455738"/>
            <a:ext cx="10293728" cy="480131"/>
          </a:xfrm>
        </p:spPr>
        <p:txBody>
          <a:bodyPr/>
          <a:lstStyle/>
          <a:p>
            <a:pPr marL="0" indent="0">
              <a:buNone/>
            </a:pPr>
            <a:r>
              <a:rPr lang="de-AT" dirty="0"/>
              <a:t>Erstelle eine Seite mit zwei </a:t>
            </a:r>
            <a:r>
              <a:rPr lang="de-AT" dirty="0" err="1"/>
              <a:t>img</a:t>
            </a:r>
            <a:r>
              <a:rPr lang="de-AT" dirty="0"/>
              <a:t>-Tags. Diese sollen  jedoch kein </a:t>
            </a:r>
            <a:r>
              <a:rPr lang="de-AT" dirty="0" err="1"/>
              <a:t>src</a:t>
            </a:r>
            <a:r>
              <a:rPr lang="de-AT" dirty="0"/>
              <a:t>-Attribut enthalten, sodass sie nicht angezeigt werden. Gestalte einen Button, der es erlaubt, die Bilder auf der Seite anzuzeigen.</a:t>
            </a:r>
          </a:p>
        </p:txBody>
      </p:sp>
      <p:sp>
        <p:nvSpPr>
          <p:cNvPr id="5" name="Rectangle 1">
            <a:extLst>
              <a:ext uri="{FF2B5EF4-FFF2-40B4-BE49-F238E27FC236}">
                <a16:creationId xmlns:a16="http://schemas.microsoft.com/office/drawing/2014/main" id="{CCC6014E-B22D-4CC2-B629-4D76BB8181E7}"/>
              </a:ext>
            </a:extLst>
          </p:cNvPr>
          <p:cNvSpPr>
            <a:spLocks noChangeArrowheads="1"/>
          </p:cNvSpPr>
          <p:nvPr/>
        </p:nvSpPr>
        <p:spPr bwMode="auto">
          <a:xfrm>
            <a:off x="3594226" y="3014493"/>
            <a:ext cx="4687502" cy="2123658"/>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img</a:t>
            </a:r>
            <a:r>
              <a:rPr lang="de-DE" altLang="de-DE" sz="1200" dirty="0">
                <a:latin typeface="Consolas" panose="020B0609020204030204" pitchFamily="49" charset="0"/>
              </a:rPr>
              <a:t>&gt;&lt;</a:t>
            </a:r>
            <a:r>
              <a:rPr lang="de-DE" altLang="de-DE" sz="1200" dirty="0" err="1">
                <a:latin typeface="Consolas" panose="020B0609020204030204" pitchFamily="49" charset="0"/>
              </a:rPr>
              <a:t>br</a:t>
            </a:r>
            <a:r>
              <a:rPr lang="de-DE" altLang="de-DE" sz="1200" dirty="0">
                <a:latin typeface="Consolas" panose="020B0609020204030204" pitchFamily="49" charset="0"/>
              </a:rPr>
              <a:t>&gt;&lt;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img</a:t>
            </a:r>
            <a:r>
              <a:rPr lang="de-DE" altLang="de-DE" sz="1200" dirty="0">
                <a:latin typeface="Consolas" panose="020B0609020204030204" pitchFamily="49" charset="0"/>
              </a:rPr>
              <a:t>&gt;&lt;</a:t>
            </a:r>
            <a:r>
              <a:rPr lang="de-DE" altLang="de-DE" sz="1200" dirty="0" err="1">
                <a:latin typeface="Consolas" panose="020B0609020204030204" pitchFamily="49" charset="0"/>
              </a:rPr>
              <a:t>br</a:t>
            </a:r>
            <a:r>
              <a:rPr lang="de-DE" altLang="de-DE" sz="1200" dirty="0">
                <a:latin typeface="Consolas" panose="020B0609020204030204" pitchFamily="49" charset="0"/>
              </a:rPr>
              <a:t>&gt;&lt;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="anzeigen()"&gt;Bilder anzeigen&lt;/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anzeigen()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document.images</a:t>
            </a:r>
            <a:r>
              <a:rPr lang="de-DE" altLang="de-DE" sz="1200" dirty="0">
                <a:latin typeface="Consolas" panose="020B0609020204030204" pitchFamily="49" charset="0"/>
              </a:rPr>
              <a:t>[0].</a:t>
            </a:r>
            <a:r>
              <a:rPr lang="de-DE" altLang="de-DE" sz="1200" dirty="0" err="1">
                <a:latin typeface="Consolas" panose="020B0609020204030204" pitchFamily="49" charset="0"/>
              </a:rPr>
              <a:t>src</a:t>
            </a:r>
            <a:r>
              <a:rPr lang="de-DE" altLang="de-DE" sz="1200" dirty="0">
                <a:latin typeface="Consolas" panose="020B0609020204030204" pitchFamily="49" charset="0"/>
              </a:rPr>
              <a:t> = "bild1.jpg";</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document.images</a:t>
            </a:r>
            <a:r>
              <a:rPr lang="de-DE" altLang="de-DE" sz="1200" dirty="0">
                <a:latin typeface="Consolas" panose="020B0609020204030204" pitchFamily="49" charset="0"/>
              </a:rPr>
              <a:t>[1].</a:t>
            </a:r>
            <a:r>
              <a:rPr lang="de-DE" altLang="de-DE" sz="1200" dirty="0" err="1">
                <a:latin typeface="Consolas" panose="020B0609020204030204" pitchFamily="49" charset="0"/>
              </a:rPr>
              <a:t>src</a:t>
            </a:r>
            <a:r>
              <a:rPr lang="de-DE" altLang="de-DE" sz="1200" dirty="0">
                <a:latin typeface="Consolas" panose="020B0609020204030204" pitchFamily="49" charset="0"/>
              </a:rPr>
              <a:t> = "bild2.jpg";</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190270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3BE809-B309-43B9-8A9F-0CBBE89785F3}"/>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60E955D-4435-4B77-A91F-F660349CEEAC}"/>
              </a:ext>
            </a:extLst>
          </p:cNvPr>
          <p:cNvSpPr>
            <a:spLocks noGrp="1"/>
          </p:cNvSpPr>
          <p:nvPr>
            <p:ph type="body" sz="quarter" idx="13"/>
          </p:nvPr>
        </p:nvSpPr>
        <p:spPr>
          <a:xfrm>
            <a:off x="949136" y="1455738"/>
            <a:ext cx="3595704" cy="1712975"/>
          </a:xfrm>
        </p:spPr>
        <p:txBody>
          <a:bodyPr/>
          <a:lstStyle/>
          <a:p>
            <a:pPr marL="0" indent="0">
              <a:buNone/>
            </a:pPr>
            <a:r>
              <a:rPr lang="de-AT" dirty="0"/>
              <a:t>Erstelle eine Seite mit einem Absatz mit einem beliebigen Text. Füge darunter drei Buttons ein, die es dem Besucher erlauben, aus drei verschiedenen Layout-Entwürfen für die Seite zu wählen.</a:t>
            </a:r>
          </a:p>
        </p:txBody>
      </p:sp>
      <p:sp>
        <p:nvSpPr>
          <p:cNvPr id="5" name="Rectangle 1">
            <a:extLst>
              <a:ext uri="{FF2B5EF4-FFF2-40B4-BE49-F238E27FC236}">
                <a16:creationId xmlns:a16="http://schemas.microsoft.com/office/drawing/2014/main" id="{D6E8EA33-4E1B-4F4C-94BD-FED39F961DE0}"/>
              </a:ext>
            </a:extLst>
          </p:cNvPr>
          <p:cNvSpPr>
            <a:spLocks noChangeArrowheads="1"/>
          </p:cNvSpPr>
          <p:nvPr/>
        </p:nvSpPr>
        <p:spPr bwMode="auto">
          <a:xfrm>
            <a:off x="5015620" y="945095"/>
            <a:ext cx="6556603" cy="5447645"/>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"&gt;Hier steht ein Text&lt;/p&gt;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="layout1()"&gt;Layout 1&lt;/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="layout2()"&gt;Layout 2&lt;/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="layout3()"&gt;Layout 3&lt;/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layout1()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style.backgroundColor</a:t>
            </a:r>
            <a:r>
              <a:rPr lang="de-DE" altLang="de-DE" sz="1200" dirty="0">
                <a:latin typeface="Consolas" panose="020B0609020204030204" pitchFamily="49" charset="0"/>
              </a:rPr>
              <a:t> = "</a:t>
            </a:r>
            <a:r>
              <a:rPr lang="de-DE" altLang="de-DE" sz="1200" dirty="0" err="1">
                <a:latin typeface="Consolas" panose="020B0609020204030204" pitchFamily="49" charset="0"/>
              </a:rPr>
              <a:t>yellow</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style.fontSize</a:t>
            </a:r>
            <a:r>
              <a:rPr lang="de-DE" altLang="de-DE" sz="1200" dirty="0">
                <a:latin typeface="Consolas" panose="020B0609020204030204" pitchFamily="49" charset="0"/>
              </a:rPr>
              <a:t> = '14px';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lightblue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style.border</a:t>
            </a:r>
            <a:r>
              <a:rPr lang="de-DE" altLang="de-DE" sz="1200" dirty="0">
                <a:latin typeface="Consolas" panose="020B0609020204030204" pitchFamily="49" charset="0"/>
              </a:rPr>
              <a:t> = "1px solid </a:t>
            </a:r>
            <a:r>
              <a:rPr lang="de-DE" altLang="de-DE" sz="1200" dirty="0" err="1">
                <a:latin typeface="Consolas" panose="020B0609020204030204" pitchFamily="49" charset="0"/>
              </a:rPr>
              <a:t>black</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style.width</a:t>
            </a:r>
            <a:r>
              <a:rPr lang="de-DE" altLang="de-DE" sz="1200" dirty="0">
                <a:latin typeface="Consolas" panose="020B0609020204030204" pitchFamily="49" charset="0"/>
              </a:rPr>
              <a:t> = "120px";</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layout2()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style.backgroundColor</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style.fontSize</a:t>
            </a:r>
            <a:r>
              <a:rPr lang="de-DE" altLang="de-DE" sz="1200" dirty="0">
                <a:latin typeface="Consolas" panose="020B0609020204030204" pitchFamily="49" charset="0"/>
              </a:rPr>
              <a:t> = '50px';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red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style.border</a:t>
            </a:r>
            <a:r>
              <a:rPr lang="de-DE" altLang="de-DE" sz="1200" dirty="0">
                <a:latin typeface="Consolas" panose="020B0609020204030204" pitchFamily="49" charset="0"/>
              </a:rPr>
              <a:t> = "3px solid </a:t>
            </a:r>
            <a:r>
              <a:rPr lang="de-DE" altLang="de-DE" sz="1200" dirty="0" err="1">
                <a:latin typeface="Consolas" panose="020B0609020204030204" pitchFamily="49" charset="0"/>
              </a:rPr>
              <a:t>black</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style.width</a:t>
            </a:r>
            <a:r>
              <a:rPr lang="de-DE" altLang="de-DE" sz="1200" dirty="0">
                <a:latin typeface="Consolas" panose="020B0609020204030204" pitchFamily="49" charset="0"/>
              </a:rPr>
              <a:t> = "300px";</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layout3()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style.backgroundColor</a:t>
            </a:r>
            <a:r>
              <a:rPr lang="de-DE" altLang="de-DE" sz="1200" dirty="0">
                <a:latin typeface="Consolas" panose="020B0609020204030204" pitchFamily="49" charset="0"/>
              </a:rPr>
              <a:t> = "</a:t>
            </a:r>
            <a:r>
              <a:rPr lang="de-DE" altLang="de-DE" sz="1200" dirty="0" err="1">
                <a:latin typeface="Consolas" panose="020B0609020204030204" pitchFamily="49" charset="0"/>
              </a:rPr>
              <a:t>grey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style.fontSize</a:t>
            </a:r>
            <a:r>
              <a:rPr lang="de-DE" altLang="de-DE" sz="1200" dirty="0">
                <a:latin typeface="Consolas" panose="020B0609020204030204" pitchFamily="49" charset="0"/>
              </a:rPr>
              <a:t> = '28px';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darkgrey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style.border</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style.width</a:t>
            </a:r>
            <a:r>
              <a:rPr lang="de-DE" altLang="de-DE" sz="1200" dirty="0">
                <a:latin typeface="Consolas" panose="020B0609020204030204" pitchFamily="49" charset="0"/>
              </a:rPr>
              <a:t> = "100px";</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4064718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904C2-C307-452E-9667-A9C3B6825179}"/>
              </a:ext>
            </a:extLst>
          </p:cNvPr>
          <p:cNvSpPr>
            <a:spLocks noGrp="1"/>
          </p:cNvSpPr>
          <p:nvPr>
            <p:ph type="title"/>
          </p:nvPr>
        </p:nvSpPr>
        <p:spPr/>
        <p:txBody>
          <a:bodyPr/>
          <a:lstStyle/>
          <a:p>
            <a:r>
              <a:rPr lang="de-AT" dirty="0"/>
              <a:t>Auf Inhalte des DOM-Baums zugreifen</a:t>
            </a:r>
          </a:p>
        </p:txBody>
      </p:sp>
      <p:sp>
        <p:nvSpPr>
          <p:cNvPr id="5" name="Textfeld 4">
            <a:extLst>
              <a:ext uri="{FF2B5EF4-FFF2-40B4-BE49-F238E27FC236}">
                <a16:creationId xmlns:a16="http://schemas.microsoft.com/office/drawing/2014/main" id="{A0A6BBA2-B1DA-45CC-8019-593BBA5D052E}"/>
              </a:ext>
            </a:extLst>
          </p:cNvPr>
          <p:cNvSpPr txBox="1"/>
          <p:nvPr/>
        </p:nvSpPr>
        <p:spPr>
          <a:xfrm>
            <a:off x="679716" y="1129166"/>
            <a:ext cx="8835798" cy="5078313"/>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    &lt;</a:t>
            </a:r>
            <a:r>
              <a:rPr lang="de-DE" altLang="de-DE" dirty="0" err="1"/>
              <a:t>head</a:t>
            </a:r>
            <a:r>
              <a:rPr lang="de-DE" altLang="de-DE" dirty="0"/>
              <a:t>&gt;</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    &lt;/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    &lt;h1&gt;Überschrift 1&lt;/h1&gt;</a:t>
            </a:r>
            <a:br>
              <a:rPr lang="de-DE" altLang="de-DE" dirty="0"/>
            </a:br>
            <a:r>
              <a:rPr lang="de-DE" altLang="de-DE" dirty="0"/>
              <a:t>    &lt;h2&gt;Überschrift 2&lt;/h2&gt;</a:t>
            </a:r>
            <a:br>
              <a:rPr lang="de-DE" altLang="de-DE" dirty="0"/>
            </a:br>
            <a:r>
              <a:rPr lang="de-DE" altLang="de-DE" dirty="0"/>
              <a:t>    &lt;p&gt;</a:t>
            </a:r>
            <a:br>
              <a:rPr lang="de-DE" altLang="de-DE" dirty="0"/>
            </a:br>
            <a:r>
              <a:rPr lang="de-DE" altLang="de-DE" dirty="0"/>
              <a:t>        Absatz mit &lt;i&gt;einem kursiven Bereich&lt;/i&gt;</a:t>
            </a:r>
            <a:br>
              <a:rPr lang="de-DE" altLang="de-DE" dirty="0"/>
            </a:br>
            <a:r>
              <a:rPr lang="de-DE" altLang="de-DE" dirty="0"/>
              <a:t>        und einem &lt;strong&gt;fett&lt;/strong&gt; gedruckten Wort</a:t>
            </a:r>
            <a:br>
              <a:rPr lang="de-DE" altLang="de-DE" dirty="0"/>
            </a:br>
            <a:r>
              <a:rPr lang="de-DE" altLang="de-DE" dirty="0"/>
              <a:t>    &lt;/p&gt;</a:t>
            </a:r>
            <a:br>
              <a:rPr lang="de-DE" altLang="de-DE" dirty="0"/>
            </a:br>
            <a:r>
              <a:rPr lang="de-DE" altLang="de-DE" dirty="0"/>
              <a:t>    &lt;</a:t>
            </a:r>
            <a:r>
              <a:rPr lang="de-DE" altLang="de-DE" dirty="0" err="1"/>
              <a:t>script</a:t>
            </a:r>
            <a:r>
              <a:rPr lang="de-DE" altLang="de-DE" dirty="0"/>
              <a:t>&gt;</a:t>
            </a:r>
            <a:br>
              <a:rPr lang="de-DE" altLang="de-DE" dirty="0"/>
            </a:br>
            <a:r>
              <a:rPr lang="de-DE" altLang="de-DE" dirty="0"/>
              <a:t>    "</a:t>
            </a:r>
            <a:r>
              <a:rPr lang="de-DE" altLang="de-DE" dirty="0" err="1"/>
              <a:t>use</a:t>
            </a:r>
            <a:r>
              <a:rPr lang="de-DE" altLang="de-DE" dirty="0"/>
              <a:t> </a:t>
            </a:r>
            <a:r>
              <a:rPr lang="de-DE" altLang="de-DE" dirty="0" err="1"/>
              <a:t>strict</a:t>
            </a:r>
            <a:r>
              <a:rPr lang="de-DE" altLang="de-DE" dirty="0"/>
              <a:t>";</a:t>
            </a:r>
            <a:br>
              <a:rPr lang="de-DE" altLang="de-DE" dirty="0"/>
            </a:br>
            <a:r>
              <a:rPr lang="de-DE" altLang="de-DE" dirty="0"/>
              <a:t>    alert(</a:t>
            </a:r>
            <a:r>
              <a:rPr lang="de-DE" altLang="de-DE" dirty="0" err="1"/>
              <a:t>document.body.firstElementChild.nextElementSibling.innerHTML</a:t>
            </a:r>
            <a:r>
              <a:rPr lang="de-DE" altLang="de-DE" dirty="0"/>
              <a:t>);</a:t>
            </a:r>
            <a:br>
              <a:rPr lang="de-DE" altLang="de-DE" dirty="0"/>
            </a:br>
            <a:r>
              <a:rPr lang="de-DE" altLang="de-DE" dirty="0"/>
              <a:t>    /*</a:t>
            </a:r>
            <a:br>
              <a:rPr lang="de-DE" altLang="de-DE" dirty="0"/>
            </a:br>
            <a:r>
              <a:rPr lang="de-DE" altLang="de-DE" dirty="0"/>
              <a:t>        </a:t>
            </a:r>
            <a:r>
              <a:rPr lang="de-DE" altLang="de-DE" dirty="0" err="1"/>
              <a:t>document.body</a:t>
            </a:r>
            <a:r>
              <a:rPr lang="de-DE" altLang="de-DE" dirty="0"/>
              <a:t> =&gt; greift auf die Elemente im Body zu</a:t>
            </a:r>
            <a:br>
              <a:rPr lang="de-DE" altLang="de-DE" dirty="0"/>
            </a:br>
            <a:r>
              <a:rPr lang="de-DE" altLang="de-DE" dirty="0"/>
              <a:t>        </a:t>
            </a:r>
            <a:r>
              <a:rPr lang="de-DE" altLang="de-DE" dirty="0" err="1"/>
              <a:t>firstElementChild</a:t>
            </a:r>
            <a:r>
              <a:rPr lang="de-DE" altLang="de-DE" dirty="0"/>
              <a:t> =&gt; bezieht sich immer auf das erste Kind-Element (h1)</a:t>
            </a:r>
            <a:br>
              <a:rPr lang="de-DE" altLang="de-DE" dirty="0"/>
            </a:br>
            <a:r>
              <a:rPr lang="de-DE" altLang="de-DE" dirty="0"/>
              <a:t>        </a:t>
            </a:r>
            <a:r>
              <a:rPr lang="de-DE" altLang="de-DE" dirty="0" err="1"/>
              <a:t>nextElementSibling</a:t>
            </a:r>
            <a:r>
              <a:rPr lang="de-DE" altLang="de-DE" dirty="0"/>
              <a:t> =&gt; bezeichnet das nachfolgende Geschwister-Element (h2)</a:t>
            </a:r>
            <a:br>
              <a:rPr lang="de-DE" altLang="de-DE" dirty="0"/>
            </a:br>
            <a:r>
              <a:rPr lang="de-DE" altLang="de-DE" dirty="0"/>
              <a:t>        </a:t>
            </a:r>
            <a:r>
              <a:rPr lang="de-DE" altLang="de-DE" dirty="0" err="1"/>
              <a:t>innerHTML</a:t>
            </a:r>
            <a:r>
              <a:rPr lang="de-DE" altLang="de-DE" dirty="0"/>
              <a:t> =&gt; greift auf Inhalt des angesprochenen Tags zu (Überschrift 2)</a:t>
            </a:r>
            <a:br>
              <a:rPr lang="de-DE" altLang="de-DE" dirty="0"/>
            </a:br>
            <a:r>
              <a:rPr lang="de-DE" altLang="de-DE" dirty="0"/>
              <a:t>        Beispiel um das &lt;i&gt;-Tag anzusprechen:</a:t>
            </a:r>
            <a:br>
              <a:rPr lang="de-DE" altLang="de-DE" dirty="0"/>
            </a:br>
            <a:r>
              <a:rPr lang="de-DE" altLang="de-DE" dirty="0"/>
              <a:t>        document.body.firstElementChild.nextElementSibling.nextElementSibling.firstElementChild</a:t>
            </a:r>
            <a:br>
              <a:rPr lang="de-DE" altLang="de-DE" dirty="0"/>
            </a:br>
            <a:r>
              <a:rPr lang="de-DE" altLang="de-DE" dirty="0"/>
              <a:t>    */</a:t>
            </a:r>
            <a:br>
              <a:rPr lang="de-DE" altLang="de-DE" dirty="0"/>
            </a:br>
            <a:r>
              <a:rPr lang="de-DE" altLang="de-DE" dirty="0"/>
              <a:t>    &lt;/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
        <p:nvSpPr>
          <p:cNvPr id="3" name="Textplatzhalter 2">
            <a:extLst>
              <a:ext uri="{FF2B5EF4-FFF2-40B4-BE49-F238E27FC236}">
                <a16:creationId xmlns:a16="http://schemas.microsoft.com/office/drawing/2014/main" id="{B19A64F4-E071-416D-AC77-9E661EF9ADE7}"/>
              </a:ext>
            </a:extLst>
          </p:cNvPr>
          <p:cNvSpPr>
            <a:spLocks noGrp="1"/>
          </p:cNvSpPr>
          <p:nvPr>
            <p:ph type="body" sz="quarter" idx="13"/>
          </p:nvPr>
        </p:nvSpPr>
        <p:spPr>
          <a:xfrm>
            <a:off x="5323113" y="1129166"/>
            <a:ext cx="6581057" cy="1512209"/>
          </a:xfrm>
          <a:solidFill>
            <a:schemeClr val="bg1"/>
          </a:solidFill>
        </p:spPr>
        <p:txBody>
          <a:bodyPr/>
          <a:lstStyle/>
          <a:p>
            <a:r>
              <a:rPr lang="de-AT" dirty="0"/>
              <a:t>HTML-Struktur wird als DOM-Baum bezeichnet (</a:t>
            </a:r>
            <a:r>
              <a:rPr lang="de-AT" dirty="0" err="1"/>
              <a:t>Document</a:t>
            </a:r>
            <a:r>
              <a:rPr lang="de-AT" dirty="0"/>
              <a:t> </a:t>
            </a:r>
            <a:r>
              <a:rPr lang="de-AT" dirty="0" err="1"/>
              <a:t>Object</a:t>
            </a:r>
            <a:r>
              <a:rPr lang="de-AT" dirty="0"/>
              <a:t> Model -&gt; Baumartige Struktur)</a:t>
            </a:r>
          </a:p>
          <a:p>
            <a:r>
              <a:rPr lang="de-AT" dirty="0"/>
              <a:t>Ursprungselement = </a:t>
            </a:r>
            <a:r>
              <a:rPr lang="de-AT" dirty="0" err="1"/>
              <a:t>document</a:t>
            </a:r>
            <a:r>
              <a:rPr lang="de-AT" dirty="0"/>
              <a:t>-Element, enthält alle weiteren Bestandteile der Seite</a:t>
            </a:r>
          </a:p>
          <a:p>
            <a:r>
              <a:rPr lang="de-AT" dirty="0"/>
              <a:t>Objekt </a:t>
            </a:r>
            <a:r>
              <a:rPr lang="de-AT" dirty="0" err="1"/>
              <a:t>document</a:t>
            </a:r>
            <a:r>
              <a:rPr lang="de-AT" dirty="0"/>
              <a:t>-Element = alle Bereiche, die innerhalb der &lt;</a:t>
            </a:r>
            <a:r>
              <a:rPr lang="de-AT" dirty="0" err="1"/>
              <a:t>html</a:t>
            </a:r>
            <a:r>
              <a:rPr lang="de-AT" dirty="0"/>
              <a:t>&gt; Tags stehen</a:t>
            </a:r>
          </a:p>
        </p:txBody>
      </p:sp>
    </p:spTree>
    <p:extLst>
      <p:ext uri="{BB962C8B-B14F-4D97-AF65-F5344CB8AC3E}">
        <p14:creationId xmlns:p14="http://schemas.microsoft.com/office/powerpoint/2010/main" val="411764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ABE8A-F40E-4F37-94AB-D92E293EDC48}"/>
              </a:ext>
            </a:extLst>
          </p:cNvPr>
          <p:cNvSpPr>
            <a:spLocks noGrp="1"/>
          </p:cNvSpPr>
          <p:nvPr>
            <p:ph type="title"/>
          </p:nvPr>
        </p:nvSpPr>
        <p:spPr/>
        <p:txBody>
          <a:bodyPr/>
          <a:lstStyle/>
          <a:p>
            <a:r>
              <a:rPr lang="de-AT" dirty="0"/>
              <a:t>Auf Inhalte des DOM-Baums zugreifen</a:t>
            </a:r>
          </a:p>
        </p:txBody>
      </p:sp>
      <p:sp>
        <p:nvSpPr>
          <p:cNvPr id="5" name="Textfeld 4">
            <a:extLst>
              <a:ext uri="{FF2B5EF4-FFF2-40B4-BE49-F238E27FC236}">
                <a16:creationId xmlns:a16="http://schemas.microsoft.com/office/drawing/2014/main" id="{41FB518D-8033-4C59-A9EA-019991F5D2A2}"/>
              </a:ext>
            </a:extLst>
          </p:cNvPr>
          <p:cNvSpPr txBox="1"/>
          <p:nvPr/>
        </p:nvSpPr>
        <p:spPr>
          <a:xfrm>
            <a:off x="1262742" y="875862"/>
            <a:ext cx="9666515" cy="5478423"/>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    &lt;</a:t>
            </a:r>
            <a:r>
              <a:rPr lang="de-DE" altLang="de-DE" dirty="0" err="1"/>
              <a:t>head</a:t>
            </a:r>
            <a:r>
              <a:rPr lang="de-DE" altLang="de-DE" dirty="0"/>
              <a:t>&gt;</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    &lt;/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    &lt;h1&gt;Überschrift 1&lt;/h1&gt;</a:t>
            </a:r>
            <a:br>
              <a:rPr lang="de-DE" altLang="de-DE" dirty="0"/>
            </a:br>
            <a:r>
              <a:rPr lang="de-DE" altLang="de-DE" dirty="0"/>
              <a:t>    &lt;h2&gt;Überschrift 2&lt;/h2&gt;</a:t>
            </a:r>
            <a:br>
              <a:rPr lang="de-DE" altLang="de-DE" dirty="0"/>
            </a:br>
            <a:r>
              <a:rPr lang="de-DE" altLang="de-DE" dirty="0"/>
              <a:t>    &lt;p&gt;</a:t>
            </a:r>
            <a:br>
              <a:rPr lang="de-DE" altLang="de-DE" dirty="0"/>
            </a:br>
            <a:r>
              <a:rPr lang="de-DE" altLang="de-DE" dirty="0"/>
              <a:t>        Absatz mit &lt;i&gt;einem kursiven Bereich&lt;/i&gt;</a:t>
            </a:r>
            <a:br>
              <a:rPr lang="de-DE" altLang="de-DE" dirty="0"/>
            </a:br>
            <a:r>
              <a:rPr lang="de-DE" altLang="de-DE" dirty="0"/>
              <a:t>        und einem &lt;strong&gt;fett&lt;/strong&gt; gedruckten Wort</a:t>
            </a:r>
            <a:br>
              <a:rPr lang="de-DE" altLang="de-DE" dirty="0"/>
            </a:br>
            <a:r>
              <a:rPr lang="de-DE" altLang="de-DE" dirty="0"/>
              <a:t>    &lt;/p&gt;</a:t>
            </a:r>
            <a:br>
              <a:rPr lang="de-DE" altLang="de-DE" dirty="0"/>
            </a:br>
            <a:r>
              <a:rPr lang="de-DE" altLang="de-DE" dirty="0"/>
              <a:t>    &lt;</a:t>
            </a:r>
            <a:r>
              <a:rPr lang="de-DE" altLang="de-DE" dirty="0" err="1"/>
              <a:t>script</a:t>
            </a:r>
            <a:r>
              <a:rPr lang="de-DE" altLang="de-DE" dirty="0"/>
              <a:t>&gt;</a:t>
            </a:r>
            <a:br>
              <a:rPr lang="de-DE" altLang="de-DE" dirty="0"/>
            </a:br>
            <a:r>
              <a:rPr lang="de-DE" altLang="de-DE" dirty="0"/>
              <a:t>        "</a:t>
            </a:r>
            <a:r>
              <a:rPr lang="de-DE" altLang="de-DE" dirty="0" err="1"/>
              <a:t>use</a:t>
            </a:r>
            <a:r>
              <a:rPr lang="de-DE" altLang="de-DE" dirty="0"/>
              <a:t> </a:t>
            </a:r>
            <a:r>
              <a:rPr lang="de-DE" altLang="de-DE" dirty="0" err="1"/>
              <a:t>strict</a:t>
            </a:r>
            <a:r>
              <a:rPr lang="de-DE" altLang="de-DE" dirty="0"/>
              <a:t>";</a:t>
            </a:r>
            <a:br>
              <a:rPr lang="de-DE" altLang="de-DE" dirty="0"/>
            </a:br>
            <a:r>
              <a:rPr lang="de-DE" altLang="de-DE" dirty="0"/>
              <a:t>        </a:t>
            </a:r>
            <a:r>
              <a:rPr lang="de-DE" altLang="de-DE" dirty="0" err="1"/>
              <a:t>document.body.firstElementChild.nextElementSibling.innerHTML</a:t>
            </a:r>
            <a:r>
              <a:rPr lang="de-DE" altLang="de-DE" dirty="0"/>
              <a:t> = "neue Überschrift";</a:t>
            </a:r>
            <a:br>
              <a:rPr lang="de-DE" altLang="de-DE" dirty="0"/>
            </a:br>
            <a:r>
              <a:rPr lang="de-DE" altLang="de-DE" dirty="0"/>
              <a:t>        /*</a:t>
            </a:r>
            <a:br>
              <a:rPr lang="de-DE" altLang="de-DE" dirty="0"/>
            </a:br>
            <a:r>
              <a:rPr lang="de-DE" altLang="de-DE" dirty="0"/>
              <a:t>            </a:t>
            </a:r>
            <a:r>
              <a:rPr lang="de-DE" altLang="de-DE" dirty="0" err="1"/>
              <a:t>innerHTML</a:t>
            </a:r>
            <a:r>
              <a:rPr lang="de-DE" altLang="de-DE" dirty="0"/>
              <a:t> ohne alert vorangestellt ändert den Inhalt des ausgewählten Tags =&gt;</a:t>
            </a:r>
          </a:p>
          <a:p>
            <a:r>
              <a:rPr lang="de-DE" altLang="de-DE" dirty="0"/>
              <a:t>            Überschrift 2 ändert sich zu neue Überschrift</a:t>
            </a:r>
            <a:br>
              <a:rPr lang="de-DE" altLang="de-DE" dirty="0"/>
            </a:br>
            <a:r>
              <a:rPr lang="de-DE" altLang="de-DE" dirty="0"/>
              <a:t>            in diesem Fall, da es nur Text ist, der geändert wird ginge auch </a:t>
            </a:r>
            <a:r>
              <a:rPr lang="de-DE" altLang="de-DE" dirty="0" err="1"/>
              <a:t>innerText</a:t>
            </a:r>
            <a:br>
              <a:rPr lang="de-DE" altLang="de-DE" dirty="0"/>
            </a:br>
            <a:r>
              <a:rPr lang="de-DE" altLang="de-DE" dirty="0"/>
              <a:t>            statt </a:t>
            </a:r>
            <a:r>
              <a:rPr lang="de-DE" altLang="de-DE" dirty="0" err="1"/>
              <a:t>innerHTML</a:t>
            </a:r>
            <a:br>
              <a:rPr lang="de-DE" altLang="de-DE" dirty="0"/>
            </a:br>
            <a:r>
              <a:rPr lang="de-DE" altLang="de-DE" dirty="0"/>
              <a:t>        */</a:t>
            </a:r>
            <a:br>
              <a:rPr lang="de-DE" altLang="de-DE" dirty="0"/>
            </a:br>
            <a:r>
              <a:rPr lang="de-DE" altLang="de-DE" dirty="0"/>
              <a:t>    &lt;/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Tree>
    <p:extLst>
      <p:ext uri="{BB962C8B-B14F-4D97-AF65-F5344CB8AC3E}">
        <p14:creationId xmlns:p14="http://schemas.microsoft.com/office/powerpoint/2010/main" val="299305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3E2D9-BD14-4A3C-BA33-8968593F4BF0}"/>
              </a:ext>
            </a:extLst>
          </p:cNvPr>
          <p:cNvSpPr>
            <a:spLocks noGrp="1"/>
          </p:cNvSpPr>
          <p:nvPr>
            <p:ph type="title"/>
          </p:nvPr>
        </p:nvSpPr>
        <p:spPr/>
        <p:txBody>
          <a:bodyPr/>
          <a:lstStyle/>
          <a:p>
            <a:r>
              <a:rPr lang="de-AT" dirty="0"/>
              <a:t>Auf einzelne Elemente der Seite gezielt zugreifen</a:t>
            </a:r>
          </a:p>
        </p:txBody>
      </p:sp>
      <p:sp>
        <p:nvSpPr>
          <p:cNvPr id="5" name="Textfeld 4">
            <a:extLst>
              <a:ext uri="{FF2B5EF4-FFF2-40B4-BE49-F238E27FC236}">
                <a16:creationId xmlns:a16="http://schemas.microsoft.com/office/drawing/2014/main" id="{384F2224-607C-4E13-94FC-A3EB74C43C26}"/>
              </a:ext>
            </a:extLst>
          </p:cNvPr>
          <p:cNvSpPr txBox="1"/>
          <p:nvPr/>
        </p:nvSpPr>
        <p:spPr>
          <a:xfrm>
            <a:off x="536801" y="1233917"/>
            <a:ext cx="11031991" cy="4616648"/>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    &lt;</a:t>
            </a:r>
            <a:r>
              <a:rPr lang="de-DE" altLang="de-DE" dirty="0" err="1"/>
              <a:t>head</a:t>
            </a:r>
            <a:r>
              <a:rPr lang="de-DE" altLang="de-DE" dirty="0"/>
              <a:t>&gt;</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    &lt;/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    &lt;h1 </a:t>
            </a:r>
            <a:r>
              <a:rPr lang="de-DE" altLang="de-DE" dirty="0" err="1"/>
              <a:t>id</a:t>
            </a:r>
            <a:r>
              <a:rPr lang="de-DE" altLang="de-DE" dirty="0"/>
              <a:t>="ueberschrift1"&gt;&lt;/h1&gt;</a:t>
            </a:r>
            <a:br>
              <a:rPr lang="de-DE" altLang="de-DE" dirty="0"/>
            </a:br>
            <a:r>
              <a:rPr lang="de-DE" altLang="de-DE" dirty="0"/>
              <a:t>    &lt;h2 </a:t>
            </a:r>
            <a:r>
              <a:rPr lang="de-DE" altLang="de-DE" dirty="0" err="1"/>
              <a:t>id</a:t>
            </a:r>
            <a:r>
              <a:rPr lang="de-DE" altLang="de-DE" dirty="0"/>
              <a:t>="ueberschrift2"&gt;&lt;/h2&gt;</a:t>
            </a:r>
            <a:br>
              <a:rPr lang="de-DE" altLang="de-DE" dirty="0"/>
            </a:br>
            <a:r>
              <a:rPr lang="de-DE" altLang="de-DE" dirty="0"/>
              <a:t>    &lt;p </a:t>
            </a:r>
            <a:r>
              <a:rPr lang="de-DE" altLang="de-DE" dirty="0" err="1"/>
              <a:t>id</a:t>
            </a:r>
            <a:r>
              <a:rPr lang="de-DE" altLang="de-DE" dirty="0"/>
              <a:t>="</a:t>
            </a:r>
            <a:r>
              <a:rPr lang="de-DE" altLang="de-DE" dirty="0" err="1"/>
              <a:t>absatz</a:t>
            </a:r>
            <a:r>
              <a:rPr lang="de-DE" altLang="de-DE" dirty="0"/>
              <a:t>"&gt;&lt;/p&gt;</a:t>
            </a:r>
            <a:br>
              <a:rPr lang="de-DE" altLang="de-DE" dirty="0"/>
            </a:br>
            <a:r>
              <a:rPr lang="de-DE" altLang="de-DE" dirty="0"/>
              <a:t>    &lt;</a:t>
            </a:r>
            <a:r>
              <a:rPr lang="de-DE" altLang="de-DE" dirty="0" err="1"/>
              <a:t>script</a:t>
            </a:r>
            <a:r>
              <a:rPr lang="de-DE" altLang="de-DE" dirty="0"/>
              <a:t>&gt;</a:t>
            </a:r>
            <a:br>
              <a:rPr lang="de-DE" altLang="de-DE" dirty="0"/>
            </a:br>
            <a:r>
              <a:rPr lang="de-DE" altLang="de-DE" dirty="0"/>
              <a:t>        /*</a:t>
            </a:r>
            <a:br>
              <a:rPr lang="de-DE" altLang="de-DE" dirty="0"/>
            </a:br>
            <a:r>
              <a:rPr lang="de-DE" altLang="de-DE" dirty="0"/>
              <a:t>            </a:t>
            </a:r>
            <a:r>
              <a:rPr lang="de-DE" altLang="de-DE" dirty="0" err="1"/>
              <a:t>getElementById</a:t>
            </a:r>
            <a:r>
              <a:rPr lang="de-DE" altLang="de-DE" dirty="0"/>
              <a:t> greift auf den Tag mit der entsprechenden ID zu</a:t>
            </a:r>
            <a:br>
              <a:rPr lang="de-DE" altLang="de-DE" dirty="0"/>
            </a:br>
            <a:r>
              <a:rPr lang="de-DE" altLang="de-DE" dirty="0"/>
              <a:t>        */</a:t>
            </a:r>
            <a:br>
              <a:rPr lang="de-DE" altLang="de-DE" dirty="0"/>
            </a:br>
            <a:r>
              <a:rPr lang="de-DE" altLang="de-DE" dirty="0"/>
              <a:t>        </a:t>
            </a:r>
            <a:r>
              <a:rPr lang="de-DE" altLang="de-DE" dirty="0" err="1"/>
              <a:t>document.getElementById</a:t>
            </a:r>
            <a:r>
              <a:rPr lang="de-DE" altLang="de-DE" dirty="0"/>
              <a:t>("ueberschrift1").</a:t>
            </a:r>
            <a:r>
              <a:rPr lang="de-DE" altLang="de-DE" dirty="0" err="1"/>
              <a:t>innerText</a:t>
            </a:r>
            <a:r>
              <a:rPr lang="de-DE" altLang="de-DE" dirty="0"/>
              <a:t> = "JavaScript ist cool";</a:t>
            </a:r>
            <a:br>
              <a:rPr lang="de-DE" altLang="de-DE" dirty="0"/>
            </a:br>
            <a:r>
              <a:rPr lang="de-DE" altLang="de-DE" dirty="0"/>
              <a:t>        </a:t>
            </a:r>
            <a:r>
              <a:rPr lang="de-DE" altLang="de-DE" dirty="0" err="1"/>
              <a:t>document.getElementById</a:t>
            </a:r>
            <a:r>
              <a:rPr lang="de-DE" altLang="de-DE" dirty="0"/>
              <a:t>("ueberschrift2").</a:t>
            </a:r>
            <a:r>
              <a:rPr lang="de-DE" altLang="de-DE" dirty="0" err="1"/>
              <a:t>innerText</a:t>
            </a:r>
            <a:r>
              <a:rPr lang="de-DE" altLang="de-DE" dirty="0"/>
              <a:t> = "Seite mit generierten Inhalten";</a:t>
            </a:r>
            <a:br>
              <a:rPr lang="de-DE" altLang="de-DE" dirty="0"/>
            </a:br>
            <a:r>
              <a:rPr lang="de-DE" altLang="de-DE" dirty="0"/>
              <a:t>        </a:t>
            </a:r>
            <a:r>
              <a:rPr lang="de-DE" altLang="de-DE" dirty="0" err="1"/>
              <a:t>document.getElementById</a:t>
            </a:r>
            <a:r>
              <a:rPr lang="de-DE" altLang="de-DE" dirty="0"/>
              <a:t>("</a:t>
            </a:r>
            <a:r>
              <a:rPr lang="de-DE" altLang="de-DE" dirty="0" err="1"/>
              <a:t>absatz</a:t>
            </a:r>
            <a:r>
              <a:rPr lang="de-DE" altLang="de-DE" dirty="0"/>
              <a:t>").</a:t>
            </a:r>
            <a:r>
              <a:rPr lang="de-DE" altLang="de-DE" dirty="0" err="1"/>
              <a:t>innerHTML</a:t>
            </a:r>
            <a:r>
              <a:rPr lang="de-DE" altLang="de-DE" dirty="0"/>
              <a:t> = "Hier steht ein Absatz mit einem" +</a:t>
            </a:r>
            <a:br>
              <a:rPr lang="de-DE" altLang="de-DE" dirty="0"/>
            </a:br>
            <a:r>
              <a:rPr lang="de-DE" altLang="de-DE" dirty="0"/>
              <a:t>            " &lt;strong&gt;fett gedruckten&lt;/strong&gt;Bereich.";</a:t>
            </a:r>
            <a:br>
              <a:rPr lang="de-DE" altLang="de-DE" dirty="0"/>
            </a:br>
            <a:r>
              <a:rPr lang="de-DE" altLang="de-DE" dirty="0"/>
              <a:t>    &lt;/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Tree>
    <p:extLst>
      <p:ext uri="{BB962C8B-B14F-4D97-AF65-F5344CB8AC3E}">
        <p14:creationId xmlns:p14="http://schemas.microsoft.com/office/powerpoint/2010/main" val="237501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71E0E-AF0A-46CF-802F-41114468D8B2}"/>
              </a:ext>
            </a:extLst>
          </p:cNvPr>
          <p:cNvSpPr>
            <a:spLocks noGrp="1"/>
          </p:cNvSpPr>
          <p:nvPr>
            <p:ph type="title"/>
          </p:nvPr>
        </p:nvSpPr>
        <p:spPr/>
        <p:txBody>
          <a:bodyPr/>
          <a:lstStyle/>
          <a:p>
            <a:r>
              <a:rPr lang="de-AT" dirty="0"/>
              <a:t>Weitere Gestaltungsmöglichkeiten</a:t>
            </a:r>
          </a:p>
        </p:txBody>
      </p:sp>
      <p:sp>
        <p:nvSpPr>
          <p:cNvPr id="7" name="Textfeld 6">
            <a:extLst>
              <a:ext uri="{FF2B5EF4-FFF2-40B4-BE49-F238E27FC236}">
                <a16:creationId xmlns:a16="http://schemas.microsoft.com/office/drawing/2014/main" id="{A4943198-80C2-4FD7-955D-A18CABEB82B3}"/>
              </a:ext>
            </a:extLst>
          </p:cNvPr>
          <p:cNvSpPr txBox="1"/>
          <p:nvPr/>
        </p:nvSpPr>
        <p:spPr>
          <a:xfrm>
            <a:off x="2192451" y="1767006"/>
            <a:ext cx="7807097" cy="3323987"/>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    &lt;</a:t>
            </a:r>
            <a:r>
              <a:rPr lang="de-DE" altLang="de-DE" dirty="0" err="1"/>
              <a:t>head</a:t>
            </a:r>
            <a:r>
              <a:rPr lang="de-DE" altLang="de-DE" dirty="0"/>
              <a:t>&gt;</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    &lt;/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    &lt;</a:t>
            </a:r>
            <a:r>
              <a:rPr lang="de-DE" altLang="de-DE" dirty="0" err="1"/>
              <a:t>input</a:t>
            </a:r>
            <a:r>
              <a:rPr lang="de-DE" altLang="de-DE" dirty="0"/>
              <a:t> </a:t>
            </a:r>
            <a:r>
              <a:rPr lang="de-DE" altLang="de-DE" dirty="0" err="1"/>
              <a:t>id</a:t>
            </a:r>
            <a:r>
              <a:rPr lang="de-DE" altLang="de-DE" dirty="0"/>
              <a:t>="</a:t>
            </a:r>
            <a:r>
              <a:rPr lang="de-DE" altLang="de-DE" dirty="0" err="1"/>
              <a:t>eingabefeld</a:t>
            </a:r>
            <a:r>
              <a:rPr lang="de-DE" altLang="de-DE" dirty="0"/>
              <a:t>"&gt;</a:t>
            </a:r>
            <a:br>
              <a:rPr lang="de-DE" altLang="de-DE" dirty="0"/>
            </a:br>
            <a:r>
              <a:rPr lang="de-DE" altLang="de-DE" dirty="0"/>
              <a:t>    &lt;</a:t>
            </a:r>
            <a:r>
              <a:rPr lang="de-DE" altLang="de-DE" dirty="0" err="1"/>
              <a:t>script</a:t>
            </a:r>
            <a:r>
              <a:rPr lang="de-DE" altLang="de-DE" dirty="0"/>
              <a:t>&gt;</a:t>
            </a:r>
            <a:br>
              <a:rPr lang="de-DE" altLang="de-DE" dirty="0"/>
            </a:br>
            <a:r>
              <a:rPr lang="de-DE" altLang="de-DE" dirty="0"/>
              <a:t>    // über </a:t>
            </a:r>
            <a:r>
              <a:rPr lang="de-DE" altLang="de-DE" dirty="0" err="1"/>
              <a:t>value</a:t>
            </a:r>
            <a:r>
              <a:rPr lang="de-DE" altLang="de-DE" dirty="0"/>
              <a:t>-Attribut lässt sich ein </a:t>
            </a:r>
            <a:br>
              <a:rPr lang="de-DE" altLang="de-DE" dirty="0"/>
            </a:br>
            <a:r>
              <a:rPr lang="de-DE" altLang="de-DE" dirty="0"/>
              <a:t>    // beliebiger Text in das Feld einfügen</a:t>
            </a:r>
            <a:br>
              <a:rPr lang="de-DE" altLang="de-DE" dirty="0"/>
            </a:br>
            <a:r>
              <a:rPr lang="de-DE" altLang="de-DE" dirty="0"/>
              <a:t>    </a:t>
            </a:r>
            <a:r>
              <a:rPr lang="de-DE" altLang="de-DE" dirty="0" err="1"/>
              <a:t>document.getElementById</a:t>
            </a:r>
            <a:r>
              <a:rPr lang="de-DE" altLang="de-DE" dirty="0"/>
              <a:t>("</a:t>
            </a:r>
            <a:r>
              <a:rPr lang="de-DE" altLang="de-DE" dirty="0" err="1"/>
              <a:t>eingabefeld</a:t>
            </a:r>
            <a:r>
              <a:rPr lang="de-DE" altLang="de-DE" dirty="0"/>
              <a:t>").</a:t>
            </a:r>
            <a:r>
              <a:rPr lang="de-DE" altLang="de-DE" dirty="0" err="1"/>
              <a:t>value</a:t>
            </a:r>
            <a:r>
              <a:rPr lang="de-DE" altLang="de-DE" dirty="0"/>
              <a:t> = "JavaScript Kurs";</a:t>
            </a:r>
            <a:br>
              <a:rPr lang="de-DE" altLang="de-DE" dirty="0"/>
            </a:br>
            <a:r>
              <a:rPr lang="de-DE" altLang="de-DE" dirty="0"/>
              <a:t>&lt;/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Tree>
    <p:extLst>
      <p:ext uri="{BB962C8B-B14F-4D97-AF65-F5344CB8AC3E}">
        <p14:creationId xmlns:p14="http://schemas.microsoft.com/office/powerpoint/2010/main" val="186914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71E0E-AF0A-46CF-802F-41114468D8B2}"/>
              </a:ext>
            </a:extLst>
          </p:cNvPr>
          <p:cNvSpPr>
            <a:spLocks noGrp="1"/>
          </p:cNvSpPr>
          <p:nvPr>
            <p:ph type="title"/>
          </p:nvPr>
        </p:nvSpPr>
        <p:spPr/>
        <p:txBody>
          <a:bodyPr/>
          <a:lstStyle/>
          <a:p>
            <a:r>
              <a:rPr lang="de-AT" dirty="0"/>
              <a:t>Weitere Gestaltungsmöglichkeiten</a:t>
            </a:r>
          </a:p>
        </p:txBody>
      </p:sp>
      <p:sp>
        <p:nvSpPr>
          <p:cNvPr id="8" name="Textfeld 7">
            <a:extLst>
              <a:ext uri="{FF2B5EF4-FFF2-40B4-BE49-F238E27FC236}">
                <a16:creationId xmlns:a16="http://schemas.microsoft.com/office/drawing/2014/main" id="{680EAA2C-8E9A-44C1-884E-26EB41196394}"/>
              </a:ext>
            </a:extLst>
          </p:cNvPr>
          <p:cNvSpPr txBox="1"/>
          <p:nvPr/>
        </p:nvSpPr>
        <p:spPr>
          <a:xfrm>
            <a:off x="2323080" y="1535702"/>
            <a:ext cx="7545840" cy="3970318"/>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    &lt;</a:t>
            </a:r>
            <a:r>
              <a:rPr lang="de-DE" altLang="de-DE" dirty="0" err="1"/>
              <a:t>head</a:t>
            </a:r>
            <a:r>
              <a:rPr lang="de-DE" altLang="de-DE" dirty="0"/>
              <a:t>&gt;</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    &lt;/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    &lt;</a:t>
            </a:r>
            <a:r>
              <a:rPr lang="de-DE" altLang="de-DE" dirty="0" err="1"/>
              <a:t>input</a:t>
            </a:r>
            <a:r>
              <a:rPr lang="de-DE" altLang="de-DE" dirty="0"/>
              <a:t> </a:t>
            </a:r>
            <a:r>
              <a:rPr lang="de-DE" altLang="de-DE" dirty="0" err="1"/>
              <a:t>id</a:t>
            </a:r>
            <a:r>
              <a:rPr lang="de-DE" altLang="de-DE" dirty="0"/>
              <a:t>="</a:t>
            </a:r>
            <a:r>
              <a:rPr lang="de-DE" altLang="de-DE" dirty="0" err="1"/>
              <a:t>eingabefeld</a:t>
            </a:r>
            <a:r>
              <a:rPr lang="de-DE" altLang="de-DE" dirty="0"/>
              <a:t>"&gt;</a:t>
            </a:r>
            <a:br>
              <a:rPr lang="de-DE" altLang="de-DE" dirty="0"/>
            </a:br>
            <a:r>
              <a:rPr lang="de-DE" altLang="de-DE" dirty="0"/>
              <a:t>    &lt;!-- </a:t>
            </a:r>
            <a:r>
              <a:rPr lang="de-DE" altLang="de-DE" dirty="0" err="1"/>
              <a:t>onclick</a:t>
            </a:r>
            <a:r>
              <a:rPr lang="de-DE" altLang="de-DE" dirty="0"/>
              <a:t>-Funktion aktiviert die JS Funktion --&gt;</a:t>
            </a:r>
            <a:br>
              <a:rPr lang="de-DE" altLang="de-DE" dirty="0"/>
            </a:br>
            <a:r>
              <a:rPr lang="de-DE" altLang="de-DE" dirty="0"/>
              <a:t>    &lt;</a:t>
            </a:r>
            <a:r>
              <a:rPr lang="de-DE" altLang="de-DE" dirty="0" err="1"/>
              <a:t>button</a:t>
            </a:r>
            <a:r>
              <a:rPr lang="de-DE" altLang="de-DE" dirty="0"/>
              <a:t> type="</a:t>
            </a:r>
            <a:r>
              <a:rPr lang="de-DE" altLang="de-DE" dirty="0" err="1"/>
              <a:t>button</a:t>
            </a:r>
            <a:r>
              <a:rPr lang="de-DE" altLang="de-DE" dirty="0"/>
              <a:t>" </a:t>
            </a:r>
            <a:r>
              <a:rPr lang="de-DE" altLang="de-DE" dirty="0" err="1"/>
              <a:t>onclick</a:t>
            </a:r>
            <a:r>
              <a:rPr lang="de-DE" altLang="de-DE" dirty="0"/>
              <a:t>="auslesen()"&gt;Weiter&lt;/</a:t>
            </a:r>
            <a:r>
              <a:rPr lang="de-DE" altLang="de-DE" dirty="0" err="1"/>
              <a:t>button</a:t>
            </a:r>
            <a:r>
              <a:rPr lang="de-DE" altLang="de-DE" dirty="0"/>
              <a:t>&gt;</a:t>
            </a:r>
            <a:br>
              <a:rPr lang="de-DE" altLang="de-DE" dirty="0"/>
            </a:br>
            <a:r>
              <a:rPr lang="de-DE" altLang="de-DE" dirty="0"/>
              <a:t>    &lt;</a:t>
            </a:r>
            <a:r>
              <a:rPr lang="de-DE" altLang="de-DE" dirty="0" err="1"/>
              <a:t>script</a:t>
            </a:r>
            <a:r>
              <a:rPr lang="de-DE" altLang="de-DE" dirty="0"/>
              <a:t>&gt;</a:t>
            </a:r>
            <a:br>
              <a:rPr lang="de-DE" altLang="de-DE" dirty="0"/>
            </a:br>
            <a:r>
              <a:rPr lang="de-DE" altLang="de-DE" dirty="0"/>
              <a:t>    </a:t>
            </a:r>
            <a:r>
              <a:rPr lang="de-DE" altLang="de-DE" dirty="0" err="1"/>
              <a:t>function</a:t>
            </a:r>
            <a:r>
              <a:rPr lang="de-DE" altLang="de-DE" dirty="0"/>
              <a:t> auslesen() {</a:t>
            </a:r>
            <a:br>
              <a:rPr lang="de-DE" altLang="de-DE" dirty="0"/>
            </a:br>
            <a:r>
              <a:rPr lang="de-DE" altLang="de-DE" dirty="0"/>
              <a:t>        </a:t>
            </a:r>
            <a:r>
              <a:rPr lang="de-DE" altLang="de-DE" dirty="0" err="1"/>
              <a:t>let</a:t>
            </a:r>
            <a:r>
              <a:rPr lang="de-DE" altLang="de-DE" dirty="0"/>
              <a:t> </a:t>
            </a:r>
            <a:r>
              <a:rPr lang="de-DE" altLang="de-DE" dirty="0" err="1"/>
              <a:t>inhalt</a:t>
            </a:r>
            <a:r>
              <a:rPr lang="de-DE" altLang="de-DE" dirty="0"/>
              <a:t> = </a:t>
            </a:r>
            <a:r>
              <a:rPr lang="de-DE" altLang="de-DE" dirty="0" err="1"/>
              <a:t>document.getElementById</a:t>
            </a:r>
            <a:r>
              <a:rPr lang="de-DE" altLang="de-DE" dirty="0"/>
              <a:t>("</a:t>
            </a:r>
            <a:r>
              <a:rPr lang="de-DE" altLang="de-DE" dirty="0" err="1"/>
              <a:t>eingabefeld</a:t>
            </a:r>
            <a:r>
              <a:rPr lang="de-DE" altLang="de-DE" dirty="0"/>
              <a:t>").</a:t>
            </a:r>
            <a:r>
              <a:rPr lang="de-DE" altLang="de-DE" dirty="0" err="1"/>
              <a:t>value</a:t>
            </a:r>
            <a:r>
              <a:rPr lang="de-DE" altLang="de-DE" dirty="0"/>
              <a:t>;</a:t>
            </a:r>
            <a:br>
              <a:rPr lang="de-DE" altLang="de-DE" dirty="0"/>
            </a:br>
            <a:r>
              <a:rPr lang="de-DE" altLang="de-DE" dirty="0"/>
              <a:t>        alert(</a:t>
            </a:r>
            <a:r>
              <a:rPr lang="de-DE" altLang="de-DE" dirty="0" err="1"/>
              <a:t>inhalt</a:t>
            </a:r>
            <a:r>
              <a:rPr lang="de-DE" altLang="de-DE" dirty="0"/>
              <a:t>);</a:t>
            </a:r>
            <a:br>
              <a:rPr lang="de-DE" altLang="de-DE" dirty="0"/>
            </a:br>
            <a:r>
              <a:rPr lang="de-DE" altLang="de-DE" dirty="0"/>
              <a:t>    }</a:t>
            </a:r>
            <a:br>
              <a:rPr lang="de-DE" altLang="de-DE" dirty="0"/>
            </a:br>
            <a:r>
              <a:rPr lang="de-DE" altLang="de-DE" dirty="0"/>
              <a:t>&lt;/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Tree>
    <p:extLst>
      <p:ext uri="{BB962C8B-B14F-4D97-AF65-F5344CB8AC3E}">
        <p14:creationId xmlns:p14="http://schemas.microsoft.com/office/powerpoint/2010/main" val="24095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C26F97-EC72-44F2-AE1A-68ADD2D308ED}"/>
              </a:ext>
            </a:extLst>
          </p:cNvPr>
          <p:cNvSpPr>
            <a:spLocks noGrp="1"/>
          </p:cNvSpPr>
          <p:nvPr>
            <p:ph type="title"/>
          </p:nvPr>
        </p:nvSpPr>
        <p:spPr/>
        <p:txBody>
          <a:bodyPr/>
          <a:lstStyle/>
          <a:p>
            <a:r>
              <a:rPr lang="de-AT" dirty="0"/>
              <a:t>Weitere Gestaltungsmöglichkeiten</a:t>
            </a:r>
          </a:p>
        </p:txBody>
      </p:sp>
      <p:sp>
        <p:nvSpPr>
          <p:cNvPr id="5" name="Textfeld 4">
            <a:extLst>
              <a:ext uri="{FF2B5EF4-FFF2-40B4-BE49-F238E27FC236}">
                <a16:creationId xmlns:a16="http://schemas.microsoft.com/office/drawing/2014/main" id="{143C2DBA-2829-4B55-AA6B-0A127E56DBB5}"/>
              </a:ext>
            </a:extLst>
          </p:cNvPr>
          <p:cNvSpPr txBox="1"/>
          <p:nvPr/>
        </p:nvSpPr>
        <p:spPr>
          <a:xfrm>
            <a:off x="1918947" y="1389626"/>
            <a:ext cx="8354105" cy="3970318"/>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&lt;</a:t>
            </a:r>
            <a:r>
              <a:rPr lang="de-DE" altLang="de-DE" dirty="0" err="1"/>
              <a:t>head</a:t>
            </a:r>
            <a:r>
              <a:rPr lang="de-DE" altLang="de-DE" dirty="0"/>
              <a:t>&gt;</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&lt;p&gt;&lt;a </a:t>
            </a:r>
            <a:r>
              <a:rPr lang="de-DE" altLang="de-DE" dirty="0" err="1"/>
              <a:t>id</a:t>
            </a:r>
            <a:r>
              <a:rPr lang="de-DE" altLang="de-DE" dirty="0"/>
              <a:t>="link"&gt;&lt;/a&gt;&lt;/p&gt;</a:t>
            </a:r>
            <a:br>
              <a:rPr lang="de-DE" altLang="de-DE" dirty="0"/>
            </a:br>
            <a:r>
              <a:rPr lang="de-DE" altLang="de-DE" dirty="0"/>
              <a:t>&lt;</a:t>
            </a:r>
            <a:r>
              <a:rPr lang="de-DE" altLang="de-DE" dirty="0" err="1"/>
              <a:t>script</a:t>
            </a:r>
            <a:r>
              <a:rPr lang="de-DE" altLang="de-DE" dirty="0"/>
              <a:t>&gt;</a:t>
            </a:r>
            <a:br>
              <a:rPr lang="de-DE" altLang="de-DE" dirty="0"/>
            </a:br>
            <a:r>
              <a:rPr lang="de-DE" altLang="de-DE" dirty="0"/>
              <a:t>    // Programm fordert User auf einen Link einzugeben</a:t>
            </a:r>
            <a:br>
              <a:rPr lang="de-DE" altLang="de-DE" dirty="0"/>
            </a:br>
            <a:r>
              <a:rPr lang="de-DE" altLang="de-DE" dirty="0"/>
              <a:t>    </a:t>
            </a:r>
            <a:r>
              <a:rPr lang="de-DE" altLang="de-DE" dirty="0" err="1"/>
              <a:t>let</a:t>
            </a:r>
            <a:r>
              <a:rPr lang="de-DE" altLang="de-DE" dirty="0"/>
              <a:t> </a:t>
            </a:r>
            <a:r>
              <a:rPr lang="de-DE" altLang="de-DE" dirty="0" err="1"/>
              <a:t>adresse</a:t>
            </a:r>
            <a:r>
              <a:rPr lang="de-DE" altLang="de-DE" dirty="0"/>
              <a:t> = prompt("Gib eine Linkadresse ein.");</a:t>
            </a:r>
            <a:br>
              <a:rPr lang="de-DE" altLang="de-DE" dirty="0"/>
            </a:br>
            <a:r>
              <a:rPr lang="de-DE" altLang="de-DE" dirty="0"/>
              <a:t>    // eingegebener Link wird als </a:t>
            </a:r>
            <a:r>
              <a:rPr lang="de-DE" altLang="de-DE" dirty="0" err="1"/>
              <a:t>href</a:t>
            </a:r>
            <a:r>
              <a:rPr lang="de-DE" altLang="de-DE" dirty="0"/>
              <a:t>-Attribut in den &lt;a&gt; Tag geschrieben</a:t>
            </a:r>
            <a:br>
              <a:rPr lang="de-DE" altLang="de-DE" dirty="0"/>
            </a:br>
            <a:r>
              <a:rPr lang="de-DE" altLang="de-DE" dirty="0"/>
              <a:t>    </a:t>
            </a:r>
            <a:r>
              <a:rPr lang="de-DE" altLang="de-DE" dirty="0" err="1"/>
              <a:t>document.getElementById</a:t>
            </a:r>
            <a:r>
              <a:rPr lang="de-DE" altLang="de-DE" dirty="0"/>
              <a:t>("link").</a:t>
            </a:r>
            <a:r>
              <a:rPr lang="de-DE" altLang="de-DE" dirty="0" err="1"/>
              <a:t>href</a:t>
            </a:r>
            <a:r>
              <a:rPr lang="de-DE" altLang="de-DE" dirty="0"/>
              <a:t> = </a:t>
            </a:r>
            <a:r>
              <a:rPr lang="de-DE" altLang="de-DE" dirty="0" err="1"/>
              <a:t>adresse</a:t>
            </a:r>
            <a:r>
              <a:rPr lang="de-DE" altLang="de-DE" dirty="0"/>
              <a:t>;</a:t>
            </a:r>
            <a:br>
              <a:rPr lang="de-DE" altLang="de-DE" dirty="0"/>
            </a:br>
            <a:r>
              <a:rPr lang="de-DE" altLang="de-DE" dirty="0"/>
              <a:t>    // eingegebener Link wird innerhalb der &lt;a&gt; Tags geschrieben</a:t>
            </a:r>
            <a:br>
              <a:rPr lang="de-DE" altLang="de-DE" dirty="0"/>
            </a:br>
            <a:r>
              <a:rPr lang="de-DE" altLang="de-DE" dirty="0"/>
              <a:t>    </a:t>
            </a:r>
            <a:r>
              <a:rPr lang="de-DE" altLang="de-DE" dirty="0" err="1"/>
              <a:t>document.getElementById</a:t>
            </a:r>
            <a:r>
              <a:rPr lang="de-DE" altLang="de-DE" dirty="0"/>
              <a:t>("link").</a:t>
            </a:r>
            <a:r>
              <a:rPr lang="de-DE" altLang="de-DE" dirty="0" err="1"/>
              <a:t>innerHTML</a:t>
            </a:r>
            <a:r>
              <a:rPr lang="de-DE" altLang="de-DE" dirty="0"/>
              <a:t> = </a:t>
            </a:r>
            <a:r>
              <a:rPr lang="de-DE" altLang="de-DE" dirty="0" err="1"/>
              <a:t>adresse</a:t>
            </a:r>
            <a:r>
              <a:rPr lang="de-DE" altLang="de-DE" dirty="0"/>
              <a:t>;</a:t>
            </a:r>
            <a:br>
              <a:rPr lang="de-DE" altLang="de-DE" dirty="0"/>
            </a:br>
            <a:r>
              <a:rPr lang="de-DE" altLang="de-DE" dirty="0"/>
              <a:t>&lt;/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Tree>
    <p:extLst>
      <p:ext uri="{BB962C8B-B14F-4D97-AF65-F5344CB8AC3E}">
        <p14:creationId xmlns:p14="http://schemas.microsoft.com/office/powerpoint/2010/main" val="1950261805"/>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4878</Words>
  <Application>Microsoft Office PowerPoint</Application>
  <PresentationFormat>Breitbild</PresentationFormat>
  <Paragraphs>108</Paragraphs>
  <Slides>32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32</vt:i4>
      </vt:variant>
    </vt:vector>
  </HeadingPairs>
  <TitlesOfParts>
    <vt:vector size="37" baseType="lpstr">
      <vt:lpstr>Arial</vt:lpstr>
      <vt:lpstr>Consolas</vt:lpstr>
      <vt:lpstr>Font Awesome 5 Free Solid</vt:lpstr>
      <vt:lpstr>FontAwesome</vt:lpstr>
      <vt:lpstr>1_pm</vt:lpstr>
      <vt:lpstr>JavaScript 03</vt:lpstr>
      <vt:lpstr>Das document-Objekt</vt:lpstr>
      <vt:lpstr>Das document-Objekt</vt:lpstr>
      <vt:lpstr>Auf Inhalte des DOM-Baums zugreifen</vt:lpstr>
      <vt:lpstr>Auf Inhalte des DOM-Baums zugreifen</vt:lpstr>
      <vt:lpstr>Auf einzelne Elemente der Seite gezielt zugreifen</vt:lpstr>
      <vt:lpstr>Weitere Gestaltungsmöglichkeiten</vt:lpstr>
      <vt:lpstr>Weitere Gestaltungsmöglichkeiten</vt:lpstr>
      <vt:lpstr>Weitere Gestaltungsmöglichkeiten</vt:lpstr>
      <vt:lpstr>Übungsaufgabe: Dynamische Seiten mit dem document-Objekt erzeugen</vt:lpstr>
      <vt:lpstr>Gestalte eine Seite mit einem input-Feld und einem Button. Sobald der Anwender auf den Button drückt, soll dieser eine neue Beschriftung erhalten. Verwende dafür den Text, den der Anwender in das input-Feld eingegeben hat.</vt:lpstr>
      <vt:lpstr>Formulare mit JavaScript bearbeiten</vt:lpstr>
      <vt:lpstr>Formulare</vt:lpstr>
      <vt:lpstr>Optionsfeld auswählen</vt:lpstr>
      <vt:lpstr>Events für Formulare</vt:lpstr>
      <vt:lpstr>Events für Formulare</vt:lpstr>
      <vt:lpstr>Spezielle Methoden für Formularelemente</vt:lpstr>
      <vt:lpstr>Eingaben der Formularfelder überprüfen - Anwendungsbeispiel</vt:lpstr>
      <vt:lpstr>Erstelle ein Formular mit einem Eingabefeld für eine E-Mail-Adresse. Wenn der Anwender den Fokus auf das Feld setzt, soll eine Nachricht erscheinen, die ihm mitteilt, dass er hier seine E-Mail-Adresse einfügen muss.</vt:lpstr>
      <vt:lpstr>Ändere das Programm so ab, dass es jetzt beim Verlassen des Feldes überprüft, ob eine gültige E-Mail-Adresse (mit einem @-Zeichen) eingegeben wurde. Gib in diesem Fall eine entsprechende Nachricht aus.</vt:lpstr>
      <vt:lpstr>Weitere vordefinierte Objekte in JS</vt:lpstr>
      <vt:lpstr>JavaScript Referenzen</vt:lpstr>
      <vt:lpstr>Location</vt:lpstr>
      <vt:lpstr>location.href</vt:lpstr>
      <vt:lpstr>Location</vt:lpstr>
      <vt:lpstr>Images</vt:lpstr>
      <vt:lpstr>Style</vt:lpstr>
      <vt:lpstr>Aufgaben</vt:lpstr>
      <vt:lpstr>Aufgaben</vt:lpstr>
      <vt:lpstr>Aufgaben</vt:lpstr>
      <vt:lpstr>Aufgaben</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208</cp:revision>
  <dcterms:created xsi:type="dcterms:W3CDTF">2019-04-14T16:39:40Z</dcterms:created>
  <dcterms:modified xsi:type="dcterms:W3CDTF">2021-01-15T10:02:21Z</dcterms:modified>
</cp:coreProperties>
</file>