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2"/>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56" r:id="rId18"/>
    <p:sldId id="345" r:id="rId19"/>
    <p:sldId id="346" r:id="rId20"/>
    <p:sldId id="304" r:id="rId21"/>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54" d="100"/>
          <a:sy n="54" d="100"/>
        </p:scale>
        <p:origin x="516" y="7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 </a:t>
            </a:r>
            <a:r>
              <a:rPr lang="de-DE" altLang="de-DE" sz="1200" dirty="0" err="1">
                <a:latin typeface="Consolas" panose="020B0609020204030204" pitchFamily="49" charset="0"/>
              </a:rPr>
              <a:t>value</a:t>
            </a:r>
            <a:r>
              <a:rPr lang="de-DE" altLang="de-DE" sz="1200" dirty="0">
                <a:latin typeface="Consolas" panose="020B0609020204030204" pitchFamily="49" charset="0"/>
              </a:rPr>
              <a:t>="Eingabefeld Beispiel"&gt;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attr</a:t>
            </a:r>
            <a:r>
              <a:rPr lang="de-DE" altLang="de-DE" sz="1200" dirty="0">
                <a:latin typeface="Consolas" panose="020B0609020204030204" pitchFamily="49" charset="0"/>
              </a:rPr>
              <a:t>('</a:t>
            </a:r>
            <a:r>
              <a:rPr lang="de-DE" altLang="de-DE" sz="1200" dirty="0" err="1">
                <a:latin typeface="Consolas" panose="020B0609020204030204" pitchFamily="49" charset="0"/>
              </a:rPr>
              <a:t>size</a:t>
            </a:r>
            <a:r>
              <a:rPr lang="de-DE" altLang="de-DE" sz="1200" dirty="0">
                <a:latin typeface="Consolas" panose="020B0609020204030204" pitchFamily="49" charset="0"/>
              </a:rPr>
              <a:t>', 100);</a:t>
            </a:r>
            <a:br>
              <a:rPr lang="de-DE" altLang="de-DE" sz="1200" dirty="0">
                <a:latin typeface="Consolas" panose="020B0609020204030204" pitchFamily="49" charset="0"/>
              </a:rPr>
            </a:br>
            <a:r>
              <a:rPr lang="de-DE" altLang="de-DE" sz="1200" dirty="0">
                <a:latin typeface="Consolas" panose="020B0609020204030204" pitchFamily="49" charset="0"/>
              </a:rPr>
              <a:t>    alert('Länge: ' +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attr</a:t>
            </a:r>
            <a:r>
              <a:rPr lang="de-DE" altLang="de-DE" sz="1200" dirty="0">
                <a:latin typeface="Consolas" panose="020B0609020204030204" pitchFamily="49" charset="0"/>
              </a:rPr>
              <a:t>("</a:t>
            </a:r>
            <a:r>
              <a:rPr lang="de-DE" altLang="de-DE" sz="1200" dirty="0" err="1">
                <a:latin typeface="Consolas" panose="020B0609020204030204" pitchFamily="49" charset="0"/>
              </a:rPr>
              <a:t>size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="1"&gt;Absatz&lt;/p&gt;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="2"&gt;Absatz&lt;/p&gt;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$('#1').</a:t>
            </a:r>
            <a:r>
              <a:rPr lang="de-DE" altLang="de-DE" sz="1200" dirty="0" err="1">
                <a:latin typeface="Consolas" panose="020B0609020204030204" pitchFamily="49" charset="0"/>
              </a:rPr>
              <a:t>append</a:t>
            </a:r>
            <a:r>
              <a:rPr lang="de-DE" altLang="de-DE" sz="1200" dirty="0">
                <a:latin typeface="Consolas" panose="020B0609020204030204" pitchFamily="49" charset="0"/>
              </a:rPr>
              <a:t>(" * Am Ende eingefügter Text *");</a:t>
            </a:r>
            <a:br>
              <a:rPr lang="de-DE" altLang="de-DE" sz="1200" dirty="0">
                <a:latin typeface="Consolas" panose="020B0609020204030204" pitchFamily="49" charset="0"/>
              </a:rPr>
            </a:br>
            <a:r>
              <a:rPr lang="de-DE" altLang="de-DE" sz="1200" dirty="0">
                <a:latin typeface="Consolas" panose="020B0609020204030204" pitchFamily="49" charset="0"/>
              </a:rPr>
              <a:t>    $('#2').</a:t>
            </a:r>
            <a:r>
              <a:rPr lang="de-DE" altLang="de-DE" sz="1200" dirty="0" err="1">
                <a:latin typeface="Consolas" panose="020B0609020204030204" pitchFamily="49" charset="0"/>
              </a:rPr>
              <a:t>prepend</a:t>
            </a:r>
            <a:r>
              <a:rPr lang="de-DE" altLang="de-DE" sz="1200" dirty="0">
                <a:latin typeface="Consolas" panose="020B0609020204030204" pitchFamily="49" charset="0"/>
              </a:rPr>
              <a:t>(" * Am </a:t>
            </a:r>
            <a:r>
              <a:rPr lang="de-DE" altLang="de-DE" sz="1200" dirty="0" err="1">
                <a:latin typeface="Consolas" panose="020B0609020204030204" pitchFamily="49" charset="0"/>
              </a:rPr>
              <a:t>Anfgang</a:t>
            </a:r>
            <a:r>
              <a:rPr lang="de-DE" altLang="de-DE" sz="1200" dirty="0">
                <a:latin typeface="Consolas" panose="020B0609020204030204" pitchFamily="49" charset="0"/>
              </a:rPr>
              <a:t> eingefügter Text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"&gt;ursprünglicher 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$('p').after("&lt;p&gt;nach dem ursprünglich eingesetzten Inhalt ein neues Element&lt;/p&gt;");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before</a:t>
            </a:r>
            <a:r>
              <a:rPr lang="de-DE" altLang="de-DE" sz="1200" dirty="0">
                <a:latin typeface="Consolas" panose="020B0609020204030204" pitchFamily="49" charset="0"/>
              </a:rPr>
              <a:t>("&lt;h1&gt;Vor dem ursprünglichen Inhalt eingefügtes Element.&lt;/h1&gt;");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Mousedown</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mouseout</a:t>
            </a:r>
            <a:r>
              <a:rPr lang="de-DE" altLang="de-DE" sz="1200" dirty="0">
                <a:latin typeface="Consolas" panose="020B0609020204030204" pitchFamily="49" charset="0"/>
              </a:rPr>
              <a:t>(funktion1);</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mousedown</a:t>
            </a:r>
            <a:r>
              <a:rPr lang="de-DE" altLang="de-DE" sz="1200" dirty="0">
                <a:latin typeface="Consolas" panose="020B0609020204030204" pitchFamily="49" charset="0"/>
              </a:rPr>
              <a:t>(funktion2);</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Mousedown</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$('p').on({</a:t>
            </a:r>
            <a:r>
              <a:rPr lang="de-DE" altLang="de-DE" sz="1200" dirty="0" err="1">
                <a:latin typeface="Consolas" panose="020B0609020204030204" pitchFamily="49" charset="0"/>
              </a:rPr>
              <a:t>mouseout</a:t>
            </a:r>
            <a:r>
              <a:rPr lang="de-DE" altLang="de-DE" sz="1200" dirty="0">
                <a:latin typeface="Consolas" panose="020B0609020204030204" pitchFamily="49" charset="0"/>
              </a:rPr>
              <a:t>: funktion1, </a:t>
            </a:r>
            <a:r>
              <a:rPr lang="de-DE" altLang="de-DE" sz="1200" dirty="0" err="1">
                <a:latin typeface="Consolas" panose="020B0609020204030204" pitchFamily="49" charset="0"/>
              </a:rPr>
              <a:t>mousedown</a:t>
            </a:r>
            <a:r>
              <a:rPr lang="de-DE" altLang="de-DE" sz="1200" dirty="0">
                <a:latin typeface="Consolas" panose="020B0609020204030204" pitchFamily="49" charset="0"/>
              </a:rPr>
              <a:t>: funktion2});</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="btn1"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hide</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"&gt;Verstecken&lt;/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="btn2"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show</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"&gt;Zeigen&lt;/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="btn3"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toggle</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r>
              <a:rPr lang="de-DE" altLang="de-DE" sz="1200" dirty="0" err="1">
                <a:latin typeface="Consolas" panose="020B0609020204030204" pitchFamily="49" charset="0"/>
              </a:rPr>
              <a:t>Toggle</a:t>
            </a: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rechteck</a:t>
            </a:r>
            <a:r>
              <a:rPr lang="de-DE" altLang="de-DE" sz="1200" dirty="0">
                <a:latin typeface="Consolas" panose="020B0609020204030204" pitchFamily="49" charset="0"/>
              </a:rPr>
              <a:t>" style="</a:t>
            </a:r>
            <a:r>
              <a:rPr lang="de-DE" altLang="de-DE" sz="1200" dirty="0" err="1">
                <a:latin typeface="Consolas" panose="020B0609020204030204" pitchFamily="49" charset="0"/>
              </a:rPr>
              <a:t>background</a:t>
            </a:r>
            <a:r>
              <a:rPr lang="de-DE" altLang="de-DE" sz="1200" dirty="0">
                <a:latin typeface="Consolas" panose="020B0609020204030204" pitchFamily="49" charset="0"/>
              </a:rPr>
              <a:t>: #ee9900; </a:t>
            </a:r>
            <a:r>
              <a:rPr lang="de-DE" altLang="de-DE" sz="1200" dirty="0" err="1">
                <a:latin typeface="Consolas" panose="020B0609020204030204" pitchFamily="49" charset="0"/>
              </a:rPr>
              <a:t>height</a:t>
            </a:r>
            <a:r>
              <a:rPr lang="de-DE" altLang="de-DE" sz="1200" dirty="0">
                <a:latin typeface="Consolas" panose="020B0609020204030204" pitchFamily="49" charset="0"/>
              </a:rPr>
              <a:t>: 200px; </a:t>
            </a:r>
            <a:r>
              <a:rPr lang="de-DE" altLang="de-DE" sz="1200" dirty="0" err="1">
                <a:latin typeface="Consolas" panose="020B0609020204030204" pitchFamily="49" charset="0"/>
              </a:rPr>
              <a:t>width</a:t>
            </a:r>
            <a:r>
              <a:rPr lang="de-DE" altLang="de-DE" sz="1200" dirty="0">
                <a:latin typeface="Consolas" panose="020B0609020204030204" pitchFamily="49" charset="0"/>
              </a:rPr>
              <a:t>: 200px;"&gt;&lt;/div&gt;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hide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hide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show</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show</a:t>
            </a:r>
            <a:r>
              <a:rPr lang="de-DE" altLang="de-DE" sz="1200" dirty="0">
                <a:latin typeface="Consolas" panose="020B0609020204030204" pitchFamily="49" charset="0"/>
              </a:rPr>
              <a:t>("fast");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toggle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toggle</a:t>
            </a:r>
            <a:r>
              <a:rPr lang="de-DE" altLang="de-DE" sz="1200" dirty="0">
                <a:latin typeface="Consolas" panose="020B0609020204030204" pitchFamily="49" charset="0"/>
              </a:rPr>
              <a:t>("slow");</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        #rechteck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background</a:t>
            </a:r>
            <a:r>
              <a:rPr lang="de-DE" altLang="de-DE" sz="1200" dirty="0">
                <a:latin typeface="Consolas" panose="020B0609020204030204" pitchFamily="49" charset="0"/>
              </a:rPr>
              <a:t>: #ee9900; </a:t>
            </a:r>
            <a:r>
              <a:rPr lang="de-DE" altLang="de-DE" sz="1200" dirty="0" err="1">
                <a:latin typeface="Consolas" panose="020B0609020204030204" pitchFamily="49" charset="0"/>
              </a:rPr>
              <a:t>height</a:t>
            </a:r>
            <a:r>
              <a:rPr lang="de-DE" altLang="de-DE" sz="1200" dirty="0">
                <a:latin typeface="Consolas" panose="020B0609020204030204" pitchFamily="49" charset="0"/>
              </a:rPr>
              <a:t>: 200px; </a:t>
            </a:r>
            <a:r>
              <a:rPr lang="de-DE" altLang="de-DE" sz="1200" dirty="0" err="1">
                <a:latin typeface="Consolas" panose="020B0609020204030204" pitchFamily="49" charset="0"/>
              </a:rPr>
              <a:t>width</a:t>
            </a:r>
            <a:r>
              <a:rPr lang="de-DE" altLang="de-DE" sz="1200" dirty="0">
                <a:latin typeface="Consolas" panose="020B0609020204030204" pitchFamily="49" charset="0"/>
              </a:rPr>
              <a:t>: 200px;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font</a:t>
            </a:r>
            <a:r>
              <a:rPr lang="de-DE" altLang="de-DE" sz="1200" dirty="0">
                <a:latin typeface="Consolas" panose="020B0609020204030204" pitchFamily="49" charset="0"/>
              </a:rPr>
              <a:t>-size: 100px; </a:t>
            </a:r>
            <a:r>
              <a:rPr lang="de-DE" altLang="de-DE" sz="1200" dirty="0" err="1">
                <a:latin typeface="Consolas" panose="020B0609020204030204" pitchFamily="49" charset="0"/>
              </a:rPr>
              <a:t>position</a:t>
            </a:r>
            <a:r>
              <a:rPr lang="de-DE" altLang="de-DE" sz="1200" dirty="0">
                <a:latin typeface="Consolas" panose="020B0609020204030204" pitchFamily="49" charset="0"/>
              </a:rPr>
              <a:t>: absolute;</a:t>
            </a:r>
            <a:br>
              <a:rPr lang="de-DE" altLang="de-DE" sz="1200" dirty="0">
                <a:latin typeface="Consolas" panose="020B0609020204030204" pitchFamily="49" charset="0"/>
              </a:rPr>
            </a:br>
            <a:r>
              <a:rPr lang="de-DE" altLang="de-DE" sz="1200" dirty="0">
                <a:latin typeface="Consolas" panose="020B0609020204030204" pitchFamily="49" charset="0"/>
              </a:rPr>
              <a:t>            /* damit entsprechendes Element seine Position</a:t>
            </a:r>
            <a:br>
              <a:rPr lang="de-DE" altLang="de-DE" sz="1200" dirty="0">
                <a:latin typeface="Consolas" panose="020B0609020204030204" pitchFamily="49" charset="0"/>
              </a:rPr>
            </a:br>
            <a:r>
              <a:rPr lang="de-DE" altLang="de-DE" sz="1200" dirty="0">
                <a:latin typeface="Consolas" panose="020B0609020204030204" pitchFamily="49" charset="0"/>
              </a:rPr>
              <a:t>               auf der Seite verändern kann, </a:t>
            </a:r>
            <a:r>
              <a:rPr lang="de-DE" altLang="de-DE" sz="1200" dirty="0" err="1">
                <a:latin typeface="Consolas" panose="020B0609020204030204" pitchFamily="49" charset="0"/>
              </a:rPr>
              <a:t>position</a:t>
            </a: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absolute, relative oder </a:t>
            </a:r>
            <a:r>
              <a:rPr lang="de-DE" altLang="de-DE" sz="1200" dirty="0" err="1">
                <a:latin typeface="Consolas" panose="020B0609020204030204" pitchFamily="49" charset="0"/>
              </a:rPr>
              <a:t>fixed</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notwenig</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="btn1"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animation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"&gt;Animation&lt;/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rechteck</a:t>
            </a:r>
            <a:r>
              <a:rPr lang="de-DE" altLang="de-DE" sz="1200" dirty="0">
                <a:latin typeface="Consolas" panose="020B0609020204030204" pitchFamily="49" charset="0"/>
              </a:rPr>
              <a:t>"&gt;Text&lt;/div&gt;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animation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animate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left</a:t>
            </a:r>
            <a:r>
              <a:rPr lang="de-DE" altLang="de-DE" sz="1200" dirty="0">
                <a:latin typeface="Consolas" panose="020B0609020204030204" pitchFamily="49" charset="0"/>
              </a:rPr>
              <a:t>: '100px',</a:t>
            </a:r>
            <a:br>
              <a:rPr lang="de-DE" altLang="de-DE" sz="1200" dirty="0">
                <a:latin typeface="Consolas" panose="020B0609020204030204" pitchFamily="49" charset="0"/>
              </a:rPr>
            </a:br>
            <a:r>
              <a:rPr lang="de-DE" altLang="de-DE" sz="1200" dirty="0">
                <a:latin typeface="Consolas" panose="020B0609020204030204" pitchFamily="49" charset="0"/>
              </a:rPr>
              <a:t>        top: '200px',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width</a:t>
            </a:r>
            <a:r>
              <a:rPr lang="de-DE" altLang="de-DE" sz="1200" dirty="0">
                <a:latin typeface="Consolas" panose="020B0609020204030204" pitchFamily="49" charset="0"/>
              </a:rPr>
              <a:t>: '500px',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heigth</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fontSize</a:t>
            </a:r>
            <a:r>
              <a:rPr lang="de-DE" altLang="de-DE" sz="1200" dirty="0">
                <a:latin typeface="Consolas" panose="020B0609020204030204" pitchFamily="49" charset="0"/>
              </a:rPr>
              <a:t>: '20px'</a:t>
            </a:r>
            <a:br>
              <a:rPr lang="de-DE" altLang="de-DE" sz="1200" dirty="0">
                <a:latin typeface="Consolas" panose="020B0609020204030204" pitchFamily="49" charset="0"/>
              </a:rPr>
            </a:br>
            <a:r>
              <a:rPr lang="de-DE" altLang="de-DE" sz="1200" dirty="0">
                <a:latin typeface="Consolas" panose="020B0609020204030204" pitchFamily="49" charset="0"/>
              </a:rPr>
              <a:t>    }, 3000); /* 3000 Millisekunden */</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442774"/>
            <a:ext cx="10293728" cy="286232"/>
          </a:xfrm>
        </p:spPr>
        <p:txBody>
          <a:bodyPr anchor="ctr"/>
          <a:lstStyle/>
          <a:p>
            <a:r>
              <a:rPr lang="de-AT" dirty="0"/>
              <a:t>Aufgabe</a:t>
            </a:r>
          </a:p>
        </p:txBody>
      </p:sp>
      <p:sp>
        <p:nvSpPr>
          <p:cNvPr id="7" name="Rectangle 3">
            <a:extLst>
              <a:ext uri="{FF2B5EF4-FFF2-40B4-BE49-F238E27FC236}">
                <a16:creationId xmlns:a16="http://schemas.microsoft.com/office/drawing/2014/main" id="{83AD146C-C0D8-43C7-BDD7-EFFAF9E261C7}"/>
              </a:ext>
            </a:extLst>
          </p:cNvPr>
          <p:cNvSpPr>
            <a:spLocks noChangeArrowheads="1"/>
          </p:cNvSpPr>
          <p:nvPr/>
        </p:nvSpPr>
        <p:spPr bwMode="auto">
          <a:xfrm>
            <a:off x="5757283" y="1575057"/>
            <a:ext cx="5876930" cy="4524315"/>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="absatz2"&gt;&lt;/p&gt;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"&gt;Inhalt austauschen&lt;/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austauschen() {</a:t>
            </a:r>
            <a:br>
              <a:rPr lang="de-DE" altLang="de-DE" sz="1200" dirty="0">
                <a:latin typeface="Consolas" panose="020B0609020204030204" pitchFamily="49" charset="0"/>
              </a:rPr>
            </a:br>
            <a:r>
              <a:rPr lang="de-DE" altLang="de-DE" sz="1200" dirty="0">
                <a:latin typeface="Consolas" panose="020B0609020204030204" pitchFamily="49" charset="0"/>
              </a:rPr>
              <a:t>    $('#absatz2').</a:t>
            </a:r>
            <a:r>
              <a:rPr lang="de-DE" altLang="de-DE" sz="1200" dirty="0" err="1">
                <a:latin typeface="Consolas" panose="020B0609020204030204" pitchFamily="49" charset="0"/>
              </a:rPr>
              <a:t>html</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$('h1').</a:t>
            </a:r>
            <a:r>
              <a:rPr lang="de-DE" altLang="de-DE" sz="1200" dirty="0" err="1">
                <a:latin typeface="Consolas" panose="020B0609020204030204" pitchFamily="49" charset="0"/>
              </a:rPr>
              <a:t>text</a:t>
            </a:r>
            <a:r>
              <a:rPr lang="de-DE" altLang="de-DE" sz="1200" dirty="0">
                <a:latin typeface="Consolas" panose="020B0609020204030204" pitchFamily="49" charset="0"/>
              </a:rPr>
              <a:t>("Überschrift");</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text</a:t>
            </a:r>
            <a:r>
              <a:rPr lang="de-DE" altLang="de-DE" sz="1200" dirty="0">
                <a:latin typeface="Consolas" panose="020B0609020204030204" pitchFamily="49" charset="0"/>
              </a:rPr>
              <a:t>('Absatz');</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a:t>
            </a:r>
            <a:r>
              <a:rPr lang="de-DE" altLang="de-DE" sz="1200" dirty="0" err="1">
                <a:latin typeface="Consolas" panose="020B0609020204030204" pitchFamily="49" charset="0"/>
              </a:rPr>
              <a:t>click</a:t>
            </a:r>
            <a:r>
              <a:rPr lang="de-DE" altLang="de-DE" sz="1200" dirty="0">
                <a:latin typeface="Consolas" panose="020B0609020204030204" pitchFamily="49" charset="0"/>
              </a:rPr>
              <a:t>(austauschen);</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4" name="Textplatzhalter 2">
            <a:extLst>
              <a:ext uri="{FF2B5EF4-FFF2-40B4-BE49-F238E27FC236}">
                <a16:creationId xmlns:a16="http://schemas.microsoft.com/office/drawing/2014/main" id="{5DAF8D4D-E99F-487D-997C-A91548CB5DA7}"/>
              </a:ext>
            </a:extLst>
          </p:cNvPr>
          <p:cNvSpPr>
            <a:spLocks noGrp="1"/>
          </p:cNvSpPr>
          <p:nvPr>
            <p:ph type="body" sz="quarter" idx="13"/>
          </p:nvPr>
        </p:nvSpPr>
        <p:spPr>
          <a:xfrm>
            <a:off x="949136" y="1863952"/>
            <a:ext cx="4114183" cy="1779999"/>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p:txBody>
      </p:sp>
    </p:spTree>
    <p:extLst>
      <p:ext uri="{BB962C8B-B14F-4D97-AF65-F5344CB8AC3E}">
        <p14:creationId xmlns:p14="http://schemas.microsoft.com/office/powerpoint/2010/main" val="312566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215195"/>
            <a:ext cx="10293728" cy="480131"/>
          </a:xfrm>
        </p:spPr>
        <p:txBody>
          <a:bodyPr anchor="ctr"/>
          <a:lstStyle/>
          <a:p>
            <a:r>
              <a:rPr lang="de-AT" dirty="0"/>
              <a:t>Aufgabe</a:t>
            </a:r>
          </a:p>
        </p:txBody>
      </p:sp>
      <p:sp>
        <p:nvSpPr>
          <p:cNvPr id="4" name="Rectangle 1">
            <a:extLst>
              <a:ext uri="{FF2B5EF4-FFF2-40B4-BE49-F238E27FC236}">
                <a16:creationId xmlns:a16="http://schemas.microsoft.com/office/drawing/2014/main" id="{35305410-F8FD-4278-B5D1-D998E4723D7E}"/>
              </a:ext>
            </a:extLst>
          </p:cNvPr>
          <p:cNvSpPr>
            <a:spLocks noChangeArrowheads="1"/>
          </p:cNvSpPr>
          <p:nvPr/>
        </p:nvSpPr>
        <p:spPr bwMode="auto">
          <a:xfrm>
            <a:off x="588760" y="2048902"/>
            <a:ext cx="11014480" cy="4161763"/>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        div {</a:t>
            </a:r>
            <a:br>
              <a:rPr lang="de-DE" altLang="de-DE" sz="1200" dirty="0">
                <a:latin typeface="Consolas" panose="020B0609020204030204" pitchFamily="49" charset="0"/>
              </a:rPr>
            </a:br>
            <a:r>
              <a:rPr lang="de-DE" altLang="de-DE" sz="1200" dirty="0">
                <a:latin typeface="Consolas" panose="020B0609020204030204" pitchFamily="49" charset="0"/>
              </a:rPr>
              <a:t>            background-color: #669966;</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height</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width</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&lt;div&gt;&lt;/div&gt;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dblclick</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funktion3()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contextmenü</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$('div').on({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mouseout</a:t>
            </a:r>
            <a:r>
              <a:rPr lang="de-DE" altLang="de-DE" sz="1200" dirty="0">
                <a:latin typeface="Consolas" panose="020B0609020204030204" pitchFamily="49" charset="0"/>
              </a:rPr>
              <a:t>: funktion1,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dblclick</a:t>
            </a:r>
            <a:r>
              <a:rPr lang="de-DE" altLang="de-DE" sz="1200" dirty="0">
                <a:latin typeface="Consolas" panose="020B0609020204030204" pitchFamily="49" charset="0"/>
              </a:rPr>
              <a:t>: funktion2,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contextmenu</a:t>
            </a:r>
            <a:r>
              <a:rPr lang="de-DE" altLang="de-DE" sz="1200" dirty="0">
                <a:latin typeface="Consolas" panose="020B0609020204030204" pitchFamily="49" charset="0"/>
              </a:rPr>
              <a:t>: funktion3</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4277E6BD-5A6D-490A-9763-6AF40580F0BB}"/>
              </a:ext>
            </a:extLst>
          </p:cNvPr>
          <p:cNvSpPr>
            <a:spLocks noGrp="1"/>
          </p:cNvSpPr>
          <p:nvPr>
            <p:ph type="body" sz="quarter" idx="13"/>
          </p:nvPr>
        </p:nvSpPr>
        <p:spPr>
          <a:xfrm>
            <a:off x="949136" y="1034720"/>
            <a:ext cx="10293728" cy="480131"/>
          </a:xfrm>
        </p:spPr>
        <p:txBody>
          <a:bodyPr/>
          <a:lstStyle/>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p:txBody>
      </p:sp>
    </p:spTree>
    <p:extLst>
      <p:ext uri="{BB962C8B-B14F-4D97-AF65-F5344CB8AC3E}">
        <p14:creationId xmlns:p14="http://schemas.microsoft.com/office/powerpoint/2010/main" val="305756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4243"/>
            <a:ext cx="10293728" cy="528606"/>
          </a:xfrm>
        </p:spPr>
        <p:txBody>
          <a:bodyPr anchor="ctr"/>
          <a:lstStyle/>
          <a:p>
            <a:r>
              <a:rPr lang="de-AT" dirty="0"/>
              <a:t>Aufgabe</a:t>
            </a:r>
          </a:p>
        </p:txBody>
      </p:sp>
      <p:sp>
        <p:nvSpPr>
          <p:cNvPr id="4" name="Rectangle 1">
            <a:extLst>
              <a:ext uri="{FF2B5EF4-FFF2-40B4-BE49-F238E27FC236}">
                <a16:creationId xmlns:a16="http://schemas.microsoft.com/office/drawing/2014/main" id="{C274404D-0B1B-4D27-BA94-7D6D7743E269}"/>
              </a:ext>
            </a:extLst>
          </p:cNvPr>
          <p:cNvSpPr>
            <a:spLocks noChangeArrowheads="1"/>
          </p:cNvSpPr>
          <p:nvPr/>
        </p:nvSpPr>
        <p:spPr bwMode="auto">
          <a:xfrm>
            <a:off x="949136" y="2026692"/>
            <a:ext cx="10293728" cy="4239355"/>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100" dirty="0">
                <a:latin typeface="Consolas" panose="020B0609020204030204" pitchFamily="49" charset="0"/>
              </a:rPr>
              <a:t>&lt;!DOCTYPE </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    &lt;</a:t>
            </a:r>
            <a:r>
              <a:rPr lang="de-DE" altLang="de-DE" sz="1100" dirty="0" err="1">
                <a:latin typeface="Consolas" panose="020B0609020204030204" pitchFamily="49" charset="0"/>
              </a:rPr>
              <a:t>meta</a:t>
            </a:r>
            <a:r>
              <a:rPr lang="de-DE" altLang="de-DE" sz="1100" dirty="0">
                <a:latin typeface="Consolas" panose="020B0609020204030204" pitchFamily="49" charset="0"/>
              </a:rPr>
              <a:t> </a:t>
            </a:r>
            <a:r>
              <a:rPr lang="de-DE" altLang="de-DE" sz="1100" dirty="0" err="1">
                <a:latin typeface="Consolas" panose="020B0609020204030204" pitchFamily="49" charset="0"/>
              </a:rPr>
              <a:t>charset</a:t>
            </a:r>
            <a:r>
              <a:rPr lang="de-DE" altLang="de-DE" sz="1100" dirty="0">
                <a:latin typeface="Consolas" panose="020B0609020204030204" pitchFamily="49" charset="0"/>
              </a:rPr>
              <a:t>="UTF-8"&gt;</a:t>
            </a:r>
            <a:br>
              <a:rPr lang="de-DE" altLang="de-DE" sz="1100" dirty="0">
                <a:latin typeface="Consolas" panose="020B0609020204030204" pitchFamily="49" charset="0"/>
              </a:rPr>
            </a:br>
            <a:r>
              <a:rPr lang="de-DE" altLang="de-DE" sz="1100" dirty="0">
                <a:latin typeface="Consolas" panose="020B0609020204030204" pitchFamily="49" charset="0"/>
              </a:rPr>
              <a:t>    &lt;title&gt;Übung&lt;/title&gt;</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        #rechteck1 {</a:t>
            </a:r>
            <a:br>
              <a:rPr lang="de-DE" altLang="de-DE" sz="1100" dirty="0">
                <a:latin typeface="Consolas" panose="020B0609020204030204" pitchFamily="49" charset="0"/>
              </a:rPr>
            </a:br>
            <a:r>
              <a:rPr lang="de-DE" altLang="de-DE" sz="1100" dirty="0">
                <a:latin typeface="Consolas" panose="020B0609020204030204" pitchFamily="49" charset="0"/>
              </a:rPr>
              <a:t>            background-color: #ee9900;</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height</a:t>
            </a:r>
            <a:r>
              <a:rPr lang="de-DE" altLang="de-DE" sz="1100" dirty="0">
                <a:latin typeface="Consolas" panose="020B0609020204030204" pitchFamily="49" charset="0"/>
              </a:rPr>
              <a:t>: 100px;</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width</a:t>
            </a:r>
            <a:r>
              <a:rPr lang="de-DE" altLang="de-DE" sz="1100" dirty="0">
                <a:latin typeface="Consolas" panose="020B0609020204030204" pitchFamily="49" charset="0"/>
              </a:rPr>
              <a:t>: 200px;</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#rechteck2 {</a:t>
            </a:r>
            <a:br>
              <a:rPr lang="de-DE" altLang="de-DE" sz="1100" dirty="0">
                <a:latin typeface="Consolas" panose="020B0609020204030204" pitchFamily="49" charset="0"/>
              </a:rPr>
            </a:br>
            <a:r>
              <a:rPr lang="de-DE" altLang="de-DE" sz="1100" dirty="0">
                <a:latin typeface="Consolas" panose="020B0609020204030204" pitchFamily="49" charset="0"/>
              </a:rPr>
              <a:t>            background-color: #ee6600;</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height</a:t>
            </a:r>
            <a:r>
              <a:rPr lang="de-DE" altLang="de-DE" sz="1100" dirty="0">
                <a:latin typeface="Consolas" panose="020B0609020204030204" pitchFamily="49" charset="0"/>
              </a:rPr>
              <a:t>: 100px;</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width</a:t>
            </a:r>
            <a:r>
              <a:rPr lang="de-DE" altLang="de-DE" sz="1100" dirty="0">
                <a:latin typeface="Consolas" panose="020B0609020204030204" pitchFamily="49" charset="0"/>
              </a:rPr>
              <a:t>: 200px;</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&lt;div </a:t>
            </a:r>
            <a:r>
              <a:rPr lang="de-DE" altLang="de-DE" sz="1100" dirty="0" err="1">
                <a:latin typeface="Consolas" panose="020B0609020204030204" pitchFamily="49" charset="0"/>
              </a:rPr>
              <a:t>id</a:t>
            </a:r>
            <a:r>
              <a:rPr lang="de-DE" altLang="de-DE" sz="1100" dirty="0">
                <a:latin typeface="Consolas" panose="020B0609020204030204" pitchFamily="49" charset="0"/>
              </a:rPr>
              <a:t>="rechteck1"&gt;</a:t>
            </a:r>
            <a:r>
              <a:rPr lang="de-DE" altLang="de-DE" sz="1100" dirty="0" err="1">
                <a:latin typeface="Consolas" panose="020B0609020204030204" pitchFamily="49" charset="0"/>
              </a:rPr>
              <a:t>Textbox</a:t>
            </a:r>
            <a:r>
              <a:rPr lang="de-DE" altLang="de-DE" sz="1100" dirty="0">
                <a:latin typeface="Consolas" panose="020B0609020204030204" pitchFamily="49" charset="0"/>
              </a:rPr>
              <a:t> 1&lt;/div&gt;</a:t>
            </a:r>
            <a:br>
              <a:rPr lang="de-DE" altLang="de-DE" sz="1100" dirty="0">
                <a:latin typeface="Consolas" panose="020B0609020204030204" pitchFamily="49" charset="0"/>
              </a:rPr>
            </a:br>
            <a:r>
              <a:rPr lang="de-DE" altLang="de-DE" sz="1100" dirty="0">
                <a:latin typeface="Consolas" panose="020B0609020204030204" pitchFamily="49" charset="0"/>
              </a:rPr>
              <a:t>&lt;div </a:t>
            </a:r>
            <a:r>
              <a:rPr lang="de-DE" altLang="de-DE" sz="1100" dirty="0" err="1">
                <a:latin typeface="Consolas" panose="020B0609020204030204" pitchFamily="49" charset="0"/>
              </a:rPr>
              <a:t>id</a:t>
            </a:r>
            <a:r>
              <a:rPr lang="de-DE" altLang="de-DE" sz="1100" dirty="0">
                <a:latin typeface="Consolas" panose="020B0609020204030204" pitchFamily="49" charset="0"/>
              </a:rPr>
              <a:t>="rechteck2"&gt;</a:t>
            </a:r>
            <a:r>
              <a:rPr lang="de-DE" altLang="de-DE" sz="1100" dirty="0" err="1">
                <a:latin typeface="Consolas" panose="020B0609020204030204" pitchFamily="49" charset="0"/>
              </a:rPr>
              <a:t>Textbox</a:t>
            </a:r>
            <a:r>
              <a:rPr lang="de-DE" altLang="de-DE" sz="1100" dirty="0">
                <a:latin typeface="Consolas" panose="020B0609020204030204" pitchFamily="49" charset="0"/>
              </a:rPr>
              <a:t> 2&lt;/div&gt;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button</a:t>
            </a:r>
            <a:r>
              <a:rPr lang="de-DE" altLang="de-DE" sz="1100" dirty="0">
                <a:latin typeface="Consolas" panose="020B0609020204030204" pitchFamily="49" charset="0"/>
              </a:rPr>
              <a:t> </a:t>
            </a:r>
            <a:r>
              <a:rPr lang="de-DE" altLang="de-DE" sz="1100" dirty="0" err="1">
                <a:latin typeface="Consolas" panose="020B0609020204030204" pitchFamily="49" charset="0"/>
              </a:rPr>
              <a:t>id</a:t>
            </a:r>
            <a:r>
              <a:rPr lang="de-DE" altLang="de-DE" sz="1100" dirty="0">
                <a:latin typeface="Consolas" panose="020B0609020204030204" pitchFamily="49" charset="0"/>
              </a:rPr>
              <a:t>="</a:t>
            </a:r>
            <a:r>
              <a:rPr lang="de-DE" altLang="de-DE" sz="1100" dirty="0" err="1">
                <a:latin typeface="Consolas" panose="020B0609020204030204" pitchFamily="49" charset="0"/>
              </a:rPr>
              <a:t>btn</a:t>
            </a:r>
            <a:r>
              <a:rPr lang="de-DE" altLang="de-DE" sz="1100" dirty="0">
                <a:latin typeface="Consolas" panose="020B0609020204030204" pitchFamily="49" charset="0"/>
              </a:rPr>
              <a:t>" type="</a:t>
            </a:r>
            <a:r>
              <a:rPr lang="de-DE" altLang="de-DE" sz="1100" dirty="0" err="1">
                <a:latin typeface="Consolas" panose="020B0609020204030204" pitchFamily="49" charset="0"/>
              </a:rPr>
              <a:t>button</a:t>
            </a:r>
            <a:r>
              <a:rPr lang="de-DE" altLang="de-DE" sz="1100" dirty="0">
                <a:latin typeface="Consolas" panose="020B0609020204030204" pitchFamily="49" charset="0"/>
              </a:rPr>
              <a:t>"&gt;Elemente tauschen&lt;/</a:t>
            </a:r>
            <a:r>
              <a:rPr lang="de-DE" altLang="de-DE" sz="1100" dirty="0" err="1">
                <a:latin typeface="Consolas" panose="020B0609020204030204" pitchFamily="49" charset="0"/>
              </a:rPr>
              <a:t>button</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 </a:t>
            </a:r>
            <a:r>
              <a:rPr lang="de-DE" altLang="de-DE" sz="1100" dirty="0" err="1">
                <a:latin typeface="Consolas" panose="020B0609020204030204" pitchFamily="49" charset="0"/>
              </a:rPr>
              <a:t>src</a:t>
            </a:r>
            <a:r>
              <a:rPr lang="de-DE" altLang="de-DE" sz="1100" dirty="0">
                <a:latin typeface="Consolas" panose="020B0609020204030204" pitchFamily="49" charset="0"/>
              </a:rPr>
              <a:t>="https://code.jquery.com/jquery-3.5.1.min.js"&gt;&lt;/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err="1">
                <a:latin typeface="Consolas" panose="020B0609020204030204" pitchFamily="49" charset="0"/>
              </a:rPr>
              <a:t>function</a:t>
            </a:r>
            <a:r>
              <a:rPr lang="de-DE" altLang="de-DE" sz="1100" dirty="0">
                <a:latin typeface="Consolas" panose="020B0609020204030204" pitchFamily="49" charset="0"/>
              </a:rPr>
              <a:t> tauschen() {</a:t>
            </a:r>
            <a:br>
              <a:rPr lang="de-DE" altLang="de-DE" sz="1100" dirty="0">
                <a:latin typeface="Consolas" panose="020B0609020204030204" pitchFamily="49" charset="0"/>
              </a:rPr>
            </a:br>
            <a:r>
              <a:rPr lang="de-DE" altLang="de-DE" sz="1100" dirty="0">
                <a:latin typeface="Consolas" panose="020B0609020204030204" pitchFamily="49" charset="0"/>
              </a:rPr>
              <a:t>    $('#rechteck1').</a:t>
            </a:r>
            <a:r>
              <a:rPr lang="de-DE" altLang="de-DE" sz="1100" dirty="0" err="1">
                <a:latin typeface="Consolas" panose="020B0609020204030204" pitchFamily="49" charset="0"/>
              </a:rPr>
              <a:t>toggle</a:t>
            </a:r>
            <a:r>
              <a:rPr lang="de-DE" altLang="de-DE" sz="1100" dirty="0">
                <a:latin typeface="Consolas" panose="020B0609020204030204" pitchFamily="49" charset="0"/>
              </a:rPr>
              <a:t>(2000);</a:t>
            </a:r>
            <a:br>
              <a:rPr lang="de-DE" altLang="de-DE" sz="1100" dirty="0">
                <a:latin typeface="Consolas" panose="020B0609020204030204" pitchFamily="49" charset="0"/>
              </a:rPr>
            </a:br>
            <a:r>
              <a:rPr lang="de-DE" altLang="de-DE" sz="1100" dirty="0">
                <a:latin typeface="Consolas" panose="020B0609020204030204" pitchFamily="49" charset="0"/>
              </a:rPr>
              <a:t>    $('#rechteck2').</a:t>
            </a:r>
            <a:r>
              <a:rPr lang="de-DE" altLang="de-DE" sz="1100" dirty="0" err="1">
                <a:latin typeface="Consolas" panose="020B0609020204030204" pitchFamily="49" charset="0"/>
              </a:rPr>
              <a:t>toggle</a:t>
            </a:r>
            <a:r>
              <a:rPr lang="de-DE" altLang="de-DE" sz="1100" dirty="0">
                <a:latin typeface="Consolas" panose="020B0609020204030204" pitchFamily="49" charset="0"/>
              </a:rPr>
              <a:t>(2000);</a:t>
            </a:r>
            <a:br>
              <a:rPr lang="de-DE" altLang="de-DE" sz="1100" dirty="0">
                <a:latin typeface="Consolas" panose="020B0609020204030204" pitchFamily="49" charset="0"/>
              </a:rPr>
            </a:b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$('#rechteck2').</a:t>
            </a:r>
            <a:r>
              <a:rPr lang="de-DE" altLang="de-DE" sz="1100" dirty="0" err="1">
                <a:latin typeface="Consolas" panose="020B0609020204030204" pitchFamily="49" charset="0"/>
              </a:rPr>
              <a:t>hide</a:t>
            </a: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a:t>
            </a:r>
            <a:r>
              <a:rPr lang="de-DE" altLang="de-DE" sz="1100" dirty="0" err="1">
                <a:latin typeface="Consolas" panose="020B0609020204030204" pitchFamily="49" charset="0"/>
              </a:rPr>
              <a:t>btn</a:t>
            </a:r>
            <a:r>
              <a:rPr lang="de-DE" altLang="de-DE" sz="1100" dirty="0">
                <a:latin typeface="Consolas" panose="020B0609020204030204" pitchFamily="49" charset="0"/>
              </a:rPr>
              <a:t>').</a:t>
            </a:r>
            <a:r>
              <a:rPr lang="de-DE" altLang="de-DE" sz="1100" dirty="0" err="1">
                <a:latin typeface="Consolas" panose="020B0609020204030204" pitchFamily="49" charset="0"/>
              </a:rPr>
              <a:t>click</a:t>
            </a:r>
            <a:r>
              <a:rPr lang="de-DE" altLang="de-DE" sz="1100" dirty="0">
                <a:latin typeface="Consolas" panose="020B0609020204030204" pitchFamily="49" charset="0"/>
              </a:rPr>
              <a:t>(tauschen);</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p>
        </p:txBody>
      </p:sp>
      <p:sp>
        <p:nvSpPr>
          <p:cNvPr id="5" name="Textplatzhalter 2">
            <a:extLst>
              <a:ext uri="{FF2B5EF4-FFF2-40B4-BE49-F238E27FC236}">
                <a16:creationId xmlns:a16="http://schemas.microsoft.com/office/drawing/2014/main" id="{23FB8687-5DC2-419C-8708-D5AA7F29E13B}"/>
              </a:ext>
            </a:extLst>
          </p:cNvPr>
          <p:cNvSpPr>
            <a:spLocks noGrp="1"/>
          </p:cNvSpPr>
          <p:nvPr>
            <p:ph type="body" sz="quarter" idx="13"/>
          </p:nvPr>
        </p:nvSpPr>
        <p:spPr>
          <a:xfrm>
            <a:off x="949136" y="893420"/>
            <a:ext cx="10293728" cy="590931"/>
          </a:xfrm>
        </p:spPr>
        <p:txBody>
          <a:bodyPr/>
          <a:lstStyle/>
          <a:p>
            <a:pPr marL="342900" indent="-342900">
              <a:buFont typeface="+mj-lt"/>
              <a:buAutoNum type="arabicPeriod"/>
            </a:pPr>
            <a:r>
              <a:rPr lang="de-AT" sz="1200" dirty="0"/>
              <a:t>Gestalte eine Seite mit zwei </a:t>
            </a:r>
            <a:r>
              <a:rPr lang="de-AT" sz="1200" dirty="0">
                <a:latin typeface="Consolas" panose="020B0609020204030204" pitchFamily="49" charset="0"/>
              </a:rPr>
              <a:t>div</a:t>
            </a:r>
            <a:r>
              <a:rPr lang="de-AT" sz="1200" dirty="0"/>
              <a:t>-Elementen mit identischer Größe aber unterschiedlichen Farben. Wenn die Seite aufgerufen wird, soll jedoch eines der beiden Elemente mit der </a:t>
            </a:r>
            <a:r>
              <a:rPr lang="de-AT" sz="1200" dirty="0" err="1">
                <a:latin typeface="Consolas" panose="020B0609020204030204" pitchFamily="49" charset="0"/>
              </a:rPr>
              <a:t>hide</a:t>
            </a:r>
            <a:r>
              <a:rPr lang="de-AT" sz="1200" dirty="0">
                <a:latin typeface="Consolas" panose="020B0609020204030204" pitchFamily="49" charset="0"/>
              </a:rPr>
              <a:t>()</a:t>
            </a:r>
            <a:r>
              <a:rPr lang="de-AT" sz="1200" dirty="0"/>
              <a:t>-Methode (ohne Verzögerung) versteckt werden. Füge darunter einen Button ein. Wenn der Anwender diesen anklickt, soll das Programm die beiden Rechtecke langsam austauschen, indem es auf beide die </a:t>
            </a:r>
            <a:r>
              <a:rPr lang="de-AT" sz="1200" dirty="0" err="1">
                <a:latin typeface="Consolas" panose="020B0609020204030204" pitchFamily="49" charset="0"/>
              </a:rPr>
              <a:t>toggle</a:t>
            </a:r>
            <a:r>
              <a:rPr lang="de-AT" sz="1200" dirty="0">
                <a:latin typeface="Consolas" panose="020B0609020204030204" pitchFamily="49" charset="0"/>
              </a:rPr>
              <a:t>()</a:t>
            </a:r>
            <a:r>
              <a:rPr lang="de-AT" sz="1200" dirty="0"/>
              <a:t>-Methode anwendet.</a:t>
            </a:r>
          </a:p>
        </p:txBody>
      </p:sp>
    </p:spTree>
    <p:extLst>
      <p:ext uri="{BB962C8B-B14F-4D97-AF65-F5344CB8AC3E}">
        <p14:creationId xmlns:p14="http://schemas.microsoft.com/office/powerpoint/2010/main" val="179817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284728"/>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 </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headlineElement</a:t>
            </a:r>
            <a:r>
              <a:rPr lang="de-DE" altLang="de-DE" sz="1200" dirty="0">
                <a:latin typeface="Consolas" panose="020B0609020204030204" pitchFamily="49" charset="0"/>
              </a:rPr>
              <a:t>"&gt;&lt;/h1&gt;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pElement</a:t>
            </a:r>
            <a:r>
              <a:rPr lang="de-DE" altLang="de-DE" sz="1200" dirty="0">
                <a:latin typeface="Consolas" panose="020B0609020204030204" pitchFamily="49" charset="0"/>
              </a:rPr>
              <a:t>"&gt;&lt;/p&gt;</a:t>
            </a:r>
            <a:br>
              <a:rPr lang="de-DE" altLang="de-DE" sz="1200" dirty="0">
                <a:latin typeface="Consolas" panose="020B0609020204030204" pitchFamily="49" charset="0"/>
              </a:rPr>
            </a:br>
            <a:r>
              <a:rPr lang="de-DE" altLang="de-DE" sz="1200" dirty="0">
                <a:latin typeface="Consolas" panose="020B0609020204030204" pitchFamily="49" charset="0"/>
              </a:rPr>
              <a:t>&lt;!-- jQuery muss vor dem </a:t>
            </a:r>
            <a:r>
              <a:rPr lang="de-DE" altLang="de-DE" sz="1200" dirty="0" err="1">
                <a:latin typeface="Consolas" panose="020B0609020204030204" pitchFamily="49" charset="0"/>
              </a:rPr>
              <a:t>script</a:t>
            </a:r>
            <a:r>
              <a:rPr lang="de-DE" altLang="de-DE" sz="1200" dirty="0">
                <a:latin typeface="Consolas" panose="020B0609020204030204" pitchFamily="49" charset="0"/>
              </a:rPr>
              <a:t>-Tag eingebunden werden --&gt;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um ein Element anzusteuern muss lediglich das Dollarzeichen vorangestellt werden </a:t>
            </a:r>
            <a:br>
              <a:rPr lang="de-DE" altLang="de-DE" sz="1200" dirty="0">
                <a:latin typeface="Consolas" panose="020B0609020204030204" pitchFamily="49" charset="0"/>
              </a:rPr>
            </a:br>
            <a:r>
              <a:rPr lang="de-DE" altLang="de-DE" sz="1200" dirty="0">
                <a:latin typeface="Consolas" panose="020B0609020204030204" pitchFamily="49" charset="0"/>
              </a:rPr>
              <a:t>    * mit der anschließenden ID des Elements inkl. Rautezeichen */</a:t>
            </a:r>
            <a:br>
              <a:rPr lang="de-DE" altLang="de-DE" sz="1200" dirty="0">
                <a:latin typeface="Consolas" panose="020B0609020204030204" pitchFamily="49" charset="0"/>
              </a:rPr>
            </a:br>
            <a:r>
              <a:rPr lang="de-DE" altLang="de-DE" sz="1200" dirty="0">
                <a:latin typeface="Consolas" panose="020B0609020204030204" pitchFamily="49" charset="0"/>
              </a:rPr>
              <a:t>    /* Die Index-Nummer wird benötigt da jQuery ein Array zurückgibt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headlineElement</a:t>
            </a:r>
            <a:r>
              <a:rPr lang="de-DE" altLang="de-DE" sz="1200" dirty="0">
                <a:latin typeface="Consolas" panose="020B0609020204030204" pitchFamily="49" charset="0"/>
              </a:rPr>
              <a:t>')[0].</a:t>
            </a:r>
            <a:r>
              <a:rPr lang="de-DE" altLang="de-DE" sz="1200" dirty="0" err="1">
                <a:latin typeface="Consolas" panose="020B0609020204030204" pitchFamily="49" charset="0"/>
              </a:rPr>
              <a:t>innerHTML</a:t>
            </a:r>
            <a:r>
              <a:rPr lang="de-DE" altLang="de-DE" sz="1200" dirty="0">
                <a:latin typeface="Consolas" panose="020B0609020204030204" pitchFamily="49" charset="0"/>
              </a:rPr>
              <a:t> = 'Überschrift';</a:t>
            </a:r>
            <a:br>
              <a:rPr lang="de-DE" altLang="de-DE" sz="1200" dirty="0">
                <a:latin typeface="Consolas" panose="020B0609020204030204" pitchFamily="49" charset="0"/>
              </a:rPr>
            </a:br>
            <a:r>
              <a:rPr lang="de-DE" altLang="de-DE" sz="1200" dirty="0">
                <a:latin typeface="Consolas" panose="020B0609020204030204" pitchFamily="49" charset="0"/>
              </a:rPr>
              <a:t>    /* bei .</a:t>
            </a:r>
            <a:r>
              <a:rPr lang="de-DE" altLang="de-DE" sz="1200" dirty="0" err="1">
                <a:latin typeface="Consolas" panose="020B0609020204030204" pitchFamily="49" charset="0"/>
              </a:rPr>
              <a:t>text</a:t>
            </a:r>
            <a:r>
              <a:rPr lang="de-DE" altLang="de-DE" sz="1200" dirty="0">
                <a:latin typeface="Consolas" panose="020B0609020204030204" pitchFamily="49" charset="0"/>
              </a:rPr>
              <a:t> wird kein Array zurück gegeben, daher kann man sich den </a:t>
            </a:r>
            <a:br>
              <a:rPr lang="de-DE" altLang="de-DE" sz="1200" dirty="0">
                <a:latin typeface="Consolas" panose="020B0609020204030204" pitchFamily="49" charset="0"/>
              </a:rPr>
            </a:br>
            <a:r>
              <a:rPr lang="de-DE" altLang="de-DE" sz="1200" dirty="0">
                <a:latin typeface="Consolas" panose="020B0609020204030204" pitchFamily="49" charset="0"/>
              </a:rPr>
              <a:t>    * Index hier sparen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pElement</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6301725" cy="2123658"/>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$("p")[2].</a:t>
            </a:r>
            <a:r>
              <a:rPr lang="de-DE" altLang="de-DE" sz="1200" dirty="0" err="1">
                <a:latin typeface="Consolas" panose="020B0609020204030204" pitchFamily="49" charset="0"/>
              </a:rPr>
              <a:t>innerHTML</a:t>
            </a:r>
            <a:r>
              <a:rPr lang="de-DE" altLang="de-DE" sz="1200" dirty="0">
                <a:latin typeface="Consolas" panose="020B0609020204030204" pitchFamily="49" charset="0"/>
              </a:rPr>
              <a:t> = "Der dritte Absatz wird gezielt angesteuert.";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Alle p-Tags erhalten einen Text */</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 Array erzeugen mit allen Elementen mit der Klasse rot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rot = $('.rot');</a:t>
            </a:r>
            <a:br>
              <a:rPr lang="de-DE" altLang="de-DE" sz="1200" dirty="0">
                <a:latin typeface="Consolas" panose="020B0609020204030204" pitchFamily="49" charset="0"/>
              </a:rPr>
            </a:br>
            <a:r>
              <a:rPr lang="de-DE" altLang="de-DE" sz="1200" dirty="0">
                <a:latin typeface="Consolas" panose="020B0609020204030204" pitchFamily="49" charset="0"/>
              </a:rPr>
              <a:t>    /* jedes Element im Array durch gehen und style ändern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rot.length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rot[i].</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p-Tags mit der Klasse rot erhalten einen anderen Inhalt */</a:t>
            </a:r>
            <a:br>
              <a:rPr lang="de-DE" altLang="de-DE" sz="1200" dirty="0">
                <a:latin typeface="Consolas" panose="020B0609020204030204" pitchFamily="49" charset="0"/>
              </a:rPr>
            </a:br>
            <a:r>
              <a:rPr lang="de-DE" altLang="de-DE" sz="1200" dirty="0">
                <a:latin typeface="Consolas" panose="020B0609020204030204" pitchFamily="49" charset="0"/>
              </a:rPr>
              <a:t>    $('.rot').</a:t>
            </a:r>
            <a:r>
              <a:rPr lang="de-DE" altLang="de-DE" sz="1200" dirty="0" err="1">
                <a:latin typeface="Consolas" panose="020B0609020204030204" pitchFamily="49" charset="0"/>
              </a:rPr>
              <a:t>text</a:t>
            </a:r>
            <a:r>
              <a:rPr lang="de-DE" altLang="de-DE" sz="1200" dirty="0">
                <a:latin typeface="Consolas" panose="020B0609020204030204" pitchFamily="49" charset="0"/>
              </a:rPr>
              <a:t>("Diese Absätze erscheinen in roter Farbe");</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 </a:t>
            </a:r>
            <a:r>
              <a:rPr lang="de-DE" altLang="de-DE" sz="1200" dirty="0" err="1">
                <a:latin typeface="Consolas" panose="020B0609020204030204" pitchFamily="49" charset="0"/>
              </a:rPr>
              <a:t>class</a:t>
            </a:r>
            <a:r>
              <a:rPr lang="de-DE" altLang="de-DE" sz="1200" dirty="0">
                <a:latin typeface="Consolas" panose="020B0609020204030204" pitchFamily="49" charset="0"/>
              </a:rPr>
              <a:t>="rot"&gt;&lt;/h1&gt;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rot = $('.rot');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rot.length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rot[i].</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p.rot</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("Diese Absätze erscheinen in roter Farbe.");</a:t>
            </a:r>
            <a:br>
              <a:rPr lang="de-DE" altLang="de-DE" sz="1200" dirty="0">
                <a:latin typeface="Consolas" panose="020B0609020204030204" pitchFamily="49" charset="0"/>
              </a:rPr>
            </a:br>
            <a:r>
              <a:rPr lang="de-DE" altLang="de-DE" sz="1200" dirty="0">
                <a:latin typeface="Consolas" panose="020B0609020204030204" pitchFamily="49" charset="0"/>
              </a:rPr>
              <a:t>    $('h1.rot').</a:t>
            </a:r>
            <a:r>
              <a:rPr lang="de-DE" altLang="de-DE" sz="1200" dirty="0" err="1">
                <a:latin typeface="Consolas" panose="020B0609020204030204" pitchFamily="49" charset="0"/>
              </a:rPr>
              <a:t>text</a:t>
            </a:r>
            <a:r>
              <a:rPr lang="de-DE" altLang="de-DE" sz="1200" dirty="0">
                <a:latin typeface="Consolas" panose="020B0609020204030204" pitchFamily="49" charset="0"/>
              </a:rPr>
              <a:t>("Headline in roter Farbe");</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text</a:t>
            </a:r>
            <a:r>
              <a:rPr lang="de-DE" altLang="de-DE" sz="1200" dirty="0">
                <a:latin typeface="Consolas" panose="020B0609020204030204" pitchFamily="49" charset="0"/>
              </a:rPr>
              <a:t>() erlaubt nur reinen Text */</a:t>
            </a:r>
            <a:br>
              <a:rPr lang="de-DE" altLang="de-DE" sz="1200" dirty="0">
                <a:latin typeface="Consolas" panose="020B0609020204030204" pitchFamily="49" charset="0"/>
              </a:rPr>
            </a:br>
            <a:r>
              <a:rPr lang="de-DE" altLang="de-DE" sz="1200" dirty="0">
                <a:latin typeface="Consolas" panose="020B0609020204030204" pitchFamily="49" charset="0"/>
              </a:rPr>
              <a:t>    $('h1').</a:t>
            </a:r>
            <a:r>
              <a:rPr lang="de-DE" altLang="de-DE" sz="1200" dirty="0" err="1">
                <a:latin typeface="Consolas" panose="020B0609020204030204" pitchFamily="49" charset="0"/>
              </a:rPr>
              <a:t>text</a:t>
            </a:r>
            <a:r>
              <a:rPr lang="de-DE" altLang="de-DE" sz="1200" dirty="0">
                <a:latin typeface="Consolas" panose="020B0609020204030204" pitchFamily="49" charset="0"/>
              </a:rPr>
              <a:t>('Überschrift');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html</a:t>
            </a:r>
            <a:r>
              <a:rPr lang="de-DE" altLang="de-DE" sz="1200" dirty="0">
                <a:latin typeface="Consolas" panose="020B0609020204030204" pitchFamily="49" charset="0"/>
              </a:rPr>
              <a:t>() erlaubt auch </a:t>
            </a:r>
            <a:r>
              <a:rPr lang="de-DE" altLang="de-DE" sz="1200" dirty="0" err="1">
                <a:latin typeface="Consolas" panose="020B0609020204030204" pitchFamily="49" charset="0"/>
              </a:rPr>
              <a:t>html</a:t>
            </a:r>
            <a:r>
              <a:rPr lang="de-DE" altLang="de-DE" sz="1200" dirty="0">
                <a:latin typeface="Consolas" panose="020B0609020204030204" pitchFamily="49" charset="0"/>
              </a:rPr>
              <a:t>-Tags */</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html</a:t>
            </a:r>
            <a:r>
              <a:rPr lang="de-DE" altLang="de-DE" sz="1200" dirty="0">
                <a:latin typeface="Consolas" panose="020B0609020204030204" pitchFamily="49" charset="0"/>
              </a:rPr>
              <a:t>("Absatz mit einem &lt;strong&gt;fett&lt;/strong&gt; gedruckten Wort");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val</a:t>
            </a:r>
            <a:r>
              <a:rPr lang="de-DE" altLang="de-DE" sz="1200" dirty="0">
                <a:latin typeface="Consolas" panose="020B0609020204030204" pitchFamily="49" charset="0"/>
              </a:rPr>
              <a:t>() erlaubt das </a:t>
            </a:r>
            <a:r>
              <a:rPr lang="de-DE" altLang="de-DE" sz="1200" dirty="0" err="1">
                <a:latin typeface="Consolas" panose="020B0609020204030204" pitchFamily="49" charset="0"/>
              </a:rPr>
              <a:t>value</a:t>
            </a:r>
            <a:r>
              <a:rPr lang="de-DE" altLang="de-DE" sz="1200" dirty="0">
                <a:latin typeface="Consolas" panose="020B0609020204030204" pitchFamily="49" charset="0"/>
              </a:rPr>
              <a:t>-Attribute vorzugeben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("Eingabefeld");</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t>
            </a:r>
            <a:br>
              <a:rPr lang="de-DE" altLang="de-DE" sz="1200" dirty="0">
                <a:latin typeface="Consolas" panose="020B0609020204030204" pitchFamily="49" charset="0"/>
              </a:rPr>
            </a:br>
            <a:r>
              <a:rPr lang="de-DE" altLang="de-DE" sz="1200" dirty="0">
                <a:latin typeface="Consolas" panose="020B0609020204030204" pitchFamily="49" charset="0"/>
              </a:rPr>
              <a:t>    Absatz mit einem &lt;strong&gt;fett&lt;/strong&gt; gedruckten Wort</a:t>
            </a:r>
            <a:br>
              <a:rPr lang="de-DE" altLang="de-DE" sz="1200" dirty="0">
                <a:latin typeface="Consolas" panose="020B0609020204030204" pitchFamily="49" charset="0"/>
              </a:rPr>
            </a:br>
            <a:r>
              <a:rPr lang="de-DE" altLang="de-DE" sz="1200" dirty="0">
                <a:latin typeface="Consolas" panose="020B0609020204030204" pitchFamily="49" charset="0"/>
              </a:rPr>
              <a: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 </a:t>
            </a:r>
            <a:r>
              <a:rPr lang="de-DE" altLang="de-DE" sz="1200" dirty="0" err="1">
                <a:latin typeface="Consolas" panose="020B0609020204030204" pitchFamily="49" charset="0"/>
              </a:rPr>
              <a:t>value</a:t>
            </a:r>
            <a:r>
              <a:rPr lang="de-DE" altLang="de-DE" sz="1200" dirty="0">
                <a:latin typeface="Consolas" panose="020B0609020204030204" pitchFamily="49" charset="0"/>
              </a:rPr>
              <a:t>="Eingabefeld Beispiel"&gt;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="ausgabe1"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="ausgabe2"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="ausgabe3"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$('#ausgabe1').</a:t>
            </a:r>
            <a:r>
              <a:rPr lang="de-DE" altLang="de-DE" sz="1200" dirty="0" err="1">
                <a:latin typeface="Consolas" panose="020B0609020204030204" pitchFamily="49" charset="0"/>
              </a:rPr>
              <a:t>val</a:t>
            </a:r>
            <a:r>
              <a:rPr lang="de-DE" altLang="de-DE" sz="1200" dirty="0">
                <a:latin typeface="Consolas" panose="020B0609020204030204" pitchFamily="49" charset="0"/>
              </a:rPr>
              <a:t>($('p').</a:t>
            </a:r>
            <a:r>
              <a:rPr lang="de-DE" altLang="de-DE" sz="1200" dirty="0" err="1">
                <a:latin typeface="Consolas" panose="020B0609020204030204" pitchFamily="49" charset="0"/>
              </a:rPr>
              <a:t>text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$('#ausgabe2').</a:t>
            </a:r>
            <a:r>
              <a:rPr lang="de-DE" altLang="de-DE" sz="1200" dirty="0" err="1">
                <a:latin typeface="Consolas" panose="020B0609020204030204" pitchFamily="49" charset="0"/>
              </a:rPr>
              <a:t>val</a:t>
            </a:r>
            <a:r>
              <a:rPr lang="de-DE" altLang="de-DE" sz="1200" dirty="0">
                <a:latin typeface="Consolas" panose="020B0609020204030204" pitchFamily="49" charset="0"/>
              </a:rPr>
              <a:t>($('p').</a:t>
            </a:r>
            <a:r>
              <a:rPr lang="de-DE" altLang="de-DE" sz="1200" dirty="0" err="1">
                <a:latin typeface="Consolas" panose="020B0609020204030204" pitchFamily="49" charset="0"/>
              </a:rPr>
              <a:t>html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$('#ausgabe3').</a:t>
            </a:r>
            <a:r>
              <a:rPr lang="de-DE" altLang="de-DE" sz="1200" dirty="0" err="1">
                <a:latin typeface="Consolas" panose="020B0609020204030204" pitchFamily="49" charset="0"/>
              </a:rPr>
              <a:t>val</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2734</Words>
  <Application>Microsoft Office PowerPoint</Application>
  <PresentationFormat>Breitbild</PresentationFormat>
  <Paragraphs>69</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Consolas</vt:lpstr>
      <vt:lpstr>Font Awesome 5 Free Solid</vt:lpstr>
      <vt:lpstr>FontAwesome</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223</cp:revision>
  <dcterms:created xsi:type="dcterms:W3CDTF">2019-04-14T16:39:40Z</dcterms:created>
  <dcterms:modified xsi:type="dcterms:W3CDTF">2021-05-17T12:33:43Z</dcterms:modified>
</cp:coreProperties>
</file>