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326" r:id="rId2"/>
    <p:sldId id="327" r:id="rId3"/>
    <p:sldId id="328" r:id="rId4"/>
    <p:sldId id="329" r:id="rId5"/>
    <p:sldId id="340" r:id="rId6"/>
    <p:sldId id="341" r:id="rId7"/>
    <p:sldId id="342" r:id="rId8"/>
    <p:sldId id="347" r:id="rId9"/>
    <p:sldId id="343" r:id="rId10"/>
    <p:sldId id="344" r:id="rId11"/>
    <p:sldId id="346" r:id="rId12"/>
    <p:sldId id="339" r:id="rId13"/>
    <p:sldId id="348" r:id="rId14"/>
    <p:sldId id="304" r:id="rId15"/>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40"/>
            <p14:sldId id="341"/>
            <p14:sldId id="342"/>
            <p14:sldId id="347"/>
            <p14:sldId id="343"/>
            <p14:sldId id="344"/>
            <p14:sldId id="346"/>
            <p14:sldId id="339"/>
            <p14:sldId id="348"/>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p:scale>
          <a:sx n="140" d="100"/>
          <a:sy n="140" d="100"/>
        </p:scale>
        <p:origin x="906" y="44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12.01.2021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06</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701A344-8CD1-4C1C-A89D-7A98499F890A}"/>
              </a:ext>
            </a:extLst>
          </p:cNvPr>
          <p:cNvSpPr>
            <a:spLocks noChangeArrowheads="1"/>
          </p:cNvSpPr>
          <p:nvPr/>
        </p:nvSpPr>
        <p:spPr bwMode="auto">
          <a:xfrm>
            <a:off x="99461" y="2121008"/>
            <a:ext cx="11993078" cy="4297680"/>
          </a:xfrm>
          <a:prstGeom prst="rect">
            <a:avLst/>
          </a:prstGeom>
          <a:solidFill>
            <a:schemeClr val="bg1"/>
          </a:solidFill>
          <a:ln>
            <a:solidFill>
              <a:schemeClr val="accent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&lt;p&gt;Bezeichnung: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bezeichnung</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value</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&lt;p&gt;Inhalt: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inhalt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value</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onclick</a:t>
            </a:r>
            <a:r>
              <a:rPr kumimoji="0" lang="de-DE" altLang="de-DE" sz="1200" b="0" i="0" u="none" strike="noStrike" cap="none" normalizeH="0" baseline="0" dirty="0">
                <a:ln>
                  <a:noFill/>
                </a:ln>
                <a:effectLst/>
                <a:latin typeface="Consolas" panose="020B0609020204030204" pitchFamily="49" charset="0"/>
              </a:rPr>
              <a:t>="speichern()"&gt;Eingabe&lt;/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onclick</a:t>
            </a:r>
            <a:r>
              <a:rPr kumimoji="0" lang="de-DE" altLang="de-DE" sz="1200" b="0" i="0" u="none" strike="noStrike" cap="none" normalizeH="0" baseline="0" dirty="0">
                <a:ln>
                  <a:noFill/>
                </a:ln>
                <a:effectLst/>
                <a:latin typeface="Consolas" panose="020B0609020204030204" pitchFamily="49" charset="0"/>
              </a:rPr>
              <a:t>="ausgeben()"&gt;Werte ausgeben&lt;/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onclick</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loeschen</a:t>
            </a:r>
            <a:r>
              <a:rPr kumimoji="0" lang="de-DE" altLang="de-DE" sz="1200" b="0" i="0" u="none" strike="noStrike" cap="none" normalizeH="0" baseline="0" dirty="0">
                <a:ln>
                  <a:noFill/>
                </a:ln>
                <a:effectLst/>
                <a:latin typeface="Consolas" panose="020B0609020204030204" pitchFamily="49" charset="0"/>
              </a:rPr>
              <a:t>()"&gt;Werte im </a:t>
            </a:r>
            <a:r>
              <a:rPr kumimoji="0" lang="de-DE" altLang="de-DE" sz="1200" b="0" i="0"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a:ln>
                  <a:noFill/>
                </a:ln>
                <a:effectLst/>
                <a:latin typeface="Consolas" panose="020B0609020204030204" pitchFamily="49" charset="0"/>
              </a:rPr>
              <a:t> löschen&lt;/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pAusgabe</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speichern()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bezeichnung.value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inh</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inhalt.value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Wert wird im </a:t>
            </a:r>
            <a:r>
              <a:rPr kumimoji="0" lang="de-DE" altLang="de-DE" sz="1200" b="0" i="0"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a:ln>
                  <a:noFill/>
                </a:ln>
                <a:effectLst/>
                <a:latin typeface="Consolas" panose="020B0609020204030204" pitchFamily="49" charset="0"/>
              </a:rPr>
              <a:t> gespeichert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.setItem</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inh</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ausgeben()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i =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wert in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mit </a:t>
            </a:r>
            <a:r>
              <a:rPr kumimoji="0" lang="de-DE" altLang="de-DE" sz="1200" b="0" i="0" u="none" strike="noStrike" cap="none" normalizeH="0" baseline="0" dirty="0" err="1">
                <a:ln>
                  <a:noFill/>
                </a:ln>
                <a:effectLst/>
                <a:latin typeface="Consolas" panose="020B0609020204030204" pitchFamily="49" charset="0"/>
              </a:rPr>
              <a:t>getItem</a:t>
            </a:r>
            <a:r>
              <a:rPr kumimoji="0" lang="de-DE" altLang="de-DE" sz="1200" b="0" i="0" u="none" strike="noStrike" cap="none" normalizeH="0" baseline="0" dirty="0">
                <a:ln>
                  <a:noFill/>
                </a:ln>
                <a:effectLst/>
                <a:latin typeface="Consolas" panose="020B0609020204030204" pitchFamily="49" charset="0"/>
              </a:rPr>
              <a:t>() wird der Wert aus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            // dem </a:t>
            </a:r>
            <a:r>
              <a:rPr kumimoji="0" lang="de-DE" altLang="de-DE" sz="1200" b="0" i="0"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a:ln>
                  <a:noFill/>
                </a:ln>
                <a:effectLst/>
                <a:latin typeface="Consolas" panose="020B0609020204030204" pitchFamily="49" charset="0"/>
              </a:rPr>
              <a:t> abgerufen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wert + ": " +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.getItem</a:t>
            </a:r>
            <a:r>
              <a:rPr kumimoji="0" lang="de-DE" altLang="de-DE" sz="1200" b="0" i="0" u="none" strike="noStrike" cap="none" normalizeH="0" baseline="0" dirty="0">
                <a:ln>
                  <a:noFill/>
                </a:ln>
                <a:effectLst/>
                <a:latin typeface="Consolas" panose="020B0609020204030204" pitchFamily="49" charset="0"/>
              </a:rPr>
              <a:t>(wert);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i++;</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Um weitere Attribute und Methoden des Objektes nicht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auszugeben = zusätzlicher Zähler der die Länge des</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 Eintrages überprüft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(i ==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.length</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break;</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pAusgabe.innerHTML</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loeschen</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Werte werden gelöscht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.clear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2213253" y="1165476"/>
            <a:ext cx="7912523" cy="802271"/>
          </a:xfrm>
        </p:spPr>
        <p:txBody>
          <a:bodyPr/>
          <a:lstStyle/>
          <a:p>
            <a:r>
              <a:rPr lang="de-AT" dirty="0"/>
              <a:t>Mit </a:t>
            </a:r>
            <a:r>
              <a:rPr kumimoji="0" lang="de-DE" altLang="de-DE" sz="14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removeItem</a:t>
            </a:r>
            <a:r>
              <a:rPr kumimoji="0" lang="de-DE" altLang="de-DE" sz="1400" b="0" i="0" u="none" strike="noStrike" cap="none" normalizeH="0" baseline="0" dirty="0">
                <a:ln>
                  <a:noFill/>
                </a:ln>
                <a:solidFill>
                  <a:srgbClr val="A9B7C6"/>
                </a:solidFill>
                <a:effectLst/>
                <a:latin typeface="Consolas" panose="020B0609020204030204" pitchFamily="49" charset="0"/>
              </a:rPr>
              <a:t>(wert)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lang="de-AT" dirty="0"/>
              <a:t>wird ein spezifischer Eintrag gelöscht</a:t>
            </a:r>
          </a:p>
          <a:p>
            <a:r>
              <a:rPr lang="de-AT" dirty="0"/>
              <a:t>Ist ein Objekt, deshalb kann für Ausgabe von allen Elementen eine </a:t>
            </a:r>
            <a:r>
              <a:rPr lang="de-AT" dirty="0" err="1"/>
              <a:t>for</a:t>
            </a:r>
            <a:r>
              <a:rPr lang="de-AT" dirty="0"/>
              <a:t>-in-Schleife verwendet werden </a:t>
            </a:r>
          </a:p>
        </p:txBody>
      </p:sp>
      <p:pic>
        <p:nvPicPr>
          <p:cNvPr id="5" name="Grafik 4">
            <a:extLst>
              <a:ext uri="{FF2B5EF4-FFF2-40B4-BE49-F238E27FC236}">
                <a16:creationId xmlns:a16="http://schemas.microsoft.com/office/drawing/2014/main" id="{7D7CE5C2-D51F-4521-9FC7-799A0F55082F}"/>
              </a:ext>
            </a:extLst>
          </p:cNvPr>
          <p:cNvPicPr>
            <a:picLocks noChangeAspect="1"/>
          </p:cNvPicPr>
          <p:nvPr/>
        </p:nvPicPr>
        <p:blipFill>
          <a:blip r:embed="rId2"/>
          <a:stretch>
            <a:fillRect/>
          </a:stretch>
        </p:blipFill>
        <p:spPr>
          <a:xfrm>
            <a:off x="9557886" y="4106835"/>
            <a:ext cx="2534653" cy="2158592"/>
          </a:xfrm>
          <a:prstGeom prst="rect">
            <a:avLst/>
          </a:prstGeom>
        </p:spPr>
      </p:pic>
    </p:spTree>
    <p:extLst>
      <p:ext uri="{BB962C8B-B14F-4D97-AF65-F5344CB8AC3E}">
        <p14:creationId xmlns:p14="http://schemas.microsoft.com/office/powerpoint/2010/main" val="31743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err="1"/>
              <a:t>IdexedDB</a:t>
            </a:r>
            <a:endParaRPr lang="de-AT" dirty="0"/>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486032" y="1452753"/>
            <a:ext cx="3507128" cy="2993411"/>
          </a:xfrm>
        </p:spPr>
        <p:txBody>
          <a:bodyPr/>
          <a:lstStyle/>
          <a:p>
            <a:pPr>
              <a:buFont typeface="Arial" panose="020B0604020202020204" pitchFamily="34" charset="0"/>
              <a:buChar char="•"/>
            </a:pPr>
            <a:r>
              <a:rPr lang="de-AT" dirty="0"/>
              <a:t>Kann Objekte und Key-Value-Pairs speichern</a:t>
            </a:r>
          </a:p>
          <a:p>
            <a:pPr>
              <a:buFont typeface="Arial" panose="020B0604020202020204" pitchFamily="34" charset="0"/>
              <a:buChar char="•"/>
            </a:pPr>
            <a:r>
              <a:rPr lang="de-AT" dirty="0"/>
              <a:t>Asynchron (im Gegensatz zu Session und </a:t>
            </a:r>
            <a:r>
              <a:rPr lang="de-AT" dirty="0" err="1"/>
              <a:t>Local</a:t>
            </a:r>
            <a:r>
              <a:rPr lang="de-AT" dirty="0"/>
              <a:t> Storage)</a:t>
            </a:r>
          </a:p>
          <a:p>
            <a:pPr lvl="1">
              <a:buFont typeface="Arial" panose="020B0604020202020204" pitchFamily="34" charset="0"/>
              <a:buChar char="•"/>
            </a:pPr>
            <a:r>
              <a:rPr lang="de-AT" dirty="0"/>
              <a:t>Durch ein Event getriggert</a:t>
            </a:r>
          </a:p>
          <a:p>
            <a:pPr>
              <a:buFont typeface="Arial" panose="020B0604020202020204" pitchFamily="34" charset="0"/>
              <a:buChar char="•"/>
            </a:pPr>
            <a:r>
              <a:rPr lang="de-AT" dirty="0"/>
              <a:t>SQL Statements möglich</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große Menge von Objekte speichern - </a:t>
            </a:r>
            <a:r>
              <a:rPr lang="de-AT" dirty="0" err="1"/>
              <a:t>WebApps</a:t>
            </a:r>
            <a:endParaRPr lang="de-AT" dirty="0"/>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4413744" y="1041350"/>
            <a:ext cx="7570196" cy="5262979"/>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 Kundendaten</a:t>
            </a:r>
          </a:p>
          <a:p>
            <a:pPr defTabSz="914400" eaLnBrk="0" fontAlgn="base" hangingPunct="0">
              <a:spcBef>
                <a:spcPct val="0"/>
              </a:spcBef>
              <a:spcAft>
                <a:spcPct val="0"/>
              </a:spcAft>
            </a:pPr>
            <a:r>
              <a:rPr lang="de-DE" altLang="de-DE" sz="1200" dirty="0" err="1">
                <a:latin typeface="Consolas" panose="020B0609020204030204" pitchFamily="49" charset="0"/>
              </a:rPr>
              <a:t>const</a:t>
            </a:r>
            <a:r>
              <a:rPr lang="de-DE" altLang="de-DE" sz="1200" dirty="0">
                <a:latin typeface="Consolas" panose="020B0609020204030204" pitchFamily="49" charset="0"/>
              </a:rPr>
              <a:t> </a:t>
            </a:r>
            <a:r>
              <a:rPr lang="de-DE" altLang="de-DE" sz="1200" dirty="0" err="1">
                <a:latin typeface="Consolas" panose="020B0609020204030204" pitchFamily="49" charset="0"/>
              </a:rPr>
              <a:t>customerData</a:t>
            </a:r>
            <a:r>
              <a:rPr lang="de-DE" altLang="de-DE" sz="1200" dirty="0">
                <a:latin typeface="Consolas" panose="020B0609020204030204" pitchFamily="49" charset="0"/>
              </a:rPr>
              <a:t> = [</a:t>
            </a:r>
          </a:p>
          <a:p>
            <a:pPr defTabSz="914400" eaLnBrk="0" fontAlgn="base" hangingPunct="0">
              <a:spcBef>
                <a:spcPct val="0"/>
              </a:spcBef>
              <a:spcAft>
                <a:spcPct val="0"/>
              </a:spcAft>
            </a:pPr>
            <a:r>
              <a:rPr lang="de-DE" altLang="de-DE" sz="1200" dirty="0">
                <a:latin typeface="Consolas" panose="020B0609020204030204" pitchFamily="49" charset="0"/>
              </a:rPr>
              <a:t>  { </a:t>
            </a:r>
            <a:r>
              <a:rPr lang="de-DE" altLang="de-DE" sz="1200" dirty="0" err="1">
                <a:latin typeface="Consolas" panose="020B0609020204030204" pitchFamily="49" charset="0"/>
              </a:rPr>
              <a:t>cnumber</a:t>
            </a:r>
            <a:r>
              <a:rPr lang="de-DE" altLang="de-DE" sz="1200" dirty="0">
                <a:latin typeface="Consolas" panose="020B0609020204030204" pitchFamily="49" charset="0"/>
              </a:rPr>
              <a:t>: "17844", </a:t>
            </a:r>
            <a:r>
              <a:rPr lang="de-DE" altLang="de-DE" sz="1200" dirty="0" err="1">
                <a:latin typeface="Consolas" panose="020B0609020204030204" pitchFamily="49" charset="0"/>
              </a:rPr>
              <a:t>lastname</a:t>
            </a:r>
            <a:r>
              <a:rPr lang="de-DE" altLang="de-DE" sz="1200" dirty="0">
                <a:latin typeface="Consolas" panose="020B0609020204030204" pitchFamily="49" charset="0"/>
              </a:rPr>
              <a:t>: "Maier", </a:t>
            </a:r>
            <a:r>
              <a:rPr lang="de-DE" altLang="de-DE" sz="1200" dirty="0" err="1">
                <a:latin typeface="Consolas" panose="020B0609020204030204" pitchFamily="49" charset="0"/>
              </a:rPr>
              <a:t>firstname</a:t>
            </a:r>
            <a:r>
              <a:rPr lang="de-DE" altLang="de-DE" sz="1200" dirty="0">
                <a:latin typeface="Consolas" panose="020B0609020204030204" pitchFamily="49" charset="0"/>
              </a:rPr>
              <a:t>: "Laura", email: "laura@maier.at" },</a:t>
            </a:r>
          </a:p>
          <a:p>
            <a:pPr defTabSz="914400" eaLnBrk="0" fontAlgn="base" hangingPunct="0">
              <a:spcBef>
                <a:spcPct val="0"/>
              </a:spcBef>
              <a:spcAft>
                <a:spcPct val="0"/>
              </a:spcAft>
            </a:pPr>
            <a:r>
              <a:rPr lang="de-DE" altLang="de-DE" sz="1200" dirty="0">
                <a:latin typeface="Consolas" panose="020B0609020204030204" pitchFamily="49" charset="0"/>
              </a:rPr>
              <a:t>  { </a:t>
            </a:r>
            <a:r>
              <a:rPr lang="de-DE" altLang="de-DE" sz="1200" dirty="0" err="1">
                <a:latin typeface="Consolas" panose="020B0609020204030204" pitchFamily="49" charset="0"/>
              </a:rPr>
              <a:t>cnumber</a:t>
            </a:r>
            <a:r>
              <a:rPr lang="de-DE" altLang="de-DE" sz="1200" dirty="0">
                <a:latin typeface="Consolas" panose="020B0609020204030204" pitchFamily="49" charset="0"/>
              </a:rPr>
              <a:t>: "17845", </a:t>
            </a:r>
            <a:r>
              <a:rPr lang="de-DE" altLang="de-DE" sz="1200" dirty="0" err="1">
                <a:latin typeface="Consolas" panose="020B0609020204030204" pitchFamily="49" charset="0"/>
              </a:rPr>
              <a:t>lastname</a:t>
            </a:r>
            <a:r>
              <a:rPr lang="de-DE" altLang="de-DE" sz="1200" dirty="0">
                <a:latin typeface="Consolas" panose="020B0609020204030204" pitchFamily="49" charset="0"/>
              </a:rPr>
              <a:t>: "Huber", </a:t>
            </a:r>
            <a:r>
              <a:rPr lang="de-DE" altLang="de-DE" sz="1200" dirty="0" err="1">
                <a:latin typeface="Consolas" panose="020B0609020204030204" pitchFamily="49" charset="0"/>
              </a:rPr>
              <a:t>firstname</a:t>
            </a:r>
            <a:r>
              <a:rPr lang="de-DE" altLang="de-DE" sz="1200" dirty="0">
                <a:latin typeface="Consolas" panose="020B0609020204030204" pitchFamily="49" charset="0"/>
              </a:rPr>
              <a:t>: "Franz", email: "franz@huber.at" }</a:t>
            </a:r>
          </a:p>
          <a:p>
            <a:pPr defTabSz="914400" eaLnBrk="0" fontAlgn="base" hangingPunct="0">
              <a:spcBef>
                <a:spcPct val="0"/>
              </a:spcBef>
              <a:spcAft>
                <a:spcPct val="0"/>
              </a:spcAft>
            </a:pP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gespeicherte Daten holen</a:t>
            </a:r>
            <a:br>
              <a:rPr lang="de-DE" altLang="de-DE" sz="1200" dirty="0">
                <a:latin typeface="Consolas" panose="020B0609020204030204" pitchFamily="49" charset="0"/>
              </a:rPr>
            </a:br>
            <a:r>
              <a:rPr lang="de-DE" altLang="de-DE" sz="1200" dirty="0" err="1">
                <a:latin typeface="Consolas" panose="020B0609020204030204" pitchFamily="49" charset="0"/>
              </a:rPr>
              <a:t>const</a:t>
            </a:r>
            <a:r>
              <a:rPr lang="de-DE" altLang="de-DE" sz="1200" dirty="0">
                <a:latin typeface="Consolas" panose="020B0609020204030204" pitchFamily="49" charset="0"/>
              </a:rPr>
              <a:t> </a:t>
            </a:r>
            <a:r>
              <a:rPr lang="de-DE" altLang="de-DE" sz="1200" dirty="0" err="1">
                <a:latin typeface="Consolas" panose="020B0609020204030204" pitchFamily="49" charset="0"/>
              </a:rPr>
              <a:t>customerDB</a:t>
            </a:r>
            <a:r>
              <a:rPr lang="de-DE" altLang="de-DE" sz="1200" dirty="0">
                <a:latin typeface="Consolas" panose="020B0609020204030204" pitchFamily="49" charset="0"/>
              </a:rPr>
              <a:t> = "Customer DB";</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Datenbank Öffnen, 2 Parameter ist die Version der DB</a:t>
            </a:r>
          </a:p>
          <a:p>
            <a:pPr defTabSz="914400" eaLnBrk="0" fontAlgn="base" hangingPunct="0">
              <a:spcBef>
                <a:spcPct val="0"/>
              </a:spcBef>
              <a:spcAft>
                <a:spcPct val="0"/>
              </a:spcAft>
            </a:pP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request</a:t>
            </a:r>
            <a:r>
              <a:rPr lang="de-DE" altLang="de-DE" sz="1200" dirty="0">
                <a:latin typeface="Consolas" panose="020B0609020204030204" pitchFamily="49" charset="0"/>
              </a:rPr>
              <a:t> = </a:t>
            </a:r>
            <a:r>
              <a:rPr lang="de-DE" altLang="de-DE" sz="1200" dirty="0" err="1">
                <a:latin typeface="Consolas" panose="020B0609020204030204" pitchFamily="49" charset="0"/>
              </a:rPr>
              <a:t>indexedDB.open</a:t>
            </a:r>
            <a:r>
              <a:rPr lang="de-DE" altLang="de-DE" sz="1200" dirty="0">
                <a:latin typeface="Consolas" panose="020B0609020204030204" pitchFamily="49" charset="0"/>
              </a:rPr>
              <a:t>(</a:t>
            </a:r>
            <a:r>
              <a:rPr lang="de-DE" altLang="de-DE" sz="1200" dirty="0" err="1">
                <a:latin typeface="Consolas" panose="020B0609020204030204" pitchFamily="49" charset="0"/>
              </a:rPr>
              <a:t>customerDB</a:t>
            </a:r>
            <a:r>
              <a:rPr lang="de-DE" altLang="de-DE" sz="1200" dirty="0">
                <a:latin typeface="Consolas" panose="020B0609020204030204" pitchFamily="49" charset="0"/>
              </a:rPr>
              <a:t>, 1);</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err="1">
                <a:latin typeface="Consolas" panose="020B0609020204030204" pitchFamily="49" charset="0"/>
              </a:rPr>
              <a:t>request.onerror</a:t>
            </a:r>
            <a:r>
              <a:rPr lang="de-DE" altLang="de-DE" sz="1200" dirty="0">
                <a:latin typeface="Consolas" panose="020B0609020204030204" pitchFamily="49" charset="0"/>
              </a:rPr>
              <a:t> = </a:t>
            </a:r>
            <a:r>
              <a:rPr lang="de-DE" altLang="de-DE" sz="1200" dirty="0" err="1">
                <a:latin typeface="Consolas" panose="020B0609020204030204" pitchFamily="49" charset="0"/>
              </a:rPr>
              <a:t>function</a:t>
            </a:r>
            <a:r>
              <a:rPr lang="de-DE" altLang="de-DE" sz="1200" dirty="0">
                <a:latin typeface="Consolas" panose="020B0609020204030204" pitchFamily="49" charset="0"/>
              </a:rPr>
              <a:t>(</a:t>
            </a:r>
            <a:r>
              <a:rPr lang="de-DE" altLang="de-DE" sz="1200" dirty="0" err="1">
                <a:latin typeface="Consolas" panose="020B0609020204030204" pitchFamily="49" charset="0"/>
              </a:rPr>
              <a:t>event</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 Error behandeln</a:t>
            </a:r>
          </a:p>
          <a:p>
            <a:pPr defTabSz="914400" eaLnBrk="0" fontAlgn="base" hangingPunct="0">
              <a:spcBef>
                <a:spcPct val="0"/>
              </a:spcBef>
              <a:spcAft>
                <a:spcPct val="0"/>
              </a:spcAft>
            </a:pPr>
            <a:r>
              <a:rPr lang="de-DE" altLang="de-DE" sz="1200" dirty="0">
                <a:latin typeface="Consolas" panose="020B0609020204030204" pitchFamily="49" charset="0"/>
              </a:rPr>
              <a:t>}</a:t>
            </a:r>
          </a:p>
          <a:p>
            <a:pPr defTabSz="914400" eaLnBrk="0" fontAlgn="base" hangingPunct="0">
              <a:spcBef>
                <a:spcPct val="0"/>
              </a:spcBef>
              <a:spcAft>
                <a:spcPct val="0"/>
              </a:spcAft>
            </a:pPr>
            <a:r>
              <a:rPr lang="de-DE" altLang="de-DE" sz="1200" dirty="0" err="1">
                <a:latin typeface="Consolas" panose="020B0609020204030204" pitchFamily="49" charset="0"/>
              </a:rPr>
              <a:t>request.onupgradeneeded</a:t>
            </a:r>
            <a:r>
              <a:rPr lang="de-DE" altLang="de-DE" sz="1200" dirty="0">
                <a:latin typeface="Consolas" panose="020B0609020204030204" pitchFamily="49" charset="0"/>
              </a:rPr>
              <a:t> = </a:t>
            </a:r>
            <a:r>
              <a:rPr lang="de-DE" altLang="de-DE" sz="1200" dirty="0" err="1">
                <a:latin typeface="Consolas" panose="020B0609020204030204" pitchFamily="49" charset="0"/>
              </a:rPr>
              <a:t>function</a:t>
            </a:r>
            <a:r>
              <a:rPr lang="de-DE" altLang="de-DE" sz="1200" dirty="0">
                <a:latin typeface="Consolas" panose="020B0609020204030204" pitchFamily="49" charset="0"/>
              </a:rPr>
              <a:t>(</a:t>
            </a:r>
            <a:r>
              <a:rPr lang="de-DE" altLang="de-DE" sz="1200" dirty="0" err="1">
                <a:latin typeface="Consolas" panose="020B0609020204030204" pitchFamily="49" charset="0"/>
              </a:rPr>
              <a:t>event</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 Datenbank holen</a:t>
            </a: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db</a:t>
            </a:r>
            <a:r>
              <a:rPr lang="de-DE" altLang="de-DE" sz="1200" dirty="0">
                <a:latin typeface="Consolas" panose="020B0609020204030204" pitchFamily="49" charset="0"/>
              </a:rPr>
              <a:t> = </a:t>
            </a:r>
            <a:r>
              <a:rPr lang="de-DE" altLang="de-DE" sz="1200" dirty="0" err="1">
                <a:latin typeface="Consolas" panose="020B0609020204030204" pitchFamily="49" charset="0"/>
              </a:rPr>
              <a:t>event.target.result</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ObjectStore</a:t>
            </a:r>
            <a:r>
              <a:rPr lang="de-DE" altLang="de-DE" sz="1200" dirty="0">
                <a:latin typeface="Consolas" panose="020B0609020204030204" pitchFamily="49" charset="0"/>
              </a:rPr>
              <a:t> erstellen wo die Daten gespeichert werden, </a:t>
            </a:r>
            <a:r>
              <a:rPr lang="de-DE" altLang="de-DE" sz="1200" dirty="0" err="1">
                <a:latin typeface="Consolas" panose="020B0609020204030204" pitchFamily="49" charset="0"/>
              </a:rPr>
              <a:t>cnumber</a:t>
            </a:r>
            <a:r>
              <a:rPr lang="de-DE" altLang="de-DE" sz="1200" dirty="0">
                <a:latin typeface="Consolas" panose="020B0609020204030204" pitchFamily="49" charset="0"/>
              </a:rPr>
              <a:t> ist der </a:t>
            </a:r>
            <a:r>
              <a:rPr lang="de-DE" altLang="de-DE" sz="1200" dirty="0" err="1">
                <a:latin typeface="Consolas" panose="020B0609020204030204" pitchFamily="49" charset="0"/>
              </a:rPr>
              <a:t>primary-key</a:t>
            </a: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objectStore</a:t>
            </a:r>
            <a:r>
              <a:rPr lang="de-DE" altLang="de-DE" sz="1200" dirty="0">
                <a:latin typeface="Consolas" panose="020B0609020204030204" pitchFamily="49" charset="0"/>
              </a:rPr>
              <a:t> = </a:t>
            </a:r>
            <a:r>
              <a:rPr lang="de-DE" altLang="de-DE" sz="1200" dirty="0" err="1">
                <a:latin typeface="Consolas" panose="020B0609020204030204" pitchFamily="49" charset="0"/>
              </a:rPr>
              <a:t>db.createObjectstore</a:t>
            </a:r>
            <a:r>
              <a:rPr lang="de-DE" altLang="de-DE" sz="1200" dirty="0">
                <a:latin typeface="Consolas" panose="020B0609020204030204" pitchFamily="49" charset="0"/>
              </a:rPr>
              <a:t>("Customers", {</a:t>
            </a:r>
            <a:r>
              <a:rPr lang="de-DE" altLang="de-DE" sz="1200" dirty="0" err="1">
                <a:latin typeface="Consolas" panose="020B0609020204030204" pitchFamily="49" charset="0"/>
              </a:rPr>
              <a:t>keyPath</a:t>
            </a:r>
            <a:r>
              <a:rPr lang="de-DE" altLang="de-DE" sz="1200" dirty="0">
                <a:latin typeface="Consolas" panose="020B0609020204030204" pitchFamily="49" charset="0"/>
              </a:rPr>
              <a:t>: "</a:t>
            </a:r>
            <a:r>
              <a:rPr lang="de-DE" altLang="de-DE" sz="1200" dirty="0" err="1">
                <a:latin typeface="Consolas" panose="020B0609020204030204" pitchFamily="49" charset="0"/>
              </a:rPr>
              <a:t>cnumber</a:t>
            </a:r>
            <a:r>
              <a:rPr lang="de-DE" altLang="de-DE" sz="1200" dirty="0">
                <a:latin typeface="Consolas" panose="020B0609020204030204" pitchFamily="49" charset="0"/>
              </a:rPr>
              <a:t>" });</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Werte speichern</a:t>
            </a: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a:t>
            </a:r>
            <a:r>
              <a:rPr lang="de-DE" altLang="de-DE" sz="1200" dirty="0" err="1">
                <a:latin typeface="Consolas" panose="020B0609020204030204" pitchFamily="49" charset="0"/>
              </a:rPr>
              <a:t>let</a:t>
            </a:r>
            <a:r>
              <a:rPr lang="de-DE" altLang="de-DE" sz="1200" dirty="0">
                <a:latin typeface="Consolas" panose="020B0609020204030204" pitchFamily="49" charset="0"/>
              </a:rPr>
              <a:t> i in </a:t>
            </a:r>
            <a:r>
              <a:rPr lang="de-DE" altLang="de-DE" sz="1200" dirty="0" err="1">
                <a:latin typeface="Consolas" panose="020B0609020204030204" pitchFamily="49" charset="0"/>
              </a:rPr>
              <a:t>customerData</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objectStore.add</a:t>
            </a:r>
            <a:r>
              <a:rPr lang="de-DE" altLang="de-DE" sz="1200" dirty="0">
                <a:latin typeface="Consolas" panose="020B0609020204030204" pitchFamily="49" charset="0"/>
              </a:rPr>
              <a:t>(</a:t>
            </a:r>
            <a:r>
              <a:rPr lang="de-DE" altLang="de-DE" sz="1200" dirty="0" err="1">
                <a:latin typeface="Consolas" panose="020B0609020204030204" pitchFamily="49" charset="0"/>
              </a:rPr>
              <a:t>customerData</a:t>
            </a:r>
            <a:r>
              <a:rPr lang="de-DE" altLang="de-DE" sz="1200" dirty="0">
                <a:latin typeface="Consolas" panose="020B0609020204030204" pitchFamily="49" charset="0"/>
              </a:rPr>
              <a:t>[i]);</a:t>
            </a:r>
          </a:p>
          <a:p>
            <a:pPr defTabSz="914400" eaLnBrk="0" fontAlgn="base" hangingPunct="0">
              <a:spcBef>
                <a:spcPct val="0"/>
              </a:spcBef>
              <a:spcAft>
                <a:spcPct val="0"/>
              </a:spcAft>
            </a:pP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a:t>
            </a:r>
          </a:p>
        </p:txBody>
      </p:sp>
    </p:spTree>
    <p:extLst>
      <p:ext uri="{BB962C8B-B14F-4D97-AF65-F5344CB8AC3E}">
        <p14:creationId xmlns:p14="http://schemas.microsoft.com/office/powerpoint/2010/main" val="12308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1017181"/>
            <a:ext cx="10293728" cy="674031"/>
          </a:xfrm>
        </p:spPr>
        <p:txBody>
          <a:bodyPr/>
          <a:lstStyle/>
          <a:p>
            <a:pPr marL="342900" indent="-342900">
              <a:buFont typeface="+mj-lt"/>
              <a:buAutoNum type="arabicPeriod"/>
            </a:pPr>
            <a:r>
              <a:rPr lang="de-AT" dirty="0"/>
              <a:t>Erstelle eine Seite, die beim Laden überprüft, ob Cookies mit dem Namen und der Lieblingsfarbe des Besuchers vorhanden sind. Trifft dies zu, soll sie eine entsprechende Meldung auf der Seite ausgeben. Ist das nicht der Fall, soll das Programm mit zwei prompt-Befehlen die entsprechenden Werte abfragen. Speichere diese daraufhin in zwei Cookies.</a:t>
            </a:r>
          </a:p>
        </p:txBody>
      </p:sp>
      <p:sp>
        <p:nvSpPr>
          <p:cNvPr id="5" name="Rectangle 1">
            <a:extLst>
              <a:ext uri="{FF2B5EF4-FFF2-40B4-BE49-F238E27FC236}">
                <a16:creationId xmlns:a16="http://schemas.microsoft.com/office/drawing/2014/main" id="{38B5E0C8-2801-4BBC-89DA-664484E50109}"/>
              </a:ext>
            </a:extLst>
          </p:cNvPr>
          <p:cNvSpPr>
            <a:spLocks noChangeArrowheads="1"/>
          </p:cNvSpPr>
          <p:nvPr/>
        </p:nvSpPr>
        <p:spPr bwMode="auto">
          <a:xfrm>
            <a:off x="592540" y="2047164"/>
            <a:ext cx="11006920" cy="4295884"/>
          </a:xfrm>
          <a:prstGeom prst="rect">
            <a:avLst/>
          </a:prstGeom>
          <a:solidFill>
            <a:schemeClr val="bg1"/>
          </a:solidFill>
          <a:ln>
            <a:solidFill>
              <a:schemeClr val="accent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effectLst/>
                <a:latin typeface="Consolas" panose="020B0609020204030204" pitchFamily="49" charset="0"/>
              </a:rPr>
              <a:t>&lt;</a:t>
            </a:r>
            <a:r>
              <a:rPr kumimoji="0" lang="de-DE" altLang="de-DE" sz="1050" b="0" i="0" u="none" strike="noStrike" cap="none" normalizeH="0" baseline="0" dirty="0" err="1">
                <a:ln>
                  <a:noFill/>
                </a:ln>
                <a:effectLst/>
                <a:latin typeface="Consolas" panose="020B0609020204030204" pitchFamily="49" charset="0"/>
              </a:rPr>
              <a:t>body</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onload</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checkCookie</a:t>
            </a:r>
            <a:r>
              <a:rPr kumimoji="0" lang="de-DE" altLang="de-DE" sz="1050" b="0" i="0" u="none" strike="noStrike" cap="none" normalizeH="0" baseline="0" dirty="0">
                <a:ln>
                  <a:noFill/>
                </a:ln>
                <a:effectLst/>
                <a:latin typeface="Consolas" panose="020B0609020204030204" pitchFamily="49" charset="0"/>
              </a:rPr>
              <a:t>()"&gt;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&lt;p </a:t>
            </a:r>
            <a:r>
              <a:rPr kumimoji="0" lang="de-DE" altLang="de-DE" sz="1050" b="0" i="0" u="none" strike="noStrike" cap="none" normalizeH="0" baseline="0" dirty="0" err="1">
                <a:ln>
                  <a:noFill/>
                </a:ln>
                <a:effectLst/>
                <a:latin typeface="Consolas" panose="020B0609020204030204" pitchFamily="49" charset="0"/>
              </a:rPr>
              <a:t>id</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absatz</a:t>
            </a:r>
            <a:r>
              <a:rPr kumimoji="0" lang="de-DE" altLang="de-DE" sz="1050" b="0" i="0" u="none" strike="noStrike" cap="none" normalizeH="0" baseline="0" dirty="0">
                <a:ln>
                  <a:noFill/>
                </a:ln>
                <a:effectLst/>
                <a:latin typeface="Consolas" panose="020B0609020204030204" pitchFamily="49" charset="0"/>
              </a:rPr>
              <a:t>"&gt;&lt;/p&gt;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&lt;</a:t>
            </a:r>
            <a:r>
              <a:rPr kumimoji="0" lang="de-DE" altLang="de-DE" sz="1050" b="0" i="0" u="none" strike="noStrike" cap="none" normalizeH="0" baseline="0" dirty="0" err="1">
                <a:ln>
                  <a:noFill/>
                </a:ln>
                <a:effectLst/>
                <a:latin typeface="Consolas" panose="020B0609020204030204" pitchFamily="49" charset="0"/>
              </a:rPr>
              <a:t>script</a:t>
            </a:r>
            <a:r>
              <a:rPr kumimoji="0" lang="de-DE" altLang="de-DE" sz="1050" b="0" i="0" u="none" strike="noStrike" cap="none" normalizeH="0" baseline="0" dirty="0">
                <a:ln>
                  <a:noFill/>
                </a:ln>
                <a:effectLst/>
                <a:latin typeface="Consolas" panose="020B0609020204030204" pitchFamily="49" charset="0"/>
              </a:rPr>
              <a:t>&gt;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function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setCookie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cookieName,inhalt,dauer</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datum</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new</a:t>
            </a:r>
            <a:r>
              <a:rPr kumimoji="0" lang="de-DE" altLang="de-DE" sz="1050" b="0" i="0" u="none" strike="noStrike" cap="none" normalizeH="0" baseline="0" dirty="0">
                <a:ln>
                  <a:noFill/>
                </a:ln>
                <a:effectLst/>
                <a:latin typeface="Consolas" panose="020B0609020204030204" pitchFamily="49" charset="0"/>
              </a:rPr>
              <a:t> </a:t>
            </a:r>
            <a:r>
              <a:rPr kumimoji="0" lang="de-DE" altLang="de-DE" sz="1050" b="1" i="1" u="none" strike="noStrike" cap="none" normalizeH="0" baseline="0" dirty="0">
                <a:ln>
                  <a:noFill/>
                </a:ln>
                <a:effectLst/>
                <a:latin typeface="Consolas" panose="020B0609020204030204" pitchFamily="49" charset="0"/>
              </a:rPr>
              <a:t>Date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datum.setTime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datum.getTime</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dauer</a:t>
            </a:r>
            <a:r>
              <a:rPr kumimoji="0" lang="de-DE" altLang="de-DE" sz="1050" b="0" i="0" u="none" strike="noStrike" cap="none" normalizeH="0" baseline="0" dirty="0">
                <a:ln>
                  <a:noFill/>
                </a:ln>
                <a:effectLst/>
                <a:latin typeface="Consolas" panose="020B0609020204030204" pitchFamily="49" charset="0"/>
              </a:rPr>
              <a:t>*24*60*60*1000));</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ablaufdatum</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expires</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datum.toGMTString</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1" i="1" u="none" strike="noStrike" cap="none" normalizeH="0" baseline="0" dirty="0" err="1">
                <a:ln>
                  <a:noFill/>
                </a:ln>
                <a:effectLst/>
                <a:latin typeface="Consolas" panose="020B0609020204030204" pitchFamily="49" charset="0"/>
              </a:rPr>
              <a:t>document</a:t>
            </a:r>
            <a:r>
              <a:rPr kumimoji="0" lang="de-DE" altLang="de-DE" sz="1050" b="0" i="0" u="none" strike="noStrike" cap="none" normalizeH="0" baseline="0" dirty="0" err="1">
                <a:ln>
                  <a:noFill/>
                </a:ln>
                <a:effectLst/>
                <a:latin typeface="Consolas" panose="020B0609020204030204" pitchFamily="49" charset="0"/>
              </a:rPr>
              <a:t>.cookie</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cookieName</a:t>
            </a:r>
            <a:r>
              <a:rPr kumimoji="0" lang="de-DE" altLang="de-DE" sz="1050" b="0" i="0" u="none" strike="noStrike" cap="none" normalizeH="0" baseline="0" dirty="0">
                <a:ln>
                  <a:noFill/>
                </a:ln>
                <a:effectLst/>
                <a:latin typeface="Consolas" panose="020B0609020204030204" pitchFamily="49" charset="0"/>
              </a:rPr>
              <a:t> + "=" + </a:t>
            </a:r>
            <a:r>
              <a:rPr kumimoji="0" lang="de-DE" altLang="de-DE" sz="1050" b="0" i="0" u="none" strike="noStrike" cap="none" normalizeH="0" baseline="0" dirty="0" err="1">
                <a:ln>
                  <a:noFill/>
                </a:ln>
                <a:effectLst/>
                <a:latin typeface="Consolas" panose="020B0609020204030204" pitchFamily="49" charset="0"/>
              </a:rPr>
              <a:t>inhalt</a:t>
            </a:r>
            <a:r>
              <a:rPr kumimoji="0" lang="de-DE" altLang="de-DE" sz="1050" b="0" i="0" u="none" strike="noStrike" cap="none" normalizeH="0" baseline="0" dirty="0">
                <a:ln>
                  <a:noFill/>
                </a:ln>
                <a:effectLst/>
                <a:latin typeface="Consolas" panose="020B0609020204030204" pitchFamily="49" charset="0"/>
              </a:rPr>
              <a:t> +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ablaufdatum</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function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getCookie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cookieName</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cookieName</a:t>
            </a:r>
            <a:r>
              <a:rPr kumimoji="0" lang="de-DE" altLang="de-DE" sz="1050" b="0" i="0" u="none" strike="noStrike" cap="none" normalizeH="0" baseline="0" dirty="0">
                <a:ln>
                  <a:noFill/>
                </a:ln>
                <a:effectLst/>
                <a:latin typeface="Consolas" panose="020B0609020204030204" pitchFamily="49" charset="0"/>
              </a:rPr>
              <a:t>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decCookie</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decodeURIComponent</a:t>
            </a:r>
            <a:r>
              <a:rPr kumimoji="0" lang="de-DE" altLang="de-DE" sz="1050" b="0" i="0" u="none" strike="noStrike" cap="none" normalizeH="0" baseline="0" dirty="0">
                <a:ln>
                  <a:noFill/>
                </a:ln>
                <a:effectLst/>
                <a:latin typeface="Consolas" panose="020B0609020204030204" pitchFamily="49" charset="0"/>
              </a:rPr>
              <a:t>(</a:t>
            </a:r>
            <a:r>
              <a:rPr kumimoji="0" lang="de-DE" altLang="de-DE" sz="1050" b="1" i="1" u="none" strike="noStrike" cap="none" normalizeH="0" baseline="0" dirty="0" err="1">
                <a:ln>
                  <a:noFill/>
                </a:ln>
                <a:effectLst/>
                <a:latin typeface="Consolas" panose="020B0609020204030204" pitchFamily="49" charset="0"/>
              </a:rPr>
              <a:t>document</a:t>
            </a:r>
            <a:r>
              <a:rPr kumimoji="0" lang="de-DE" altLang="de-DE" sz="1050" b="0" i="0" u="none" strike="noStrike" cap="none" normalizeH="0" baseline="0" dirty="0" err="1">
                <a:ln>
                  <a:noFill/>
                </a:ln>
                <a:effectLst/>
                <a:latin typeface="Consolas" panose="020B0609020204030204" pitchFamily="49" charset="0"/>
              </a:rPr>
              <a:t>.cookie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arr</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decCookie.split</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for</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i = 0; i &lt; </a:t>
            </a:r>
            <a:r>
              <a:rPr kumimoji="0" lang="de-DE" altLang="de-DE" sz="1050" b="0" i="0" u="none" strike="noStrike" cap="none" normalizeH="0" baseline="0" dirty="0" err="1">
                <a:ln>
                  <a:noFill/>
                </a:ln>
                <a:effectLst/>
                <a:latin typeface="Consolas" panose="020B0609020204030204" pitchFamily="49" charset="0"/>
              </a:rPr>
              <a:t>arr.length</a:t>
            </a:r>
            <a:r>
              <a:rPr kumimoji="0" lang="de-DE" altLang="de-DE" sz="1050" b="0" i="0" u="none" strike="noStrike" cap="none" normalizeH="0" baseline="0" dirty="0">
                <a:ln>
                  <a:noFill/>
                </a:ln>
                <a:effectLst/>
                <a:latin typeface="Consolas" panose="020B0609020204030204" pitchFamily="49" charset="0"/>
              </a:rPr>
              <a:t>; i++)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arr</a:t>
            </a:r>
            <a:r>
              <a:rPr kumimoji="0" lang="de-DE" altLang="de-DE" sz="1050" b="0" i="0" u="none" strike="noStrike" cap="none" normalizeH="0" baseline="0" dirty="0">
                <a:ln>
                  <a:noFill/>
                </a:ln>
                <a:effectLst/>
                <a:latin typeface="Consolas" panose="020B0609020204030204" pitchFamily="49" charset="0"/>
              </a:rPr>
              <a:t>[i];</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while</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inhalt.charAt</a:t>
            </a:r>
            <a:r>
              <a:rPr kumimoji="0" lang="de-DE" altLang="de-DE" sz="1050" b="0" i="0" u="none" strike="noStrike" cap="none" normalizeH="0" baseline="0" dirty="0">
                <a:ln>
                  <a:noFill/>
                </a:ln>
                <a:effectLst/>
                <a:latin typeface="Consolas" panose="020B0609020204030204" pitchFamily="49" charset="0"/>
              </a:rPr>
              <a:t>(0) == '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inhalt.substring</a:t>
            </a:r>
            <a:r>
              <a:rPr kumimoji="0" lang="de-DE" altLang="de-DE" sz="1050" b="0" i="0" u="none" strike="noStrike" cap="none" normalizeH="0" baseline="0" dirty="0">
                <a:ln>
                  <a:noFill/>
                </a:ln>
                <a:effectLst/>
                <a:latin typeface="Consolas" panose="020B0609020204030204" pitchFamily="49" charset="0"/>
              </a:rPr>
              <a:t>(1);</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if</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inhalt.indexOf</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cookieName</a:t>
            </a:r>
            <a:r>
              <a:rPr kumimoji="0" lang="de-DE" altLang="de-DE" sz="1050" b="0" i="0" u="none" strike="noStrike" cap="none" normalizeH="0" baseline="0" dirty="0">
                <a:ln>
                  <a:noFill/>
                </a:ln>
                <a:effectLst/>
                <a:latin typeface="Consolas" panose="020B0609020204030204" pitchFamily="49" charset="0"/>
              </a:rPr>
              <a:t>) == 0)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return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inhalt.substring</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cookieName.length</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return</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05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05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function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checkCookie</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getCookie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getCookie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if</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 &amp;&amp;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else</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prompt("Gib deinen Namen ein:");</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if</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 &amp;&amp;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null)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setCookie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180);</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prompt("Gib deine Lieblingsfarbe ein:");</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if</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 &amp;&amp;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null)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setCookie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180);</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function</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let</a:t>
            </a: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 = "Hallo " + </a:t>
            </a:r>
            <a:r>
              <a:rPr kumimoji="0" lang="de-DE" altLang="de-DE" sz="1050" b="0" i="0" u="none" strike="noStrike" cap="none" normalizeH="0" baseline="0" dirty="0" err="1">
                <a:ln>
                  <a:noFill/>
                </a:ln>
                <a:effectLst/>
                <a:latin typeface="Consolas" panose="020B0609020204030204" pitchFamily="49" charset="0"/>
              </a:rPr>
              <a:t>anwender</a:t>
            </a:r>
            <a:r>
              <a:rPr kumimoji="0" lang="de-DE" altLang="de-DE" sz="1050" b="0" i="0" u="none" strike="noStrike" cap="none" normalizeH="0" baseline="0" dirty="0">
                <a:ln>
                  <a:noFill/>
                </a:ln>
                <a:effectLst/>
                <a:latin typeface="Consolas" panose="020B0609020204030204" pitchFamily="49" charset="0"/>
              </a:rPr>
              <a:t> + "!&lt;</a:t>
            </a:r>
            <a:r>
              <a:rPr kumimoji="0" lang="de-DE" altLang="de-DE" sz="1050" b="0" i="0" u="none" strike="noStrike" cap="none" normalizeH="0" baseline="0" dirty="0" err="1">
                <a:ln>
                  <a:noFill/>
                </a:ln>
                <a:effectLst/>
                <a:latin typeface="Consolas" panose="020B0609020204030204" pitchFamily="49" charset="0"/>
              </a:rPr>
              <a:t>br</a:t>
            </a:r>
            <a:r>
              <a:rPr kumimoji="0" lang="de-DE" altLang="de-DE" sz="1050" b="0" i="0" u="none" strike="noStrike" cap="none" normalizeH="0" baseline="0" dirty="0">
                <a:ln>
                  <a:noFill/>
                </a:ln>
                <a:effectLst/>
                <a:latin typeface="Consolas" panose="020B0609020204030204" pitchFamily="49" charset="0"/>
              </a:rPr>
              <a:t>&gt;";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 += "Ihre Lieblingsfarbe ist " + </a:t>
            </a:r>
            <a:r>
              <a:rPr kumimoji="0" lang="de-DE" altLang="de-DE" sz="1050" b="0" i="0" u="none" strike="noStrike" cap="none" normalizeH="0" baseline="0" dirty="0" err="1">
                <a:ln>
                  <a:noFill/>
                </a:ln>
                <a:effectLst/>
                <a:latin typeface="Consolas" panose="020B0609020204030204" pitchFamily="49" charset="0"/>
              </a:rPr>
              <a:t>farbe</a:t>
            </a:r>
            <a:r>
              <a:rPr kumimoji="0" lang="de-DE" altLang="de-DE" sz="1050" b="0" i="0" u="none" strike="noStrike" cap="none" normalizeH="0" baseline="0" dirty="0">
                <a:ln>
                  <a:noFill/>
                </a:ln>
                <a:effectLst/>
                <a:latin typeface="Consolas" panose="020B0609020204030204" pitchFamily="49" charset="0"/>
              </a:rPr>
              <a:t> +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r>
              <a:rPr kumimoji="0" lang="de-DE" altLang="de-DE" sz="1050" b="0" i="0" u="none" strike="noStrike" cap="none" normalizeH="0" baseline="0" dirty="0" err="1">
                <a:ln>
                  <a:noFill/>
                </a:ln>
                <a:effectLst/>
                <a:latin typeface="Consolas" panose="020B0609020204030204" pitchFamily="49" charset="0"/>
              </a:rPr>
              <a:t>absatz.innerHTML</a:t>
            </a:r>
            <a:r>
              <a:rPr kumimoji="0" lang="de-DE" altLang="de-DE" sz="1050" b="0" i="0" u="none" strike="noStrike" cap="none" normalizeH="0" baseline="0" dirty="0">
                <a:ln>
                  <a:noFill/>
                </a:ln>
                <a:effectLst/>
                <a:latin typeface="Consolas" panose="020B0609020204030204" pitchFamily="49" charset="0"/>
              </a:rPr>
              <a:t> = </a:t>
            </a:r>
            <a:r>
              <a:rPr kumimoji="0" lang="de-DE" altLang="de-DE" sz="1050" b="0" i="0" u="none" strike="noStrike" cap="none" normalizeH="0" baseline="0" dirty="0" err="1">
                <a:ln>
                  <a:noFill/>
                </a:ln>
                <a:effectLst/>
                <a:latin typeface="Consolas" panose="020B0609020204030204" pitchFamily="49" charset="0"/>
              </a:rPr>
              <a:t>ausgabe</a:t>
            </a:r>
            <a:r>
              <a:rPr kumimoji="0" lang="de-DE" altLang="de-DE" sz="1050" b="0" i="0" u="none" strike="noStrike" cap="none" normalizeH="0" baseline="0" dirty="0">
                <a:ln>
                  <a:noFill/>
                </a:ln>
                <a:effectLst/>
                <a:latin typeface="Consolas" panose="020B0609020204030204" pitchFamily="49" charset="0"/>
              </a:rPr>
              <a: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    }</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&lt;/</a:t>
            </a:r>
            <a:r>
              <a:rPr kumimoji="0" lang="de-DE" altLang="de-DE" sz="1050" b="0" i="0" u="none" strike="noStrike" cap="none" normalizeH="0" baseline="0" dirty="0" err="1">
                <a:ln>
                  <a:noFill/>
                </a:ln>
                <a:effectLst/>
                <a:latin typeface="Consolas" panose="020B0609020204030204" pitchFamily="49" charset="0"/>
              </a:rPr>
              <a:t>script</a:t>
            </a:r>
            <a:r>
              <a:rPr kumimoji="0" lang="de-DE" altLang="de-DE" sz="1050" b="0" i="0" u="none" strike="noStrike" cap="none" normalizeH="0" baseline="0" dirty="0">
                <a:ln>
                  <a:noFill/>
                </a:ln>
                <a:effectLst/>
                <a:latin typeface="Consolas" panose="020B0609020204030204" pitchFamily="49" charset="0"/>
              </a:rPr>
              <a:t>&gt;</a:t>
            </a:r>
            <a:br>
              <a:rPr kumimoji="0" lang="de-DE" altLang="de-DE" sz="1050" b="0" i="0" u="none" strike="noStrike" cap="none" normalizeH="0" baseline="0" dirty="0">
                <a:ln>
                  <a:noFill/>
                </a:ln>
                <a:effectLst/>
                <a:latin typeface="Consolas" panose="020B0609020204030204" pitchFamily="49" charset="0"/>
              </a:rPr>
            </a:br>
            <a:r>
              <a:rPr kumimoji="0" lang="de-DE" altLang="de-DE" sz="1050" b="0" i="0" u="none" strike="noStrike" cap="none" normalizeH="0" baseline="0" dirty="0">
                <a:ln>
                  <a:noFill/>
                </a:ln>
                <a:effectLst/>
                <a:latin typeface="Consolas" panose="020B0609020204030204" pitchFamily="49" charset="0"/>
              </a:rPr>
              <a:t>&lt;/</a:t>
            </a:r>
            <a:r>
              <a:rPr kumimoji="0" lang="de-DE" altLang="de-DE" sz="1050" b="0" i="0" u="none" strike="noStrike" cap="none" normalizeH="0" baseline="0" dirty="0" err="1">
                <a:ln>
                  <a:noFill/>
                </a:ln>
                <a:effectLst/>
                <a:latin typeface="Consolas" panose="020B0609020204030204" pitchFamily="49" charset="0"/>
              </a:rPr>
              <a:t>body</a:t>
            </a:r>
            <a:r>
              <a:rPr kumimoji="0" lang="de-DE" altLang="de-DE" sz="105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279165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1638154"/>
            <a:ext cx="10293728" cy="480131"/>
          </a:xfrm>
        </p:spPr>
        <p:txBody>
          <a:bodyPr/>
          <a:lstStyle/>
          <a:p>
            <a:pPr marL="342900" indent="-342900">
              <a:buFont typeface="+mj-lt"/>
              <a:buAutoNum type="arabicPeriod"/>
            </a:pPr>
            <a:r>
              <a:rPr lang="de-AT" dirty="0"/>
              <a:t>Gestalte eine Seite, die genau die gleiche Funktion wie das Programm oben hat. Verwende jedoch </a:t>
            </a:r>
            <a:r>
              <a:rPr lang="de-AT" dirty="0" err="1"/>
              <a:t>localStorage</a:t>
            </a:r>
            <a:r>
              <a:rPr lang="de-AT" dirty="0"/>
              <a:t> für die Datenspeicherung</a:t>
            </a:r>
          </a:p>
        </p:txBody>
      </p:sp>
      <p:sp>
        <p:nvSpPr>
          <p:cNvPr id="5" name="Rectangle 1">
            <a:extLst>
              <a:ext uri="{FF2B5EF4-FFF2-40B4-BE49-F238E27FC236}">
                <a16:creationId xmlns:a16="http://schemas.microsoft.com/office/drawing/2014/main" id="{09819C0A-B0B6-4D82-AE94-97A923799EFC}"/>
              </a:ext>
            </a:extLst>
          </p:cNvPr>
          <p:cNvSpPr>
            <a:spLocks noChangeArrowheads="1"/>
          </p:cNvSpPr>
          <p:nvPr/>
        </p:nvSpPr>
        <p:spPr bwMode="auto">
          <a:xfrm>
            <a:off x="109086" y="2827969"/>
            <a:ext cx="11973827" cy="3493971"/>
          </a:xfrm>
          <a:prstGeom prst="rect">
            <a:avLst/>
          </a:prstGeom>
          <a:solidFill>
            <a:schemeClr val="bg1"/>
          </a:solidFill>
          <a:ln>
            <a:solidFill>
              <a:schemeClr val="accent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onload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checkCookie</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absatz</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speichern(</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inh</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.setItem</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bez,inh</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abrufen(</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localStorage</a:t>
            </a:r>
            <a:r>
              <a:rPr kumimoji="0" lang="de-DE" altLang="de-DE" sz="1200" b="0" i="0" u="none" strike="noStrike" cap="none" normalizeH="0" baseline="0" dirty="0" err="1">
                <a:ln>
                  <a:noFill/>
                </a:ln>
                <a:effectLst/>
                <a:latin typeface="Consolas" panose="020B0609020204030204" pitchFamily="49" charset="0"/>
              </a:rPr>
              <a:t>.getItem</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bez</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checkCookie</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abrufen("</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abrufen("</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null &amp;&amp;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null)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"Hallo " +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 += "Ihre Lieblingsfarbe ist " +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absatz.innerHTML</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ausgabe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prompt("Gib deinen Namen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 &amp;&amp;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 null)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speichern("</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anwender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prompt("Gib deine Lieblingsfarbe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 &amp;&amp;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null)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speichern("</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393508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Datenspeicherung: </a:t>
            </a:r>
            <a:r>
              <a:rPr lang="de-AT" sz="3200" dirty="0">
                <a:solidFill>
                  <a:schemeClr val="tx1"/>
                </a:solidFill>
              </a:rPr>
              <a:t>Cookies &amp; </a:t>
            </a:r>
            <a:r>
              <a:rPr lang="de-AT" sz="3200" dirty="0" err="1">
                <a:solidFill>
                  <a:schemeClr val="tx1"/>
                </a:solidFill>
              </a:rPr>
              <a:t>localStorage</a:t>
            </a:r>
            <a:endParaRPr lang="de-AT" dirty="0">
              <a:solidFill>
                <a:schemeClr val="tx1"/>
              </a:solidFill>
            </a:endParaRP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Stark eingeschränkte Möglichkeiten für die Datenspeicherung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4089325"/>
          </a:xfrm>
        </p:spPr>
        <p:txBody>
          <a:bodyPr/>
          <a:lstStyle/>
          <a:p>
            <a:pPr marL="285750" indent="-285750">
              <a:buFont typeface="Arial" panose="020B0604020202020204" pitchFamily="34" charset="0"/>
              <a:buChar char="•"/>
            </a:pPr>
            <a:r>
              <a:rPr lang="de-AT" dirty="0"/>
              <a:t>JS läuft aus Sicherheitsgründen in einer Sandbox = Programme können nur auf Ressourcen zurückgreifen können die ihnen der Browser explizit zur Verfügung stellt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Dateisystem kann nicht verwendet werden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Clientseitig – Daten werden nicht zum Server geschickt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Probleme der vorhandenen Möglichkeiten</a:t>
            </a:r>
          </a:p>
          <a:p>
            <a:pPr marL="742939" lvl="1" indent="-285750">
              <a:buFont typeface="Arial" panose="020B0604020202020204" pitchFamily="34" charset="0"/>
              <a:buChar char="•"/>
            </a:pPr>
            <a:r>
              <a:rPr lang="de-AT" dirty="0"/>
              <a:t>Datenmenge begrenzt</a:t>
            </a:r>
          </a:p>
          <a:p>
            <a:pPr marL="742939" lvl="1" indent="-285750">
              <a:buFont typeface="Arial" panose="020B0604020202020204" pitchFamily="34" charset="0"/>
              <a:buChar char="•"/>
            </a:pPr>
            <a:r>
              <a:rPr lang="de-AT" dirty="0"/>
              <a:t>Nur </a:t>
            </a:r>
            <a:r>
              <a:rPr lang="de-AT" dirty="0" err="1"/>
              <a:t>string</a:t>
            </a:r>
            <a:r>
              <a:rPr lang="de-AT" dirty="0"/>
              <a:t>-Werte verarbeiten (Lösung: mit JSON arbeiten)</a:t>
            </a:r>
          </a:p>
          <a:p>
            <a:pPr marL="742939" lvl="1" indent="-285750">
              <a:buFont typeface="Arial" panose="020B0604020202020204" pitchFamily="34" charset="0"/>
              <a:buChar char="•"/>
            </a:pPr>
            <a:r>
              <a:rPr lang="de-AT" dirty="0"/>
              <a:t>Mangel an Sicherheit -&gt; Daten können ohne große Probleme ausgewertet werden </a:t>
            </a:r>
          </a:p>
          <a:p>
            <a:pPr marL="742939" lvl="1" indent="-285750">
              <a:buFont typeface="Arial" panose="020B0604020202020204" pitchFamily="34" charset="0"/>
              <a:buChar char="•"/>
            </a:pPr>
            <a:r>
              <a:rPr lang="de-AT" b="1" dirty="0"/>
              <a:t>(keine sensible Daten darin abspeichern!!)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2A0C90B-9F9B-452A-B06F-763A884B9D7F}"/>
              </a:ext>
            </a:extLst>
          </p:cNvPr>
          <p:cNvSpPr>
            <a:spLocks noGrp="1"/>
          </p:cNvSpPr>
          <p:nvPr>
            <p:ph type="title"/>
          </p:nvPr>
        </p:nvSpPr>
        <p:spPr/>
        <p:txBody>
          <a:bodyPr anchor="ctr"/>
          <a:lstStyle/>
          <a:p>
            <a:r>
              <a:rPr lang="de-AT" dirty="0">
                <a:latin typeface="Arial" panose="020B0604020202020204" pitchFamily="34" charset="0"/>
                <a:cs typeface="Arial" panose="020B0604020202020204" pitchFamily="34" charset="0"/>
              </a:rPr>
              <a:t>Möglichkeiten der Datenspeicherung über JS</a:t>
            </a:r>
          </a:p>
        </p:txBody>
      </p:sp>
      <p:sp>
        <p:nvSpPr>
          <p:cNvPr id="8" name="Rechteck 7">
            <a:extLst>
              <a:ext uri="{FF2B5EF4-FFF2-40B4-BE49-F238E27FC236}">
                <a16:creationId xmlns:a16="http://schemas.microsoft.com/office/drawing/2014/main" id="{032F62A8-0F98-4D2D-81FC-201854276BB9}"/>
              </a:ext>
            </a:extLst>
          </p:cNvPr>
          <p:cNvSpPr/>
          <p:nvPr/>
        </p:nvSpPr>
        <p:spPr>
          <a:xfrm>
            <a:off x="486032"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7" name="Textfeld 6">
            <a:extLst>
              <a:ext uri="{FF2B5EF4-FFF2-40B4-BE49-F238E27FC236}">
                <a16:creationId xmlns:a16="http://schemas.microsoft.com/office/drawing/2014/main" id="{9003386A-3A9E-4A54-9403-5BAEB48DAF74}"/>
              </a:ext>
            </a:extLst>
          </p:cNvPr>
          <p:cNvSpPr txBox="1"/>
          <p:nvPr/>
        </p:nvSpPr>
        <p:spPr>
          <a:xfrm>
            <a:off x="628646" y="1442907"/>
            <a:ext cx="2349446" cy="3847207"/>
          </a:xfrm>
          <a:prstGeom prst="rect">
            <a:avLst/>
          </a:prstGeom>
          <a:noFill/>
        </p:spPr>
        <p:txBody>
          <a:bodyPr wrap="square" rtlCol="0">
            <a:spAutoFit/>
          </a:bodyPr>
          <a:lstStyle/>
          <a:p>
            <a:pPr algn="l"/>
            <a:r>
              <a:rPr lang="de-DE" b="1" i="0" dirty="0">
                <a:effectLst/>
                <a:latin typeface="+mj-lt"/>
              </a:rPr>
              <a:t>COOKIES</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max. 4KB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Haltbarkeitsdatum wird bei der Erzeugung des Cookies festgelegt</a:t>
            </a:r>
          </a:p>
        </p:txBody>
      </p:sp>
      <p:sp>
        <p:nvSpPr>
          <p:cNvPr id="9" name="Rechteck 8">
            <a:extLst>
              <a:ext uri="{FF2B5EF4-FFF2-40B4-BE49-F238E27FC236}">
                <a16:creationId xmlns:a16="http://schemas.microsoft.com/office/drawing/2014/main" id="{2215A0B8-48C4-4A09-9E9F-79AFE3A8692D}"/>
              </a:ext>
            </a:extLst>
          </p:cNvPr>
          <p:cNvSpPr/>
          <p:nvPr/>
        </p:nvSpPr>
        <p:spPr>
          <a:xfrm>
            <a:off x="3296873" y="1308682"/>
            <a:ext cx="2668228" cy="458039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3900062D-1997-49B0-9B70-E1839EFE2694}"/>
              </a:ext>
            </a:extLst>
          </p:cNvPr>
          <p:cNvSpPr txBox="1"/>
          <p:nvPr/>
        </p:nvSpPr>
        <p:spPr>
          <a:xfrm>
            <a:off x="3439485" y="1442907"/>
            <a:ext cx="2422151" cy="4093428"/>
          </a:xfrm>
          <a:prstGeom prst="rect">
            <a:avLst/>
          </a:prstGeom>
          <a:noFill/>
        </p:spPr>
        <p:txBody>
          <a:bodyPr wrap="square" rtlCol="0">
            <a:spAutoFit/>
          </a:bodyPr>
          <a:lstStyle/>
          <a:p>
            <a:pPr algn="l"/>
            <a:r>
              <a:rPr lang="de-DE" b="1" i="0" dirty="0">
                <a:effectLst/>
                <a:latin typeface="+mj-lt"/>
              </a:rPr>
              <a:t>SESSION STORAGE</a:t>
            </a:r>
          </a:p>
          <a:p>
            <a:pPr algn="l"/>
            <a:endParaRPr lang="de-DE" b="0" i="0" dirty="0">
              <a:effectLst/>
              <a:latin typeface="+mj-lt"/>
            </a:endParaRPr>
          </a:p>
          <a:p>
            <a:pPr algn="l"/>
            <a:r>
              <a:rPr lang="de-DE" sz="1600" b="1" i="0" dirty="0">
                <a:effectLst/>
                <a:latin typeface="+mj-lt"/>
              </a:rPr>
              <a:t>Nutzlast</a:t>
            </a:r>
            <a:br>
              <a:rPr lang="de-DE" sz="1600" b="0" i="0" dirty="0">
                <a:effectLst/>
                <a:latin typeface="+mj-lt"/>
              </a:rPr>
            </a:br>
            <a:r>
              <a:rPr lang="de-DE" sz="1600" b="0" i="0" dirty="0">
                <a:effectLst/>
                <a:latin typeface="+mj-lt"/>
              </a:rPr>
              <a:t>5 bis 10MB</a:t>
            </a:r>
          </a:p>
          <a:p>
            <a:pPr algn="l"/>
            <a:endParaRPr lang="de-DE" sz="1600" b="0" i="0" dirty="0">
              <a:effectLst/>
              <a:latin typeface="+mj-lt"/>
            </a:endParaRPr>
          </a:p>
          <a:p>
            <a:pPr algn="l"/>
            <a:r>
              <a:rPr lang="de-DE" sz="1600" b="1" i="0" dirty="0">
                <a:effectLst/>
                <a:latin typeface="+mj-lt"/>
              </a:rPr>
              <a:t>max. Lebenszeit</a:t>
            </a:r>
            <a:br>
              <a:rPr lang="de-DE" sz="1600" b="0" i="0" dirty="0">
                <a:effectLst/>
                <a:latin typeface="+mj-lt"/>
              </a:rPr>
            </a:br>
            <a:r>
              <a:rPr lang="de-DE" sz="1600" b="0" i="0" dirty="0">
                <a:effectLst/>
                <a:latin typeface="+mj-lt"/>
              </a:rPr>
              <a:t>bis Seite geschlossen wird</a:t>
            </a:r>
          </a:p>
          <a:p>
            <a:pPr algn="l"/>
            <a:endParaRPr lang="de-DE" sz="1600" b="0" i="0" dirty="0">
              <a:effectLst/>
              <a:latin typeface="+mj-lt"/>
            </a:endParaRPr>
          </a:p>
          <a:p>
            <a:pPr algn="l"/>
            <a:r>
              <a:rPr lang="de-DE" sz="1600" b="1" i="0" dirty="0">
                <a:effectLst/>
                <a:latin typeface="+mj-lt"/>
              </a:rPr>
              <a:t>Geltungsbereich</a:t>
            </a:r>
            <a:br>
              <a:rPr lang="de-DE" sz="1600" b="0" i="0" dirty="0">
                <a:effectLst/>
                <a:latin typeface="+mj-lt"/>
              </a:rPr>
            </a:br>
            <a:r>
              <a:rPr lang="de-DE" sz="1600" b="0" i="0" dirty="0">
                <a:effectLst/>
                <a:latin typeface="+mj-lt"/>
              </a:rPr>
              <a:t>ein individuelles Browserfenster / Tab</a:t>
            </a:r>
          </a:p>
          <a:p>
            <a:pPr algn="l"/>
            <a:endParaRPr lang="de-DE" sz="1600" b="0" i="0" dirty="0">
              <a:effectLst/>
              <a:latin typeface="+mj-lt"/>
            </a:endParaRPr>
          </a:p>
          <a:p>
            <a:pPr algn="l"/>
            <a:r>
              <a:rPr lang="de-DE" sz="1600" b="0" i="0" dirty="0">
                <a:effectLst/>
                <a:latin typeface="+mj-lt"/>
              </a:rPr>
              <a:t>Wird beim Schließen des Browserfensters automatisch gelöscht</a:t>
            </a:r>
          </a:p>
        </p:txBody>
      </p:sp>
      <p:sp>
        <p:nvSpPr>
          <p:cNvPr id="11" name="Rechteck 10">
            <a:extLst>
              <a:ext uri="{FF2B5EF4-FFF2-40B4-BE49-F238E27FC236}">
                <a16:creationId xmlns:a16="http://schemas.microsoft.com/office/drawing/2014/main" id="{A69F1A1F-EAF6-49EE-8D16-A153C9055348}"/>
              </a:ext>
            </a:extLst>
          </p:cNvPr>
          <p:cNvSpPr/>
          <p:nvPr/>
        </p:nvSpPr>
        <p:spPr>
          <a:xfrm>
            <a:off x="6107713"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2" name="Textfeld 11">
            <a:extLst>
              <a:ext uri="{FF2B5EF4-FFF2-40B4-BE49-F238E27FC236}">
                <a16:creationId xmlns:a16="http://schemas.microsoft.com/office/drawing/2014/main" id="{2ADD1640-0D35-4FC5-B37D-B46A7CD4B5DE}"/>
              </a:ext>
            </a:extLst>
          </p:cNvPr>
          <p:cNvSpPr txBox="1"/>
          <p:nvPr/>
        </p:nvSpPr>
        <p:spPr>
          <a:xfrm>
            <a:off x="6250327" y="1442907"/>
            <a:ext cx="2399780" cy="3847207"/>
          </a:xfrm>
          <a:prstGeom prst="rect">
            <a:avLst/>
          </a:prstGeom>
          <a:noFill/>
        </p:spPr>
        <p:txBody>
          <a:bodyPr wrap="square" rtlCol="0">
            <a:spAutoFit/>
          </a:bodyPr>
          <a:lstStyle/>
          <a:p>
            <a:pPr algn="l"/>
            <a:r>
              <a:rPr lang="de-DE" b="1" i="0" dirty="0">
                <a:effectLst/>
                <a:latin typeface="+mj-lt"/>
              </a:rPr>
              <a:t>LOCAL STORAGE</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5 bis 10MB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
        <p:nvSpPr>
          <p:cNvPr id="13" name="Rechteck 12">
            <a:extLst>
              <a:ext uri="{FF2B5EF4-FFF2-40B4-BE49-F238E27FC236}">
                <a16:creationId xmlns:a16="http://schemas.microsoft.com/office/drawing/2014/main" id="{11C3F18F-7ECE-42CE-A3A8-4C6D314BF822}"/>
              </a:ext>
            </a:extLst>
          </p:cNvPr>
          <p:cNvSpPr/>
          <p:nvPr/>
        </p:nvSpPr>
        <p:spPr>
          <a:xfrm>
            <a:off x="8931926" y="1308681"/>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4" name="Textfeld 13">
            <a:extLst>
              <a:ext uri="{FF2B5EF4-FFF2-40B4-BE49-F238E27FC236}">
                <a16:creationId xmlns:a16="http://schemas.microsoft.com/office/drawing/2014/main" id="{8F0ADF7E-96E0-4D76-ADEC-A895863A176F}"/>
              </a:ext>
            </a:extLst>
          </p:cNvPr>
          <p:cNvSpPr txBox="1"/>
          <p:nvPr/>
        </p:nvSpPr>
        <p:spPr>
          <a:xfrm>
            <a:off x="9066149" y="1431991"/>
            <a:ext cx="2399780" cy="3847207"/>
          </a:xfrm>
          <a:prstGeom prst="rect">
            <a:avLst/>
          </a:prstGeom>
          <a:noFill/>
        </p:spPr>
        <p:txBody>
          <a:bodyPr wrap="square" rtlCol="0">
            <a:spAutoFit/>
          </a:bodyPr>
          <a:lstStyle/>
          <a:p>
            <a:pPr algn="l"/>
            <a:r>
              <a:rPr lang="de-DE" b="1" i="0" dirty="0">
                <a:effectLst/>
                <a:latin typeface="+mj-lt"/>
              </a:rPr>
              <a:t>INDEXEDDB</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250MB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Tree>
    <p:extLst>
      <p:ext uri="{BB962C8B-B14F-4D97-AF65-F5344CB8AC3E}">
        <p14:creationId xmlns:p14="http://schemas.microsoft.com/office/powerpoint/2010/main" val="41648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Cookies verwenden</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446550"/>
          </a:xfrm>
        </p:spPr>
        <p:txBody>
          <a:bodyPr/>
          <a:lstStyle/>
          <a:p>
            <a:pPr>
              <a:buFont typeface="Arial" panose="020B0604020202020204" pitchFamily="34" charset="0"/>
              <a:buChar char="•"/>
            </a:pPr>
            <a:r>
              <a:rPr lang="de-AT" dirty="0"/>
              <a:t>Hinweis: keine Cookies von lokalen Seiten</a:t>
            </a:r>
          </a:p>
          <a:p>
            <a:pPr>
              <a:buFont typeface="Arial" panose="020B0604020202020204" pitchFamily="34" charset="0"/>
              <a:buChar char="•"/>
            </a:pPr>
            <a:r>
              <a:rPr lang="de-AT" dirty="0"/>
              <a:t>Key-Value Speicher</a:t>
            </a:r>
          </a:p>
          <a:p>
            <a:pPr>
              <a:buFont typeface="Arial" panose="020B0604020202020204" pitchFamily="34" charset="0"/>
              <a:buChar char="•"/>
            </a:pPr>
            <a:r>
              <a:rPr lang="de-AT" dirty="0"/>
              <a:t>Ohne Pfad setzt der Browser das Cookie immer für die aktuelle Seite</a:t>
            </a:r>
          </a:p>
          <a:p>
            <a:pPr>
              <a:buFont typeface="Arial" panose="020B0604020202020204" pitchFamily="34" charset="0"/>
              <a:buChar char="•"/>
            </a:pPr>
            <a:r>
              <a:rPr lang="de-AT" b="1" dirty="0"/>
              <a:t>Anwendungsfall</a:t>
            </a:r>
            <a:r>
              <a:rPr lang="de-AT" dirty="0"/>
              <a:t>: Login, Warenkorb</a:t>
            </a:r>
          </a:p>
        </p:txBody>
      </p:sp>
      <p:sp>
        <p:nvSpPr>
          <p:cNvPr id="4" name="Rectangle 1">
            <a:extLst>
              <a:ext uri="{FF2B5EF4-FFF2-40B4-BE49-F238E27FC236}">
                <a16:creationId xmlns:a16="http://schemas.microsoft.com/office/drawing/2014/main" id="{9D63A9FB-5DD0-40A0-BEC3-BA169AA08E12}"/>
              </a:ext>
            </a:extLst>
          </p:cNvPr>
          <p:cNvSpPr>
            <a:spLocks noChangeArrowheads="1"/>
          </p:cNvSpPr>
          <p:nvPr/>
        </p:nvSpPr>
        <p:spPr bwMode="auto">
          <a:xfrm>
            <a:off x="5910943" y="1293363"/>
            <a:ext cx="6131807" cy="646331"/>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effectLst/>
                <a:latin typeface="Consolas" panose="020B0609020204030204" pitchFamily="49" charset="0"/>
              </a:rPr>
              <a:t>// Cookies unter document.cookie erreichbar</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neuen Wert zuweisen: Name des Cookies deklarieren und String setzen</a:t>
            </a:r>
            <a:br>
              <a:rPr kumimoji="0" lang="de-DE" altLang="de-DE" sz="1200" b="0" i="0" u="none" strike="noStrike" cap="none" normalizeH="0" baseline="0">
                <a:ln>
                  <a:noFill/>
                </a:ln>
                <a:effectLst/>
                <a:latin typeface="Consolas" panose="020B0609020204030204" pitchFamily="49" charset="0"/>
              </a:rPr>
            </a:br>
            <a:r>
              <a:rPr kumimoji="0" lang="de-DE" altLang="de-DE" sz="1200" b="1" i="1" u="none" strike="noStrike" cap="none" normalizeH="0" baseline="0">
                <a:ln>
                  <a:noFill/>
                </a:ln>
                <a:effectLst/>
                <a:latin typeface="Consolas" panose="020B0609020204030204" pitchFamily="49" charset="0"/>
              </a:rPr>
              <a:t>document</a:t>
            </a:r>
            <a:r>
              <a:rPr kumimoji="0" lang="de-DE" altLang="de-DE" sz="1200" b="0" i="0" u="none" strike="noStrike" cap="none" normalizeH="0" baseline="0">
                <a:ln>
                  <a:noFill/>
                </a:ln>
                <a:effectLst/>
                <a:latin typeface="Consolas" panose="020B0609020204030204" pitchFamily="49" charset="0"/>
              </a:rPr>
              <a:t>.cookie = "meinCookie=Hier steht ein beliebiger Wert.";</a:t>
            </a: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3956882" y="3513284"/>
            <a:ext cx="8085868" cy="2492990"/>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setCookie</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a:t>
            </a:r>
            <a:r>
              <a:rPr lang="de-DE" altLang="de-DE" sz="1200" dirty="0" err="1">
                <a:latin typeface="Consolas" panose="020B0609020204030204" pitchFamily="49" charset="0"/>
              </a:rPr>
              <a:t>dauer</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neues Objekt vom Typ Date</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datum</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Date();</a:t>
            </a:r>
            <a:br>
              <a:rPr lang="de-DE" altLang="de-DE" sz="1200" dirty="0">
                <a:latin typeface="Consolas" panose="020B0609020204030204" pitchFamily="49" charset="0"/>
              </a:rPr>
            </a:br>
            <a:r>
              <a:rPr lang="de-DE" altLang="de-DE" sz="1200" dirty="0">
                <a:latin typeface="Consolas" panose="020B0609020204030204" pitchFamily="49" charset="0"/>
              </a:rPr>
              <a:t>    // gewünschtes Ablaufdatum festlegen</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setTime</a:t>
            </a:r>
            <a:r>
              <a:rPr lang="de-DE" altLang="de-DE" sz="1200" dirty="0">
                <a:latin typeface="Consolas" panose="020B0609020204030204" pitchFamily="49" charset="0"/>
              </a:rPr>
              <a:t> ermöglicht es, einen neuen Zeitpunkt vorzugeben</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getTime</a:t>
            </a:r>
            <a:r>
              <a:rPr lang="de-DE" altLang="de-DE" sz="1200" dirty="0">
                <a:latin typeface="Consolas" panose="020B0609020204030204" pitchFamily="49" charset="0"/>
              </a:rPr>
              <a:t>() = aktuelles Datum plus gewünschte Dauer in Millisekunden</a:t>
            </a:r>
            <a:br>
              <a:rPr lang="de-DE" altLang="de-DE" sz="1200" dirty="0">
                <a:latin typeface="Consolas" panose="020B0609020204030204" pitchFamily="49" charset="0"/>
              </a:rPr>
            </a:br>
            <a:r>
              <a:rPr lang="de-DE" altLang="de-DE" sz="1200" dirty="0">
                <a:latin typeface="Consolas" panose="020B0609020204030204" pitchFamily="49" charset="0"/>
              </a:rPr>
              <a:t>    // Da Dauer in Tagen sinnvoller =&gt; 24 h * 60 min * 60 sec * 1000 =&gt; Wert in Millisekunden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datum.setTime</a:t>
            </a:r>
            <a:r>
              <a:rPr lang="de-DE" altLang="de-DE" sz="1200" dirty="0">
                <a:latin typeface="Consolas" panose="020B0609020204030204" pitchFamily="49" charset="0"/>
              </a:rPr>
              <a:t>(</a:t>
            </a:r>
            <a:r>
              <a:rPr lang="de-DE" altLang="de-DE" sz="1200" dirty="0" err="1">
                <a:latin typeface="Consolas" panose="020B0609020204030204" pitchFamily="49" charset="0"/>
              </a:rPr>
              <a:t>datum.getTime</a:t>
            </a:r>
            <a:r>
              <a:rPr lang="de-DE" altLang="de-DE" sz="1200" dirty="0">
                <a:latin typeface="Consolas" panose="020B0609020204030204" pitchFamily="49" charset="0"/>
              </a:rPr>
              <a:t>() + (</a:t>
            </a:r>
            <a:r>
              <a:rPr lang="de-DE" altLang="de-DE" sz="1200" dirty="0" err="1">
                <a:latin typeface="Consolas" panose="020B0609020204030204" pitchFamily="49" charset="0"/>
              </a:rPr>
              <a:t>dauer</a:t>
            </a:r>
            <a:r>
              <a:rPr lang="de-DE" altLang="de-DE" sz="1200" dirty="0">
                <a:latin typeface="Consolas" panose="020B0609020204030204" pitchFamily="49" charset="0"/>
              </a:rPr>
              <a:t>*24*60*60*1000));</a:t>
            </a:r>
            <a:br>
              <a:rPr lang="de-DE" altLang="de-DE" sz="1200" dirty="0">
                <a:latin typeface="Consolas" panose="020B0609020204030204" pitchFamily="49" charset="0"/>
              </a:rPr>
            </a:br>
            <a:r>
              <a:rPr lang="de-DE" altLang="de-DE" sz="1200" dirty="0">
                <a:latin typeface="Consolas" panose="020B0609020204030204" pitchFamily="49" charset="0"/>
              </a:rPr>
              <a:t>    // für gewünschtes Format </a:t>
            </a:r>
            <a:r>
              <a:rPr lang="de-DE" altLang="de-DE" sz="1200" dirty="0" err="1">
                <a:latin typeface="Consolas" panose="020B0609020204030204" pitchFamily="49" charset="0"/>
              </a:rPr>
              <a:t>toGMTString</a:t>
            </a:r>
            <a:r>
              <a:rPr lang="de-DE" altLang="de-DE" sz="1200" dirty="0">
                <a:latin typeface="Consolas" panose="020B0609020204030204" pitchFamily="49" charset="0"/>
              </a:rPr>
              <a:t>() Methode</a:t>
            </a:r>
            <a:br>
              <a:rPr lang="de-DE" altLang="de-DE" sz="1200" dirty="0">
                <a:latin typeface="Consolas" panose="020B0609020204030204" pitchFamily="49" charset="0"/>
              </a:rPr>
            </a:br>
            <a:r>
              <a:rPr lang="de-DE" altLang="de-DE" sz="1200" dirty="0">
                <a:latin typeface="Consolas" panose="020B0609020204030204" pitchFamily="49" charset="0"/>
              </a:rPr>
              <a:t>    // für Ablaufdatum </a:t>
            </a:r>
            <a:r>
              <a:rPr lang="de-DE" altLang="de-DE" sz="1200" dirty="0" err="1">
                <a:latin typeface="Consolas" panose="020B0609020204030204" pitchFamily="49" charset="0"/>
              </a:rPr>
              <a:t>expires</a:t>
            </a:r>
            <a:r>
              <a:rPr lang="de-DE" altLang="de-DE" sz="1200" dirty="0">
                <a:latin typeface="Consolas" panose="020B0609020204030204" pitchFamily="49" charset="0"/>
              </a:rPr>
              <a:t> vor Methode stellen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ablaufdatum</a:t>
            </a:r>
            <a:r>
              <a:rPr lang="de-DE" altLang="de-DE" sz="1200" dirty="0">
                <a:latin typeface="Consolas" panose="020B0609020204030204" pitchFamily="49" charset="0"/>
              </a:rPr>
              <a:t> = "</a:t>
            </a:r>
            <a:r>
              <a:rPr lang="de-DE" altLang="de-DE" sz="1200" dirty="0" err="1">
                <a:latin typeface="Consolas" panose="020B0609020204030204" pitchFamily="49" charset="0"/>
              </a:rPr>
              <a:t>expires</a:t>
            </a:r>
            <a:r>
              <a:rPr lang="de-DE" altLang="de-DE" sz="1200" dirty="0">
                <a:latin typeface="Consolas" panose="020B0609020204030204" pitchFamily="49" charset="0"/>
              </a:rPr>
              <a:t>=" + </a:t>
            </a:r>
            <a:r>
              <a:rPr lang="de-DE" altLang="de-DE" sz="1200" dirty="0" err="1">
                <a:latin typeface="Consolas" panose="020B0609020204030204" pitchFamily="49" charset="0"/>
              </a:rPr>
              <a:t>datum.toGMTString</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document.cookie</a:t>
            </a:r>
            <a:r>
              <a:rPr lang="de-DE" altLang="de-DE" sz="1200" dirty="0">
                <a:latin typeface="Consolas" panose="020B0609020204030204" pitchFamily="49" charset="0"/>
              </a:rPr>
              <a:t> = </a:t>
            </a:r>
            <a:r>
              <a:rPr lang="de-DE" altLang="de-DE" sz="1200" dirty="0" err="1">
                <a:latin typeface="Consolas" panose="020B0609020204030204" pitchFamily="49" charset="0"/>
              </a:rPr>
              <a:t>cookieName</a:t>
            </a:r>
            <a:r>
              <a:rPr lang="de-DE" altLang="de-DE" sz="1200" dirty="0">
                <a:latin typeface="Consolas" panose="020B0609020204030204" pitchFamily="49" charset="0"/>
              </a:rPr>
              <a:t> + "=" + </a:t>
            </a:r>
            <a:r>
              <a:rPr lang="de-DE" altLang="de-DE" sz="1200" dirty="0" err="1">
                <a:latin typeface="Consolas" panose="020B0609020204030204" pitchFamily="49" charset="0"/>
              </a:rPr>
              <a:t>inhalt</a:t>
            </a:r>
            <a:r>
              <a:rPr lang="de-DE" altLang="de-DE" sz="1200" dirty="0">
                <a:latin typeface="Consolas" panose="020B0609020204030204" pitchFamily="49" charset="0"/>
              </a:rPr>
              <a:t> + ";" + </a:t>
            </a:r>
            <a:r>
              <a:rPr lang="de-DE" altLang="de-DE" sz="1200" dirty="0" err="1">
                <a:latin typeface="Consolas" panose="020B0609020204030204" pitchFamily="49" charset="0"/>
              </a:rPr>
              <a:t>ablaufdatum</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6" name="Textplatzhalter 2">
            <a:extLst>
              <a:ext uri="{FF2B5EF4-FFF2-40B4-BE49-F238E27FC236}">
                <a16:creationId xmlns:a16="http://schemas.microsoft.com/office/drawing/2014/main" id="{E733D616-AB59-4ADB-AEDE-F3D96544F3B9}"/>
              </a:ext>
            </a:extLst>
          </p:cNvPr>
          <p:cNvSpPr txBox="1">
            <a:spLocks/>
          </p:cNvSpPr>
          <p:nvPr/>
        </p:nvSpPr>
        <p:spPr>
          <a:xfrm>
            <a:off x="91886" y="3138492"/>
            <a:ext cx="4765864"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Cookie in einer Funktion erstellen mit Ablaufdatum</a:t>
            </a:r>
          </a:p>
        </p:txBody>
      </p:sp>
    </p:spTree>
    <p:extLst>
      <p:ext uri="{BB962C8B-B14F-4D97-AF65-F5344CB8AC3E}">
        <p14:creationId xmlns:p14="http://schemas.microsoft.com/office/powerpoint/2010/main" val="9627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923EA-0E65-48C9-BB3E-ACF6089AFE21}"/>
              </a:ext>
            </a:extLst>
          </p:cNvPr>
          <p:cNvSpPr>
            <a:spLocks noGrp="1"/>
          </p:cNvSpPr>
          <p:nvPr>
            <p:ph type="title"/>
          </p:nvPr>
        </p:nvSpPr>
        <p:spPr/>
        <p:txBody>
          <a:bodyPr/>
          <a:lstStyle/>
          <a:p>
            <a:r>
              <a:rPr lang="de-AT" dirty="0"/>
              <a:t>Cookie abfragen</a:t>
            </a:r>
          </a:p>
        </p:txBody>
      </p:sp>
      <p:sp>
        <p:nvSpPr>
          <p:cNvPr id="4" name="Rectangle 1">
            <a:extLst>
              <a:ext uri="{FF2B5EF4-FFF2-40B4-BE49-F238E27FC236}">
                <a16:creationId xmlns:a16="http://schemas.microsoft.com/office/drawing/2014/main" id="{D9B29BDB-AFF8-4EDF-A702-70392FDE5F2C}"/>
              </a:ext>
            </a:extLst>
          </p:cNvPr>
          <p:cNvSpPr>
            <a:spLocks noChangeArrowheads="1"/>
          </p:cNvSpPr>
          <p:nvPr/>
        </p:nvSpPr>
        <p:spPr bwMode="auto">
          <a:xfrm>
            <a:off x="1202936" y="974599"/>
            <a:ext cx="10039928" cy="5447645"/>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getCookie</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cookieName</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 um Inhalt des Cookie zu ermitteln = Eigenschaft </a:t>
            </a:r>
            <a:r>
              <a:rPr lang="de-DE" altLang="de-DE" sz="1200" dirty="0" err="1">
                <a:latin typeface="Consolas" panose="020B0609020204030204" pitchFamily="49" charset="0"/>
              </a:rPr>
              <a:t>document.cookie</a:t>
            </a:r>
            <a:br>
              <a:rPr lang="de-DE" altLang="de-DE" sz="1200" dirty="0">
                <a:latin typeface="Consolas" panose="020B0609020204030204" pitchFamily="49" charset="0"/>
              </a:rPr>
            </a:br>
            <a:r>
              <a:rPr lang="de-DE" altLang="de-DE" sz="1200" dirty="0">
                <a:latin typeface="Consolas" panose="020B0609020204030204" pitchFamily="49" charset="0"/>
              </a:rPr>
              <a:t>     * um ev. vorhandene Umlaute oder Sonderzeichen richtig darzustellen Methode </a:t>
            </a:r>
            <a:r>
              <a:rPr lang="de-DE" altLang="de-DE" sz="1200" dirty="0" err="1">
                <a:latin typeface="Consolas" panose="020B0609020204030204" pitchFamily="49" charset="0"/>
              </a:rPr>
              <a:t>decodeURIComponent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man erhält kompletten Cookie String mit Namen, Inhalt, Ablaufdatum und Pfadnamen falls vorhanden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decCookie</a:t>
            </a:r>
            <a:r>
              <a:rPr lang="de-DE" altLang="de-DE" sz="1200" dirty="0">
                <a:latin typeface="Consolas" panose="020B0609020204030204" pitchFamily="49" charset="0"/>
              </a:rPr>
              <a:t> = </a:t>
            </a:r>
            <a:r>
              <a:rPr lang="de-DE" altLang="de-DE" sz="1200" dirty="0" err="1">
                <a:latin typeface="Consolas" panose="020B0609020204030204" pitchFamily="49" charset="0"/>
              </a:rPr>
              <a:t>decodeURIComponent</a:t>
            </a:r>
            <a:r>
              <a:rPr lang="de-DE" altLang="de-DE" sz="1200" dirty="0">
                <a:latin typeface="Consolas" panose="020B0609020204030204" pitchFamily="49" charset="0"/>
              </a:rPr>
              <a:t>(</a:t>
            </a:r>
            <a:r>
              <a:rPr lang="de-DE" altLang="de-DE" sz="1200" dirty="0" err="1">
                <a:latin typeface="Consolas" panose="020B0609020204030204" pitchFamily="49" charset="0"/>
              </a:rPr>
              <a:t>document.cookie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kompletten Cookie String in einer Zeichenkette</a:t>
            </a:r>
            <a:br>
              <a:rPr lang="de-DE" altLang="de-DE" sz="1200" dirty="0">
                <a:latin typeface="Consolas" panose="020B0609020204030204" pitchFamily="49" charset="0"/>
              </a:rPr>
            </a:br>
            <a:r>
              <a:rPr lang="de-DE" altLang="de-DE" sz="1200" dirty="0">
                <a:latin typeface="Consolas" panose="020B0609020204030204" pitchFamily="49" charset="0"/>
              </a:rPr>
              <a:t>     * Methode </a:t>
            </a:r>
            <a:r>
              <a:rPr lang="de-DE" altLang="de-DE" sz="1200" dirty="0" err="1">
                <a:latin typeface="Consolas" panose="020B0609020204030204" pitchFamily="49" charset="0"/>
              </a:rPr>
              <a:t>split</a:t>
            </a:r>
            <a:r>
              <a:rPr lang="de-DE" altLang="de-DE" sz="1200" dirty="0">
                <a:latin typeface="Consolas" panose="020B0609020204030204" pitchFamily="49" charset="0"/>
              </a:rPr>
              <a:t>(';') zerteilt Zeichenkette und erzeugt ein Array dessen Felder die Inhalte</a:t>
            </a:r>
            <a:br>
              <a:rPr lang="de-DE" altLang="de-DE" sz="1200" dirty="0">
                <a:latin typeface="Consolas" panose="020B0609020204030204" pitchFamily="49" charset="0"/>
              </a:rPr>
            </a:br>
            <a:r>
              <a:rPr lang="de-DE" altLang="de-DE" sz="1200" dirty="0">
                <a:latin typeface="Consolas" panose="020B0609020204030204" pitchFamily="49" charset="0"/>
              </a:rPr>
              <a:t>     * Der Bereiche zwischen den Semikolons enthalten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arr</a:t>
            </a:r>
            <a:r>
              <a:rPr lang="de-DE" altLang="de-DE" sz="1200" dirty="0">
                <a:latin typeface="Consolas" panose="020B0609020204030204" pitchFamily="49" charset="0"/>
              </a:rPr>
              <a:t> = </a:t>
            </a:r>
            <a:r>
              <a:rPr lang="de-DE" altLang="de-DE" sz="1200" dirty="0" err="1">
                <a:latin typeface="Consolas" panose="020B0609020204030204" pitchFamily="49" charset="0"/>
              </a:rPr>
              <a:t>decCookie.split</a:t>
            </a: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arr.length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 </a:t>
            </a:r>
            <a:r>
              <a:rPr lang="de-DE" altLang="de-DE" sz="1200" dirty="0" err="1">
                <a:latin typeface="Consolas" panose="020B0609020204030204" pitchFamily="49" charset="0"/>
              </a:rPr>
              <a:t>arr</a:t>
            </a:r>
            <a:r>
              <a:rPr lang="de-DE" altLang="de-DE" sz="1200" dirty="0">
                <a:latin typeface="Consolas" panose="020B0609020204030204" pitchFamily="49" charset="0"/>
              </a:rPr>
              <a:t>[i];</a:t>
            </a:r>
            <a:br>
              <a:rPr lang="de-DE" altLang="de-DE" sz="1200" dirty="0">
                <a:latin typeface="Consolas" panose="020B0609020204030204" pitchFamily="49" charset="0"/>
              </a:rPr>
            </a:br>
            <a:r>
              <a:rPr lang="de-DE" altLang="de-DE" sz="1200" dirty="0">
                <a:latin typeface="Consolas" panose="020B0609020204030204" pitchFamily="49" charset="0"/>
              </a:rPr>
              <a:t>        /* Für Überprüfung hilfreich, alle Leerzeichen, die eventuell am</a:t>
            </a:r>
            <a:br>
              <a:rPr lang="de-DE" altLang="de-DE" sz="1200" dirty="0">
                <a:latin typeface="Consolas" panose="020B0609020204030204" pitchFamily="49" charset="0"/>
              </a:rPr>
            </a:br>
            <a:r>
              <a:rPr lang="de-DE" altLang="de-DE" sz="1200" dirty="0">
                <a:latin typeface="Consolas" panose="020B0609020204030204" pitchFamily="49" charset="0"/>
              </a:rPr>
              <a:t>         * Anfang des Array-Feldes vorhanden sind zu entfernen mit </a:t>
            </a:r>
            <a:r>
              <a:rPr lang="de-DE" altLang="de-DE" sz="1200" dirty="0" err="1">
                <a:latin typeface="Consolas" panose="020B0609020204030204" pitchFamily="49" charset="0"/>
              </a:rPr>
              <a:t>while</a:t>
            </a:r>
            <a:r>
              <a:rPr lang="de-DE" altLang="de-DE" sz="1200" dirty="0">
                <a:latin typeface="Consolas" panose="020B0609020204030204" pitchFamily="49" charset="0"/>
              </a:rPr>
              <a:t> und </a:t>
            </a:r>
            <a:r>
              <a:rPr lang="de-DE" altLang="de-DE" sz="1200" dirty="0" err="1">
                <a:latin typeface="Consolas" panose="020B0609020204030204" pitchFamily="49" charset="0"/>
              </a:rPr>
              <a:t>substring</a:t>
            </a:r>
            <a:r>
              <a:rPr lang="de-DE" altLang="de-DE" sz="1200" dirty="0">
                <a:latin typeface="Consolas" panose="020B0609020204030204" pitchFamily="49" charset="0"/>
              </a:rPr>
              <a:t>()-Methode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a:t>
            </a:r>
            <a:r>
              <a:rPr lang="de-DE" altLang="de-DE" sz="1200" dirty="0" err="1">
                <a:latin typeface="Consolas" panose="020B0609020204030204" pitchFamily="49" charset="0"/>
              </a:rPr>
              <a:t>inhalt.charAt</a:t>
            </a:r>
            <a:r>
              <a:rPr lang="de-DE" altLang="de-DE" sz="1200" dirty="0">
                <a:latin typeface="Consolas" panose="020B0609020204030204" pitchFamily="49" charset="0"/>
              </a:rPr>
              <a:t>(0) == '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 </a:t>
            </a:r>
            <a:r>
              <a:rPr lang="de-DE" altLang="de-DE" sz="1200" dirty="0" err="1">
                <a:latin typeface="Consolas" panose="020B0609020204030204" pitchFamily="49" charset="0"/>
              </a:rPr>
              <a:t>inhalt.substring</a:t>
            </a:r>
            <a:r>
              <a:rPr lang="de-DE" altLang="de-DE" sz="1200" dirty="0">
                <a:latin typeface="Consolas" panose="020B0609020204030204" pitchFamily="49" charset="0"/>
              </a:rPr>
              <a:t>(1);</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Wenn Variable mit </a:t>
            </a:r>
            <a:r>
              <a:rPr lang="de-DE" altLang="de-DE" sz="1200" dirty="0" err="1">
                <a:latin typeface="Consolas" panose="020B0609020204030204" pitchFamily="49" charset="0"/>
              </a:rPr>
              <a:t>cookieName</a:t>
            </a:r>
            <a:r>
              <a:rPr lang="de-DE" altLang="de-DE" sz="1200" dirty="0">
                <a:latin typeface="Consolas" panose="020B0609020204030204" pitchFamily="49" charset="0"/>
              </a:rPr>
              <a:t> existiert =&gt; Name des Cookies</a:t>
            </a:r>
            <a:br>
              <a:rPr lang="de-DE" altLang="de-DE" sz="1200" dirty="0">
                <a:latin typeface="Consolas" panose="020B0609020204030204" pitchFamily="49" charset="0"/>
              </a:rPr>
            </a:br>
            <a:r>
              <a:rPr lang="de-DE" altLang="de-DE" sz="1200" dirty="0">
                <a:latin typeface="Consolas" panose="020B0609020204030204" pitchFamily="49" charset="0"/>
              </a:rPr>
              <a:t>         * Überprüfung mit </a:t>
            </a:r>
            <a:r>
              <a:rPr lang="de-DE" altLang="de-DE" sz="1200" dirty="0" err="1">
                <a:latin typeface="Consolas" panose="020B0609020204030204" pitchFamily="49" charset="0"/>
              </a:rPr>
              <a:t>indexOf</a:t>
            </a:r>
            <a:r>
              <a:rPr lang="de-DE" altLang="de-DE" sz="1200" dirty="0">
                <a:latin typeface="Consolas" panose="020B0609020204030204" pitchFamily="49" charset="0"/>
              </a:rPr>
              <a:t>() Methode ob dieser </a:t>
            </a:r>
            <a:r>
              <a:rPr lang="de-DE" altLang="de-DE" sz="1200" dirty="0" err="1">
                <a:latin typeface="Consolas" panose="020B0609020204030204" pitchFamily="49" charset="0"/>
              </a:rPr>
              <a:t>Ausruck</a:t>
            </a:r>
            <a:r>
              <a:rPr lang="de-DE" altLang="de-DE" sz="1200" dirty="0">
                <a:latin typeface="Consolas" panose="020B0609020204030204" pitchFamily="49" charset="0"/>
              </a:rPr>
              <a:t> zu Beginn der aktuellen</a:t>
            </a:r>
            <a:br>
              <a:rPr lang="de-DE" altLang="de-DE" sz="1200" dirty="0">
                <a:latin typeface="Consolas" panose="020B0609020204030204" pitchFamily="49" charset="0"/>
              </a:rPr>
            </a:br>
            <a:r>
              <a:rPr lang="de-DE" altLang="de-DE" sz="1200" dirty="0">
                <a:latin typeface="Consolas" panose="020B0609020204030204" pitchFamily="49" charset="0"/>
              </a:rPr>
              <a:t>         * Zeichenkette steht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inhalt.indexOf</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 0) {</a:t>
            </a:r>
            <a:br>
              <a:rPr lang="de-DE" altLang="de-DE" sz="1200" dirty="0">
                <a:latin typeface="Consolas" panose="020B0609020204030204" pitchFamily="49" charset="0"/>
              </a:rPr>
            </a:br>
            <a:r>
              <a:rPr lang="de-DE" altLang="de-DE" sz="1200" dirty="0">
                <a:latin typeface="Consolas" panose="020B0609020204030204" pitchFamily="49" charset="0"/>
              </a:rPr>
              <a:t>            /* Wenn ja, gewünschten Inhalt mit </a:t>
            </a:r>
            <a:r>
              <a:rPr lang="de-DE" altLang="de-DE" sz="1200" dirty="0" err="1">
                <a:latin typeface="Consolas" panose="020B0609020204030204" pitchFamily="49" charset="0"/>
              </a:rPr>
              <a:t>substring</a:t>
            </a:r>
            <a:r>
              <a:rPr lang="de-DE" altLang="de-DE" sz="1200" dirty="0">
                <a:latin typeface="Consolas" panose="020B0609020204030204" pitchFamily="49" charset="0"/>
              </a:rPr>
              <a:t>() Methode extrahieren</a:t>
            </a:r>
            <a:br>
              <a:rPr lang="de-DE" altLang="de-DE" sz="1200" dirty="0">
                <a:latin typeface="Consolas" panose="020B0609020204030204" pitchFamily="49" charset="0"/>
              </a:rPr>
            </a:br>
            <a:r>
              <a:rPr lang="de-DE" altLang="de-DE" sz="1200" dirty="0">
                <a:latin typeface="Consolas" panose="020B0609020204030204" pitchFamily="49" charset="0"/>
              </a:rPr>
              <a:t>             * Da Name des Cookies nicht zurückgegeben werden soll, wird als Startpunkt </a:t>
            </a:r>
            <a:r>
              <a:rPr lang="de-DE" altLang="de-DE" sz="1200" dirty="0" err="1">
                <a:latin typeface="Consolas" panose="020B0609020204030204" pitchFamily="49" charset="0"/>
              </a:rPr>
              <a:t>cookieName.length</a:t>
            </a:r>
            <a:r>
              <a:rPr lang="de-DE" altLang="de-DE" sz="1200" dirty="0">
                <a:latin typeface="Consolas" panose="020B0609020204030204" pitchFamily="49" charset="0"/>
              </a:rPr>
              <a:t> gewählt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inhalt.substring</a:t>
            </a:r>
            <a:r>
              <a:rPr lang="de-DE" altLang="de-DE" sz="1200" dirty="0">
                <a:latin typeface="Consolas" panose="020B0609020204030204" pitchFamily="49" charset="0"/>
              </a:rPr>
              <a:t>(</a:t>
            </a:r>
            <a:r>
              <a:rPr lang="de-DE" altLang="de-DE" sz="1200" dirty="0" err="1">
                <a:latin typeface="Consolas" panose="020B0609020204030204" pitchFamily="49" charset="0"/>
              </a:rPr>
              <a:t>cookieName.length</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3467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921F8-C902-461B-BEA6-CE059E05F339}"/>
              </a:ext>
            </a:extLst>
          </p:cNvPr>
          <p:cNvSpPr>
            <a:spLocks noGrp="1"/>
          </p:cNvSpPr>
          <p:nvPr>
            <p:ph type="title"/>
          </p:nvPr>
        </p:nvSpPr>
        <p:spPr/>
        <p:txBody>
          <a:bodyPr/>
          <a:lstStyle/>
          <a:p>
            <a:r>
              <a:rPr lang="de-AT" dirty="0"/>
              <a:t>Anwendungsbeispiel</a:t>
            </a:r>
          </a:p>
        </p:txBody>
      </p:sp>
      <p:sp>
        <p:nvSpPr>
          <p:cNvPr id="4" name="Rectangle 1">
            <a:extLst>
              <a:ext uri="{FF2B5EF4-FFF2-40B4-BE49-F238E27FC236}">
                <a16:creationId xmlns:a16="http://schemas.microsoft.com/office/drawing/2014/main" id="{6A3B0D5A-B266-4C9D-A5A5-5ECE7F99D539}"/>
              </a:ext>
            </a:extLst>
          </p:cNvPr>
          <p:cNvSpPr>
            <a:spLocks noChangeArrowheads="1"/>
          </p:cNvSpPr>
          <p:nvPr/>
        </p:nvSpPr>
        <p:spPr bwMode="auto">
          <a:xfrm>
            <a:off x="173254" y="2175309"/>
            <a:ext cx="11845491" cy="3863946"/>
          </a:xfrm>
          <a:prstGeom prst="rect">
            <a:avLst/>
          </a:prstGeom>
          <a:solidFill>
            <a:schemeClr val="bg1"/>
          </a:solidFill>
          <a:ln>
            <a:solidFill>
              <a:schemeClr val="accent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 </a:t>
            </a:r>
            <a:r>
              <a:rPr lang="de-DE" altLang="de-DE" sz="1200" dirty="0" err="1">
                <a:latin typeface="Consolas" panose="020B0609020204030204" pitchFamily="49" charset="0"/>
              </a:rPr>
              <a:t>onload</a:t>
            </a:r>
            <a:r>
              <a:rPr lang="de-DE" altLang="de-DE" sz="1200" dirty="0">
                <a:latin typeface="Consolas" panose="020B0609020204030204" pitchFamily="49" charset="0"/>
              </a:rPr>
              <a:t>="</a:t>
            </a:r>
            <a:r>
              <a:rPr lang="de-DE" altLang="de-DE" sz="1200" dirty="0" err="1">
                <a:latin typeface="Consolas" panose="020B0609020204030204" pitchFamily="49" charset="0"/>
              </a:rPr>
              <a:t>checkCookie</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setCookie</a:t>
            </a:r>
            <a:r>
              <a:rPr lang="de-DE" altLang="de-DE" sz="1200" dirty="0">
                <a:latin typeface="Consolas" panose="020B0609020204030204" pitchFamily="49" charset="0"/>
              </a:rPr>
              <a:t>('anwender','',-1)"&gt;Cookie löschen&lt;/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setCookie</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a:t>
            </a:r>
            <a:r>
              <a:rPr lang="de-DE" altLang="de-DE" sz="1200" dirty="0" err="1">
                <a:latin typeface="Consolas" panose="020B0609020204030204" pitchFamily="49" charset="0"/>
              </a:rPr>
              <a:t>dauer</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datum</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Date();</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datum.setTime</a:t>
            </a:r>
            <a:r>
              <a:rPr lang="de-DE" altLang="de-DE" sz="1200" dirty="0">
                <a:latin typeface="Consolas" panose="020B0609020204030204" pitchFamily="49" charset="0"/>
              </a:rPr>
              <a:t>(</a:t>
            </a:r>
            <a:r>
              <a:rPr lang="de-DE" altLang="de-DE" sz="1200" dirty="0" err="1">
                <a:latin typeface="Consolas" panose="020B0609020204030204" pitchFamily="49" charset="0"/>
              </a:rPr>
              <a:t>datum.getTime</a:t>
            </a:r>
            <a:r>
              <a:rPr lang="de-DE" altLang="de-DE" sz="1200" dirty="0">
                <a:latin typeface="Consolas" panose="020B0609020204030204" pitchFamily="49" charset="0"/>
              </a:rPr>
              <a:t>() + (</a:t>
            </a:r>
            <a:r>
              <a:rPr lang="de-DE" altLang="de-DE" sz="1200" dirty="0" err="1">
                <a:latin typeface="Consolas" panose="020B0609020204030204" pitchFamily="49" charset="0"/>
              </a:rPr>
              <a:t>dauer</a:t>
            </a:r>
            <a:r>
              <a:rPr lang="de-DE" altLang="de-DE" sz="1200" dirty="0">
                <a:latin typeface="Consolas" panose="020B0609020204030204" pitchFamily="49" charset="0"/>
              </a:rPr>
              <a:t>*24*60*60*1000));</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ablaufdatum</a:t>
            </a:r>
            <a:r>
              <a:rPr lang="de-DE" altLang="de-DE" sz="1200" dirty="0">
                <a:latin typeface="Consolas" panose="020B0609020204030204" pitchFamily="49" charset="0"/>
              </a:rPr>
              <a:t> = "</a:t>
            </a:r>
            <a:r>
              <a:rPr lang="de-DE" altLang="de-DE" sz="1200" dirty="0" err="1">
                <a:latin typeface="Consolas" panose="020B0609020204030204" pitchFamily="49" charset="0"/>
              </a:rPr>
              <a:t>expires</a:t>
            </a:r>
            <a:r>
              <a:rPr lang="de-DE" altLang="de-DE" sz="1200" dirty="0">
                <a:latin typeface="Consolas" panose="020B0609020204030204" pitchFamily="49" charset="0"/>
              </a:rPr>
              <a:t>=" + </a:t>
            </a:r>
            <a:r>
              <a:rPr lang="de-DE" altLang="de-DE" sz="1200" dirty="0" err="1">
                <a:latin typeface="Consolas" panose="020B0609020204030204" pitchFamily="49" charset="0"/>
              </a:rPr>
              <a:t>datum.toGMTString</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document.cookie</a:t>
            </a:r>
            <a:r>
              <a:rPr lang="de-DE" altLang="de-DE" sz="1200" dirty="0">
                <a:latin typeface="Consolas" panose="020B0609020204030204" pitchFamily="49" charset="0"/>
              </a:rPr>
              <a:t> = </a:t>
            </a:r>
            <a:r>
              <a:rPr lang="de-DE" altLang="de-DE" sz="1200" dirty="0" err="1">
                <a:latin typeface="Consolas" panose="020B0609020204030204" pitchFamily="49" charset="0"/>
              </a:rPr>
              <a:t>cookieName</a:t>
            </a:r>
            <a:r>
              <a:rPr lang="de-DE" altLang="de-DE" sz="1200" dirty="0">
                <a:latin typeface="Consolas" panose="020B0609020204030204" pitchFamily="49" charset="0"/>
              </a:rPr>
              <a:t> + "=" + </a:t>
            </a:r>
            <a:r>
              <a:rPr lang="de-DE" altLang="de-DE" sz="1200" dirty="0" err="1">
                <a:latin typeface="Consolas" panose="020B0609020204030204" pitchFamily="49" charset="0"/>
              </a:rPr>
              <a:t>inhalt</a:t>
            </a:r>
            <a:r>
              <a:rPr lang="de-DE" altLang="de-DE" sz="1200" dirty="0">
                <a:latin typeface="Consolas" panose="020B0609020204030204" pitchFamily="49" charset="0"/>
              </a:rPr>
              <a:t> + ";" </a:t>
            </a:r>
          </a:p>
          <a:p>
            <a:pPr defTabSz="914400" eaLnBrk="0" fontAlgn="base" hangingPunct="0">
              <a:spcBef>
                <a:spcPct val="0"/>
              </a:spcBef>
              <a:spcAft>
                <a:spcPct val="0"/>
              </a:spcAft>
            </a:pPr>
            <a:r>
              <a:rPr lang="de-DE" altLang="de-DE" sz="1200" dirty="0">
                <a:latin typeface="Consolas" panose="020B0609020204030204" pitchFamily="49" charset="0"/>
              </a:rPr>
              <a:t>                          + </a:t>
            </a:r>
            <a:r>
              <a:rPr lang="de-DE" altLang="de-DE" sz="1200" dirty="0" err="1">
                <a:latin typeface="Consolas" panose="020B0609020204030204" pitchFamily="49" charset="0"/>
              </a:rPr>
              <a:t>ablaufdatum</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getCookie</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cookieName</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decCookie</a:t>
            </a:r>
            <a:r>
              <a:rPr lang="de-DE" altLang="de-DE" sz="1200" dirty="0">
                <a:latin typeface="Consolas" panose="020B0609020204030204" pitchFamily="49" charset="0"/>
              </a:rPr>
              <a:t> = </a:t>
            </a:r>
            <a:r>
              <a:rPr lang="de-DE" altLang="de-DE" sz="1200" dirty="0" err="1">
                <a:latin typeface="Consolas" panose="020B0609020204030204" pitchFamily="49" charset="0"/>
              </a:rPr>
              <a:t>decodeURIComponent</a:t>
            </a:r>
            <a:r>
              <a:rPr lang="de-DE" altLang="de-DE" sz="1200" dirty="0">
                <a:latin typeface="Consolas" panose="020B0609020204030204" pitchFamily="49" charset="0"/>
              </a:rPr>
              <a:t>(</a:t>
            </a:r>
            <a:r>
              <a:rPr lang="de-DE" altLang="de-DE" sz="1200" dirty="0" err="1">
                <a:latin typeface="Consolas" panose="020B0609020204030204" pitchFamily="49" charset="0"/>
              </a:rPr>
              <a:t>document.cookie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arr</a:t>
            </a:r>
            <a:r>
              <a:rPr lang="de-DE" altLang="de-DE" sz="1200" dirty="0">
                <a:latin typeface="Consolas" panose="020B0609020204030204" pitchFamily="49" charset="0"/>
              </a:rPr>
              <a:t> = </a:t>
            </a:r>
            <a:r>
              <a:rPr lang="de-DE" altLang="de-DE" sz="1200" dirty="0" err="1">
                <a:latin typeface="Consolas" panose="020B0609020204030204" pitchFamily="49" charset="0"/>
              </a:rPr>
              <a:t>decCookie.split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arr.length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 </a:t>
            </a:r>
            <a:r>
              <a:rPr lang="de-DE" altLang="de-DE" sz="1200" dirty="0" err="1">
                <a:latin typeface="Consolas" panose="020B0609020204030204" pitchFamily="49" charset="0"/>
              </a:rPr>
              <a:t>arr</a:t>
            </a:r>
            <a:r>
              <a:rPr lang="de-DE" altLang="de-DE" sz="1200" dirty="0">
                <a:latin typeface="Consolas" panose="020B0609020204030204" pitchFamily="49" charset="0"/>
              </a:rPr>
              <a:t>[i];</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while</a:t>
            </a:r>
            <a:r>
              <a:rPr lang="de-DE" altLang="de-DE" sz="1200" dirty="0">
                <a:latin typeface="Consolas" panose="020B0609020204030204" pitchFamily="49" charset="0"/>
              </a:rPr>
              <a:t> (</a:t>
            </a:r>
            <a:r>
              <a:rPr lang="de-DE" altLang="de-DE" sz="1200" dirty="0" err="1">
                <a:latin typeface="Consolas" panose="020B0609020204030204" pitchFamily="49" charset="0"/>
              </a:rPr>
              <a:t>inhalt.charAt</a:t>
            </a:r>
            <a:r>
              <a:rPr lang="de-DE" altLang="de-DE" sz="1200" dirty="0">
                <a:latin typeface="Consolas" panose="020B0609020204030204" pitchFamily="49" charset="0"/>
              </a:rPr>
              <a:t>(0) == '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inhalt</a:t>
            </a:r>
            <a:r>
              <a:rPr lang="de-DE" altLang="de-DE" sz="1200" dirty="0">
                <a:latin typeface="Consolas" panose="020B0609020204030204" pitchFamily="49" charset="0"/>
              </a:rPr>
              <a:t> = </a:t>
            </a:r>
            <a:r>
              <a:rPr lang="de-DE" altLang="de-DE" sz="1200" dirty="0" err="1">
                <a:latin typeface="Consolas" panose="020B0609020204030204" pitchFamily="49" charset="0"/>
              </a:rPr>
              <a:t>inhalt.substring</a:t>
            </a:r>
            <a:r>
              <a:rPr lang="de-DE" altLang="de-DE" sz="1200" dirty="0">
                <a:latin typeface="Consolas" panose="020B0609020204030204" pitchFamily="49" charset="0"/>
              </a:rPr>
              <a:t>(1);</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inhalt.indexOf</a:t>
            </a:r>
            <a:r>
              <a:rPr lang="de-DE" altLang="de-DE" sz="1200" dirty="0">
                <a:latin typeface="Consolas" panose="020B0609020204030204" pitchFamily="49" charset="0"/>
              </a:rPr>
              <a:t>(</a:t>
            </a:r>
            <a:r>
              <a:rPr lang="de-DE" altLang="de-DE" sz="1200" dirty="0" err="1">
                <a:latin typeface="Consolas" panose="020B0609020204030204" pitchFamily="49" charset="0"/>
              </a:rPr>
              <a:t>cookieName</a:t>
            </a:r>
            <a:r>
              <a:rPr lang="de-DE" altLang="de-DE" sz="1200" dirty="0">
                <a:latin typeface="Consolas" panose="020B0609020204030204" pitchFamily="49" charset="0"/>
              </a:rPr>
              <a:t>) == 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r>
              <a:rPr lang="de-DE" altLang="de-DE" sz="1200" dirty="0" err="1">
                <a:latin typeface="Consolas" panose="020B0609020204030204" pitchFamily="49" charset="0"/>
              </a:rPr>
              <a:t>inhalt.substring</a:t>
            </a:r>
            <a:r>
              <a:rPr lang="de-DE" altLang="de-DE" sz="1200" dirty="0">
                <a:latin typeface="Consolas" panose="020B0609020204030204" pitchFamily="49" charset="0"/>
              </a:rPr>
              <a:t>(</a:t>
            </a:r>
            <a:r>
              <a:rPr lang="de-DE" altLang="de-DE" sz="1200" dirty="0" err="1">
                <a:latin typeface="Consolas" panose="020B0609020204030204" pitchFamily="49" charset="0"/>
              </a:rPr>
              <a:t>cookieName.length</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return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checkCookie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anwender</a:t>
            </a:r>
            <a:r>
              <a:rPr lang="de-DE" altLang="de-DE" sz="1200" dirty="0">
                <a:latin typeface="Consolas" panose="020B0609020204030204" pitchFamily="49" charset="0"/>
              </a:rPr>
              <a:t> = </a:t>
            </a:r>
            <a:r>
              <a:rPr lang="de-DE" altLang="de-DE" sz="1200" dirty="0" err="1">
                <a:latin typeface="Consolas" panose="020B0609020204030204" pitchFamily="49" charset="0"/>
              </a:rPr>
              <a:t>getCookie</a:t>
            </a:r>
            <a:r>
              <a:rPr lang="de-DE" altLang="de-DE" sz="1200" dirty="0">
                <a:latin typeface="Consolas" panose="020B0609020204030204" pitchFamily="49" charset="0"/>
              </a:rPr>
              <a:t>("</a:t>
            </a:r>
            <a:r>
              <a:rPr lang="de-DE" altLang="de-DE" sz="1200" dirty="0" err="1">
                <a:latin typeface="Consolas" panose="020B0609020204030204" pitchFamily="49" charset="0"/>
              </a:rPr>
              <a:t>anwender</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anwender</a:t>
            </a:r>
            <a:r>
              <a:rPr lang="de-DE" altLang="de-DE" sz="1200" dirty="0">
                <a:latin typeface="Consolas" panose="020B0609020204030204" pitchFamily="49" charset="0"/>
              </a:rPr>
              <a:t> != "") {</a:t>
            </a:r>
            <a:br>
              <a:rPr lang="de-DE" altLang="de-DE" sz="1200" dirty="0">
                <a:latin typeface="Consolas" panose="020B0609020204030204" pitchFamily="49" charset="0"/>
              </a:rPr>
            </a:br>
            <a:r>
              <a:rPr lang="de-DE" altLang="de-DE" sz="1200" dirty="0">
                <a:latin typeface="Consolas" panose="020B0609020204030204" pitchFamily="49" charset="0"/>
              </a:rPr>
              <a:t>            alert("Hallo " + </a:t>
            </a:r>
            <a:r>
              <a:rPr lang="de-DE" altLang="de-DE" sz="1200" dirty="0" err="1">
                <a:latin typeface="Consolas" panose="020B0609020204030204" pitchFamily="49" charset="0"/>
              </a:rPr>
              <a:t>anwender</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anwender</a:t>
            </a:r>
            <a:r>
              <a:rPr lang="de-DE" altLang="de-DE" sz="1200" dirty="0">
                <a:latin typeface="Consolas" panose="020B0609020204030204" pitchFamily="49" charset="0"/>
              </a:rPr>
              <a:t> = prompt("Gib deinen Namen ein:");</a:t>
            </a:r>
            <a:br>
              <a:rPr lang="de-DE" altLang="de-DE" sz="1200" dirty="0">
                <a:latin typeface="Consolas" panose="020B0609020204030204" pitchFamily="49" charset="0"/>
              </a:rPr>
            </a:br>
            <a:r>
              <a:rPr lang="de-DE" altLang="de-DE" sz="1200" dirty="0">
                <a:latin typeface="Consolas" panose="020B0609020204030204" pitchFamily="49" charset="0"/>
              </a:rPr>
              <a:t>            alert("Hallo " + </a:t>
            </a:r>
            <a:r>
              <a:rPr lang="de-DE" altLang="de-DE" sz="1200" dirty="0" err="1">
                <a:latin typeface="Consolas" panose="020B0609020204030204" pitchFamily="49" charset="0"/>
              </a:rPr>
              <a:t>anwender</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 (</a:t>
            </a:r>
            <a:r>
              <a:rPr lang="de-DE" altLang="de-DE" sz="1200" dirty="0" err="1">
                <a:latin typeface="Consolas" panose="020B0609020204030204" pitchFamily="49" charset="0"/>
              </a:rPr>
              <a:t>anwender</a:t>
            </a:r>
            <a:r>
              <a:rPr lang="de-DE" altLang="de-DE" sz="1200" dirty="0">
                <a:latin typeface="Consolas" panose="020B0609020204030204" pitchFamily="49" charset="0"/>
              </a:rPr>
              <a:t> != "" &amp;&amp; </a:t>
            </a:r>
            <a:r>
              <a:rPr lang="de-DE" altLang="de-DE" sz="1200" dirty="0" err="1">
                <a:latin typeface="Consolas" panose="020B0609020204030204" pitchFamily="49" charset="0"/>
              </a:rPr>
              <a:t>anwender</a:t>
            </a:r>
            <a:r>
              <a:rPr lang="de-DE" altLang="de-DE" sz="1200" dirty="0">
                <a:latin typeface="Consolas" panose="020B0609020204030204" pitchFamily="49" charset="0"/>
              </a:rPr>
              <a:t> != null)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getCookie</a:t>
            </a:r>
            <a:r>
              <a:rPr lang="de-DE" altLang="de-DE" sz="1200" dirty="0">
                <a:latin typeface="Consolas" panose="020B0609020204030204" pitchFamily="49" charset="0"/>
              </a:rPr>
              <a:t>("</a:t>
            </a:r>
            <a:r>
              <a:rPr lang="de-DE" altLang="de-DE" sz="1200" dirty="0" err="1">
                <a:latin typeface="Consolas" panose="020B0609020204030204" pitchFamily="49" charset="0"/>
              </a:rPr>
              <a:t>anwender</a:t>
            </a:r>
            <a:r>
              <a:rPr lang="de-DE" altLang="de-DE" sz="1200" dirty="0">
                <a:latin typeface="Consolas" panose="020B0609020204030204" pitchFamily="49" charset="0"/>
              </a:rPr>
              <a:t>", </a:t>
            </a:r>
            <a:r>
              <a:rPr lang="de-DE" altLang="de-DE" sz="1200" dirty="0" err="1">
                <a:latin typeface="Consolas" panose="020B0609020204030204" pitchFamily="49" charset="0"/>
              </a:rPr>
              <a:t>anwender</a:t>
            </a:r>
            <a:r>
              <a:rPr lang="de-DE" altLang="de-DE" sz="1200" dirty="0">
                <a:latin typeface="Consolas" panose="020B0609020204030204" pitchFamily="49" charset="0"/>
              </a:rPr>
              <a:t>, 180);</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Textplatzhalter 2">
            <a:extLst>
              <a:ext uri="{FF2B5EF4-FFF2-40B4-BE49-F238E27FC236}">
                <a16:creationId xmlns:a16="http://schemas.microsoft.com/office/drawing/2014/main" id="{5335B10A-EE55-4669-8A95-A257C4C321C6}"/>
              </a:ext>
            </a:extLst>
          </p:cNvPr>
          <p:cNvSpPr>
            <a:spLocks noGrp="1"/>
          </p:cNvSpPr>
          <p:nvPr>
            <p:ph type="body" sz="quarter" idx="13"/>
          </p:nvPr>
        </p:nvSpPr>
        <p:spPr>
          <a:xfrm>
            <a:off x="949136" y="1007270"/>
            <a:ext cx="7725081" cy="930511"/>
          </a:xfrm>
        </p:spPr>
        <p:txBody>
          <a:bodyPr/>
          <a:lstStyle/>
          <a:p>
            <a:pPr>
              <a:buFont typeface="Arial" panose="020B0604020202020204" pitchFamily="34" charset="0"/>
              <a:buChar char="•"/>
            </a:pPr>
            <a:r>
              <a:rPr lang="de-AT" dirty="0"/>
              <a:t>Der User gibt seinen Namen beim Laden der Seite ein z.B. MAX </a:t>
            </a:r>
          </a:p>
          <a:p>
            <a:pPr>
              <a:buFont typeface="Arial" panose="020B0604020202020204" pitchFamily="34" charset="0"/>
              <a:buChar char="•"/>
            </a:pPr>
            <a:r>
              <a:rPr lang="de-AT" dirty="0"/>
              <a:t>Der Name wird 180 Tage gespeichert</a:t>
            </a:r>
          </a:p>
          <a:p>
            <a:pPr>
              <a:buFont typeface="Arial" panose="020B0604020202020204" pitchFamily="34" charset="0"/>
              <a:buChar char="•"/>
            </a:pPr>
            <a:r>
              <a:rPr lang="de-AT" dirty="0"/>
              <a:t>Innerhalb dieser 180 Tage wird der User mit „Hallo MAX“ begrüßt</a:t>
            </a:r>
          </a:p>
        </p:txBody>
      </p:sp>
    </p:spTree>
    <p:extLst>
      <p:ext uri="{BB962C8B-B14F-4D97-AF65-F5344CB8AC3E}">
        <p14:creationId xmlns:p14="http://schemas.microsoft.com/office/powerpoint/2010/main" val="304245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Session Storage</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574790"/>
          </a:xfrm>
        </p:spPr>
        <p:txBody>
          <a:bodyPr/>
          <a:lstStyle/>
          <a:p>
            <a:pPr>
              <a:buFont typeface="Arial" panose="020B0604020202020204" pitchFamily="34" charset="0"/>
              <a:buChar char="•"/>
            </a:pPr>
            <a:r>
              <a:rPr lang="de-AT" dirty="0"/>
              <a:t>Key-Value Speicher</a:t>
            </a:r>
          </a:p>
          <a:p>
            <a:pPr>
              <a:buFont typeface="Arial" panose="020B0604020202020204" pitchFamily="34" charset="0"/>
              <a:buChar char="•"/>
            </a:pPr>
            <a:r>
              <a:rPr lang="de-AT" dirty="0"/>
              <a:t>Existiert nur im Tab im aktuellen Browser</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Sprachauswahl speichern</a:t>
            </a: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1868008" y="3391774"/>
            <a:ext cx="6990765" cy="2123658"/>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setzen eines Key-Value-Pairs</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sessionStorage</a:t>
            </a:r>
            <a:r>
              <a:rPr lang="de-DE" altLang="de-DE" sz="1200">
                <a:latin typeface="Consolas" panose="020B0609020204030204" pitchFamily="49" charset="0"/>
              </a:rPr>
              <a:t>.setItem("key", "value")</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gespeicherte Daten holen</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sessionStorage</a:t>
            </a:r>
            <a:r>
              <a:rPr lang="de-DE" altLang="de-DE" sz="1200">
                <a:latin typeface="Consolas" panose="020B0609020204030204" pitchFamily="49" charset="0"/>
              </a:rPr>
              <a:t>.getItem("key")</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löschen der Daten</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sessionStorage</a:t>
            </a:r>
            <a:r>
              <a:rPr lang="de-DE" altLang="de-DE" sz="1200">
                <a:latin typeface="Consolas" panose="020B0609020204030204" pitchFamily="49" charset="0"/>
              </a:rPr>
              <a:t>.removeItem("key")</a:t>
            </a:r>
            <a:r>
              <a:rPr lang="de-DE" altLang="de-DE" sz="1200" dirty="0">
                <a:latin typeface="Consolas" panose="020B0609020204030204" pitchFamily="49" charset="0"/>
              </a:rPr>
              <a:t>;</a:t>
            </a:r>
          </a:p>
          <a:p>
            <a:pPr defTabSz="914400" eaLnBrk="0" fontAlgn="base" hangingPunct="0">
              <a:spcBef>
                <a:spcPct val="0"/>
              </a:spcBef>
              <a:spcAft>
                <a:spcPct val="0"/>
              </a:spcAft>
            </a:pPr>
            <a:br>
              <a:rPr lang="de-DE" altLang="de-DE" sz="1200">
                <a:latin typeface="Consolas" panose="020B0609020204030204" pitchFamily="49" charset="0"/>
              </a:rPr>
            </a:b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189165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4064181" y="1693349"/>
            <a:ext cx="4063637" cy="1640449"/>
          </a:xfrm>
        </p:spPr>
        <p:txBody>
          <a:bodyPr/>
          <a:lstStyle/>
          <a:p>
            <a:pPr>
              <a:buFont typeface="Arial" panose="020B0604020202020204" pitchFamily="34" charset="0"/>
              <a:buChar char="•"/>
            </a:pPr>
            <a:r>
              <a:rPr lang="de-AT" dirty="0"/>
              <a:t>Key-Value Speicher der die Werte als String speichert</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Userbezogene Daten speichern</a:t>
            </a:r>
          </a:p>
        </p:txBody>
      </p:sp>
      <p:sp>
        <p:nvSpPr>
          <p:cNvPr id="4" name="Rectangle 2">
            <a:extLst>
              <a:ext uri="{FF2B5EF4-FFF2-40B4-BE49-F238E27FC236}">
                <a16:creationId xmlns:a16="http://schemas.microsoft.com/office/drawing/2014/main" id="{B27585B1-72AD-49F7-8905-204384603AFE}"/>
              </a:ext>
            </a:extLst>
          </p:cNvPr>
          <p:cNvSpPr>
            <a:spLocks noChangeArrowheads="1"/>
          </p:cNvSpPr>
          <p:nvPr/>
        </p:nvSpPr>
        <p:spPr bwMode="auto">
          <a:xfrm>
            <a:off x="2477608" y="3855070"/>
            <a:ext cx="6990765" cy="2123658"/>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setzen eines Key-Value-Pairs</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localStorage</a:t>
            </a:r>
            <a:r>
              <a:rPr lang="de-DE" altLang="de-DE" sz="1200">
                <a:latin typeface="Consolas" panose="020B0609020204030204" pitchFamily="49" charset="0"/>
              </a:rPr>
              <a:t>.setItem("key", "value")</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gespeicherte Daten holen</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localStorage</a:t>
            </a:r>
            <a:r>
              <a:rPr lang="de-DE" altLang="de-DE" sz="1200">
                <a:latin typeface="Consolas" panose="020B0609020204030204" pitchFamily="49" charset="0"/>
              </a:rPr>
              <a:t>.getItem("key")</a:t>
            </a:r>
            <a:r>
              <a:rPr lang="de-DE" altLang="de-DE" sz="1200" dirty="0">
                <a:latin typeface="Consolas" panose="020B0609020204030204" pitchFamily="49" charset="0"/>
              </a:rPr>
              <a: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 löschen der Daten</a:t>
            </a:r>
            <a:br>
              <a:rPr lang="de-DE" altLang="de-DE" sz="1200" dirty="0">
                <a:latin typeface="Consolas" panose="020B0609020204030204" pitchFamily="49" charset="0"/>
              </a:rPr>
            </a:br>
            <a:r>
              <a:rPr lang="de-DE" altLang="de-DE" sz="1200">
                <a:latin typeface="Consolas" panose="020B0609020204030204" pitchFamily="49" charset="0"/>
              </a:rPr>
              <a:t>    </a:t>
            </a:r>
            <a:r>
              <a:rPr lang="de-DE" altLang="de-DE" sz="1200" err="1">
                <a:latin typeface="Consolas" panose="020B0609020204030204" pitchFamily="49" charset="0"/>
              </a:rPr>
              <a:t>localStorage</a:t>
            </a:r>
            <a:r>
              <a:rPr lang="de-DE" altLang="de-DE" sz="1200">
                <a:latin typeface="Consolas" panose="020B0609020204030204" pitchFamily="49" charset="0"/>
              </a:rPr>
              <a:t>.removeItem("key")</a:t>
            </a:r>
            <a:r>
              <a:rPr lang="de-DE" altLang="de-DE" sz="1200" dirty="0">
                <a:latin typeface="Consolas" panose="020B0609020204030204" pitchFamily="49" charset="0"/>
              </a:rPr>
              <a:t>;</a:t>
            </a:r>
          </a:p>
          <a:p>
            <a:pPr defTabSz="914400" eaLnBrk="0" fontAlgn="base" hangingPunct="0">
              <a:spcBef>
                <a:spcPct val="0"/>
              </a:spcBef>
              <a:spcAft>
                <a:spcPct val="0"/>
              </a:spcAft>
            </a:pPr>
            <a:br>
              <a:rPr lang="de-DE" altLang="de-DE" sz="1200">
                <a:latin typeface="Consolas" panose="020B0609020204030204" pitchFamily="49" charset="0"/>
              </a:rPr>
            </a:b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2721686788"/>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2479</Words>
  <Application>Microsoft Office PowerPoint</Application>
  <PresentationFormat>Breitbild</PresentationFormat>
  <Paragraphs>138</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Consolas</vt:lpstr>
      <vt:lpstr>Font Awesome 5 Free Solid</vt:lpstr>
      <vt:lpstr>FontAwesome</vt:lpstr>
      <vt:lpstr>1_pm</vt:lpstr>
      <vt:lpstr>JavaScript 06</vt:lpstr>
      <vt:lpstr>Datenspeicherung: Cookies &amp; localStorage</vt:lpstr>
      <vt:lpstr>Stark eingeschränkte Möglichkeiten für die Datenspeicherung</vt:lpstr>
      <vt:lpstr>Möglichkeiten der Datenspeicherung über JS</vt:lpstr>
      <vt:lpstr>Cookies verwenden</vt:lpstr>
      <vt:lpstr>Cookie abfragen</vt:lpstr>
      <vt:lpstr>Anwendungsbeispiel</vt:lpstr>
      <vt:lpstr>Session Storage</vt:lpstr>
      <vt:lpstr>Daten mit localStorage speichern</vt:lpstr>
      <vt:lpstr>Daten mit localStorage speichern</vt:lpstr>
      <vt:lpstr>IdexedDB</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237</cp:revision>
  <dcterms:created xsi:type="dcterms:W3CDTF">2019-04-14T16:39:40Z</dcterms:created>
  <dcterms:modified xsi:type="dcterms:W3CDTF">2021-01-12T10:35:17Z</dcterms:modified>
</cp:coreProperties>
</file>