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5"/>
  </p:handoutMasterIdLst>
  <p:sldIdLst>
    <p:sldId id="326" r:id="rId2"/>
    <p:sldId id="327" r:id="rId3"/>
    <p:sldId id="329" r:id="rId4"/>
    <p:sldId id="331" r:id="rId5"/>
    <p:sldId id="351" r:id="rId6"/>
    <p:sldId id="352" r:id="rId7"/>
    <p:sldId id="333" r:id="rId8"/>
    <p:sldId id="334" r:id="rId9"/>
    <p:sldId id="335" r:id="rId10"/>
    <p:sldId id="336" r:id="rId11"/>
    <p:sldId id="344" r:id="rId12"/>
    <p:sldId id="348" r:id="rId13"/>
    <p:sldId id="349" r:id="rId14"/>
    <p:sldId id="350" r:id="rId15"/>
    <p:sldId id="338" r:id="rId16"/>
    <p:sldId id="339" r:id="rId17"/>
    <p:sldId id="340" r:id="rId18"/>
    <p:sldId id="341" r:id="rId19"/>
    <p:sldId id="342" r:id="rId20"/>
    <p:sldId id="345" r:id="rId21"/>
    <p:sldId id="346" r:id="rId22"/>
    <p:sldId id="347" r:id="rId23"/>
    <p:sldId id="304" r:id="rId24"/>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154" d="100"/>
          <a:sy n="154" d="100"/>
        </p:scale>
        <p:origin x="390" y="108"/>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12.01.2021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solidFill>
                  <a:schemeClr val="tx1"/>
                </a:solidFill>
              </a:rPr>
              <a:t>&lt; </a:t>
            </a:r>
            <a:fld id="{B4E5A919-9C23-4E91-B8F0-F882270E1387}" type="slidenum">
              <a:rPr lang="de-AT" sz="1200" smtClean="0">
                <a:solidFill>
                  <a:schemeClr val="tx1"/>
                </a:solidFill>
              </a:rPr>
              <a:pPr algn="ctr"/>
              <a:t>‹Nr.›</a:t>
            </a:fld>
            <a:r>
              <a:rPr lang="de-AT" sz="1200" dirty="0">
                <a:solidFill>
                  <a:schemeClr val="tx1"/>
                </a:solidFill>
              </a:rPr>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tx1"/>
                </a:solidFill>
                <a:latin typeface="Arial"/>
                <a:ea typeface="DejaVu Sans"/>
              </a:rPr>
              <a:t>Coders.Bay</a:t>
            </a:r>
            <a:endParaRPr lang="de-AT" sz="1800" b="0" strike="noStrike" spc="-1" dirty="0">
              <a:solidFill>
                <a:schemeClr val="tx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PHP 02</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40AA64-B379-42AE-B30B-47D5C16A6AA4}"/>
              </a:ext>
            </a:extLst>
          </p:cNvPr>
          <p:cNvSpPr>
            <a:spLocks noGrp="1"/>
          </p:cNvSpPr>
          <p:nvPr>
            <p:ph type="title"/>
          </p:nvPr>
        </p:nvSpPr>
        <p:spPr/>
        <p:txBody>
          <a:bodyPr/>
          <a:lstStyle/>
          <a:p>
            <a:r>
              <a:rPr lang="de-AT" dirty="0" err="1"/>
              <a:t>Foreach</a:t>
            </a:r>
            <a:r>
              <a:rPr lang="de-AT" dirty="0"/>
              <a:t>-Schleifen für die Arbeit mit Arrays</a:t>
            </a:r>
          </a:p>
        </p:txBody>
      </p:sp>
      <p:sp>
        <p:nvSpPr>
          <p:cNvPr id="4" name="Rectangle 1">
            <a:extLst>
              <a:ext uri="{FF2B5EF4-FFF2-40B4-BE49-F238E27FC236}">
                <a16:creationId xmlns:a16="http://schemas.microsoft.com/office/drawing/2014/main" id="{0F85170D-5F9F-4401-BFD9-FEB86351BA6E}"/>
              </a:ext>
            </a:extLst>
          </p:cNvPr>
          <p:cNvSpPr>
            <a:spLocks noChangeArrowheads="1"/>
          </p:cNvSpPr>
          <p:nvPr/>
        </p:nvSpPr>
        <p:spPr bwMode="auto">
          <a:xfrm>
            <a:off x="135802" y="792066"/>
            <a:ext cx="6216766" cy="2123658"/>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 = </a:t>
            </a:r>
            <a:r>
              <a:rPr lang="de-DE" altLang="de-DE" sz="1200" dirty="0" err="1">
                <a:latin typeface="Consolas" panose="020B0609020204030204" pitchFamily="49" charset="0"/>
              </a:rPr>
              <a:t>array</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1, "Bohrmaschine", 45, "Kraftvolle Bohrmaschine für Handwerker", 23</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foreach</a:t>
            </a:r>
            <a:r>
              <a:rPr lang="de-DE" altLang="de-DE" sz="1200" dirty="0">
                <a:latin typeface="Consolas" panose="020B0609020204030204" pitchFamily="49" charset="0"/>
              </a:rPr>
              <a:t> ($</a:t>
            </a:r>
            <a:r>
              <a:rPr lang="de-DE" altLang="de-DE" sz="1200" dirty="0" err="1">
                <a:latin typeface="Consolas" panose="020B0609020204030204" pitchFamily="49" charset="0"/>
              </a:rPr>
              <a:t>produkt</a:t>
            </a:r>
            <a:r>
              <a:rPr lang="de-DE" altLang="de-DE" sz="1200" dirty="0">
                <a:latin typeface="Consolas" panose="020B0609020204030204" pitchFamily="49" charset="0"/>
              </a:rPr>
              <a:t> </a:t>
            </a:r>
            <a:r>
              <a:rPr lang="de-DE" altLang="de-DE" sz="1200" dirty="0" err="1">
                <a:latin typeface="Consolas" panose="020B0609020204030204" pitchFamily="49" charset="0"/>
              </a:rPr>
              <a:t>as</a:t>
            </a:r>
            <a:r>
              <a:rPr lang="de-DE" altLang="de-DE" sz="1200" dirty="0">
                <a:latin typeface="Consolas" panose="020B0609020204030204" pitchFamily="49" charset="0"/>
              </a:rPr>
              <a:t> $item)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$item . "&lt;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endParaRPr lang="de-DE" altLang="de-DE" sz="1200" dirty="0">
              <a:latin typeface="Consolas" panose="020B0609020204030204" pitchFamily="49" charset="0"/>
            </a:endParaRPr>
          </a:p>
        </p:txBody>
      </p:sp>
      <p:sp>
        <p:nvSpPr>
          <p:cNvPr id="5" name="Rectangle 2">
            <a:extLst>
              <a:ext uri="{FF2B5EF4-FFF2-40B4-BE49-F238E27FC236}">
                <a16:creationId xmlns:a16="http://schemas.microsoft.com/office/drawing/2014/main" id="{1B04D9F4-C4B3-40F5-B8EA-880E4EAE3CA2}"/>
              </a:ext>
            </a:extLst>
          </p:cNvPr>
          <p:cNvSpPr>
            <a:spLocks noChangeArrowheads="1"/>
          </p:cNvSpPr>
          <p:nvPr/>
        </p:nvSpPr>
        <p:spPr bwMode="auto">
          <a:xfrm>
            <a:off x="452674" y="2979539"/>
            <a:ext cx="5984340" cy="3416320"/>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[0]['Produktname'] = "Bohrmaschine";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[0]['Preis'] = 45.99;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[0]['Anzahl'] = 6;</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[1]['Produktname'] = "Kreissäge";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[1]['Preis'] = 79.99;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[1]['Anzahl'] = 0;</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[2]['Produktname'] = "Bandschleifer";</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[2]['Preis'] = 85.99;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[2]['Anzahl'] = 11;</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foreach</a:t>
            </a: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 </a:t>
            </a:r>
            <a:r>
              <a:rPr lang="de-DE" altLang="de-DE" sz="1200" dirty="0" err="1">
                <a:latin typeface="Consolas" panose="020B0609020204030204" pitchFamily="49" charset="0"/>
              </a:rPr>
              <a:t>as</a:t>
            </a:r>
            <a:r>
              <a:rPr lang="de-DE" altLang="de-DE" sz="1200" dirty="0">
                <a:latin typeface="Consolas" panose="020B0609020204030204" pitchFamily="49" charset="0"/>
              </a:rPr>
              <a:t> $</a:t>
            </a:r>
            <a:r>
              <a:rPr lang="de-DE" altLang="de-DE" sz="1200" dirty="0" err="1">
                <a:latin typeface="Consolas" panose="020B0609020204030204" pitchFamily="49" charset="0"/>
              </a:rPr>
              <a:t>inhalt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inhalt</a:t>
            </a:r>
            <a:r>
              <a:rPr lang="de-DE" altLang="de-DE" sz="1200" dirty="0">
                <a:latin typeface="Consolas" panose="020B0609020204030204" pitchFamily="49" charset="0"/>
              </a:rPr>
              <a:t>['Anzahl'] &gt; 0)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"&lt;p&gt;Produkt: " .$</a:t>
            </a:r>
            <a:r>
              <a:rPr lang="de-DE" altLang="de-DE" sz="1200" dirty="0" err="1">
                <a:latin typeface="Consolas" panose="020B0609020204030204" pitchFamily="49" charset="0"/>
              </a:rPr>
              <a:t>inhalt</a:t>
            </a:r>
            <a:r>
              <a:rPr lang="de-DE" altLang="de-DE" sz="1200" dirty="0">
                <a:latin typeface="Consolas" panose="020B0609020204030204" pitchFamily="49" charset="0"/>
              </a:rPr>
              <a:t>['Produktname'].</a:t>
            </a:r>
            <a:br>
              <a:rPr lang="de-DE" altLang="de-DE" sz="1200" dirty="0">
                <a:latin typeface="Consolas" panose="020B0609020204030204" pitchFamily="49" charset="0"/>
              </a:rPr>
            </a:br>
            <a:r>
              <a:rPr lang="de-DE" altLang="de-DE" sz="1200" dirty="0">
                <a:latin typeface="Consolas" panose="020B0609020204030204" pitchFamily="49" charset="0"/>
              </a:rPr>
              <a:t>            " Preis: " .$</a:t>
            </a:r>
            <a:r>
              <a:rPr lang="de-DE" altLang="de-DE" sz="1200" dirty="0" err="1">
                <a:latin typeface="Consolas" panose="020B0609020204030204" pitchFamily="49" charset="0"/>
              </a:rPr>
              <a:t>inhalt</a:t>
            </a:r>
            <a:r>
              <a:rPr lang="de-DE" altLang="de-DE" sz="1200" dirty="0">
                <a:latin typeface="Consolas" panose="020B0609020204030204" pitchFamily="49" charset="0"/>
              </a:rPr>
              <a:t>['Preis']. " Euro.&lt;/p&gt;\n";</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
        <p:nvSpPr>
          <p:cNvPr id="6" name="Rectangle 3">
            <a:extLst>
              <a:ext uri="{FF2B5EF4-FFF2-40B4-BE49-F238E27FC236}">
                <a16:creationId xmlns:a16="http://schemas.microsoft.com/office/drawing/2014/main" id="{4190EADC-49AB-4B13-863E-BC96E5FB4FFC}"/>
              </a:ext>
            </a:extLst>
          </p:cNvPr>
          <p:cNvSpPr>
            <a:spLocks noChangeArrowheads="1"/>
          </p:cNvSpPr>
          <p:nvPr/>
        </p:nvSpPr>
        <p:spPr bwMode="auto">
          <a:xfrm>
            <a:off x="7532482" y="1545512"/>
            <a:ext cx="4418091" cy="3416320"/>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[0]['Produktname'] = "Bohrmaschine";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[0]['Preis'] = 45.99;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[0]['Anzahl'] = 6;</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[1]['Produktname'] = "Kreissäge";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[1]['Preis'] = 79.99;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[1]['Anzahl'] = 0;</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[2]['Produktname'] = "Bandschleifer";</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[2]['Preis'] = 85.99;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[2]['Anzahl'] = 11;</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foreach</a:t>
            </a: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 </a:t>
            </a:r>
            <a:r>
              <a:rPr lang="de-DE" altLang="de-DE" sz="1200" dirty="0" err="1">
                <a:latin typeface="Consolas" panose="020B0609020204030204" pitchFamily="49" charset="0"/>
              </a:rPr>
              <a:t>as</a:t>
            </a:r>
            <a:r>
              <a:rPr lang="de-DE" altLang="de-DE" sz="1200" dirty="0">
                <a:latin typeface="Consolas" panose="020B0609020204030204" pitchFamily="49" charset="0"/>
              </a:rPr>
              <a:t> $ebene1)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foreach</a:t>
            </a:r>
            <a:r>
              <a:rPr lang="de-DE" altLang="de-DE" sz="1200" dirty="0">
                <a:latin typeface="Consolas" panose="020B0609020204030204" pitchFamily="49" charset="0"/>
              </a:rPr>
              <a:t>($ebene1 </a:t>
            </a:r>
            <a:r>
              <a:rPr lang="de-DE" altLang="de-DE" sz="1200" dirty="0" err="1">
                <a:latin typeface="Consolas" panose="020B0609020204030204" pitchFamily="49" charset="0"/>
              </a:rPr>
              <a:t>as</a:t>
            </a:r>
            <a:r>
              <a:rPr lang="de-DE" altLang="de-DE" sz="1200" dirty="0">
                <a:latin typeface="Consolas" panose="020B0609020204030204" pitchFamily="49" charset="0"/>
              </a:rPr>
              <a:t> $ebene2)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$ebene2. "&lt;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a:t>
            </a:r>
          </a:p>
        </p:txBody>
      </p:sp>
      <p:pic>
        <p:nvPicPr>
          <p:cNvPr id="8" name="Grafik 7">
            <a:extLst>
              <a:ext uri="{FF2B5EF4-FFF2-40B4-BE49-F238E27FC236}">
                <a16:creationId xmlns:a16="http://schemas.microsoft.com/office/drawing/2014/main" id="{28595CFB-7AD0-452D-8DE1-F52D8628C960}"/>
              </a:ext>
            </a:extLst>
          </p:cNvPr>
          <p:cNvPicPr>
            <a:picLocks noChangeAspect="1"/>
          </p:cNvPicPr>
          <p:nvPr/>
        </p:nvPicPr>
        <p:blipFill>
          <a:blip r:embed="rId2"/>
          <a:stretch>
            <a:fillRect/>
          </a:stretch>
        </p:blipFill>
        <p:spPr>
          <a:xfrm>
            <a:off x="10729975" y="3370869"/>
            <a:ext cx="1152525" cy="2105025"/>
          </a:xfrm>
          <a:prstGeom prst="rect">
            <a:avLst/>
          </a:prstGeom>
          <a:ln w="12700">
            <a:solidFill>
              <a:schemeClr val="tx1"/>
            </a:solidFill>
          </a:ln>
        </p:spPr>
      </p:pic>
      <p:pic>
        <p:nvPicPr>
          <p:cNvPr id="10" name="Grafik 9">
            <a:extLst>
              <a:ext uri="{FF2B5EF4-FFF2-40B4-BE49-F238E27FC236}">
                <a16:creationId xmlns:a16="http://schemas.microsoft.com/office/drawing/2014/main" id="{A7AD511C-C420-4711-A105-AF4960E234FD}"/>
              </a:ext>
            </a:extLst>
          </p:cNvPr>
          <p:cNvPicPr>
            <a:picLocks noChangeAspect="1"/>
          </p:cNvPicPr>
          <p:nvPr/>
        </p:nvPicPr>
        <p:blipFill>
          <a:blip r:embed="rId3"/>
          <a:stretch>
            <a:fillRect/>
          </a:stretch>
        </p:blipFill>
        <p:spPr>
          <a:xfrm>
            <a:off x="3571268" y="4856769"/>
            <a:ext cx="2781300" cy="619125"/>
          </a:xfrm>
          <a:prstGeom prst="rect">
            <a:avLst/>
          </a:prstGeom>
          <a:ln w="12700">
            <a:solidFill>
              <a:schemeClr val="tx1"/>
            </a:solidFill>
          </a:ln>
        </p:spPr>
      </p:pic>
      <p:pic>
        <p:nvPicPr>
          <p:cNvPr id="12" name="Grafik 11">
            <a:extLst>
              <a:ext uri="{FF2B5EF4-FFF2-40B4-BE49-F238E27FC236}">
                <a16:creationId xmlns:a16="http://schemas.microsoft.com/office/drawing/2014/main" id="{041BDD4F-EF07-4569-8E11-9A1CE89CDD9A}"/>
              </a:ext>
            </a:extLst>
          </p:cNvPr>
          <p:cNvPicPr>
            <a:picLocks noChangeAspect="1"/>
          </p:cNvPicPr>
          <p:nvPr/>
        </p:nvPicPr>
        <p:blipFill>
          <a:blip r:embed="rId4"/>
          <a:stretch>
            <a:fillRect/>
          </a:stretch>
        </p:blipFill>
        <p:spPr>
          <a:xfrm>
            <a:off x="3333750" y="1851230"/>
            <a:ext cx="2762250" cy="962025"/>
          </a:xfrm>
          <a:prstGeom prst="rect">
            <a:avLst/>
          </a:prstGeom>
          <a:ln w="12700">
            <a:solidFill>
              <a:schemeClr val="tx1"/>
            </a:solidFill>
          </a:ln>
        </p:spPr>
      </p:pic>
    </p:spTree>
    <p:extLst>
      <p:ext uri="{BB962C8B-B14F-4D97-AF65-F5344CB8AC3E}">
        <p14:creationId xmlns:p14="http://schemas.microsoft.com/office/powerpoint/2010/main" val="1054086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F8F9A8-890C-4B44-9A89-97B854033C65}"/>
              </a:ext>
            </a:extLst>
          </p:cNvPr>
          <p:cNvSpPr>
            <a:spLocks noGrp="1"/>
          </p:cNvSpPr>
          <p:nvPr>
            <p:ph type="title"/>
          </p:nvPr>
        </p:nvSpPr>
        <p:spPr/>
        <p:txBody>
          <a:bodyPr/>
          <a:lstStyle/>
          <a:p>
            <a:r>
              <a:rPr lang="de-AT" dirty="0" err="1"/>
              <a:t>Foreach</a:t>
            </a:r>
            <a:r>
              <a:rPr lang="de-AT" dirty="0"/>
              <a:t>-Schleifen für die Arbeit mit Arrays</a:t>
            </a:r>
          </a:p>
        </p:txBody>
      </p:sp>
      <p:sp>
        <p:nvSpPr>
          <p:cNvPr id="4" name="Rectangle 1">
            <a:extLst>
              <a:ext uri="{FF2B5EF4-FFF2-40B4-BE49-F238E27FC236}">
                <a16:creationId xmlns:a16="http://schemas.microsoft.com/office/drawing/2014/main" id="{A17358C4-4FF6-49FB-B17D-297DEBCBA30C}"/>
              </a:ext>
            </a:extLst>
          </p:cNvPr>
          <p:cNvSpPr>
            <a:spLocks noChangeArrowheads="1"/>
          </p:cNvSpPr>
          <p:nvPr/>
        </p:nvSpPr>
        <p:spPr bwMode="auto">
          <a:xfrm>
            <a:off x="3603279" y="1720840"/>
            <a:ext cx="4092787" cy="3416320"/>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[0]['Produktname'] = "Bohrmaschine";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[0]['Preis'] = 45.99;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[0]['Anzahl'] = 6;</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[1]['Produktname'] = "Kreissäge";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[1]['Preis'] = 79.99;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[1]['Anzahl'] = 0;</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[2]['Produktname'] = "Bandschleifer";</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[2]['Preis'] = 85.99;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[2]['Anzahl'] = 11;</a:t>
            </a:r>
            <a:br>
              <a:rPr lang="de-DE" altLang="de-DE" sz="1200" dirty="0">
                <a:latin typeface="Consolas" panose="020B0609020204030204" pitchFamily="49" charset="0"/>
              </a:rPr>
            </a:br>
            <a:r>
              <a:rPr lang="de-DE" altLang="de-DE" sz="1200" dirty="0" err="1">
                <a:latin typeface="Consolas" panose="020B0609020204030204" pitchFamily="49" charset="0"/>
              </a:rPr>
              <a:t>foreach</a:t>
            </a: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 </a:t>
            </a:r>
            <a:r>
              <a:rPr lang="de-DE" altLang="de-DE" sz="1200" dirty="0" err="1">
                <a:latin typeface="Consolas" panose="020B0609020204030204" pitchFamily="49" charset="0"/>
              </a:rPr>
              <a:t>as</a:t>
            </a:r>
            <a:r>
              <a:rPr lang="de-DE" altLang="de-DE" sz="1200" dirty="0">
                <a:latin typeface="Consolas" panose="020B0609020204030204" pitchFamily="49" charset="0"/>
              </a:rPr>
              <a:t> $ebene1)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foreach</a:t>
            </a:r>
            <a:r>
              <a:rPr lang="de-DE" altLang="de-DE" sz="1200" dirty="0">
                <a:latin typeface="Consolas" panose="020B0609020204030204" pitchFamily="49" charset="0"/>
              </a:rPr>
              <a:t>($ebene1 </a:t>
            </a:r>
            <a:r>
              <a:rPr lang="de-DE" altLang="de-DE" sz="1200" dirty="0" err="1">
                <a:latin typeface="Consolas" panose="020B0609020204030204" pitchFamily="49" charset="0"/>
              </a:rPr>
              <a:t>as</a:t>
            </a:r>
            <a:r>
              <a:rPr lang="de-DE" altLang="de-DE" sz="1200" dirty="0">
                <a:latin typeface="Consolas" panose="020B0609020204030204" pitchFamily="49" charset="0"/>
              </a:rPr>
              <a:t> $</a:t>
            </a:r>
            <a:r>
              <a:rPr lang="de-DE" altLang="de-DE" sz="1200" dirty="0" err="1">
                <a:latin typeface="Consolas" panose="020B0609020204030204" pitchFamily="49" charset="0"/>
              </a:rPr>
              <a:t>name</a:t>
            </a:r>
            <a:r>
              <a:rPr lang="de-DE" altLang="de-DE" sz="1200" dirty="0">
                <a:latin typeface="Consolas" panose="020B0609020204030204" pitchFamily="49" charset="0"/>
              </a:rPr>
              <a:t> =&gt; $ebene2)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name</a:t>
            </a:r>
            <a:r>
              <a:rPr lang="de-DE" altLang="de-DE" sz="1200" dirty="0">
                <a:latin typeface="Consolas" panose="020B0609020204030204" pitchFamily="49" charset="0"/>
              </a:rPr>
              <a:t> . ": " .$ebene2. "&lt;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endParaRPr lang="de-DE" altLang="de-DE" sz="1200" dirty="0">
              <a:latin typeface="Consolas" panose="020B0609020204030204" pitchFamily="49" charset="0"/>
            </a:endParaRPr>
          </a:p>
        </p:txBody>
      </p:sp>
      <p:pic>
        <p:nvPicPr>
          <p:cNvPr id="6" name="Grafik 5">
            <a:extLst>
              <a:ext uri="{FF2B5EF4-FFF2-40B4-BE49-F238E27FC236}">
                <a16:creationId xmlns:a16="http://schemas.microsoft.com/office/drawing/2014/main" id="{DD875FFA-6835-449D-A2F9-F6A26FB2D295}"/>
              </a:ext>
            </a:extLst>
          </p:cNvPr>
          <p:cNvPicPr>
            <a:picLocks noChangeAspect="1"/>
          </p:cNvPicPr>
          <p:nvPr/>
        </p:nvPicPr>
        <p:blipFill>
          <a:blip r:embed="rId2"/>
          <a:stretch>
            <a:fillRect/>
          </a:stretch>
        </p:blipFill>
        <p:spPr>
          <a:xfrm>
            <a:off x="7988221" y="2774047"/>
            <a:ext cx="2009775" cy="2181225"/>
          </a:xfrm>
          <a:prstGeom prst="rect">
            <a:avLst/>
          </a:prstGeom>
          <a:ln w="12700">
            <a:solidFill>
              <a:schemeClr val="tx1"/>
            </a:solidFill>
          </a:ln>
        </p:spPr>
      </p:pic>
    </p:spTree>
    <p:extLst>
      <p:ext uri="{BB962C8B-B14F-4D97-AF65-F5344CB8AC3E}">
        <p14:creationId xmlns:p14="http://schemas.microsoft.com/office/powerpoint/2010/main" val="201924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AC3C6C-7855-46D6-A35C-7390EFF4573B}"/>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A5C880E8-9ED4-41FD-9AF3-97CEF9A7EB52}"/>
              </a:ext>
            </a:extLst>
          </p:cNvPr>
          <p:cNvSpPr>
            <a:spLocks noGrp="1"/>
          </p:cNvSpPr>
          <p:nvPr>
            <p:ph type="body" sz="quarter" idx="13"/>
          </p:nvPr>
        </p:nvSpPr>
        <p:spPr>
          <a:xfrm>
            <a:off x="949136" y="1455738"/>
            <a:ext cx="10293728" cy="480131"/>
          </a:xfrm>
        </p:spPr>
        <p:txBody>
          <a:bodyPr/>
          <a:lstStyle/>
          <a:p>
            <a:r>
              <a:rPr lang="de-AT" dirty="0"/>
              <a:t>Erstelle drei Programme, die von 1 bis 10 zählen, verwende hierfür jeweils einmal eine </a:t>
            </a:r>
            <a:r>
              <a:rPr lang="de-AT" dirty="0" err="1"/>
              <a:t>while</a:t>
            </a:r>
            <a:r>
              <a:rPr lang="de-AT" dirty="0"/>
              <a:t>-, eine </a:t>
            </a:r>
            <a:r>
              <a:rPr lang="de-AT" dirty="0" err="1"/>
              <a:t>for</a:t>
            </a:r>
            <a:r>
              <a:rPr lang="de-AT" dirty="0"/>
              <a:t>- und eine do-</a:t>
            </a:r>
            <a:r>
              <a:rPr lang="de-AT" dirty="0" err="1"/>
              <a:t>while</a:t>
            </a:r>
            <a:r>
              <a:rPr lang="de-AT" dirty="0"/>
              <a:t>-Schleife</a:t>
            </a:r>
          </a:p>
        </p:txBody>
      </p:sp>
      <p:sp>
        <p:nvSpPr>
          <p:cNvPr id="4" name="Rectangle 1">
            <a:extLst>
              <a:ext uri="{FF2B5EF4-FFF2-40B4-BE49-F238E27FC236}">
                <a16:creationId xmlns:a16="http://schemas.microsoft.com/office/drawing/2014/main" id="{9A1589F7-4463-4736-881B-B9532C7A5AE7}"/>
              </a:ext>
            </a:extLst>
          </p:cNvPr>
          <p:cNvSpPr>
            <a:spLocks noChangeArrowheads="1"/>
          </p:cNvSpPr>
          <p:nvPr/>
        </p:nvSpPr>
        <p:spPr bwMode="auto">
          <a:xfrm>
            <a:off x="4729279" y="2379014"/>
            <a:ext cx="2733441" cy="3231654"/>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$i = 0;</a:t>
            </a:r>
            <a:br>
              <a:rPr lang="de-DE" altLang="de-DE" sz="1200" dirty="0">
                <a:latin typeface="Consolas" panose="020B0609020204030204" pitchFamily="49" charset="0"/>
              </a:rPr>
            </a:br>
            <a:r>
              <a:rPr lang="de-DE" altLang="de-DE" sz="1200" dirty="0" err="1">
                <a:latin typeface="Consolas" panose="020B0609020204030204" pitchFamily="49" charset="0"/>
              </a:rPr>
              <a:t>while</a:t>
            </a:r>
            <a:r>
              <a:rPr lang="de-DE" altLang="de-DE" sz="1200" dirty="0">
                <a:latin typeface="Consolas" panose="020B0609020204030204" pitchFamily="49" charset="0"/>
              </a:rPr>
              <a:t> ($i &lt; 10) {</a:t>
            </a:r>
            <a:br>
              <a:rPr lang="de-DE" altLang="de-DE" sz="1200" dirty="0">
                <a:latin typeface="Consolas" panose="020B0609020204030204" pitchFamily="49" charset="0"/>
              </a:rPr>
            </a:br>
            <a:r>
              <a:rPr lang="de-DE" altLang="de-DE" sz="1200" dirty="0">
                <a:latin typeface="Consolas" panose="020B0609020204030204" pitchFamily="49" charset="0"/>
              </a:rPr>
              <a:t>    $i++;</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$i."&lt;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for</a:t>
            </a:r>
            <a:r>
              <a:rPr lang="de-DE" altLang="de-DE" sz="1200" dirty="0">
                <a:latin typeface="Consolas" panose="020B0609020204030204" pitchFamily="49" charset="0"/>
              </a:rPr>
              <a:t> ($i = 0; $i &lt; 10; $i++)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($i + 1) . "&lt;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$i = 0;</a:t>
            </a:r>
            <a:br>
              <a:rPr lang="de-DE" altLang="de-DE" sz="1200" dirty="0">
                <a:latin typeface="Consolas" panose="020B0609020204030204" pitchFamily="49" charset="0"/>
              </a:rPr>
            </a:br>
            <a:r>
              <a:rPr lang="de-DE" altLang="de-DE" sz="1200" dirty="0">
                <a:latin typeface="Consolas" panose="020B0609020204030204" pitchFamily="49" charset="0"/>
              </a:rPr>
              <a:t>do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($i+1)."&lt;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    $i++;</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while</a:t>
            </a:r>
            <a:r>
              <a:rPr lang="de-DE" altLang="de-DE" sz="1200" dirty="0">
                <a:latin typeface="Consolas" panose="020B0609020204030204" pitchFamily="49" charset="0"/>
              </a:rPr>
              <a:t> ($i &lt; 10);</a:t>
            </a:r>
          </a:p>
        </p:txBody>
      </p:sp>
    </p:spTree>
    <p:extLst>
      <p:ext uri="{BB962C8B-B14F-4D97-AF65-F5344CB8AC3E}">
        <p14:creationId xmlns:p14="http://schemas.microsoft.com/office/powerpoint/2010/main" val="428353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26E8D2-B9F9-425D-8091-360FD50CC4B2}"/>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5147BC44-C2CC-4B85-9C4C-BE509780D5BA}"/>
              </a:ext>
            </a:extLst>
          </p:cNvPr>
          <p:cNvSpPr>
            <a:spLocks noGrp="1"/>
          </p:cNvSpPr>
          <p:nvPr>
            <p:ph type="body" sz="quarter" idx="13"/>
          </p:nvPr>
        </p:nvSpPr>
        <p:spPr>
          <a:xfrm>
            <a:off x="949136" y="1455738"/>
            <a:ext cx="5940551" cy="2225225"/>
          </a:xfrm>
        </p:spPr>
        <p:txBody>
          <a:bodyPr/>
          <a:lstStyle/>
          <a:p>
            <a:r>
              <a:rPr lang="de-AT" dirty="0"/>
              <a:t>Erstelle ein zusammengesetztes Array für das Sortiment eines Obst- und Gemüsehändlers mit Äpfel, Birnen, Tomaten und Zucchini. Die erste Ebene soll einen numerischen Index haben. Die zweite soll hingegen assoziativ sein (mit den Bezeichnungen Produkt, Preis und Sonderangebot). Bei der Angabe zum Produkt handelt es sich um eine Zeichenkette mit der entsprechenden Obst- oder Gemüsesorte, beim Preis um eine Zahl und die Angabe Sonderangebot soll eine boolesche Variable sein.</a:t>
            </a:r>
            <a:br>
              <a:rPr lang="de-AT" dirty="0"/>
            </a:br>
            <a:r>
              <a:rPr lang="de-AT" dirty="0"/>
              <a:t>Erstelle eine </a:t>
            </a:r>
            <a:r>
              <a:rPr lang="de-AT" dirty="0" err="1"/>
              <a:t>foreach</a:t>
            </a:r>
            <a:r>
              <a:rPr lang="de-AT" dirty="0"/>
              <a:t>-Schleife, die den Produktnamen und den Preis angibt. Sollte es ich dabei um ein Sonderangebot handeln, soll vor diesen Angaben „Achtung Sonderangebot!“ erscheinen.</a:t>
            </a:r>
          </a:p>
        </p:txBody>
      </p:sp>
      <p:sp>
        <p:nvSpPr>
          <p:cNvPr id="4" name="Rectangle 1">
            <a:extLst>
              <a:ext uri="{FF2B5EF4-FFF2-40B4-BE49-F238E27FC236}">
                <a16:creationId xmlns:a16="http://schemas.microsoft.com/office/drawing/2014/main" id="{BC35C5C3-8C3B-4B3F-9422-8020E3C60B0C}"/>
              </a:ext>
            </a:extLst>
          </p:cNvPr>
          <p:cNvSpPr>
            <a:spLocks noChangeArrowheads="1"/>
          </p:cNvSpPr>
          <p:nvPr/>
        </p:nvSpPr>
        <p:spPr bwMode="auto">
          <a:xfrm>
            <a:off x="7460056" y="1247278"/>
            <a:ext cx="3922869" cy="4154984"/>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[0]['Produktname'] = "Apfel";</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[0]['Preis'] = 1.99;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[0]['Sonderangebot'] = </a:t>
            </a:r>
            <a:r>
              <a:rPr lang="de-DE" altLang="de-DE" sz="1200" dirty="0" err="1">
                <a:latin typeface="Consolas" panose="020B0609020204030204" pitchFamily="49" charset="0"/>
              </a:rPr>
              <a:t>false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[1]['Produktname'] = "Birne";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[1]['Preis'] = 0.99;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[1]['Sonderangebot'] = </a:t>
            </a:r>
            <a:r>
              <a:rPr lang="de-DE" altLang="de-DE" sz="1200" dirty="0" err="1">
                <a:latin typeface="Consolas" panose="020B0609020204030204" pitchFamily="49" charset="0"/>
              </a:rPr>
              <a:t>true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[2]['Produktname'] = "Tomate";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[2]['Preis'] = 2.99;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[2]['Sonderangebot'] = </a:t>
            </a:r>
            <a:r>
              <a:rPr lang="de-DE" altLang="de-DE" sz="1200" dirty="0" err="1">
                <a:latin typeface="Consolas" panose="020B0609020204030204" pitchFamily="49" charset="0"/>
              </a:rPr>
              <a:t>true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[3]['Produktname'] = "Zucchini";</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[3]['Preis'] = 1.99;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[3]['Sonderangebot'] = </a:t>
            </a:r>
            <a:r>
              <a:rPr lang="de-DE" altLang="de-DE" sz="1200" dirty="0" err="1">
                <a:latin typeface="Consolas" panose="020B0609020204030204" pitchFamily="49" charset="0"/>
              </a:rPr>
              <a:t>false</a:t>
            </a: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foreach</a:t>
            </a: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 </a:t>
            </a:r>
            <a:r>
              <a:rPr lang="de-DE" altLang="de-DE" sz="1200" dirty="0" err="1">
                <a:latin typeface="Consolas" panose="020B0609020204030204" pitchFamily="49" charset="0"/>
              </a:rPr>
              <a:t>as</a:t>
            </a:r>
            <a:r>
              <a:rPr lang="de-DE" altLang="de-DE" sz="1200" dirty="0">
                <a:latin typeface="Consolas" panose="020B0609020204030204" pitchFamily="49" charset="0"/>
              </a:rPr>
              <a:t> $item)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($item['Sonderangebot'])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"Achtung Sonderangebot&lt;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$item['Produktname']."&lt;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$item['Preis']."&lt;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Tree>
    <p:extLst>
      <p:ext uri="{BB962C8B-B14F-4D97-AF65-F5344CB8AC3E}">
        <p14:creationId xmlns:p14="http://schemas.microsoft.com/office/powerpoint/2010/main" val="1784149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A167B9-BC9A-40D0-B188-3B51E7E930E4}"/>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DFF9B38D-3CEF-4FFD-893C-234117C392A8}"/>
              </a:ext>
            </a:extLst>
          </p:cNvPr>
          <p:cNvSpPr>
            <a:spLocks noGrp="1"/>
          </p:cNvSpPr>
          <p:nvPr>
            <p:ph type="body" sz="quarter" idx="13"/>
          </p:nvPr>
        </p:nvSpPr>
        <p:spPr>
          <a:xfrm>
            <a:off x="949136" y="1455738"/>
            <a:ext cx="5397343" cy="674031"/>
          </a:xfrm>
        </p:spPr>
        <p:txBody>
          <a:bodyPr/>
          <a:lstStyle/>
          <a:p>
            <a:r>
              <a:rPr lang="de-AT" dirty="0"/>
              <a:t>Ergänze das vorherige Beispiel um die Ausgabe des entsprechenden Feldnamens. Das Sonderangebot kannst du weg lassen.</a:t>
            </a:r>
          </a:p>
        </p:txBody>
      </p:sp>
      <p:sp>
        <p:nvSpPr>
          <p:cNvPr id="4" name="Rectangle 1">
            <a:extLst>
              <a:ext uri="{FF2B5EF4-FFF2-40B4-BE49-F238E27FC236}">
                <a16:creationId xmlns:a16="http://schemas.microsoft.com/office/drawing/2014/main" id="{B6F2A329-78B0-4AE4-8AEA-82D93A4B996C}"/>
              </a:ext>
            </a:extLst>
          </p:cNvPr>
          <p:cNvSpPr>
            <a:spLocks noChangeArrowheads="1"/>
          </p:cNvSpPr>
          <p:nvPr/>
        </p:nvSpPr>
        <p:spPr bwMode="auto">
          <a:xfrm>
            <a:off x="6708618" y="1455738"/>
            <a:ext cx="4262705" cy="4154984"/>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[0]['Produktname'] = "Apfel";</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[0]['Preis'] = 1.99;</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[1]['Produktname'] = "Birne";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[1]['Preis'] = 0.99;</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[2]['Produktname'] = "Tomate";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[2]['Preis'] = 2.99;</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[3]['Produktname'] = "Zucchini";</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[3]['Preis'] = 1.99;</a:t>
            </a:r>
            <a:br>
              <a:rPr lang="de-DE" altLang="de-DE" sz="1200" dirty="0">
                <a:latin typeface="Consolas" panose="020B0609020204030204" pitchFamily="49" charset="0"/>
              </a:rPr>
            </a:b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foreach</a:t>
            </a: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 </a:t>
            </a:r>
            <a:r>
              <a:rPr lang="de-DE" altLang="de-DE" sz="1200" dirty="0" err="1">
                <a:latin typeface="Consolas" panose="020B0609020204030204" pitchFamily="49" charset="0"/>
              </a:rPr>
              <a:t>as</a:t>
            </a:r>
            <a:r>
              <a:rPr lang="de-DE" altLang="de-DE" sz="1200" dirty="0">
                <a:latin typeface="Consolas" panose="020B0609020204030204" pitchFamily="49" charset="0"/>
              </a:rPr>
              <a:t> $item)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foreach</a:t>
            </a:r>
            <a:r>
              <a:rPr lang="de-DE" altLang="de-DE" sz="1200" dirty="0">
                <a:latin typeface="Consolas" panose="020B0609020204030204" pitchFamily="49" charset="0"/>
              </a:rPr>
              <a:t> ($item </a:t>
            </a:r>
            <a:r>
              <a:rPr lang="de-DE" altLang="de-DE" sz="1200" dirty="0" err="1">
                <a:latin typeface="Consolas" panose="020B0609020204030204" pitchFamily="49" charset="0"/>
              </a:rPr>
              <a:t>as</a:t>
            </a:r>
            <a:r>
              <a:rPr lang="de-DE" altLang="de-DE" sz="1200" dirty="0">
                <a:latin typeface="Consolas" panose="020B0609020204030204" pitchFamily="49" charset="0"/>
              </a:rPr>
              <a:t> $</a:t>
            </a:r>
            <a:r>
              <a:rPr lang="de-DE" altLang="de-DE" sz="1200" dirty="0" err="1">
                <a:latin typeface="Consolas" panose="020B0609020204030204" pitchFamily="49" charset="0"/>
              </a:rPr>
              <a:t>feldname</a:t>
            </a:r>
            <a:r>
              <a:rPr lang="de-DE" altLang="de-DE" sz="1200" dirty="0">
                <a:latin typeface="Consolas" panose="020B0609020204030204" pitchFamily="49" charset="0"/>
              </a:rPr>
              <a:t> =&gt; $</a:t>
            </a:r>
            <a:r>
              <a:rPr lang="de-DE" altLang="de-DE" sz="1200" dirty="0" err="1">
                <a:latin typeface="Consolas" panose="020B0609020204030204" pitchFamily="49" charset="0"/>
              </a:rPr>
              <a:t>inhalt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feldname</a:t>
            </a:r>
            <a:r>
              <a:rPr lang="de-DE" altLang="de-DE" sz="1200" dirty="0">
                <a:latin typeface="Consolas" panose="020B0609020204030204" pitchFamily="49" charset="0"/>
              </a:rPr>
              <a:t> .": ". $</a:t>
            </a:r>
            <a:r>
              <a:rPr lang="de-DE" altLang="de-DE" sz="1200" dirty="0" err="1">
                <a:latin typeface="Consolas" panose="020B0609020204030204" pitchFamily="49" charset="0"/>
              </a:rPr>
              <a:t>inhalt</a:t>
            </a:r>
            <a:r>
              <a:rPr lang="de-DE" altLang="de-DE" sz="1200" dirty="0">
                <a:latin typeface="Consolas" panose="020B0609020204030204" pitchFamily="49" charset="0"/>
              </a:rPr>
              <a:t>."&lt;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err="1">
                <a:latin typeface="Consolas" panose="020B0609020204030204" pitchFamily="49" charset="0"/>
              </a:rPr>
              <a:t>print</a:t>
            </a:r>
            <a:r>
              <a:rPr lang="de-DE" altLang="de-DE" sz="1200" dirty="0">
                <a:latin typeface="Consolas" panose="020B0609020204030204" pitchFamily="49" charset="0"/>
              </a:rPr>
              <a:t> "&lt;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endParaRPr lang="de-DE" altLang="de-DE" sz="1200" dirty="0">
              <a:latin typeface="Consolas" panose="020B0609020204030204" pitchFamily="49" charset="0"/>
            </a:endParaRPr>
          </a:p>
        </p:txBody>
      </p:sp>
    </p:spTree>
    <p:extLst>
      <p:ext uri="{BB962C8B-B14F-4D97-AF65-F5344CB8AC3E}">
        <p14:creationId xmlns:p14="http://schemas.microsoft.com/office/powerpoint/2010/main" val="229189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5BA72-E420-4E3B-BA7D-ACA8D6B8497B}"/>
              </a:ext>
            </a:extLst>
          </p:cNvPr>
          <p:cNvSpPr>
            <a:spLocks noGrp="1"/>
          </p:cNvSpPr>
          <p:nvPr>
            <p:ph type="title"/>
          </p:nvPr>
        </p:nvSpPr>
        <p:spPr/>
        <p:txBody>
          <a:bodyPr/>
          <a:lstStyle/>
          <a:p>
            <a:r>
              <a:rPr lang="de-AT" dirty="0">
                <a:solidFill>
                  <a:schemeClr val="tx1"/>
                </a:solidFill>
              </a:rPr>
              <a:t>Funktionen in PHP</a:t>
            </a:r>
          </a:p>
        </p:txBody>
      </p:sp>
    </p:spTree>
    <p:extLst>
      <p:ext uri="{BB962C8B-B14F-4D97-AF65-F5344CB8AC3E}">
        <p14:creationId xmlns:p14="http://schemas.microsoft.com/office/powerpoint/2010/main" val="2933038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CF1BFB-9023-4AC5-9F53-402109760558}"/>
              </a:ext>
            </a:extLst>
          </p:cNvPr>
          <p:cNvSpPr>
            <a:spLocks noGrp="1"/>
          </p:cNvSpPr>
          <p:nvPr>
            <p:ph type="title"/>
          </p:nvPr>
        </p:nvSpPr>
        <p:spPr/>
        <p:txBody>
          <a:bodyPr/>
          <a:lstStyle/>
          <a:p>
            <a:r>
              <a:rPr lang="de-AT" dirty="0"/>
              <a:t>Der Aufbau einer Funktion in PHP</a:t>
            </a:r>
          </a:p>
        </p:txBody>
      </p:sp>
      <p:sp>
        <p:nvSpPr>
          <p:cNvPr id="4" name="Rectangle 1">
            <a:extLst>
              <a:ext uri="{FF2B5EF4-FFF2-40B4-BE49-F238E27FC236}">
                <a16:creationId xmlns:a16="http://schemas.microsoft.com/office/drawing/2014/main" id="{90BA9DC1-CCB9-4532-9AF9-C46D5BC08BEE}"/>
              </a:ext>
            </a:extLst>
          </p:cNvPr>
          <p:cNvSpPr>
            <a:spLocks noChangeArrowheads="1"/>
          </p:cNvSpPr>
          <p:nvPr/>
        </p:nvSpPr>
        <p:spPr bwMode="auto">
          <a:xfrm>
            <a:off x="2417275" y="1502502"/>
            <a:ext cx="2308645" cy="1200329"/>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begruessung</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"Guten Morgen";</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begruessung</a:t>
            </a:r>
            <a:r>
              <a:rPr lang="de-DE" altLang="de-DE" sz="1200" dirty="0">
                <a:latin typeface="Consolas" panose="020B0609020204030204" pitchFamily="49" charset="0"/>
              </a:rPr>
              <a:t>();</a:t>
            </a:r>
          </a:p>
        </p:txBody>
      </p:sp>
      <p:pic>
        <p:nvPicPr>
          <p:cNvPr id="6" name="Grafik 5">
            <a:extLst>
              <a:ext uri="{FF2B5EF4-FFF2-40B4-BE49-F238E27FC236}">
                <a16:creationId xmlns:a16="http://schemas.microsoft.com/office/drawing/2014/main" id="{4FD40B61-64AF-4495-B39B-B0E3C50DCEDC}"/>
              </a:ext>
            </a:extLst>
          </p:cNvPr>
          <p:cNvPicPr>
            <a:picLocks noChangeAspect="1"/>
          </p:cNvPicPr>
          <p:nvPr/>
        </p:nvPicPr>
        <p:blipFill>
          <a:blip r:embed="rId2"/>
          <a:stretch>
            <a:fillRect/>
          </a:stretch>
        </p:blipFill>
        <p:spPr>
          <a:xfrm>
            <a:off x="5762342" y="2402793"/>
            <a:ext cx="1409700" cy="600075"/>
          </a:xfrm>
          <a:prstGeom prst="rect">
            <a:avLst/>
          </a:prstGeom>
          <a:ln w="12700">
            <a:solidFill>
              <a:schemeClr val="tx1"/>
            </a:solidFill>
          </a:ln>
        </p:spPr>
      </p:pic>
      <p:sp>
        <p:nvSpPr>
          <p:cNvPr id="7" name="Rectangle 2">
            <a:extLst>
              <a:ext uri="{FF2B5EF4-FFF2-40B4-BE49-F238E27FC236}">
                <a16:creationId xmlns:a16="http://schemas.microsoft.com/office/drawing/2014/main" id="{B485BE1F-92DC-450F-A8EE-A3A926467E4A}"/>
              </a:ext>
            </a:extLst>
          </p:cNvPr>
          <p:cNvSpPr>
            <a:spLocks noChangeArrowheads="1"/>
          </p:cNvSpPr>
          <p:nvPr/>
        </p:nvSpPr>
        <p:spPr bwMode="auto">
          <a:xfrm>
            <a:off x="2247356" y="2828835"/>
            <a:ext cx="2648482" cy="1200329"/>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begruessung</a:t>
            </a:r>
            <a:r>
              <a:rPr lang="de-DE" altLang="de-DE" sz="1200" dirty="0">
                <a:latin typeface="Consolas" panose="020B0609020204030204" pitchFamily="49" charset="0"/>
              </a:rPr>
              <a:t>($</a:t>
            </a:r>
            <a:r>
              <a:rPr lang="de-DE" altLang="de-DE" sz="1200" dirty="0" err="1">
                <a:latin typeface="Consolas" panose="020B0609020204030204" pitchFamily="49" charset="0"/>
              </a:rPr>
              <a:t>text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text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begruessung</a:t>
            </a:r>
            <a:r>
              <a:rPr lang="de-DE" altLang="de-DE" sz="1200" dirty="0">
                <a:latin typeface="Consolas" panose="020B0609020204030204" pitchFamily="49" charset="0"/>
              </a:rPr>
              <a:t>("Guten Morgen");</a:t>
            </a:r>
          </a:p>
        </p:txBody>
      </p:sp>
      <p:pic>
        <p:nvPicPr>
          <p:cNvPr id="9" name="Grafik 8">
            <a:extLst>
              <a:ext uri="{FF2B5EF4-FFF2-40B4-BE49-F238E27FC236}">
                <a16:creationId xmlns:a16="http://schemas.microsoft.com/office/drawing/2014/main" id="{EC5340B0-20F7-4C77-8E45-AFEEA9DC4840}"/>
              </a:ext>
            </a:extLst>
          </p:cNvPr>
          <p:cNvPicPr>
            <a:picLocks noChangeAspect="1"/>
          </p:cNvPicPr>
          <p:nvPr/>
        </p:nvPicPr>
        <p:blipFill>
          <a:blip r:embed="rId3"/>
          <a:stretch>
            <a:fillRect/>
          </a:stretch>
        </p:blipFill>
        <p:spPr>
          <a:xfrm>
            <a:off x="5762342" y="4503250"/>
            <a:ext cx="2524125" cy="857250"/>
          </a:xfrm>
          <a:prstGeom prst="rect">
            <a:avLst/>
          </a:prstGeom>
          <a:ln w="12700">
            <a:solidFill>
              <a:schemeClr val="tx1"/>
            </a:solidFill>
          </a:ln>
        </p:spPr>
      </p:pic>
      <p:sp>
        <p:nvSpPr>
          <p:cNvPr id="10" name="Rectangle 3">
            <a:extLst>
              <a:ext uri="{FF2B5EF4-FFF2-40B4-BE49-F238E27FC236}">
                <a16:creationId xmlns:a16="http://schemas.microsoft.com/office/drawing/2014/main" id="{E78BF736-F7A2-45BC-9D3C-1EB540F97060}"/>
              </a:ext>
            </a:extLst>
          </p:cNvPr>
          <p:cNvSpPr>
            <a:spLocks noChangeArrowheads="1"/>
          </p:cNvSpPr>
          <p:nvPr/>
        </p:nvSpPr>
        <p:spPr bwMode="auto">
          <a:xfrm>
            <a:off x="1819746" y="4478335"/>
            <a:ext cx="3667992" cy="1754326"/>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begruessung</a:t>
            </a:r>
            <a:r>
              <a:rPr lang="de-DE" altLang="de-DE" sz="1200" dirty="0">
                <a:latin typeface="Consolas" panose="020B0609020204030204" pitchFamily="49" charset="0"/>
              </a:rPr>
              <a:t>($</a:t>
            </a:r>
            <a:r>
              <a:rPr lang="de-DE" altLang="de-DE" sz="1200" dirty="0" err="1">
                <a:latin typeface="Consolas" panose="020B0609020204030204" pitchFamily="49" charset="0"/>
              </a:rPr>
              <a:t>text</a:t>
            </a:r>
            <a:r>
              <a:rPr lang="de-DE" altLang="de-DE" sz="1200" dirty="0">
                <a:latin typeface="Consolas" panose="020B0609020204030204" pitchFamily="49" charset="0"/>
              </a:rPr>
              <a:t>, $</a:t>
            </a:r>
            <a:r>
              <a:rPr lang="de-DE" altLang="de-DE" sz="1200" dirty="0" err="1">
                <a:latin typeface="Consolas" panose="020B0609020204030204" pitchFamily="49" charset="0"/>
              </a:rPr>
              <a:t>ansprache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text</a:t>
            </a:r>
            <a:r>
              <a:rPr lang="de-DE" altLang="de-DE" sz="1200" dirty="0">
                <a:latin typeface="Consolas" panose="020B0609020204030204" pitchFamily="49" charset="0"/>
              </a:rPr>
              <a:t> . " " . $</a:t>
            </a:r>
            <a:r>
              <a:rPr lang="de-DE" altLang="de-DE" sz="1200" dirty="0" err="1">
                <a:latin typeface="Consolas" panose="020B0609020204030204" pitchFamily="49" charset="0"/>
              </a:rPr>
              <a:t>ansprache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gruss</a:t>
            </a:r>
            <a:r>
              <a:rPr lang="de-DE" altLang="de-DE" sz="1200" dirty="0">
                <a:latin typeface="Consolas" panose="020B0609020204030204" pitchFamily="49" charset="0"/>
              </a:rPr>
              <a:t> = "Guten Morgen";</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leser</a:t>
            </a:r>
            <a:r>
              <a:rPr lang="de-DE" altLang="de-DE" sz="1200" dirty="0">
                <a:latin typeface="Consolas" panose="020B0609020204030204" pitchFamily="49" charset="0"/>
              </a:rPr>
              <a:t> = "Herr Müller";</a:t>
            </a:r>
            <a:br>
              <a:rPr lang="de-DE" altLang="de-DE" sz="1200" dirty="0">
                <a:latin typeface="Consolas" panose="020B0609020204030204" pitchFamily="49" charset="0"/>
              </a:rPr>
            </a:br>
            <a:r>
              <a:rPr lang="de-DE" altLang="de-DE" sz="1200" dirty="0" err="1">
                <a:latin typeface="Consolas" panose="020B0609020204030204" pitchFamily="49" charset="0"/>
              </a:rPr>
              <a:t>begruessung</a:t>
            </a:r>
            <a:r>
              <a:rPr lang="de-DE" altLang="de-DE" sz="1200" dirty="0">
                <a:latin typeface="Consolas" panose="020B0609020204030204" pitchFamily="49" charset="0"/>
              </a:rPr>
              <a:t>($</a:t>
            </a:r>
            <a:r>
              <a:rPr lang="de-DE" altLang="de-DE" sz="1200" dirty="0" err="1">
                <a:latin typeface="Consolas" panose="020B0609020204030204" pitchFamily="49" charset="0"/>
              </a:rPr>
              <a:t>gruss</a:t>
            </a:r>
            <a:r>
              <a:rPr lang="de-DE" altLang="de-DE" sz="1200" dirty="0">
                <a:latin typeface="Consolas" panose="020B0609020204030204" pitchFamily="49" charset="0"/>
              </a:rPr>
              <a:t>, $</a:t>
            </a:r>
            <a:r>
              <a:rPr lang="de-DE" altLang="de-DE" sz="1200" dirty="0" err="1">
                <a:latin typeface="Consolas" panose="020B0609020204030204" pitchFamily="49" charset="0"/>
              </a:rPr>
              <a:t>leser</a:t>
            </a:r>
            <a:r>
              <a:rPr lang="de-DE" altLang="de-DE" sz="1200" dirty="0">
                <a:latin typeface="Consolas" panose="020B0609020204030204" pitchFamily="49" charset="0"/>
              </a:rPr>
              <a:t>);</a:t>
            </a:r>
          </a:p>
        </p:txBody>
      </p:sp>
    </p:spTree>
    <p:extLst>
      <p:ext uri="{BB962C8B-B14F-4D97-AF65-F5344CB8AC3E}">
        <p14:creationId xmlns:p14="http://schemas.microsoft.com/office/powerpoint/2010/main" val="2356908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F03F14-6CAF-4AA0-B196-427D003E81B8}"/>
              </a:ext>
            </a:extLst>
          </p:cNvPr>
          <p:cNvSpPr>
            <a:spLocks noGrp="1"/>
          </p:cNvSpPr>
          <p:nvPr>
            <p:ph type="title"/>
          </p:nvPr>
        </p:nvSpPr>
        <p:spPr/>
        <p:txBody>
          <a:bodyPr/>
          <a:lstStyle/>
          <a:p>
            <a:r>
              <a:rPr lang="de-AT" dirty="0"/>
              <a:t>Rückgabewerte der Funktionen</a:t>
            </a:r>
          </a:p>
        </p:txBody>
      </p:sp>
      <p:sp>
        <p:nvSpPr>
          <p:cNvPr id="4" name="Rectangle 1">
            <a:extLst>
              <a:ext uri="{FF2B5EF4-FFF2-40B4-BE49-F238E27FC236}">
                <a16:creationId xmlns:a16="http://schemas.microsoft.com/office/drawing/2014/main" id="{C778065A-494C-4241-A4DE-E7FBD4301489}"/>
              </a:ext>
            </a:extLst>
          </p:cNvPr>
          <p:cNvSpPr>
            <a:spLocks noChangeArrowheads="1"/>
          </p:cNvSpPr>
          <p:nvPr/>
        </p:nvSpPr>
        <p:spPr bwMode="auto">
          <a:xfrm>
            <a:off x="606582" y="2090172"/>
            <a:ext cx="3667992" cy="2677656"/>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verdoppelung</a:t>
            </a:r>
            <a:r>
              <a:rPr lang="de-DE" altLang="de-DE" sz="1200" dirty="0">
                <a:latin typeface="Consolas" panose="020B0609020204030204" pitchFamily="49" charset="0"/>
              </a:rPr>
              <a:t>($wert) {</a:t>
            </a:r>
            <a:br>
              <a:rPr lang="de-DE" altLang="de-DE" sz="1200" dirty="0">
                <a:latin typeface="Consolas" panose="020B0609020204030204" pitchFamily="49" charset="0"/>
              </a:rPr>
            </a:br>
            <a:r>
              <a:rPr lang="de-DE" altLang="de-DE" sz="1200" dirty="0">
                <a:latin typeface="Consolas" panose="020B0609020204030204" pitchFamily="49" charset="0"/>
              </a:rPr>
              <a:t>    $wert = $wert*2;</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$wert;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verdoppelung</a:t>
            </a:r>
            <a:r>
              <a:rPr lang="de-DE" altLang="de-DE" sz="1200" dirty="0">
                <a:latin typeface="Consolas" panose="020B0609020204030204" pitchFamily="49" charset="0"/>
              </a:rPr>
              <a:t>(5);</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 oder */</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verdoppelungAlternative</a:t>
            </a:r>
            <a:r>
              <a:rPr lang="de-DE" altLang="de-DE" sz="1200" dirty="0">
                <a:latin typeface="Consolas" panose="020B0609020204030204" pitchFamily="49" charset="0"/>
              </a:rPr>
              <a:t>($wert)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($wert*2);</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verdoppelungAlternative</a:t>
            </a:r>
            <a:r>
              <a:rPr lang="de-DE" altLang="de-DE" sz="1200" dirty="0">
                <a:latin typeface="Consolas" panose="020B0609020204030204" pitchFamily="49" charset="0"/>
              </a:rPr>
              <a:t>(5);</a:t>
            </a:r>
            <a:br>
              <a:rPr lang="de-DE" altLang="de-DE" sz="1200" dirty="0">
                <a:latin typeface="Consolas" panose="020B0609020204030204" pitchFamily="49" charset="0"/>
              </a:rPr>
            </a:br>
            <a:endParaRPr lang="de-DE" altLang="de-DE" sz="1200" dirty="0">
              <a:latin typeface="Consolas" panose="020B0609020204030204" pitchFamily="49" charset="0"/>
            </a:endParaRPr>
          </a:p>
        </p:txBody>
      </p:sp>
      <p:sp>
        <p:nvSpPr>
          <p:cNvPr id="5" name="Rectangle 2">
            <a:extLst>
              <a:ext uri="{FF2B5EF4-FFF2-40B4-BE49-F238E27FC236}">
                <a16:creationId xmlns:a16="http://schemas.microsoft.com/office/drawing/2014/main" id="{D54A40BB-F776-4897-8C84-10FE4710B0AB}"/>
              </a:ext>
            </a:extLst>
          </p:cNvPr>
          <p:cNvSpPr>
            <a:spLocks noChangeArrowheads="1"/>
          </p:cNvSpPr>
          <p:nvPr/>
        </p:nvSpPr>
        <p:spPr bwMode="auto">
          <a:xfrm>
            <a:off x="4879818" y="1786944"/>
            <a:ext cx="6896440" cy="3600986"/>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verdoppelung_quadrat</a:t>
            </a:r>
            <a:r>
              <a:rPr lang="de-DE" altLang="de-DE" sz="1200" dirty="0">
                <a:latin typeface="Consolas" panose="020B0609020204030204" pitchFamily="49" charset="0"/>
              </a:rPr>
              <a:t>($wert) {</a:t>
            </a:r>
            <a:br>
              <a:rPr lang="de-DE" altLang="de-DE" sz="1200" dirty="0">
                <a:latin typeface="Consolas" panose="020B0609020204030204" pitchFamily="49" charset="0"/>
              </a:rPr>
            </a:br>
            <a:r>
              <a:rPr lang="de-DE" altLang="de-DE" sz="1200" dirty="0">
                <a:latin typeface="Consolas" panose="020B0609020204030204" pitchFamily="49" charset="0"/>
              </a:rPr>
              <a:t>    $doppelt = $wert*2;</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quadrat</a:t>
            </a:r>
            <a:r>
              <a:rPr lang="de-DE" altLang="de-DE" sz="1200" dirty="0">
                <a:latin typeface="Consolas" panose="020B0609020204030204" pitchFamily="49" charset="0"/>
              </a:rPr>
              <a:t> = $wert*$wert;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a:t>
            </a:r>
            <a:r>
              <a:rPr lang="de-DE" altLang="de-DE" sz="1200" dirty="0" err="1">
                <a:latin typeface="Consolas" panose="020B0609020204030204" pitchFamily="49" charset="0"/>
              </a:rPr>
              <a:t>array</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'Verdopplung' =&gt; $doppelt,</a:t>
            </a:r>
            <a:br>
              <a:rPr lang="de-DE" altLang="de-DE" sz="1200" dirty="0">
                <a:latin typeface="Consolas" panose="020B0609020204030204" pitchFamily="49" charset="0"/>
              </a:rPr>
            </a:br>
            <a:r>
              <a:rPr lang="de-DE" altLang="de-DE" sz="1200" dirty="0">
                <a:latin typeface="Consolas" panose="020B0609020204030204" pitchFamily="49" charset="0"/>
              </a:rPr>
              <a:t>        'Quadrat' =&gt; $</a:t>
            </a:r>
            <a:r>
              <a:rPr lang="de-DE" altLang="de-DE" sz="1200" dirty="0" err="1">
                <a:latin typeface="Consolas" panose="020B0609020204030204" pitchFamily="49" charset="0"/>
              </a:rPr>
              <a:t>quadrat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rueckgabewert</a:t>
            </a:r>
            <a:r>
              <a:rPr lang="de-DE" altLang="de-DE" sz="1200" dirty="0">
                <a:latin typeface="Consolas" panose="020B0609020204030204" pitchFamily="49" charset="0"/>
              </a:rPr>
              <a:t> = </a:t>
            </a:r>
            <a:r>
              <a:rPr lang="de-DE" altLang="de-DE" sz="1200" dirty="0" err="1">
                <a:latin typeface="Consolas" panose="020B0609020204030204" pitchFamily="49" charset="0"/>
              </a:rPr>
              <a:t>verdoppelung_quadrat</a:t>
            </a:r>
            <a:r>
              <a:rPr lang="de-DE" altLang="de-DE" sz="1200" dirty="0">
                <a:latin typeface="Consolas" panose="020B0609020204030204" pitchFamily="49" charset="0"/>
              </a:rPr>
              <a:t>(3);</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verdoppelter_wert</a:t>
            </a:r>
            <a:r>
              <a:rPr lang="de-DE" altLang="de-DE" sz="1200" dirty="0">
                <a:latin typeface="Consolas" panose="020B0609020204030204" pitchFamily="49" charset="0"/>
              </a:rPr>
              <a:t> = $</a:t>
            </a:r>
            <a:r>
              <a:rPr lang="de-DE" altLang="de-DE" sz="1200" dirty="0" err="1">
                <a:latin typeface="Consolas" panose="020B0609020204030204" pitchFamily="49" charset="0"/>
              </a:rPr>
              <a:t>rueckgabewert</a:t>
            </a:r>
            <a:r>
              <a:rPr lang="de-DE" altLang="de-DE" sz="1200" dirty="0">
                <a:latin typeface="Consolas" panose="020B0609020204030204" pitchFamily="49" charset="0"/>
              </a:rPr>
              <a:t>['Verdopplung'];</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wert_zum_quadrat</a:t>
            </a:r>
            <a:r>
              <a:rPr lang="de-DE" altLang="de-DE" sz="1200" dirty="0">
                <a:latin typeface="Consolas" panose="020B0609020204030204" pitchFamily="49" charset="0"/>
              </a:rPr>
              <a:t> = $</a:t>
            </a:r>
            <a:r>
              <a:rPr lang="de-DE" altLang="de-DE" sz="1200" dirty="0" err="1">
                <a:latin typeface="Consolas" panose="020B0609020204030204" pitchFamily="49" charset="0"/>
              </a:rPr>
              <a:t>rueckgabewert</a:t>
            </a:r>
            <a:r>
              <a:rPr lang="de-DE" altLang="de-DE" sz="1200" dirty="0">
                <a:latin typeface="Consolas" panose="020B0609020204030204" pitchFamily="49" charset="0"/>
              </a:rPr>
              <a:t>['Quadrat'];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print</a:t>
            </a:r>
            <a:r>
              <a:rPr lang="de-DE" altLang="de-DE" sz="1200" dirty="0">
                <a:latin typeface="Consolas" panose="020B0609020204030204" pitchFamily="49" charset="0"/>
              </a:rPr>
              <a:t> "Der doppelte Wert dieser Zahl beträgt " . $</a:t>
            </a:r>
            <a:r>
              <a:rPr lang="de-DE" altLang="de-DE" sz="1200" dirty="0" err="1">
                <a:latin typeface="Consolas" panose="020B0609020204030204" pitchFamily="49" charset="0"/>
              </a:rPr>
              <a:t>verdoppelter_wert</a:t>
            </a:r>
            <a:r>
              <a:rPr lang="de-DE" altLang="de-DE" sz="1200" dirty="0">
                <a:latin typeface="Consolas" panose="020B0609020204030204" pitchFamily="49" charset="0"/>
              </a:rPr>
              <a:t> .".&lt;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err="1">
                <a:latin typeface="Consolas" panose="020B0609020204030204" pitchFamily="49" charset="0"/>
              </a:rPr>
              <a:t>print</a:t>
            </a:r>
            <a:r>
              <a:rPr lang="de-DE" altLang="de-DE" sz="1200" dirty="0">
                <a:latin typeface="Consolas" panose="020B0609020204030204" pitchFamily="49" charset="0"/>
              </a:rPr>
              <a:t> "Das Quadrat dieser Zahl beträgt " . $</a:t>
            </a:r>
            <a:r>
              <a:rPr lang="de-DE" altLang="de-DE" sz="1200" dirty="0" err="1">
                <a:latin typeface="Consolas" panose="020B0609020204030204" pitchFamily="49" charset="0"/>
              </a:rPr>
              <a:t>wert_zum_quadrat</a:t>
            </a:r>
            <a:r>
              <a:rPr lang="de-DE" altLang="de-DE" sz="1200" dirty="0">
                <a:latin typeface="Consolas" panose="020B0609020204030204" pitchFamily="49" charset="0"/>
              </a:rPr>
              <a:t> .".&lt;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endParaRPr lang="de-DE" altLang="de-DE" sz="1200" dirty="0">
              <a:latin typeface="Consolas" panose="020B0609020204030204" pitchFamily="49" charset="0"/>
            </a:endParaRPr>
          </a:p>
        </p:txBody>
      </p:sp>
      <p:pic>
        <p:nvPicPr>
          <p:cNvPr id="7" name="Grafik 6">
            <a:extLst>
              <a:ext uri="{FF2B5EF4-FFF2-40B4-BE49-F238E27FC236}">
                <a16:creationId xmlns:a16="http://schemas.microsoft.com/office/drawing/2014/main" id="{27929606-C698-46C5-BA0F-6EFD42757AFF}"/>
              </a:ext>
            </a:extLst>
          </p:cNvPr>
          <p:cNvPicPr>
            <a:picLocks noChangeAspect="1"/>
          </p:cNvPicPr>
          <p:nvPr/>
        </p:nvPicPr>
        <p:blipFill>
          <a:blip r:embed="rId2"/>
          <a:stretch>
            <a:fillRect/>
          </a:stretch>
        </p:blipFill>
        <p:spPr>
          <a:xfrm>
            <a:off x="8423464" y="2767625"/>
            <a:ext cx="2819400" cy="695325"/>
          </a:xfrm>
          <a:prstGeom prst="rect">
            <a:avLst/>
          </a:prstGeom>
        </p:spPr>
      </p:pic>
    </p:spTree>
    <p:extLst>
      <p:ext uri="{BB962C8B-B14F-4D97-AF65-F5344CB8AC3E}">
        <p14:creationId xmlns:p14="http://schemas.microsoft.com/office/powerpoint/2010/main" val="77278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ECE30D-BC0E-4F86-8232-D11610DEE91C}"/>
              </a:ext>
            </a:extLst>
          </p:cNvPr>
          <p:cNvSpPr>
            <a:spLocks noGrp="1"/>
          </p:cNvSpPr>
          <p:nvPr>
            <p:ph type="title"/>
          </p:nvPr>
        </p:nvSpPr>
        <p:spPr/>
        <p:txBody>
          <a:bodyPr/>
          <a:lstStyle/>
          <a:p>
            <a:r>
              <a:rPr lang="de-AT" dirty="0"/>
              <a:t>Eine Funktion in das PHP-Programm einbinden</a:t>
            </a:r>
          </a:p>
        </p:txBody>
      </p:sp>
      <p:sp>
        <p:nvSpPr>
          <p:cNvPr id="3" name="Textplatzhalter 2">
            <a:extLst>
              <a:ext uri="{FF2B5EF4-FFF2-40B4-BE49-F238E27FC236}">
                <a16:creationId xmlns:a16="http://schemas.microsoft.com/office/drawing/2014/main" id="{FB97C2A7-B017-4B03-9F6F-916A38798C20}"/>
              </a:ext>
            </a:extLst>
          </p:cNvPr>
          <p:cNvSpPr>
            <a:spLocks noGrp="1"/>
          </p:cNvSpPr>
          <p:nvPr>
            <p:ph type="body" sz="quarter" idx="13"/>
          </p:nvPr>
        </p:nvSpPr>
        <p:spPr>
          <a:xfrm>
            <a:off x="949136" y="1845037"/>
            <a:ext cx="2545502" cy="286232"/>
          </a:xfrm>
        </p:spPr>
        <p:txBody>
          <a:bodyPr/>
          <a:lstStyle/>
          <a:p>
            <a:r>
              <a:rPr lang="de-AT" dirty="0"/>
              <a:t>File: </a:t>
            </a:r>
            <a:r>
              <a:rPr lang="de-AT" dirty="0" err="1"/>
              <a:t>verdopplung.php</a:t>
            </a:r>
            <a:endParaRPr lang="de-AT" dirty="0"/>
          </a:p>
        </p:txBody>
      </p:sp>
      <p:sp>
        <p:nvSpPr>
          <p:cNvPr id="4" name="Rectangle 1">
            <a:extLst>
              <a:ext uri="{FF2B5EF4-FFF2-40B4-BE49-F238E27FC236}">
                <a16:creationId xmlns:a16="http://schemas.microsoft.com/office/drawing/2014/main" id="{78E911DE-0B40-4C0A-B8BA-B5FE1F76C811}"/>
              </a:ext>
            </a:extLst>
          </p:cNvPr>
          <p:cNvSpPr>
            <a:spLocks noChangeArrowheads="1"/>
          </p:cNvSpPr>
          <p:nvPr/>
        </p:nvSpPr>
        <p:spPr bwMode="auto">
          <a:xfrm>
            <a:off x="949136" y="2250121"/>
            <a:ext cx="2648482" cy="830997"/>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verdopplung</a:t>
            </a:r>
            <a:r>
              <a:rPr lang="de-DE" altLang="de-DE" sz="1200" dirty="0">
                <a:latin typeface="Consolas" panose="020B0609020204030204" pitchFamily="49" charset="0"/>
              </a:rPr>
              <a:t>($wert)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($wert*2);</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
        <p:nvSpPr>
          <p:cNvPr id="5" name="Rectangle 2">
            <a:extLst>
              <a:ext uri="{FF2B5EF4-FFF2-40B4-BE49-F238E27FC236}">
                <a16:creationId xmlns:a16="http://schemas.microsoft.com/office/drawing/2014/main" id="{19609AFC-BDE3-472F-9813-3867A7D5A8FB}"/>
              </a:ext>
            </a:extLst>
          </p:cNvPr>
          <p:cNvSpPr>
            <a:spLocks noChangeArrowheads="1"/>
          </p:cNvSpPr>
          <p:nvPr/>
        </p:nvSpPr>
        <p:spPr bwMode="auto">
          <a:xfrm>
            <a:off x="7297093" y="2249447"/>
            <a:ext cx="2903359" cy="830997"/>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include</a:t>
            </a:r>
            <a:r>
              <a:rPr lang="de-DE" altLang="de-DE" sz="1200" dirty="0">
                <a:latin typeface="Consolas" panose="020B0609020204030204" pitchFamily="49" charset="0"/>
              </a:rPr>
              <a:t> ("</a:t>
            </a:r>
            <a:r>
              <a:rPr lang="de-DE" altLang="de-DE" sz="1200" dirty="0" err="1">
                <a:latin typeface="Consolas" panose="020B0609020204030204" pitchFamily="49" charset="0"/>
              </a:rPr>
              <a:t>verdopplung.php</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verdopplung</a:t>
            </a:r>
            <a:r>
              <a:rPr lang="de-DE" altLang="de-DE" sz="1200" dirty="0">
                <a:latin typeface="Consolas" panose="020B0609020204030204" pitchFamily="49" charset="0"/>
              </a:rPr>
              <a:t>(4);</a:t>
            </a:r>
            <a:br>
              <a:rPr lang="de-DE" altLang="de-DE" sz="1200" dirty="0">
                <a:latin typeface="Consolas" panose="020B0609020204030204" pitchFamily="49" charset="0"/>
              </a:rPr>
            </a:br>
            <a:endParaRPr lang="de-DE" altLang="de-DE" sz="1200" dirty="0">
              <a:latin typeface="Consolas" panose="020B0609020204030204" pitchFamily="49" charset="0"/>
            </a:endParaRPr>
          </a:p>
        </p:txBody>
      </p:sp>
      <p:sp>
        <p:nvSpPr>
          <p:cNvPr id="6" name="Textplatzhalter 2">
            <a:extLst>
              <a:ext uri="{FF2B5EF4-FFF2-40B4-BE49-F238E27FC236}">
                <a16:creationId xmlns:a16="http://schemas.microsoft.com/office/drawing/2014/main" id="{FEB82724-DBE2-4C09-B6C0-0CB8AE62F5D0}"/>
              </a:ext>
            </a:extLst>
          </p:cNvPr>
          <p:cNvSpPr txBox="1">
            <a:spLocks/>
          </p:cNvSpPr>
          <p:nvPr/>
        </p:nvSpPr>
        <p:spPr>
          <a:xfrm>
            <a:off x="7297093" y="1845037"/>
            <a:ext cx="2545502"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Hauptfile</a:t>
            </a:r>
          </a:p>
        </p:txBody>
      </p:sp>
    </p:spTree>
    <p:extLst>
      <p:ext uri="{BB962C8B-B14F-4D97-AF65-F5344CB8AC3E}">
        <p14:creationId xmlns:p14="http://schemas.microsoft.com/office/powerpoint/2010/main" val="3962660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D2D75-31D7-4D89-9D30-0677AE15825A}"/>
              </a:ext>
            </a:extLst>
          </p:cNvPr>
          <p:cNvSpPr>
            <a:spLocks noGrp="1"/>
          </p:cNvSpPr>
          <p:nvPr>
            <p:ph type="title"/>
          </p:nvPr>
        </p:nvSpPr>
        <p:spPr/>
        <p:txBody>
          <a:bodyPr/>
          <a:lstStyle/>
          <a:p>
            <a:r>
              <a:rPr lang="de-AT" dirty="0"/>
              <a:t>Funktionen aus der PHP-Bibliothek verwenden</a:t>
            </a:r>
          </a:p>
        </p:txBody>
      </p:sp>
      <p:pic>
        <p:nvPicPr>
          <p:cNvPr id="5" name="Grafik 4">
            <a:extLst>
              <a:ext uri="{FF2B5EF4-FFF2-40B4-BE49-F238E27FC236}">
                <a16:creationId xmlns:a16="http://schemas.microsoft.com/office/drawing/2014/main" id="{8BF70F07-3524-4EFE-8282-E6B7D47EBC00}"/>
              </a:ext>
            </a:extLst>
          </p:cNvPr>
          <p:cNvPicPr>
            <a:picLocks noChangeAspect="1"/>
          </p:cNvPicPr>
          <p:nvPr/>
        </p:nvPicPr>
        <p:blipFill>
          <a:blip r:embed="rId2"/>
          <a:stretch>
            <a:fillRect/>
          </a:stretch>
        </p:blipFill>
        <p:spPr>
          <a:xfrm>
            <a:off x="6431758" y="1722028"/>
            <a:ext cx="3834567" cy="3680234"/>
          </a:xfrm>
          <a:prstGeom prst="rect">
            <a:avLst/>
          </a:prstGeom>
        </p:spPr>
      </p:pic>
      <p:sp>
        <p:nvSpPr>
          <p:cNvPr id="6" name="Rectangle 1">
            <a:extLst>
              <a:ext uri="{FF2B5EF4-FFF2-40B4-BE49-F238E27FC236}">
                <a16:creationId xmlns:a16="http://schemas.microsoft.com/office/drawing/2014/main" id="{6D0CD613-AF52-4AA5-A956-28E1AA325595}"/>
              </a:ext>
            </a:extLst>
          </p:cNvPr>
          <p:cNvSpPr>
            <a:spLocks noChangeArrowheads="1"/>
          </p:cNvSpPr>
          <p:nvPr/>
        </p:nvSpPr>
        <p:spPr bwMode="auto">
          <a:xfrm>
            <a:off x="2190939" y="2690013"/>
            <a:ext cx="1374094" cy="646331"/>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phpinfo</a:t>
            </a:r>
            <a:r>
              <a:rPr lang="de-DE" altLang="de-DE" sz="1200" dirty="0">
                <a:latin typeface="Consolas" panose="020B0609020204030204" pitchFamily="49" charset="0"/>
              </a:rPr>
              <a:t>();</a:t>
            </a:r>
          </a:p>
        </p:txBody>
      </p:sp>
    </p:spTree>
    <p:extLst>
      <p:ext uri="{BB962C8B-B14F-4D97-AF65-F5344CB8AC3E}">
        <p14:creationId xmlns:p14="http://schemas.microsoft.com/office/powerpoint/2010/main" val="35072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Entscheidungen durch </a:t>
            </a:r>
            <a:r>
              <a:rPr lang="de-AT" dirty="0" err="1">
                <a:solidFill>
                  <a:schemeClr val="tx1"/>
                </a:solidFill>
              </a:rPr>
              <a:t>if</a:t>
            </a:r>
            <a:r>
              <a:rPr lang="de-AT" dirty="0">
                <a:solidFill>
                  <a:schemeClr val="tx1"/>
                </a:solidFill>
              </a:rPr>
              <a:t>-Abfragen</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89C69F-5EAF-45DD-834D-7AE7C1DFED11}"/>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66FFA3FA-7DE2-42CA-BCBF-BB6992A7B436}"/>
              </a:ext>
            </a:extLst>
          </p:cNvPr>
          <p:cNvSpPr>
            <a:spLocks noGrp="1"/>
          </p:cNvSpPr>
          <p:nvPr>
            <p:ph type="body" sz="quarter" idx="13"/>
          </p:nvPr>
        </p:nvSpPr>
        <p:spPr>
          <a:xfrm>
            <a:off x="949136" y="1455738"/>
            <a:ext cx="10293728" cy="674031"/>
          </a:xfrm>
        </p:spPr>
        <p:txBody>
          <a:bodyPr/>
          <a:lstStyle/>
          <a:p>
            <a:r>
              <a:rPr lang="de-AT" dirty="0"/>
              <a:t>Erstelle eine Funktion, die die ersten zehn Potenzen einer Zahl berechnet. Dazu kommt der Operator ** zum Einsatz. Diesem wird die Basis vorangestellt und darauf folgt der Exponent. Das Hauptprogramm soll dabei den Ausgangswert übermitteln. Die Rückgabe erfolgt durch ein Array. Die Ausgabe des Arrays erfolgt im Hauptprogramm.</a:t>
            </a:r>
          </a:p>
        </p:txBody>
      </p:sp>
      <p:sp>
        <p:nvSpPr>
          <p:cNvPr id="4" name="Rectangle 1">
            <a:extLst>
              <a:ext uri="{FF2B5EF4-FFF2-40B4-BE49-F238E27FC236}">
                <a16:creationId xmlns:a16="http://schemas.microsoft.com/office/drawing/2014/main" id="{1A4F30C3-F5D1-4573-B706-8F5C717EC3B0}"/>
              </a:ext>
            </a:extLst>
          </p:cNvPr>
          <p:cNvSpPr>
            <a:spLocks noChangeArrowheads="1"/>
          </p:cNvSpPr>
          <p:nvPr/>
        </p:nvSpPr>
        <p:spPr bwMode="auto">
          <a:xfrm>
            <a:off x="4219525" y="2815765"/>
            <a:ext cx="3752950" cy="2492990"/>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potenz</a:t>
            </a:r>
            <a:r>
              <a:rPr lang="de-DE" altLang="de-DE" sz="1200" dirty="0">
                <a:latin typeface="Consolas" panose="020B0609020204030204" pitchFamily="49" charset="0"/>
              </a:rPr>
              <a:t>($wert)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a:t>
            </a:r>
            <a:r>
              <a:rPr lang="de-DE" altLang="de-DE" sz="1200" dirty="0" err="1">
                <a:latin typeface="Consolas" panose="020B0609020204030204" pitchFamily="49" charset="0"/>
              </a:rPr>
              <a:t>array</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 ($i = 0; $i &lt; 10; $i++)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[$i] = $wert**($i+1);</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potenzen</a:t>
            </a:r>
            <a:r>
              <a:rPr lang="de-DE" altLang="de-DE" sz="1200" dirty="0">
                <a:latin typeface="Consolas" panose="020B0609020204030204" pitchFamily="49" charset="0"/>
              </a:rPr>
              <a:t> = </a:t>
            </a:r>
            <a:r>
              <a:rPr lang="de-DE" altLang="de-DE" sz="1200" dirty="0" err="1">
                <a:latin typeface="Consolas" panose="020B0609020204030204" pitchFamily="49" charset="0"/>
              </a:rPr>
              <a:t>potenz</a:t>
            </a:r>
            <a:r>
              <a:rPr lang="de-DE" altLang="de-DE" sz="1200" dirty="0">
                <a:latin typeface="Consolas" panose="020B0609020204030204" pitchFamily="49" charset="0"/>
              </a:rPr>
              <a:t>(2);</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foreach</a:t>
            </a:r>
            <a:r>
              <a:rPr lang="de-DE" altLang="de-DE" sz="1200" dirty="0">
                <a:latin typeface="Consolas" panose="020B0609020204030204" pitchFamily="49" charset="0"/>
              </a:rPr>
              <a:t> ($</a:t>
            </a:r>
            <a:r>
              <a:rPr lang="de-DE" altLang="de-DE" sz="1200" dirty="0" err="1">
                <a:latin typeface="Consolas" panose="020B0609020204030204" pitchFamily="49" charset="0"/>
              </a:rPr>
              <a:t>potenzen</a:t>
            </a:r>
            <a:r>
              <a:rPr lang="de-DE" altLang="de-DE" sz="1200" dirty="0">
                <a:latin typeface="Consolas" panose="020B0609020204030204" pitchFamily="49" charset="0"/>
              </a:rPr>
              <a:t> </a:t>
            </a:r>
            <a:r>
              <a:rPr lang="de-DE" altLang="de-DE" sz="1200" dirty="0" err="1">
                <a:latin typeface="Consolas" panose="020B0609020204030204" pitchFamily="49" charset="0"/>
              </a:rPr>
              <a:t>as</a:t>
            </a:r>
            <a:r>
              <a:rPr lang="de-DE" altLang="de-DE" sz="1200" dirty="0">
                <a:latin typeface="Consolas" panose="020B0609020204030204" pitchFamily="49" charset="0"/>
              </a:rPr>
              <a:t> $</a:t>
            </a:r>
            <a:r>
              <a:rPr lang="de-DE" altLang="de-DE" sz="1200" dirty="0" err="1">
                <a:latin typeface="Consolas" panose="020B0609020204030204" pitchFamily="49" charset="0"/>
              </a:rPr>
              <a:t>ausgabe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ausgabe</a:t>
            </a:r>
            <a:r>
              <a:rPr lang="de-DE" altLang="de-DE" sz="1200" dirty="0">
                <a:latin typeface="Consolas" panose="020B0609020204030204" pitchFamily="49" charset="0"/>
              </a:rPr>
              <a:t> . "&lt;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p>
        </p:txBody>
      </p:sp>
    </p:spTree>
    <p:extLst>
      <p:ext uri="{BB962C8B-B14F-4D97-AF65-F5344CB8AC3E}">
        <p14:creationId xmlns:p14="http://schemas.microsoft.com/office/powerpoint/2010/main" val="3325599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557654-6585-421C-A6D8-19A73967D016}"/>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8955F262-A061-437D-8582-7CF7973887D5}"/>
              </a:ext>
            </a:extLst>
          </p:cNvPr>
          <p:cNvSpPr>
            <a:spLocks noGrp="1"/>
          </p:cNvSpPr>
          <p:nvPr>
            <p:ph type="body" sz="quarter" idx="13"/>
          </p:nvPr>
        </p:nvSpPr>
        <p:spPr>
          <a:xfrm>
            <a:off x="949136" y="1455738"/>
            <a:ext cx="10293728" cy="802271"/>
          </a:xfrm>
        </p:spPr>
        <p:txBody>
          <a:bodyPr/>
          <a:lstStyle/>
          <a:p>
            <a:r>
              <a:rPr lang="de-AT" dirty="0"/>
              <a:t>Führe nun auch die Ausgabe des Arrays in einer eigenen Funktion durch. Lagere beide Funktionen in eine separate Datei aus und binde diese in das Hauptprogramm ein</a:t>
            </a:r>
          </a:p>
          <a:p>
            <a:endParaRPr lang="de-AT" dirty="0"/>
          </a:p>
        </p:txBody>
      </p:sp>
      <p:sp>
        <p:nvSpPr>
          <p:cNvPr id="4" name="Rectangle 1">
            <a:extLst>
              <a:ext uri="{FF2B5EF4-FFF2-40B4-BE49-F238E27FC236}">
                <a16:creationId xmlns:a16="http://schemas.microsoft.com/office/drawing/2014/main" id="{61F945C5-7B18-4859-A488-5A65A0899BE5}"/>
              </a:ext>
            </a:extLst>
          </p:cNvPr>
          <p:cNvSpPr>
            <a:spLocks noChangeArrowheads="1"/>
          </p:cNvSpPr>
          <p:nvPr/>
        </p:nvSpPr>
        <p:spPr bwMode="auto">
          <a:xfrm>
            <a:off x="1729212" y="3740478"/>
            <a:ext cx="2223686" cy="646331"/>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r>
              <a:rPr lang="de-DE" altLang="de-DE" sz="1200" dirty="0" err="1">
                <a:latin typeface="Consolas" panose="020B0609020204030204" pitchFamily="49" charset="0"/>
              </a:rPr>
              <a:t>include</a:t>
            </a:r>
            <a:r>
              <a:rPr lang="de-DE" altLang="de-DE" sz="1200" dirty="0">
                <a:latin typeface="Consolas" panose="020B0609020204030204" pitchFamily="49" charset="0"/>
              </a:rPr>
              <a:t>("</a:t>
            </a:r>
            <a:r>
              <a:rPr lang="de-DE" altLang="de-DE" sz="1200" dirty="0" err="1">
                <a:latin typeface="Consolas" panose="020B0609020204030204" pitchFamily="49" charset="0"/>
              </a:rPr>
              <a:t>function.php</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ausgabe</a:t>
            </a:r>
            <a:r>
              <a:rPr lang="de-DE" altLang="de-DE" sz="1200" dirty="0">
                <a:latin typeface="Consolas" panose="020B0609020204030204" pitchFamily="49" charset="0"/>
              </a:rPr>
              <a:t>(</a:t>
            </a:r>
            <a:r>
              <a:rPr lang="de-DE" altLang="de-DE" sz="1200" dirty="0" err="1">
                <a:latin typeface="Consolas" panose="020B0609020204030204" pitchFamily="49" charset="0"/>
              </a:rPr>
              <a:t>potenz</a:t>
            </a:r>
            <a:r>
              <a:rPr lang="de-DE" altLang="de-DE" sz="1200" dirty="0">
                <a:latin typeface="Consolas" panose="020B0609020204030204" pitchFamily="49" charset="0"/>
              </a:rPr>
              <a:t>(2));</a:t>
            </a:r>
          </a:p>
        </p:txBody>
      </p:sp>
      <p:sp>
        <p:nvSpPr>
          <p:cNvPr id="5" name="Rectangle 2">
            <a:extLst>
              <a:ext uri="{FF2B5EF4-FFF2-40B4-BE49-F238E27FC236}">
                <a16:creationId xmlns:a16="http://schemas.microsoft.com/office/drawing/2014/main" id="{A5A3A314-CFCC-4ED2-BF43-46D7705FA054}"/>
              </a:ext>
            </a:extLst>
          </p:cNvPr>
          <p:cNvSpPr>
            <a:spLocks noChangeArrowheads="1"/>
          </p:cNvSpPr>
          <p:nvPr/>
        </p:nvSpPr>
        <p:spPr bwMode="auto">
          <a:xfrm>
            <a:off x="7061703" y="3060474"/>
            <a:ext cx="3413114" cy="2677656"/>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potenz</a:t>
            </a:r>
            <a:r>
              <a:rPr lang="de-DE" altLang="de-DE" sz="1200" dirty="0">
                <a:latin typeface="Consolas" panose="020B0609020204030204" pitchFamily="49" charset="0"/>
              </a:rPr>
              <a:t>($wert)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a:t>
            </a:r>
            <a:r>
              <a:rPr lang="de-DE" altLang="de-DE" sz="1200" dirty="0" err="1">
                <a:latin typeface="Consolas" panose="020B0609020204030204" pitchFamily="49" charset="0"/>
              </a:rPr>
              <a:t>array</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 ($i = 0; $i &lt; 10; $i++)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[$i] = $wert**($i+1);</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ausgabe</a:t>
            </a:r>
            <a:r>
              <a:rPr lang="de-DE" altLang="de-DE" sz="1200" dirty="0">
                <a:latin typeface="Consolas" panose="020B0609020204030204" pitchFamily="49" charset="0"/>
              </a:rPr>
              <a:t>($</a:t>
            </a:r>
            <a:r>
              <a:rPr lang="de-DE" altLang="de-DE" sz="1200" dirty="0" err="1">
                <a:latin typeface="Consolas" panose="020B0609020204030204" pitchFamily="49" charset="0"/>
              </a:rPr>
              <a:t>potenzen</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foreach</a:t>
            </a:r>
            <a:r>
              <a:rPr lang="de-DE" altLang="de-DE" sz="1200" dirty="0">
                <a:latin typeface="Consolas" panose="020B0609020204030204" pitchFamily="49" charset="0"/>
              </a:rPr>
              <a:t> ($</a:t>
            </a:r>
            <a:r>
              <a:rPr lang="de-DE" altLang="de-DE" sz="1200" dirty="0" err="1">
                <a:latin typeface="Consolas" panose="020B0609020204030204" pitchFamily="49" charset="0"/>
              </a:rPr>
              <a:t>potenzen</a:t>
            </a:r>
            <a:r>
              <a:rPr lang="de-DE" altLang="de-DE" sz="1200" dirty="0">
                <a:latin typeface="Consolas" panose="020B0609020204030204" pitchFamily="49" charset="0"/>
              </a:rPr>
              <a:t> </a:t>
            </a:r>
            <a:r>
              <a:rPr lang="de-DE" altLang="de-DE" sz="1200" dirty="0" err="1">
                <a:latin typeface="Consolas" panose="020B0609020204030204" pitchFamily="49" charset="0"/>
              </a:rPr>
              <a:t>as</a:t>
            </a:r>
            <a:r>
              <a:rPr lang="de-DE" altLang="de-DE" sz="1200" dirty="0">
                <a:latin typeface="Consolas" panose="020B0609020204030204" pitchFamily="49" charset="0"/>
              </a:rPr>
              <a:t> $</a:t>
            </a:r>
            <a:r>
              <a:rPr lang="de-DE" altLang="de-DE" sz="1200" dirty="0" err="1">
                <a:latin typeface="Consolas" panose="020B0609020204030204" pitchFamily="49" charset="0"/>
              </a:rPr>
              <a:t>ausgabe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ausgabe</a:t>
            </a:r>
            <a:r>
              <a:rPr lang="de-DE" altLang="de-DE" sz="1200" dirty="0">
                <a:latin typeface="Consolas" panose="020B0609020204030204" pitchFamily="49" charset="0"/>
              </a:rPr>
              <a:t> . "&lt;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
        <p:nvSpPr>
          <p:cNvPr id="6" name="Textplatzhalter 2">
            <a:extLst>
              <a:ext uri="{FF2B5EF4-FFF2-40B4-BE49-F238E27FC236}">
                <a16:creationId xmlns:a16="http://schemas.microsoft.com/office/drawing/2014/main" id="{9A97EE4C-8367-4BCC-A4D7-339F6154772E}"/>
              </a:ext>
            </a:extLst>
          </p:cNvPr>
          <p:cNvSpPr txBox="1">
            <a:spLocks/>
          </p:cNvSpPr>
          <p:nvPr/>
        </p:nvSpPr>
        <p:spPr>
          <a:xfrm>
            <a:off x="1729212" y="3387104"/>
            <a:ext cx="1886107"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Hauptprogramm</a:t>
            </a:r>
          </a:p>
        </p:txBody>
      </p:sp>
      <p:sp>
        <p:nvSpPr>
          <p:cNvPr id="7" name="Textplatzhalter 2">
            <a:extLst>
              <a:ext uri="{FF2B5EF4-FFF2-40B4-BE49-F238E27FC236}">
                <a16:creationId xmlns:a16="http://schemas.microsoft.com/office/drawing/2014/main" id="{B8764C18-1A16-425D-9CAA-0D9879B8F3AA}"/>
              </a:ext>
            </a:extLst>
          </p:cNvPr>
          <p:cNvSpPr txBox="1">
            <a:spLocks/>
          </p:cNvSpPr>
          <p:nvPr/>
        </p:nvSpPr>
        <p:spPr>
          <a:xfrm>
            <a:off x="7061703" y="2692265"/>
            <a:ext cx="1886107"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File </a:t>
            </a:r>
            <a:r>
              <a:rPr lang="de-AT" dirty="0" err="1"/>
              <a:t>function.php</a:t>
            </a:r>
            <a:endParaRPr lang="de-AT" dirty="0"/>
          </a:p>
        </p:txBody>
      </p:sp>
    </p:spTree>
    <p:extLst>
      <p:ext uri="{BB962C8B-B14F-4D97-AF65-F5344CB8AC3E}">
        <p14:creationId xmlns:p14="http://schemas.microsoft.com/office/powerpoint/2010/main" val="505193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E128B-AF9F-4D6C-BE5C-AF37B4001C34}"/>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CE3C98C4-0E93-4849-AC08-80A7A22E6EE0}"/>
              </a:ext>
            </a:extLst>
          </p:cNvPr>
          <p:cNvSpPr>
            <a:spLocks noGrp="1"/>
          </p:cNvSpPr>
          <p:nvPr>
            <p:ph type="body" sz="quarter" idx="13"/>
          </p:nvPr>
        </p:nvSpPr>
        <p:spPr>
          <a:xfrm>
            <a:off x="949136" y="1455738"/>
            <a:ext cx="10293728" cy="996170"/>
          </a:xfrm>
        </p:spPr>
        <p:txBody>
          <a:bodyPr/>
          <a:lstStyle/>
          <a:p>
            <a:r>
              <a:rPr lang="de-AT" dirty="0"/>
              <a:t>Suche in der Online-Dokumentation eine Funktion, um die Quadratwurzel einer Zahl zu bestimmen und eine weitere Funktion, mit der du eine Zufallsvariable generierst. Informiere dich über die Anwendung dieser beiden Funktionen. Erstelle nun ein Programm, dass die Wurzel eines zufälligen Werts berechnet und sowohl den Ausgangswert als auch das Ergebnis ausgibt.</a:t>
            </a:r>
          </a:p>
          <a:p>
            <a:endParaRPr lang="de-AT" dirty="0"/>
          </a:p>
        </p:txBody>
      </p:sp>
      <p:sp>
        <p:nvSpPr>
          <p:cNvPr id="8" name="Rectangle 3">
            <a:extLst>
              <a:ext uri="{FF2B5EF4-FFF2-40B4-BE49-F238E27FC236}">
                <a16:creationId xmlns:a16="http://schemas.microsoft.com/office/drawing/2014/main" id="{BED089E8-6D13-450F-9A13-4CD7EF9CCBB9}"/>
              </a:ext>
            </a:extLst>
          </p:cNvPr>
          <p:cNvSpPr>
            <a:spLocks noChangeArrowheads="1"/>
          </p:cNvSpPr>
          <p:nvPr/>
        </p:nvSpPr>
        <p:spPr bwMode="auto">
          <a:xfrm>
            <a:off x="2987617" y="3255682"/>
            <a:ext cx="6216766" cy="830997"/>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r>
              <a:rPr lang="de-DE" altLang="de-DE" sz="1200" dirty="0">
                <a:latin typeface="Consolas" panose="020B0609020204030204" pitchFamily="49" charset="0"/>
              </a:rPr>
              <a:t>$zufallszahl = </a:t>
            </a:r>
            <a:r>
              <a:rPr lang="de-DE" altLang="de-DE" sz="1200" dirty="0" err="1">
                <a:latin typeface="Consolas" panose="020B0609020204030204" pitchFamily="49" charset="0"/>
              </a:rPr>
              <a:t>rand</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wurzel</a:t>
            </a:r>
            <a:r>
              <a:rPr lang="de-DE" altLang="de-DE" sz="1200" dirty="0">
                <a:latin typeface="Consolas" panose="020B0609020204030204" pitchFamily="49" charset="0"/>
              </a:rPr>
              <a:t> = </a:t>
            </a:r>
            <a:r>
              <a:rPr lang="de-DE" altLang="de-DE" sz="1200" dirty="0" err="1">
                <a:latin typeface="Consolas" panose="020B0609020204030204" pitchFamily="49" charset="0"/>
              </a:rPr>
              <a:t>sqrt</a:t>
            </a:r>
            <a:r>
              <a:rPr lang="de-DE" altLang="de-DE" sz="1200" dirty="0">
                <a:latin typeface="Consolas" panose="020B0609020204030204" pitchFamily="49" charset="0"/>
              </a:rPr>
              <a:t>($zufallszahl);</a:t>
            </a:r>
            <a:br>
              <a:rPr lang="de-DE" altLang="de-DE" sz="1200" dirty="0">
                <a:latin typeface="Consolas" panose="020B0609020204030204" pitchFamily="49" charset="0"/>
              </a:rPr>
            </a:br>
            <a:r>
              <a:rPr lang="de-DE" altLang="de-DE" sz="1200" dirty="0" err="1">
                <a:latin typeface="Consolas" panose="020B0609020204030204" pitchFamily="49" charset="0"/>
              </a:rPr>
              <a:t>print</a:t>
            </a:r>
            <a:r>
              <a:rPr lang="de-DE" altLang="de-DE" sz="1200" dirty="0">
                <a:latin typeface="Consolas" panose="020B0609020204030204" pitchFamily="49" charset="0"/>
              </a:rPr>
              <a:t> "Die Wurzel aus " . $zufallszahl . " ist " . $</a:t>
            </a:r>
            <a:r>
              <a:rPr lang="de-DE" altLang="de-DE" sz="1200" dirty="0" err="1">
                <a:latin typeface="Consolas" panose="020B0609020204030204" pitchFamily="49" charset="0"/>
              </a:rPr>
              <a:t>wurzel</a:t>
            </a:r>
            <a:r>
              <a:rPr lang="de-DE" altLang="de-DE" sz="1200" dirty="0">
                <a:latin typeface="Consolas" panose="020B0609020204030204" pitchFamily="49" charset="0"/>
              </a:rPr>
              <a:t> . ".&lt;</a:t>
            </a:r>
            <a:r>
              <a:rPr lang="de-DE" altLang="de-DE" sz="1200" dirty="0" err="1">
                <a:latin typeface="Consolas" panose="020B0609020204030204" pitchFamily="49" charset="0"/>
              </a:rPr>
              <a:t>br</a:t>
            </a:r>
            <a:r>
              <a:rPr lang="de-DE" altLang="de-DE" sz="1200" dirty="0">
                <a:latin typeface="Consolas" panose="020B0609020204030204" pitchFamily="49" charset="0"/>
              </a:rPr>
              <a:t>&gt;\n";</a:t>
            </a:r>
          </a:p>
        </p:txBody>
      </p:sp>
    </p:spTree>
    <p:extLst>
      <p:ext uri="{BB962C8B-B14F-4D97-AF65-F5344CB8AC3E}">
        <p14:creationId xmlns:p14="http://schemas.microsoft.com/office/powerpoint/2010/main" val="790959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9F9CE2-6A4B-4FE3-A4AB-2CA0C4A0A330}"/>
              </a:ext>
            </a:extLst>
          </p:cNvPr>
          <p:cNvSpPr>
            <a:spLocks noGrp="1"/>
          </p:cNvSpPr>
          <p:nvPr>
            <p:ph type="title"/>
          </p:nvPr>
        </p:nvSpPr>
        <p:spPr/>
        <p:txBody>
          <a:bodyPr/>
          <a:lstStyle/>
          <a:p>
            <a:r>
              <a:rPr lang="de-AT" dirty="0"/>
              <a:t>Verschiedene Vergleichsoperatoren verwenden</a:t>
            </a:r>
          </a:p>
        </p:txBody>
      </p:sp>
      <p:sp>
        <p:nvSpPr>
          <p:cNvPr id="4" name="Rectangle 1">
            <a:extLst>
              <a:ext uri="{FF2B5EF4-FFF2-40B4-BE49-F238E27FC236}">
                <a16:creationId xmlns:a16="http://schemas.microsoft.com/office/drawing/2014/main" id="{F9E935D3-9037-40AC-9E38-7E19AE9448F2}"/>
              </a:ext>
            </a:extLst>
          </p:cNvPr>
          <p:cNvSpPr>
            <a:spLocks noChangeArrowheads="1"/>
          </p:cNvSpPr>
          <p:nvPr/>
        </p:nvSpPr>
        <p:spPr bwMode="auto">
          <a:xfrm>
            <a:off x="3277354" y="1580387"/>
            <a:ext cx="5876930" cy="1569660"/>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effectLst/>
                <a:latin typeface="Consolas" panose="020B0609020204030204" pitchFamily="49" charset="0"/>
              </a:rPr>
              <a:t>&lt;?</a:t>
            </a:r>
            <a:r>
              <a:rPr kumimoji="0" lang="de-DE" altLang="de-DE" sz="1200" b="0" u="none" strike="noStrike" cap="none" normalizeH="0" baseline="0" dirty="0" err="1">
                <a:ln>
                  <a:noFill/>
                </a:ln>
                <a:effectLst/>
                <a:latin typeface="Consolas" panose="020B0609020204030204" pitchFamily="49" charset="0"/>
              </a:rPr>
              <a:t>php</a:t>
            </a:r>
            <a:br>
              <a:rPr kumimoji="0" lang="de-DE" altLang="de-DE" sz="1200" b="0" u="none" strike="noStrike" cap="none" normalizeH="0" baseline="0" dirty="0">
                <a:ln>
                  <a:noFill/>
                </a:ln>
                <a:effectLst/>
                <a:latin typeface="Consolas" panose="020B0609020204030204" pitchFamily="49" charset="0"/>
              </a:rPr>
            </a:br>
            <a:endParaRPr kumimoji="0" lang="de-DE" altLang="de-DE" sz="1200" b="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$var1 = 2;</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$var2 = 7;</a:t>
            </a:r>
            <a:br>
              <a:rPr kumimoji="0" lang="de-DE" altLang="de-DE" sz="1200" b="0" i="0" u="none" strike="noStrike" cap="none" normalizeH="0" baseline="0" dirty="0">
                <a:ln>
                  <a:noFill/>
                </a:ln>
                <a:effectLst/>
                <a:latin typeface="Consolas" panose="020B0609020204030204" pitchFamily="49" charset="0"/>
              </a:rPr>
            </a:b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1"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a:ln>
                  <a:noFill/>
                </a:ln>
                <a:effectLst/>
                <a:latin typeface="Consolas" panose="020B0609020204030204" pitchFamily="49" charset="0"/>
              </a:rPr>
              <a:t>$var1 &lt; 5 || $var2 == 7</a:t>
            </a:r>
            <a:r>
              <a:rPr kumimoji="0" lang="de-DE" altLang="de-DE" sz="1200" b="0" i="1" u="none" strike="noStrike" cap="none" normalizeH="0" baseline="0" dirty="0">
                <a:ln>
                  <a:noFill/>
                </a:ln>
                <a:effectLst/>
                <a:latin typeface="Consolas" panose="020B0609020204030204" pitchFamily="49" charset="0"/>
              </a:rPr>
              <a:t>) {</a:t>
            </a:r>
            <a:br>
              <a:rPr kumimoji="0" lang="de-DE" altLang="de-DE" sz="1200" b="0" i="1" u="none" strike="noStrike" cap="none" normalizeH="0" baseline="0" dirty="0">
                <a:ln>
                  <a:noFill/>
                </a:ln>
                <a:effectLst/>
                <a:latin typeface="Consolas" panose="020B0609020204030204" pitchFamily="49" charset="0"/>
              </a:rPr>
            </a:br>
            <a:r>
              <a:rPr kumimoji="0" lang="de-DE" altLang="de-DE" sz="1200" b="0"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print</a:t>
            </a:r>
            <a:r>
              <a:rPr kumimoji="0" lang="de-DE" altLang="de-DE" sz="1200" b="0" i="0" u="none" strike="noStrike" cap="none" normalizeH="0" baseline="0" dirty="0">
                <a:ln>
                  <a:noFill/>
                </a:ln>
                <a:effectLst/>
                <a:latin typeface="Consolas" panose="020B0609020204030204" pitchFamily="49" charset="0"/>
              </a:rPr>
              <a:t> "Variable 1 ist kleiner als 5 oder Variabel 2 beträgt 7";</a:t>
            </a:r>
            <a:br>
              <a:rPr kumimoji="0" lang="de-DE" altLang="de-DE" sz="1200" b="0" i="0" u="none" strike="noStrike" cap="none" normalizeH="0" baseline="0" dirty="0">
                <a:ln>
                  <a:noFill/>
                </a:ln>
                <a:effectLst/>
                <a:latin typeface="Consolas" panose="020B0609020204030204" pitchFamily="49" charset="0"/>
              </a:rPr>
            </a:br>
            <a:r>
              <a:rPr kumimoji="0" lang="de-DE" altLang="de-DE" sz="1200" b="0" i="1" u="none" strike="noStrike" cap="none" normalizeH="0" baseline="0" dirty="0">
                <a:ln>
                  <a:noFill/>
                </a:ln>
                <a:effectLst/>
                <a:latin typeface="Consolas" panose="020B0609020204030204" pitchFamily="49" charset="0"/>
              </a:rPr>
              <a:t>}</a:t>
            </a:r>
            <a:endParaRPr kumimoji="0" lang="de-DE" altLang="de-DE" sz="1200" b="0" i="0" u="none" strike="noStrike" cap="none" normalizeH="0" baseline="0" dirty="0">
              <a:ln>
                <a:noFill/>
              </a:ln>
              <a:effectLst/>
              <a:latin typeface="Consolas" panose="020B0609020204030204" pitchFamily="49" charset="0"/>
            </a:endParaRPr>
          </a:p>
        </p:txBody>
      </p:sp>
      <p:sp>
        <p:nvSpPr>
          <p:cNvPr id="5" name="Rectangle 2">
            <a:extLst>
              <a:ext uri="{FF2B5EF4-FFF2-40B4-BE49-F238E27FC236}">
                <a16:creationId xmlns:a16="http://schemas.microsoft.com/office/drawing/2014/main" id="{89604C53-8E72-465A-BE71-61E956858EFD}"/>
              </a:ext>
            </a:extLst>
          </p:cNvPr>
          <p:cNvSpPr>
            <a:spLocks noChangeArrowheads="1"/>
          </p:cNvSpPr>
          <p:nvPr/>
        </p:nvSpPr>
        <p:spPr bwMode="auto">
          <a:xfrm>
            <a:off x="4083113" y="3731994"/>
            <a:ext cx="4177747" cy="1569660"/>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$var1 = 2;</a:t>
            </a:r>
            <a:br>
              <a:rPr lang="de-DE" altLang="de-DE" sz="1200" dirty="0">
                <a:latin typeface="Consolas" panose="020B0609020204030204" pitchFamily="49" charset="0"/>
              </a:rPr>
            </a:br>
            <a:r>
              <a:rPr lang="de-DE" altLang="de-DE" sz="1200" dirty="0">
                <a:latin typeface="Consolas" panose="020B0609020204030204" pitchFamily="49" charset="0"/>
              </a:rPr>
              <a:t>$var2 = 7;</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if</a:t>
            </a:r>
            <a:r>
              <a:rPr lang="de-DE" altLang="de-DE" sz="1200" dirty="0">
                <a:latin typeface="Consolas" panose="020B0609020204030204" pitchFamily="49" charset="0"/>
              </a:rPr>
              <a:t>(!($var2 &lt; 5))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"Variable 2 ist nicht kleiner als 5";</a:t>
            </a:r>
            <a:br>
              <a:rPr lang="de-DE" altLang="de-DE" sz="1200" dirty="0">
                <a:latin typeface="Consolas" panose="020B0609020204030204" pitchFamily="49" charset="0"/>
              </a:rPr>
            </a:br>
            <a:r>
              <a:rPr lang="de-DE" altLang="de-DE" sz="1200" dirty="0">
                <a:latin typeface="Consolas" panose="020B0609020204030204" pitchFamily="49" charset="0"/>
              </a:rPr>
              <a:t>}</a:t>
            </a:r>
          </a:p>
        </p:txBody>
      </p:sp>
      <p:pic>
        <p:nvPicPr>
          <p:cNvPr id="7" name="Grafik 6">
            <a:extLst>
              <a:ext uri="{FF2B5EF4-FFF2-40B4-BE49-F238E27FC236}">
                <a16:creationId xmlns:a16="http://schemas.microsoft.com/office/drawing/2014/main" id="{2879A38C-6E85-433C-BAEC-10108F6D3BB8}"/>
              </a:ext>
            </a:extLst>
          </p:cNvPr>
          <p:cNvPicPr>
            <a:picLocks noChangeAspect="1"/>
          </p:cNvPicPr>
          <p:nvPr/>
        </p:nvPicPr>
        <p:blipFill>
          <a:blip r:embed="rId2"/>
          <a:stretch>
            <a:fillRect/>
          </a:stretch>
        </p:blipFill>
        <p:spPr>
          <a:xfrm>
            <a:off x="5700900" y="1819001"/>
            <a:ext cx="3343275" cy="352425"/>
          </a:xfrm>
          <a:prstGeom prst="rect">
            <a:avLst/>
          </a:prstGeom>
        </p:spPr>
      </p:pic>
      <p:pic>
        <p:nvPicPr>
          <p:cNvPr id="9" name="Grafik 8">
            <a:extLst>
              <a:ext uri="{FF2B5EF4-FFF2-40B4-BE49-F238E27FC236}">
                <a16:creationId xmlns:a16="http://schemas.microsoft.com/office/drawing/2014/main" id="{C5AF872C-4137-48D6-A4D8-40200C62F253}"/>
              </a:ext>
            </a:extLst>
          </p:cNvPr>
          <p:cNvPicPr>
            <a:picLocks noChangeAspect="1"/>
          </p:cNvPicPr>
          <p:nvPr/>
        </p:nvPicPr>
        <p:blipFill>
          <a:blip r:embed="rId3"/>
          <a:stretch>
            <a:fillRect/>
          </a:stretch>
        </p:blipFill>
        <p:spPr>
          <a:xfrm>
            <a:off x="5969065" y="3917269"/>
            <a:ext cx="2105025" cy="285750"/>
          </a:xfrm>
          <a:prstGeom prst="rect">
            <a:avLst/>
          </a:prstGeom>
        </p:spPr>
      </p:pic>
    </p:spTree>
    <p:extLst>
      <p:ext uri="{BB962C8B-B14F-4D97-AF65-F5344CB8AC3E}">
        <p14:creationId xmlns:p14="http://schemas.microsoft.com/office/powerpoint/2010/main" val="77567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21CDE-EC99-4A5F-89F5-B7D42C390BFA}"/>
              </a:ext>
            </a:extLst>
          </p:cNvPr>
          <p:cNvSpPr>
            <a:spLocks noGrp="1"/>
          </p:cNvSpPr>
          <p:nvPr>
            <p:ph type="title"/>
          </p:nvPr>
        </p:nvSpPr>
        <p:spPr/>
        <p:txBody>
          <a:bodyPr/>
          <a:lstStyle/>
          <a:p>
            <a:r>
              <a:rPr lang="de-AT" dirty="0"/>
              <a:t>Else und </a:t>
            </a:r>
            <a:r>
              <a:rPr lang="de-AT" dirty="0" err="1"/>
              <a:t>elseif</a:t>
            </a:r>
            <a:endParaRPr lang="de-AT" dirty="0"/>
          </a:p>
        </p:txBody>
      </p:sp>
      <p:sp>
        <p:nvSpPr>
          <p:cNvPr id="4" name="Rectangle 1">
            <a:extLst>
              <a:ext uri="{FF2B5EF4-FFF2-40B4-BE49-F238E27FC236}">
                <a16:creationId xmlns:a16="http://schemas.microsoft.com/office/drawing/2014/main" id="{620FA0EB-72D3-4CA5-A80B-65FE52775BE9}"/>
              </a:ext>
            </a:extLst>
          </p:cNvPr>
          <p:cNvSpPr>
            <a:spLocks noChangeArrowheads="1"/>
          </p:cNvSpPr>
          <p:nvPr/>
        </p:nvSpPr>
        <p:spPr bwMode="auto">
          <a:xfrm>
            <a:off x="3766241" y="3776721"/>
            <a:ext cx="4347665" cy="1015663"/>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geschlecht</a:t>
            </a:r>
            <a:r>
              <a:rPr lang="de-DE" altLang="de-DE" sz="1200" dirty="0">
                <a:latin typeface="Consolas" panose="020B0609020204030204" pitchFamily="49" charset="0"/>
              </a:rPr>
              <a:t> == "m")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"&lt;h1&gt;Hallo Herr ".$</a:t>
            </a:r>
            <a:r>
              <a:rPr lang="de-DE" altLang="de-DE" sz="1200" dirty="0" err="1">
                <a:latin typeface="Consolas" panose="020B0609020204030204" pitchFamily="49" charset="0"/>
              </a:rPr>
              <a:t>nachname</a:t>
            </a:r>
            <a:r>
              <a:rPr lang="de-DE" altLang="de-DE" sz="1200" dirty="0">
                <a:latin typeface="Consolas" panose="020B0609020204030204" pitchFamily="49" charset="0"/>
              </a:rPr>
              <a:t>."!&lt;/h1&gt;\n";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else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"&lt;h1&gt;Hallo Frau ".$</a:t>
            </a:r>
            <a:r>
              <a:rPr lang="de-DE" altLang="de-DE" sz="1200" dirty="0" err="1">
                <a:latin typeface="Consolas" panose="020B0609020204030204" pitchFamily="49" charset="0"/>
              </a:rPr>
              <a:t>nachname</a:t>
            </a:r>
            <a:r>
              <a:rPr lang="de-DE" altLang="de-DE" sz="1200" dirty="0">
                <a:latin typeface="Consolas" panose="020B0609020204030204" pitchFamily="49" charset="0"/>
              </a:rPr>
              <a:t>."!&lt;/h1&gt;\n";</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
        <p:nvSpPr>
          <p:cNvPr id="5" name="Rectangle 2">
            <a:extLst>
              <a:ext uri="{FF2B5EF4-FFF2-40B4-BE49-F238E27FC236}">
                <a16:creationId xmlns:a16="http://schemas.microsoft.com/office/drawing/2014/main" id="{65D958DC-79E2-42DF-A3D5-969D31C02D5D}"/>
              </a:ext>
            </a:extLst>
          </p:cNvPr>
          <p:cNvSpPr>
            <a:spLocks noChangeArrowheads="1"/>
          </p:cNvSpPr>
          <p:nvPr/>
        </p:nvSpPr>
        <p:spPr bwMode="auto">
          <a:xfrm>
            <a:off x="3766241" y="2087015"/>
            <a:ext cx="4347665" cy="1384995"/>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geschlecht</a:t>
            </a:r>
            <a:r>
              <a:rPr lang="de-DE" altLang="de-DE" sz="1200" dirty="0">
                <a:latin typeface="Consolas" panose="020B0609020204030204" pitchFamily="49" charset="0"/>
              </a:rPr>
              <a:t> == "m")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"&lt;h1&gt;Hallo Herr ".$</a:t>
            </a:r>
            <a:r>
              <a:rPr lang="de-DE" altLang="de-DE" sz="1200" dirty="0" err="1">
                <a:latin typeface="Consolas" panose="020B0609020204030204" pitchFamily="49" charset="0"/>
              </a:rPr>
              <a:t>nachname</a:t>
            </a:r>
            <a:r>
              <a:rPr lang="de-DE" altLang="de-DE" sz="1200" dirty="0">
                <a:latin typeface="Consolas" panose="020B0609020204030204" pitchFamily="49" charset="0"/>
              </a:rPr>
              <a:t>."!&lt;/h1&gt;\n";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elseif</a:t>
            </a:r>
            <a:r>
              <a:rPr lang="de-DE" altLang="de-DE" sz="1200" dirty="0">
                <a:latin typeface="Consolas" panose="020B0609020204030204" pitchFamily="49" charset="0"/>
              </a:rPr>
              <a:t> ($</a:t>
            </a:r>
            <a:r>
              <a:rPr lang="de-DE" altLang="de-DE" sz="1200" dirty="0" err="1">
                <a:latin typeface="Consolas" panose="020B0609020204030204" pitchFamily="49" charset="0"/>
              </a:rPr>
              <a:t>geschlecht</a:t>
            </a:r>
            <a:r>
              <a:rPr lang="de-DE" altLang="de-DE" sz="1200" dirty="0">
                <a:latin typeface="Consolas" panose="020B0609020204030204" pitchFamily="49" charset="0"/>
              </a:rPr>
              <a:t> == "w")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"&lt;h1&gt;Hallo Frau ".$</a:t>
            </a:r>
            <a:r>
              <a:rPr lang="de-DE" altLang="de-DE" sz="1200" dirty="0" err="1">
                <a:latin typeface="Consolas" panose="020B0609020204030204" pitchFamily="49" charset="0"/>
              </a:rPr>
              <a:t>nachname</a:t>
            </a:r>
            <a:r>
              <a:rPr lang="de-DE" altLang="de-DE" sz="1200" dirty="0">
                <a:latin typeface="Consolas" panose="020B0609020204030204" pitchFamily="49" charset="0"/>
              </a:rPr>
              <a:t>."!&lt;/h1&gt;\n";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else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"Hi du";</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Tree>
    <p:extLst>
      <p:ext uri="{BB962C8B-B14F-4D97-AF65-F5344CB8AC3E}">
        <p14:creationId xmlns:p14="http://schemas.microsoft.com/office/powerpoint/2010/main" val="144118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6" name="Textplatzhalter 5">
            <a:extLst>
              <a:ext uri="{FF2B5EF4-FFF2-40B4-BE49-F238E27FC236}">
                <a16:creationId xmlns:a16="http://schemas.microsoft.com/office/drawing/2014/main" id="{67E7EBE4-0C82-47F0-8C1D-408758CDE05F}"/>
              </a:ext>
            </a:extLst>
          </p:cNvPr>
          <p:cNvSpPr>
            <a:spLocks noGrp="1"/>
          </p:cNvSpPr>
          <p:nvPr>
            <p:ph type="body" sz="quarter" idx="13"/>
          </p:nvPr>
        </p:nvSpPr>
        <p:spPr>
          <a:xfrm>
            <a:off x="949136" y="1455738"/>
            <a:ext cx="10293728" cy="480131"/>
          </a:xfrm>
        </p:spPr>
        <p:txBody>
          <a:bodyPr/>
          <a:lstStyle/>
          <a:p>
            <a:r>
              <a:rPr lang="de-AT" dirty="0"/>
              <a:t>Schreibe ein Programm, das ermittelt, ob die Warenbestände für ein bestimmtes Produkt auf 0 gefallen sind und gegebenenfalls eine Meldung ausgibt, dass der Artikel nicht mehr verfügbar ist.</a:t>
            </a:r>
          </a:p>
        </p:txBody>
      </p:sp>
      <p:sp>
        <p:nvSpPr>
          <p:cNvPr id="3" name="Rectangle 1">
            <a:extLst>
              <a:ext uri="{FF2B5EF4-FFF2-40B4-BE49-F238E27FC236}">
                <a16:creationId xmlns:a16="http://schemas.microsoft.com/office/drawing/2014/main" id="{4D116BFD-607F-4469-B1D0-2096EC4789EC}"/>
              </a:ext>
            </a:extLst>
          </p:cNvPr>
          <p:cNvSpPr>
            <a:spLocks noChangeArrowheads="1"/>
          </p:cNvSpPr>
          <p:nvPr/>
        </p:nvSpPr>
        <p:spPr bwMode="auto">
          <a:xfrm>
            <a:off x="3072576" y="3915270"/>
            <a:ext cx="6046848" cy="1384995"/>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$bestand = 4;</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if</a:t>
            </a:r>
            <a:r>
              <a:rPr lang="de-DE" altLang="de-DE" sz="1200" dirty="0">
                <a:latin typeface="Consolas" panose="020B0609020204030204" pitchFamily="49" charset="0"/>
              </a:rPr>
              <a:t>($bestand == 0)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"Der gewünschte Artikel ist </a:t>
            </a:r>
            <a:r>
              <a:rPr lang="de-DE" altLang="de-DE" sz="1200" dirty="0" err="1">
                <a:latin typeface="Consolas" panose="020B0609020204030204" pitchFamily="49" charset="0"/>
              </a:rPr>
              <a:t>leieder</a:t>
            </a:r>
            <a:r>
              <a:rPr lang="de-DE" altLang="de-DE" sz="1200" dirty="0">
                <a:latin typeface="Consolas" panose="020B0609020204030204" pitchFamily="49" charset="0"/>
              </a:rPr>
              <a:t> nicht mehr verfügbar.";</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Tree>
    <p:extLst>
      <p:ext uri="{BB962C8B-B14F-4D97-AF65-F5344CB8AC3E}">
        <p14:creationId xmlns:p14="http://schemas.microsoft.com/office/powerpoint/2010/main" val="286122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559A7C-0070-4874-8D65-34051A54E15D}"/>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56218DC0-E09C-4D80-86D9-5E576350D326}"/>
              </a:ext>
            </a:extLst>
          </p:cNvPr>
          <p:cNvSpPr>
            <a:spLocks noGrp="1"/>
          </p:cNvSpPr>
          <p:nvPr>
            <p:ph type="body" sz="quarter" idx="13"/>
          </p:nvPr>
        </p:nvSpPr>
        <p:spPr>
          <a:xfrm>
            <a:off x="949136" y="1455738"/>
            <a:ext cx="10293728" cy="1835887"/>
          </a:xfrm>
        </p:spPr>
        <p:txBody>
          <a:bodyPr/>
          <a:lstStyle/>
          <a:p>
            <a:r>
              <a:rPr lang="de-AT" dirty="0"/>
              <a:t>Erstelle zunächst ein Array, in dem sich ein Produkt mit dem zugehörigen Preis und die Anzahl der verfügbaren Artikel befindet.</a:t>
            </a:r>
            <a:br>
              <a:rPr lang="de-AT" dirty="0"/>
            </a:br>
            <a:r>
              <a:rPr lang="de-AT" dirty="0"/>
              <a:t>Schreibe nun ein Programm, das:</a:t>
            </a:r>
          </a:p>
          <a:p>
            <a:pPr lvl="1"/>
            <a:r>
              <a:rPr lang="de-AT" dirty="0"/>
              <a:t>Den Käufer darüber informiert, dass der Artikel nicht verfügbar ist, falls der Warenbestand auf 0 steht.</a:t>
            </a:r>
          </a:p>
          <a:p>
            <a:pPr lvl="1"/>
            <a:r>
              <a:rPr lang="de-AT" dirty="0"/>
              <a:t>Ausgibt, dass das Produkt versandkostenfrei geliefert wird, falls mindestens ein Artikel vorrätig ist und falls der Preis bei mindestens 20 Euro liegt</a:t>
            </a:r>
          </a:p>
          <a:p>
            <a:pPr lvl="1"/>
            <a:r>
              <a:rPr lang="de-AT" dirty="0"/>
              <a:t>Anzeigt, dass für die Lieferung 5 Euro Versandkosten anfallen, falls der Artikel verfügbar ist, der Preis jedoch unter 20 Euro liegt.</a:t>
            </a:r>
          </a:p>
        </p:txBody>
      </p:sp>
      <p:sp>
        <p:nvSpPr>
          <p:cNvPr id="4" name="Rectangle 1">
            <a:extLst>
              <a:ext uri="{FF2B5EF4-FFF2-40B4-BE49-F238E27FC236}">
                <a16:creationId xmlns:a16="http://schemas.microsoft.com/office/drawing/2014/main" id="{738D3E66-07AD-4A9B-9461-344972EA5D67}"/>
              </a:ext>
            </a:extLst>
          </p:cNvPr>
          <p:cNvSpPr>
            <a:spLocks noChangeArrowheads="1"/>
          </p:cNvSpPr>
          <p:nvPr/>
        </p:nvSpPr>
        <p:spPr bwMode="auto">
          <a:xfrm>
            <a:off x="1628270" y="3429000"/>
            <a:ext cx="8935459" cy="2862322"/>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 = </a:t>
            </a:r>
            <a:r>
              <a:rPr lang="de-DE" altLang="de-DE" sz="1200" dirty="0" err="1">
                <a:latin typeface="Consolas" panose="020B0609020204030204" pitchFamily="49" charset="0"/>
              </a:rPr>
              <a:t>array</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'Produktname' =&gt; "Semmel",</a:t>
            </a:r>
            <a:br>
              <a:rPr lang="de-DE" altLang="de-DE" sz="1200" dirty="0">
                <a:latin typeface="Consolas" panose="020B0609020204030204" pitchFamily="49" charset="0"/>
              </a:rPr>
            </a:br>
            <a:r>
              <a:rPr lang="de-DE" altLang="de-DE" sz="1200" dirty="0">
                <a:latin typeface="Consolas" panose="020B0609020204030204" pitchFamily="49" charset="0"/>
              </a:rPr>
              <a:t>    'Preis' =&gt; 15,</a:t>
            </a:r>
            <a:br>
              <a:rPr lang="de-DE" altLang="de-DE" sz="1200" dirty="0">
                <a:latin typeface="Consolas" panose="020B0609020204030204" pitchFamily="49" charset="0"/>
              </a:rPr>
            </a:br>
            <a:r>
              <a:rPr lang="de-DE" altLang="de-DE" sz="1200" dirty="0">
                <a:latin typeface="Consolas" panose="020B0609020204030204" pitchFamily="49" charset="0"/>
              </a:rPr>
              <a:t>    'Anzahl' =&gt; 3</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['Anzahl'] == 0)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"Das Produkt ".$</a:t>
            </a:r>
            <a:r>
              <a:rPr lang="de-DE" altLang="de-DE" sz="1200" dirty="0" err="1">
                <a:latin typeface="Consolas" panose="020B0609020204030204" pitchFamily="49" charset="0"/>
              </a:rPr>
              <a:t>produkt</a:t>
            </a:r>
            <a:r>
              <a:rPr lang="de-DE" altLang="de-DE" sz="1200" dirty="0">
                <a:latin typeface="Consolas" panose="020B0609020204030204" pitchFamily="49" charset="0"/>
              </a:rPr>
              <a:t>['Produktname']." ist leider nicht mehr verfügbar.";</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elseif</a:t>
            </a: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['Preis'] &gt;= 20)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"Das Produkt".$</a:t>
            </a:r>
            <a:r>
              <a:rPr lang="de-DE" altLang="de-DE" sz="1200" dirty="0" err="1">
                <a:latin typeface="Consolas" panose="020B0609020204030204" pitchFamily="49" charset="0"/>
              </a:rPr>
              <a:t>produkt</a:t>
            </a:r>
            <a:r>
              <a:rPr lang="de-DE" altLang="de-DE" sz="1200" dirty="0">
                <a:latin typeface="Consolas" panose="020B0609020204030204" pitchFamily="49" charset="0"/>
              </a:rPr>
              <a:t>['Produktname']." ist verfügbar und wird versandkostenfrei geliefert.";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else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"Das Produkt ".$</a:t>
            </a:r>
            <a:r>
              <a:rPr lang="de-DE" altLang="de-DE" sz="1200" dirty="0" err="1">
                <a:latin typeface="Consolas" panose="020B0609020204030204" pitchFamily="49" charset="0"/>
              </a:rPr>
              <a:t>produkt</a:t>
            </a:r>
            <a:r>
              <a:rPr lang="de-DE" altLang="de-DE" sz="1200" dirty="0">
                <a:latin typeface="Consolas" panose="020B0609020204030204" pitchFamily="49" charset="0"/>
              </a:rPr>
              <a:t>['Produktname']." ist verfügbar. Für die Lieferung fallen 5 € an";</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Tree>
    <p:extLst>
      <p:ext uri="{BB962C8B-B14F-4D97-AF65-F5344CB8AC3E}">
        <p14:creationId xmlns:p14="http://schemas.microsoft.com/office/powerpoint/2010/main" val="7372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21ECC3-C0F8-4ABB-B7E1-0A54EB55456E}"/>
              </a:ext>
            </a:extLst>
          </p:cNvPr>
          <p:cNvSpPr>
            <a:spLocks noGrp="1"/>
          </p:cNvSpPr>
          <p:nvPr>
            <p:ph type="title"/>
          </p:nvPr>
        </p:nvSpPr>
        <p:spPr/>
        <p:txBody>
          <a:bodyPr/>
          <a:lstStyle/>
          <a:p>
            <a:r>
              <a:rPr lang="de-AT" dirty="0">
                <a:solidFill>
                  <a:schemeClr val="tx1"/>
                </a:solidFill>
              </a:rPr>
              <a:t>Die Funktionalität eines Programms durch Schleifen erweitern</a:t>
            </a:r>
          </a:p>
        </p:txBody>
      </p:sp>
    </p:spTree>
    <p:extLst>
      <p:ext uri="{BB962C8B-B14F-4D97-AF65-F5344CB8AC3E}">
        <p14:creationId xmlns:p14="http://schemas.microsoft.com/office/powerpoint/2010/main" val="1958599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A8C69F-F7C9-4D09-88BF-395A0AC4477C}"/>
              </a:ext>
            </a:extLst>
          </p:cNvPr>
          <p:cNvSpPr>
            <a:spLocks noGrp="1"/>
          </p:cNvSpPr>
          <p:nvPr>
            <p:ph type="title"/>
          </p:nvPr>
        </p:nvSpPr>
        <p:spPr/>
        <p:txBody>
          <a:bodyPr/>
          <a:lstStyle/>
          <a:p>
            <a:r>
              <a:rPr lang="de-AT" dirty="0"/>
              <a:t>Kopfgesteuerte Schleifen: </a:t>
            </a:r>
            <a:r>
              <a:rPr lang="de-AT" dirty="0" err="1"/>
              <a:t>while</a:t>
            </a:r>
            <a:r>
              <a:rPr lang="de-AT" dirty="0"/>
              <a:t> und </a:t>
            </a:r>
            <a:r>
              <a:rPr lang="de-AT" dirty="0" err="1"/>
              <a:t>for</a:t>
            </a:r>
            <a:endParaRPr lang="de-AT" dirty="0"/>
          </a:p>
        </p:txBody>
      </p:sp>
      <p:sp>
        <p:nvSpPr>
          <p:cNvPr id="4" name="Rectangle 1">
            <a:extLst>
              <a:ext uri="{FF2B5EF4-FFF2-40B4-BE49-F238E27FC236}">
                <a16:creationId xmlns:a16="http://schemas.microsoft.com/office/drawing/2014/main" id="{8095695A-98DD-403B-BE34-23CA744E87EC}"/>
              </a:ext>
            </a:extLst>
          </p:cNvPr>
          <p:cNvSpPr>
            <a:spLocks noChangeArrowheads="1"/>
          </p:cNvSpPr>
          <p:nvPr/>
        </p:nvSpPr>
        <p:spPr bwMode="auto">
          <a:xfrm>
            <a:off x="1167897" y="1843714"/>
            <a:ext cx="2478564" cy="1384995"/>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$i = 0;</a:t>
            </a:r>
            <a:br>
              <a:rPr lang="de-DE" altLang="de-DE" sz="1200" dirty="0">
                <a:latin typeface="Consolas" panose="020B0609020204030204" pitchFamily="49" charset="0"/>
              </a:rPr>
            </a:br>
            <a:r>
              <a:rPr lang="de-DE" altLang="de-DE" sz="1200" dirty="0" err="1">
                <a:latin typeface="Consolas" panose="020B0609020204030204" pitchFamily="49" charset="0"/>
              </a:rPr>
              <a:t>while</a:t>
            </a:r>
            <a:r>
              <a:rPr lang="de-DE" altLang="de-DE" sz="1200" dirty="0">
                <a:latin typeface="Consolas" panose="020B0609020204030204" pitchFamily="49" charset="0"/>
              </a:rPr>
              <a:t> ($i &lt; 10)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"&lt;p&gt;Hallo&lt;/p&gt;\n";</a:t>
            </a:r>
            <a:br>
              <a:rPr lang="de-DE" altLang="de-DE" sz="1200" dirty="0">
                <a:latin typeface="Consolas" panose="020B0609020204030204" pitchFamily="49" charset="0"/>
              </a:rPr>
            </a:br>
            <a:r>
              <a:rPr lang="de-DE" altLang="de-DE" sz="1200" dirty="0">
                <a:latin typeface="Consolas" panose="020B0609020204030204" pitchFamily="49" charset="0"/>
              </a:rPr>
              <a:t>    $i++;</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
        <p:nvSpPr>
          <p:cNvPr id="5" name="Rectangle 2">
            <a:extLst>
              <a:ext uri="{FF2B5EF4-FFF2-40B4-BE49-F238E27FC236}">
                <a16:creationId xmlns:a16="http://schemas.microsoft.com/office/drawing/2014/main" id="{A7C5E26D-1FB5-47DA-ACA4-9844600E0F2E}"/>
              </a:ext>
            </a:extLst>
          </p:cNvPr>
          <p:cNvSpPr>
            <a:spLocks noChangeArrowheads="1"/>
          </p:cNvSpPr>
          <p:nvPr/>
        </p:nvSpPr>
        <p:spPr bwMode="auto">
          <a:xfrm>
            <a:off x="1167897" y="3842142"/>
            <a:ext cx="2308645" cy="1384995"/>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$i = 0;</a:t>
            </a:r>
            <a:br>
              <a:rPr lang="de-DE" altLang="de-DE" sz="1200" dirty="0">
                <a:latin typeface="Consolas" panose="020B0609020204030204" pitchFamily="49" charset="0"/>
              </a:rPr>
            </a:br>
            <a:r>
              <a:rPr lang="de-DE" altLang="de-DE" sz="1200" dirty="0" err="1">
                <a:latin typeface="Consolas" panose="020B0609020204030204" pitchFamily="49" charset="0"/>
              </a:rPr>
              <a:t>while</a:t>
            </a:r>
            <a:r>
              <a:rPr lang="de-DE" altLang="de-DE" sz="1200" dirty="0">
                <a:latin typeface="Consolas" panose="020B0609020204030204" pitchFamily="49" charset="0"/>
              </a:rPr>
              <a:t> ($i &lt; 10) {</a:t>
            </a:r>
            <a:br>
              <a:rPr lang="de-DE" altLang="de-DE" sz="1200" dirty="0">
                <a:latin typeface="Consolas" panose="020B0609020204030204" pitchFamily="49" charset="0"/>
              </a:rPr>
            </a:br>
            <a:r>
              <a:rPr lang="de-DE" altLang="de-DE" sz="1200" dirty="0">
                <a:latin typeface="Consolas" panose="020B0609020204030204" pitchFamily="49" charset="0"/>
              </a:rPr>
              <a:t>    $i++;</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$i*$i."&lt;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
        <p:nvSpPr>
          <p:cNvPr id="7" name="Rectangle 4">
            <a:extLst>
              <a:ext uri="{FF2B5EF4-FFF2-40B4-BE49-F238E27FC236}">
                <a16:creationId xmlns:a16="http://schemas.microsoft.com/office/drawing/2014/main" id="{3E84E970-BCC3-4323-A204-989937F5BD07}"/>
              </a:ext>
            </a:extLst>
          </p:cNvPr>
          <p:cNvSpPr>
            <a:spLocks noChangeArrowheads="1"/>
          </p:cNvSpPr>
          <p:nvPr/>
        </p:nvSpPr>
        <p:spPr bwMode="auto">
          <a:xfrm>
            <a:off x="5359652" y="1765240"/>
            <a:ext cx="6046848" cy="3970318"/>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[0]['Produktname'] = "Semmel";</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[0]['Preis'] = 1.99;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[0]['Anzahl'] = 6;</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[1]['Produktname'] = "Kornspitz";</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[1]['Preis'] = 1.49;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[1]['Anzahl'] = 0;</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[2]['Produktname'] = "</a:t>
            </a:r>
            <a:r>
              <a:rPr lang="de-DE" altLang="de-DE" sz="1200" dirty="0" err="1">
                <a:latin typeface="Consolas" panose="020B0609020204030204" pitchFamily="49" charset="0"/>
              </a:rPr>
              <a:t>Laugenbrezl</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[2]['Preis'] = 2.99;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[2]['Anzahl'] = 8;</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$i = 0;</a:t>
            </a:r>
            <a:br>
              <a:rPr lang="de-DE" altLang="de-DE" sz="1200" dirty="0">
                <a:latin typeface="Consolas" panose="020B0609020204030204" pitchFamily="49" charset="0"/>
              </a:rPr>
            </a:br>
            <a:r>
              <a:rPr lang="de-DE" altLang="de-DE" sz="1200" dirty="0">
                <a:latin typeface="Consolas" panose="020B0609020204030204" pitchFamily="49" charset="0"/>
              </a:rPr>
              <a:t>/* Hier muss ich vorher wissen wie viele Einträge das Array hat */</a:t>
            </a:r>
            <a:br>
              <a:rPr lang="de-DE" altLang="de-DE" sz="1200" dirty="0">
                <a:latin typeface="Consolas" panose="020B0609020204030204" pitchFamily="49" charset="0"/>
              </a:rPr>
            </a:br>
            <a:r>
              <a:rPr lang="de-DE" altLang="de-DE" sz="1200" dirty="0" err="1">
                <a:latin typeface="Consolas" panose="020B0609020204030204" pitchFamily="49" charset="0"/>
              </a:rPr>
              <a:t>while</a:t>
            </a:r>
            <a:r>
              <a:rPr lang="de-DE" altLang="de-DE" sz="1200" dirty="0">
                <a:latin typeface="Consolas" panose="020B0609020204030204" pitchFamily="49" charset="0"/>
              </a:rPr>
              <a:t> ($i &lt; 3)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[$i]['Anzahl'] &gt; 0)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"&lt;p&gt;Produkt: " .$</a:t>
            </a:r>
            <a:r>
              <a:rPr lang="de-DE" altLang="de-DE" sz="1200" dirty="0" err="1">
                <a:latin typeface="Consolas" panose="020B0609020204030204" pitchFamily="49" charset="0"/>
              </a:rPr>
              <a:t>produkt</a:t>
            </a:r>
            <a:r>
              <a:rPr lang="de-DE" altLang="de-DE" sz="1200" dirty="0">
                <a:latin typeface="Consolas" panose="020B0609020204030204" pitchFamily="49" charset="0"/>
              </a:rPr>
              <a:t>[$i]['Produktname']. " Preis: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produkt</a:t>
            </a:r>
            <a:r>
              <a:rPr lang="de-DE" altLang="de-DE" sz="1200" dirty="0">
                <a:latin typeface="Consolas" panose="020B0609020204030204" pitchFamily="49" charset="0"/>
              </a:rPr>
              <a:t>[$i]['Preis']. " Euro&lt;/p&gt;\n";</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$i++;</a:t>
            </a:r>
            <a:br>
              <a:rPr lang="de-DE" altLang="de-DE" sz="1200" dirty="0">
                <a:latin typeface="Consolas" panose="020B0609020204030204" pitchFamily="49" charset="0"/>
              </a:rPr>
            </a:br>
            <a:r>
              <a:rPr lang="de-DE" altLang="de-DE" sz="1200" dirty="0">
                <a:latin typeface="Consolas" panose="020B0609020204030204" pitchFamily="49" charset="0"/>
              </a:rPr>
              <a:t>}</a:t>
            </a:r>
          </a:p>
        </p:txBody>
      </p:sp>
      <p:pic>
        <p:nvPicPr>
          <p:cNvPr id="8" name="Grafik 7">
            <a:extLst>
              <a:ext uri="{FF2B5EF4-FFF2-40B4-BE49-F238E27FC236}">
                <a16:creationId xmlns:a16="http://schemas.microsoft.com/office/drawing/2014/main" id="{D68371D0-2FED-464E-A25D-46A82EA23527}"/>
              </a:ext>
            </a:extLst>
          </p:cNvPr>
          <p:cNvPicPr>
            <a:picLocks noChangeAspect="1"/>
          </p:cNvPicPr>
          <p:nvPr/>
        </p:nvPicPr>
        <p:blipFill>
          <a:blip r:embed="rId2"/>
          <a:stretch>
            <a:fillRect/>
          </a:stretch>
        </p:blipFill>
        <p:spPr>
          <a:xfrm>
            <a:off x="242575" y="912198"/>
            <a:ext cx="542925" cy="3248025"/>
          </a:xfrm>
          <a:prstGeom prst="rect">
            <a:avLst/>
          </a:prstGeom>
          <a:ln w="12700">
            <a:solidFill>
              <a:schemeClr val="tx1"/>
            </a:solidFill>
          </a:ln>
        </p:spPr>
      </p:pic>
      <p:pic>
        <p:nvPicPr>
          <p:cNvPr id="10" name="Grafik 9">
            <a:extLst>
              <a:ext uri="{FF2B5EF4-FFF2-40B4-BE49-F238E27FC236}">
                <a16:creationId xmlns:a16="http://schemas.microsoft.com/office/drawing/2014/main" id="{446C963A-A6D1-43A4-9CB3-90CE0CEFABE5}"/>
              </a:ext>
            </a:extLst>
          </p:cNvPr>
          <p:cNvPicPr>
            <a:picLocks noChangeAspect="1"/>
          </p:cNvPicPr>
          <p:nvPr/>
        </p:nvPicPr>
        <p:blipFill>
          <a:blip r:embed="rId3"/>
          <a:stretch>
            <a:fillRect/>
          </a:stretch>
        </p:blipFill>
        <p:spPr>
          <a:xfrm>
            <a:off x="3599108" y="3629292"/>
            <a:ext cx="390525" cy="1838325"/>
          </a:xfrm>
          <a:prstGeom prst="rect">
            <a:avLst/>
          </a:prstGeom>
          <a:ln w="12700">
            <a:solidFill>
              <a:schemeClr val="tx1"/>
            </a:solidFill>
          </a:ln>
        </p:spPr>
      </p:pic>
      <p:pic>
        <p:nvPicPr>
          <p:cNvPr id="12" name="Grafik 11">
            <a:extLst>
              <a:ext uri="{FF2B5EF4-FFF2-40B4-BE49-F238E27FC236}">
                <a16:creationId xmlns:a16="http://schemas.microsoft.com/office/drawing/2014/main" id="{01030A53-D41A-4EAE-9553-224E73632FD6}"/>
              </a:ext>
            </a:extLst>
          </p:cNvPr>
          <p:cNvPicPr>
            <a:picLocks noChangeAspect="1"/>
          </p:cNvPicPr>
          <p:nvPr/>
        </p:nvPicPr>
        <p:blipFill>
          <a:blip r:embed="rId4"/>
          <a:stretch>
            <a:fillRect/>
          </a:stretch>
        </p:blipFill>
        <p:spPr>
          <a:xfrm>
            <a:off x="9145320" y="2103091"/>
            <a:ext cx="2628900" cy="714375"/>
          </a:xfrm>
          <a:prstGeom prst="rect">
            <a:avLst/>
          </a:prstGeom>
          <a:ln w="12700">
            <a:solidFill>
              <a:schemeClr val="tx1"/>
            </a:solidFill>
          </a:ln>
        </p:spPr>
      </p:pic>
    </p:spTree>
    <p:extLst>
      <p:ext uri="{BB962C8B-B14F-4D97-AF65-F5344CB8AC3E}">
        <p14:creationId xmlns:p14="http://schemas.microsoft.com/office/powerpoint/2010/main" val="91781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949828-DDCA-4867-9C18-8F58BBC3B951}"/>
              </a:ext>
            </a:extLst>
          </p:cNvPr>
          <p:cNvSpPr>
            <a:spLocks noGrp="1"/>
          </p:cNvSpPr>
          <p:nvPr>
            <p:ph type="title"/>
          </p:nvPr>
        </p:nvSpPr>
        <p:spPr/>
        <p:txBody>
          <a:bodyPr/>
          <a:lstStyle/>
          <a:p>
            <a:r>
              <a:rPr lang="de-AT" dirty="0" err="1"/>
              <a:t>Fussgesteuerte</a:t>
            </a:r>
            <a:r>
              <a:rPr lang="de-AT" dirty="0"/>
              <a:t> Schleifen: do </a:t>
            </a:r>
            <a:r>
              <a:rPr lang="de-AT" dirty="0" err="1"/>
              <a:t>while</a:t>
            </a:r>
            <a:endParaRPr lang="de-AT" dirty="0"/>
          </a:p>
        </p:txBody>
      </p:sp>
      <p:sp>
        <p:nvSpPr>
          <p:cNvPr id="4" name="Rectangle 1">
            <a:extLst>
              <a:ext uri="{FF2B5EF4-FFF2-40B4-BE49-F238E27FC236}">
                <a16:creationId xmlns:a16="http://schemas.microsoft.com/office/drawing/2014/main" id="{010C41CA-290B-4830-B6C8-4BA6EB494C17}"/>
              </a:ext>
            </a:extLst>
          </p:cNvPr>
          <p:cNvSpPr>
            <a:spLocks noChangeArrowheads="1"/>
          </p:cNvSpPr>
          <p:nvPr/>
        </p:nvSpPr>
        <p:spPr bwMode="auto">
          <a:xfrm>
            <a:off x="1213164" y="2530464"/>
            <a:ext cx="2478564" cy="1569660"/>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$i = 0;</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do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"&lt;p&gt;Hallo&lt;/p&gt;\n";</a:t>
            </a:r>
            <a:br>
              <a:rPr lang="de-DE" altLang="de-DE" sz="1200" dirty="0">
                <a:latin typeface="Consolas" panose="020B0609020204030204" pitchFamily="49" charset="0"/>
              </a:rPr>
            </a:br>
            <a:r>
              <a:rPr lang="de-DE" altLang="de-DE" sz="1200" dirty="0">
                <a:latin typeface="Consolas" panose="020B0609020204030204" pitchFamily="49" charset="0"/>
              </a:rPr>
              <a:t>    $i++;</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while</a:t>
            </a:r>
            <a:r>
              <a:rPr lang="de-DE" altLang="de-DE" sz="1200" dirty="0">
                <a:latin typeface="Consolas" panose="020B0609020204030204" pitchFamily="49" charset="0"/>
              </a:rPr>
              <a:t> ($i &lt; 10);</a:t>
            </a:r>
          </a:p>
        </p:txBody>
      </p:sp>
      <p:sp>
        <p:nvSpPr>
          <p:cNvPr id="5" name="Rectangle 2">
            <a:extLst>
              <a:ext uri="{FF2B5EF4-FFF2-40B4-BE49-F238E27FC236}">
                <a16:creationId xmlns:a16="http://schemas.microsoft.com/office/drawing/2014/main" id="{96BD23B3-DA6A-47CA-B457-1FCA2FFB93E3}"/>
              </a:ext>
            </a:extLst>
          </p:cNvPr>
          <p:cNvSpPr>
            <a:spLocks noChangeArrowheads="1"/>
          </p:cNvSpPr>
          <p:nvPr/>
        </p:nvSpPr>
        <p:spPr bwMode="auto">
          <a:xfrm>
            <a:off x="5395866" y="2345798"/>
            <a:ext cx="4602542" cy="1938992"/>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anzahl</a:t>
            </a:r>
            <a:r>
              <a:rPr lang="de-DE" altLang="de-DE" sz="1200" dirty="0">
                <a:latin typeface="Consolas" panose="020B0609020204030204" pitchFamily="49" charset="0"/>
              </a:rPr>
              <a:t> = 50;</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bedingung</a:t>
            </a:r>
            <a:r>
              <a:rPr lang="de-DE" altLang="de-DE" sz="1200" dirty="0">
                <a:latin typeface="Consolas" panose="020B0609020204030204" pitchFamily="49" charset="0"/>
              </a:rPr>
              <a:t> = </a:t>
            </a:r>
            <a:r>
              <a:rPr lang="de-DE" altLang="de-DE" sz="1200" dirty="0" err="1">
                <a:latin typeface="Consolas" panose="020B0609020204030204" pitchFamily="49" charset="0"/>
              </a:rPr>
              <a:t>true</a:t>
            </a: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do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"&lt;p&gt;Aktuelle Anzahl: " .$</a:t>
            </a:r>
            <a:r>
              <a:rPr lang="de-DE" altLang="de-DE" sz="1200" dirty="0" err="1">
                <a:latin typeface="Consolas" panose="020B0609020204030204" pitchFamily="49" charset="0"/>
              </a:rPr>
              <a:t>anzahl</a:t>
            </a:r>
            <a:r>
              <a:rPr lang="de-DE" altLang="de-DE" sz="1200" dirty="0">
                <a:latin typeface="Consolas" panose="020B0609020204030204" pitchFamily="49" charset="0"/>
              </a:rPr>
              <a:t>. "&lt;/p&gt;\n";</a:t>
            </a:r>
            <a:br>
              <a:rPr lang="de-DE" altLang="de-DE" sz="1200" dirty="0">
                <a:latin typeface="Consolas" panose="020B0609020204030204" pitchFamily="49" charset="0"/>
              </a:rPr>
            </a:br>
            <a:r>
              <a:rPr lang="de-DE" altLang="de-DE" sz="1200" dirty="0">
                <a:latin typeface="Consolas" panose="020B0609020204030204" pitchFamily="49" charset="0"/>
              </a:rPr>
              <a:t>    $anzahl--;</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bedingung</a:t>
            </a:r>
            <a:r>
              <a:rPr lang="de-DE" altLang="de-DE" sz="1200" dirty="0">
                <a:latin typeface="Consolas" panose="020B0609020204030204" pitchFamily="49" charset="0"/>
              </a:rPr>
              <a:t> = ($</a:t>
            </a:r>
            <a:r>
              <a:rPr lang="de-DE" altLang="de-DE" sz="1200" dirty="0" err="1">
                <a:latin typeface="Consolas" panose="020B0609020204030204" pitchFamily="49" charset="0"/>
              </a:rPr>
              <a:t>anzahl</a:t>
            </a:r>
            <a:r>
              <a:rPr lang="de-DE" altLang="de-DE" sz="1200" dirty="0">
                <a:latin typeface="Consolas" panose="020B0609020204030204" pitchFamily="49" charset="0"/>
              </a:rPr>
              <a:t> &gt; 20);</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while</a:t>
            </a:r>
            <a:r>
              <a:rPr lang="de-DE" altLang="de-DE" sz="1200" dirty="0">
                <a:latin typeface="Consolas" panose="020B0609020204030204" pitchFamily="49" charset="0"/>
              </a:rPr>
              <a:t> ($</a:t>
            </a:r>
            <a:r>
              <a:rPr lang="de-DE" altLang="de-DE" sz="1200" dirty="0" err="1">
                <a:latin typeface="Consolas" panose="020B0609020204030204" pitchFamily="49" charset="0"/>
              </a:rPr>
              <a:t>bedingung</a:t>
            </a:r>
            <a:r>
              <a:rPr lang="de-DE" altLang="de-DE" sz="1200" dirty="0">
                <a:latin typeface="Consolas" panose="020B0609020204030204" pitchFamily="49" charset="0"/>
              </a:rPr>
              <a:t>);</a:t>
            </a:r>
          </a:p>
        </p:txBody>
      </p:sp>
      <p:pic>
        <p:nvPicPr>
          <p:cNvPr id="9" name="Grafik 8">
            <a:extLst>
              <a:ext uri="{FF2B5EF4-FFF2-40B4-BE49-F238E27FC236}">
                <a16:creationId xmlns:a16="http://schemas.microsoft.com/office/drawing/2014/main" id="{88EDBBD4-98D6-422D-AA0E-C887C5F16692}"/>
              </a:ext>
            </a:extLst>
          </p:cNvPr>
          <p:cNvPicPr>
            <a:picLocks noChangeAspect="1"/>
          </p:cNvPicPr>
          <p:nvPr/>
        </p:nvPicPr>
        <p:blipFill>
          <a:blip r:embed="rId2"/>
          <a:stretch>
            <a:fillRect/>
          </a:stretch>
        </p:blipFill>
        <p:spPr>
          <a:xfrm>
            <a:off x="10226361" y="1333547"/>
            <a:ext cx="1504950" cy="4371975"/>
          </a:xfrm>
          <a:prstGeom prst="rect">
            <a:avLst/>
          </a:prstGeom>
          <a:ln w="12700">
            <a:solidFill>
              <a:schemeClr val="tx1"/>
            </a:solidFill>
          </a:ln>
        </p:spPr>
      </p:pic>
      <p:pic>
        <p:nvPicPr>
          <p:cNvPr id="11" name="Grafik 10">
            <a:extLst>
              <a:ext uri="{FF2B5EF4-FFF2-40B4-BE49-F238E27FC236}">
                <a16:creationId xmlns:a16="http://schemas.microsoft.com/office/drawing/2014/main" id="{1BD8DD47-5226-4524-91DB-3D61CF0B86F6}"/>
              </a:ext>
            </a:extLst>
          </p:cNvPr>
          <p:cNvPicPr>
            <a:picLocks noChangeAspect="1"/>
          </p:cNvPicPr>
          <p:nvPr/>
        </p:nvPicPr>
        <p:blipFill>
          <a:blip r:embed="rId3"/>
          <a:stretch>
            <a:fillRect/>
          </a:stretch>
        </p:blipFill>
        <p:spPr>
          <a:xfrm>
            <a:off x="460689" y="1691281"/>
            <a:ext cx="542925" cy="3248025"/>
          </a:xfrm>
          <a:prstGeom prst="rect">
            <a:avLst/>
          </a:prstGeom>
          <a:ln w="12700">
            <a:solidFill>
              <a:schemeClr val="tx1"/>
            </a:solidFill>
          </a:ln>
        </p:spPr>
      </p:pic>
    </p:spTree>
    <p:extLst>
      <p:ext uri="{BB962C8B-B14F-4D97-AF65-F5344CB8AC3E}">
        <p14:creationId xmlns:p14="http://schemas.microsoft.com/office/powerpoint/2010/main" val="4266545733"/>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2776</Words>
  <Application>Microsoft Office PowerPoint</Application>
  <PresentationFormat>Breitbild</PresentationFormat>
  <Paragraphs>70</Paragraphs>
  <Slides>23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Consolas</vt:lpstr>
      <vt:lpstr>Font Awesome 5 Free Solid</vt:lpstr>
      <vt:lpstr>FontAwesome</vt:lpstr>
      <vt:lpstr>1_pm</vt:lpstr>
      <vt:lpstr>PHP 02</vt:lpstr>
      <vt:lpstr>Entscheidungen durch if-Abfragen</vt:lpstr>
      <vt:lpstr>Verschiedene Vergleichsoperatoren verwenden</vt:lpstr>
      <vt:lpstr>Else und elseif</vt:lpstr>
      <vt:lpstr>Kleine Übung</vt:lpstr>
      <vt:lpstr>Kleine Übung</vt:lpstr>
      <vt:lpstr>Die Funktionalität eines Programms durch Schleifen erweitern</vt:lpstr>
      <vt:lpstr>Kopfgesteuerte Schleifen: while und for</vt:lpstr>
      <vt:lpstr>Fussgesteuerte Schleifen: do while</vt:lpstr>
      <vt:lpstr>Foreach-Schleifen für die Arbeit mit Arrays</vt:lpstr>
      <vt:lpstr>Foreach-Schleifen für die Arbeit mit Arrays</vt:lpstr>
      <vt:lpstr>Kleine Übung</vt:lpstr>
      <vt:lpstr>Kleine Übung</vt:lpstr>
      <vt:lpstr>Kleine Übung</vt:lpstr>
      <vt:lpstr>Funktionen in PHP</vt:lpstr>
      <vt:lpstr>Der Aufbau einer Funktion in PHP</vt:lpstr>
      <vt:lpstr>Rückgabewerte der Funktionen</vt:lpstr>
      <vt:lpstr>Eine Funktion in das PHP-Programm einbinden</vt:lpstr>
      <vt:lpstr>Funktionen aus der PHP-Bibliothek verwenden</vt:lpstr>
      <vt:lpstr>Übung</vt:lpstr>
      <vt:lpstr>Übung</vt:lpstr>
      <vt:lpstr>Übung</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177</cp:revision>
  <dcterms:created xsi:type="dcterms:W3CDTF">2019-04-14T16:39:40Z</dcterms:created>
  <dcterms:modified xsi:type="dcterms:W3CDTF">2021-01-12T09:17:29Z</dcterms:modified>
</cp:coreProperties>
</file>