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7"/>
  </p:handoutMasterIdLst>
  <p:sldIdLst>
    <p:sldId id="326" r:id="rId2"/>
    <p:sldId id="335" r:id="rId3"/>
    <p:sldId id="365" r:id="rId4"/>
    <p:sldId id="367" r:id="rId5"/>
    <p:sldId id="366" r:id="rId6"/>
    <p:sldId id="368" r:id="rId7"/>
    <p:sldId id="346" r:id="rId8"/>
    <p:sldId id="352" r:id="rId9"/>
    <p:sldId id="369" r:id="rId10"/>
    <p:sldId id="358" r:id="rId11"/>
    <p:sldId id="371" r:id="rId12"/>
    <p:sldId id="364" r:id="rId13"/>
    <p:sldId id="373" r:id="rId14"/>
    <p:sldId id="374" r:id="rId15"/>
    <p:sldId id="304" r:id="rId1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35"/>
            <p14:sldId id="365"/>
            <p14:sldId id="367"/>
            <p14:sldId id="366"/>
            <p14:sldId id="368"/>
            <p14:sldId id="346"/>
            <p14:sldId id="352"/>
            <p14:sldId id="369"/>
            <p14:sldId id="358"/>
            <p14:sldId id="371"/>
            <p14:sldId id="364"/>
            <p14:sldId id="373"/>
            <p14:sldId id="37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80" d="100"/>
          <a:sy n="80" d="100"/>
        </p:scale>
        <p:origin x="667" y="91"/>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br>
              <a:rPr lang="de-AT">
                <a:solidFill>
                  <a:schemeClr val="tx1"/>
                </a:solidFill>
              </a:rPr>
            </a:br>
            <a:r>
              <a:rPr lang="de-AT">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480131"/>
          </a:xfrm>
        </p:spPr>
        <p:txBody>
          <a:bodyPr/>
          <a:lstStyle/>
          <a:p>
            <a:pPr marL="0" indent="0" algn="ctr">
              <a:buNone/>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p:txBody>
      </p:sp>
      <p:sp>
        <p:nvSpPr>
          <p:cNvPr id="5" name="Textfeld 4">
            <a:extLst>
              <a:ext uri="{FF2B5EF4-FFF2-40B4-BE49-F238E27FC236}">
                <a16:creationId xmlns:a16="http://schemas.microsoft.com/office/drawing/2014/main" id="{D93CEC9E-69C1-49B3-82ED-6E68778FD2D6}"/>
              </a:ext>
            </a:extLst>
          </p:cNvPr>
          <p:cNvSpPr txBox="1"/>
          <p:nvPr/>
        </p:nvSpPr>
        <p:spPr>
          <a:xfrm>
            <a:off x="3051209" y="3225996"/>
            <a:ext cx="6102416"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 [];</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beliebigen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8410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286232"/>
          </a:xfrm>
        </p:spPr>
        <p:txBody>
          <a:bodyPr/>
          <a:lstStyle/>
          <a:p>
            <a:pPr marL="0" indent="0" algn="ctr">
              <a:buNone/>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
        <p:nvSpPr>
          <p:cNvPr id="5" name="Textfeld 4">
            <a:extLst>
              <a:ext uri="{FF2B5EF4-FFF2-40B4-BE49-F238E27FC236}">
                <a16:creationId xmlns:a16="http://schemas.microsoft.com/office/drawing/2014/main" id="{4CD36A61-8313-41C4-9750-2C59D18EC9B8}"/>
              </a:ext>
            </a:extLst>
          </p:cNvPr>
          <p:cNvSpPr txBox="1"/>
          <p:nvPr/>
        </p:nvSpPr>
        <p:spPr>
          <a:xfrm>
            <a:off x="3051209" y="2892716"/>
            <a:ext cx="6102416"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beliebigen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008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480131"/>
          </a:xfrm>
        </p:spPr>
        <p:txBody>
          <a:bodyPr/>
          <a:lstStyle/>
          <a:p>
            <a:pPr marL="0" indent="0" algn="ctr">
              <a:buNone/>
            </a:pPr>
            <a:r>
              <a:rPr lang="de-AT" dirty="0"/>
              <a:t>Erstelle ein Programm, das eine Funktion enthält. Dieses soll einen Wert vom Anwender erfragen und daraufhin den doppelten Wert auf der Seite ausgeben</a:t>
            </a:r>
          </a:p>
        </p:txBody>
      </p:sp>
      <p:sp>
        <p:nvSpPr>
          <p:cNvPr id="5" name="Textfeld 4">
            <a:extLst>
              <a:ext uri="{FF2B5EF4-FFF2-40B4-BE49-F238E27FC236}">
                <a16:creationId xmlns:a16="http://schemas.microsoft.com/office/drawing/2014/main" id="{331B9739-A569-411D-BE3A-9D3FA324F1C9}"/>
              </a:ext>
            </a:extLst>
          </p:cNvPr>
          <p:cNvSpPr txBox="1"/>
          <p:nvPr/>
        </p:nvSpPr>
        <p:spPr>
          <a:xfrm>
            <a:off x="3051209" y="2521059"/>
            <a:ext cx="6102416" cy="181588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302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480131"/>
          </a:xfrm>
        </p:spPr>
        <p:txBody>
          <a:bodyPr/>
          <a:lstStyle/>
          <a:p>
            <a:pPr marL="0" indent="0" algn="ctr">
              <a:buNone/>
            </a:pPr>
            <a:r>
              <a:rPr lang="de-AT" dirty="0"/>
              <a:t>Schreibe ein weiteres Programm, das genau die gleiche Aufgabe wie Aufgabe 1 erfüllt. Allerdings sollen die Abfragen des Werts sowie die Ausgabe nun im Hauptprogramm erfolgen. Daher muss die Funktion Übergabe- und Rückgabewert verwenden.</a:t>
            </a:r>
          </a:p>
        </p:txBody>
      </p:sp>
      <p:sp>
        <p:nvSpPr>
          <p:cNvPr id="5" name="Textfeld 4">
            <a:extLst>
              <a:ext uri="{FF2B5EF4-FFF2-40B4-BE49-F238E27FC236}">
                <a16:creationId xmlns:a16="http://schemas.microsoft.com/office/drawing/2014/main" id="{F39E0681-89E7-4457-A012-C826BD422DC5}"/>
              </a:ext>
            </a:extLst>
          </p:cNvPr>
          <p:cNvSpPr txBox="1"/>
          <p:nvPr/>
        </p:nvSpPr>
        <p:spPr>
          <a:xfrm>
            <a:off x="3051209" y="2434449"/>
            <a:ext cx="6102416"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return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6938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674031"/>
          </a:xfrm>
        </p:spPr>
        <p:txBody>
          <a:bodyPr/>
          <a:lstStyle/>
          <a:p>
            <a:pPr marL="0" indent="0" algn="ctr">
              <a:buNone/>
            </a:pPr>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
        <p:nvSpPr>
          <p:cNvPr id="5" name="Textfeld 4">
            <a:extLst>
              <a:ext uri="{FF2B5EF4-FFF2-40B4-BE49-F238E27FC236}">
                <a16:creationId xmlns:a16="http://schemas.microsoft.com/office/drawing/2014/main" id="{A2C11D8D-F614-4EF1-BB33-FE4541284965}"/>
              </a:ext>
            </a:extLst>
          </p:cNvPr>
          <p:cNvSpPr txBox="1"/>
          <p:nvPr/>
        </p:nvSpPr>
        <p:spPr>
          <a:xfrm>
            <a:off x="3051209" y="3171848"/>
            <a:ext cx="6102416"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a:t>
            </a:r>
            <a:r>
              <a:rPr lang="de-AT" sz="1400" b="0" dirty="0" err="1">
                <a:solidFill>
                  <a:srgbClr val="9CDCFE"/>
                </a:solidFill>
                <a:effectLst/>
                <a:latin typeface="Consolas" panose="020B0609020204030204" pitchFamily="49" charset="0"/>
              </a:rPr>
              <a:t>arr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length</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return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7</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15</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357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1610859"/>
            <a:ext cx="10293728" cy="286232"/>
          </a:xfrm>
        </p:spPr>
        <p:txBody>
          <a:bodyPr/>
          <a:lstStyle/>
          <a:p>
            <a:pPr marL="0" indent="0" algn="ctr">
              <a:buNone/>
            </a:pPr>
            <a:r>
              <a:rPr lang="de-AT" dirty="0"/>
              <a:t>Schreibe ein Programm, das den Besucher zum Coding-Kurs begrüßt</a:t>
            </a:r>
          </a:p>
        </p:txBody>
      </p:sp>
      <p:sp>
        <p:nvSpPr>
          <p:cNvPr id="5" name="Textfeld 4">
            <a:extLst>
              <a:ext uri="{FF2B5EF4-FFF2-40B4-BE49-F238E27FC236}">
                <a16:creationId xmlns:a16="http://schemas.microsoft.com/office/drawing/2014/main" id="{D7C3D299-ECA6-4F3D-84BF-7278E28EACCA}"/>
              </a:ext>
            </a:extLst>
          </p:cNvPr>
          <p:cNvSpPr txBox="1"/>
          <p:nvPr/>
        </p:nvSpPr>
        <p:spPr>
          <a:xfrm>
            <a:off x="3043238" y="2269609"/>
            <a:ext cx="6102802" cy="289310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"willkommen zum JS-Kurs!"</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6122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4220DE3C-9230-4716-B2DC-D8B10BBC28AB}"/>
              </a:ext>
            </a:extLst>
          </p:cNvPr>
          <p:cNvSpPr>
            <a:spLocks noGrp="1"/>
          </p:cNvSpPr>
          <p:nvPr>
            <p:ph type="body" sz="quarter" idx="13"/>
          </p:nvPr>
        </p:nvSpPr>
        <p:spPr>
          <a:xfrm>
            <a:off x="949136" y="1749651"/>
            <a:ext cx="10293728" cy="286232"/>
          </a:xfrm>
        </p:spPr>
        <p:txBody>
          <a:bodyPr/>
          <a:lstStyle/>
          <a:p>
            <a:pPr marL="457189" lvl="1" indent="0" algn="ctr">
              <a:buNone/>
            </a:pPr>
            <a:r>
              <a:rPr lang="de-AT" dirty="0"/>
              <a:t>Frage den Besucher nach seinem Namen und erstelle eine personalisierte Begrüßung</a:t>
            </a:r>
          </a:p>
        </p:txBody>
      </p:sp>
      <p:sp>
        <p:nvSpPr>
          <p:cNvPr id="5" name="Textfeld 4">
            <a:extLst>
              <a:ext uri="{FF2B5EF4-FFF2-40B4-BE49-F238E27FC236}">
                <a16:creationId xmlns:a16="http://schemas.microsoft.com/office/drawing/2014/main" id="{EF97DADE-EE41-4998-9DA8-860BD910A208}"/>
              </a:ext>
            </a:extLst>
          </p:cNvPr>
          <p:cNvSpPr txBox="1"/>
          <p:nvPr/>
        </p:nvSpPr>
        <p:spPr>
          <a:xfrm>
            <a:off x="2569708" y="2828560"/>
            <a:ext cx="7170283" cy="289310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"Ihr 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willkommen zu JavaScript"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6790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949136" y="1455738"/>
            <a:ext cx="10293728" cy="802271"/>
          </a:xfrm>
        </p:spPr>
        <p:txBody>
          <a:bodyPr/>
          <a:lstStyle/>
          <a:p>
            <a:pPr marL="0" indent="0" algn="ctr">
              <a:buNone/>
            </a:pPr>
            <a:r>
              <a:rPr lang="de-AT" dirty="0"/>
              <a:t>Schreibe ein Programm, das drei Variablen unterschiedlichen Typs erstellt. Daraufhin sollen deren Wert und deren Typ mit dem alert-Befehl ausgegeben werden</a:t>
            </a:r>
          </a:p>
          <a:p>
            <a:pPr marL="0" indent="0">
              <a:buNone/>
            </a:pPr>
            <a:endParaRPr lang="de-AT" dirty="0"/>
          </a:p>
        </p:txBody>
      </p:sp>
      <p:sp>
        <p:nvSpPr>
          <p:cNvPr id="5" name="Textfeld 4">
            <a:extLst>
              <a:ext uri="{FF2B5EF4-FFF2-40B4-BE49-F238E27FC236}">
                <a16:creationId xmlns:a16="http://schemas.microsoft.com/office/drawing/2014/main" id="{89B6E0C6-4439-44C9-95D4-344304347471}"/>
              </a:ext>
            </a:extLst>
          </p:cNvPr>
          <p:cNvSpPr txBox="1"/>
          <p:nvPr/>
        </p:nvSpPr>
        <p:spPr>
          <a:xfrm>
            <a:off x="3108553" y="2197303"/>
            <a:ext cx="6102802"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var1</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4</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var3</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false</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var1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var2</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var3</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 Typ: "</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typeof</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var3</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8470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3CAFD-9320-422F-B4E5-08F32CE7BF62}"/>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81492036-DFE7-41D7-A5F2-C80E9499D73F}"/>
              </a:ext>
            </a:extLst>
          </p:cNvPr>
          <p:cNvSpPr>
            <a:spLocks noGrp="1"/>
          </p:cNvSpPr>
          <p:nvPr>
            <p:ph type="body" sz="quarter" idx="13"/>
          </p:nvPr>
        </p:nvSpPr>
        <p:spPr>
          <a:xfrm>
            <a:off x="949136" y="1455738"/>
            <a:ext cx="10293728" cy="802271"/>
          </a:xfrm>
        </p:spPr>
        <p:txBody>
          <a:bodyPr/>
          <a:lstStyle/>
          <a:p>
            <a:pPr marL="0" indent="0" algn="ctr">
              <a:buNone/>
            </a:pPr>
            <a:r>
              <a:rPr lang="de-AT" dirty="0"/>
              <a:t>Frage vom Anwender zwei Werte mit dem prompt-Befehl ab. Wandle die Werte dann in Zahlen um und multipliziere sie. Gib das Ergebnis mit </a:t>
            </a:r>
            <a:r>
              <a:rPr lang="de-AT" dirty="0" err="1">
                <a:latin typeface="Consolas" panose="020B0609020204030204" pitchFamily="49" charset="0"/>
              </a:rPr>
              <a:t>document.write</a:t>
            </a:r>
            <a:r>
              <a:rPr lang="de-AT" dirty="0">
                <a:latin typeface="Consolas" panose="020B0609020204030204" pitchFamily="49" charset="0"/>
              </a:rPr>
              <a:t>()</a:t>
            </a:r>
            <a:r>
              <a:rPr lang="de-AT" dirty="0"/>
              <a:t> aus.</a:t>
            </a:r>
          </a:p>
          <a:p>
            <a:endParaRPr lang="de-AT" dirty="0"/>
          </a:p>
        </p:txBody>
      </p:sp>
      <p:sp>
        <p:nvSpPr>
          <p:cNvPr id="5" name="Textfeld 4">
            <a:extLst>
              <a:ext uri="{FF2B5EF4-FFF2-40B4-BE49-F238E27FC236}">
                <a16:creationId xmlns:a16="http://schemas.microsoft.com/office/drawing/2014/main" id="{09B7AB35-044C-4ED6-934B-CBD6E314A912}"/>
              </a:ext>
            </a:extLst>
          </p:cNvPr>
          <p:cNvSpPr txBox="1"/>
          <p:nvPr/>
        </p:nvSpPr>
        <p:spPr>
          <a:xfrm>
            <a:off x="3231016" y="2074545"/>
            <a:ext cx="6102802" cy="440120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wert1</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"Ergebnis: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6525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6164036" y="1978252"/>
            <a:ext cx="5078828" cy="1061829"/>
          </a:xfrm>
        </p:spPr>
        <p:txBody>
          <a:bodyPr/>
          <a:lstStyle/>
          <a:p>
            <a:pPr marL="0" indent="0">
              <a:buNone/>
            </a:pPr>
            <a:r>
              <a:rPr lang="de-AT" dirty="0"/>
              <a:t>Erstelle ein Programm, das zwei Konstanten enthält, in denen ein Nutzername und ein Passwort enthalten sind. Fordere dann den Besucher zur Eingabe der entsprechenden Daten auf. Gib eine passende Meldung aus – je nachdem, ob die eingegebenen Werte richtig oder falsch sind.</a:t>
            </a:r>
          </a:p>
        </p:txBody>
      </p:sp>
      <p:sp>
        <p:nvSpPr>
          <p:cNvPr id="5" name="Textfeld 4">
            <a:extLst>
              <a:ext uri="{FF2B5EF4-FFF2-40B4-BE49-F238E27FC236}">
                <a16:creationId xmlns:a16="http://schemas.microsoft.com/office/drawing/2014/main" id="{60B4982D-243B-4CC8-AE2C-5EF504F5D9A5}"/>
              </a:ext>
            </a:extLst>
          </p:cNvPr>
          <p:cNvSpPr txBox="1"/>
          <p:nvPr/>
        </p:nvSpPr>
        <p:spPr>
          <a:xfrm>
            <a:off x="430667" y="1455527"/>
            <a:ext cx="5447619" cy="4339650"/>
          </a:xfrm>
          <a:prstGeom prst="rect">
            <a:avLst/>
          </a:prstGeom>
          <a:solidFill>
            <a:schemeClr val="tx1"/>
          </a:solidFill>
        </p:spPr>
        <p:txBody>
          <a:bodyPr wrap="square">
            <a:sp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CE9178"/>
                </a:solidFill>
                <a:effectLst/>
                <a:latin typeface="Consolas" panose="020B0609020204030204" pitchFamily="49" charset="0"/>
              </a:rPr>
              <a:t>"</a:t>
            </a:r>
            <a:r>
              <a:rPr lang="de-AT" sz="1200" b="0" dirty="0" err="1">
                <a:solidFill>
                  <a:srgbClr val="CE9178"/>
                </a:solidFill>
                <a:effectLst/>
                <a:latin typeface="Consolas" panose="020B0609020204030204" pitchFamily="49" charset="0"/>
              </a:rPr>
              <a:t>use</a:t>
            </a:r>
            <a:r>
              <a:rPr lang="de-AT" sz="1200" b="0" dirty="0">
                <a:solidFill>
                  <a:srgbClr val="CE9178"/>
                </a:solidFill>
                <a:effectLst/>
                <a:latin typeface="Consolas" panose="020B0609020204030204" pitchFamily="49" charset="0"/>
              </a:rPr>
              <a:t> </a:t>
            </a:r>
            <a:r>
              <a:rPr lang="de-AT" sz="1200" b="0" dirty="0" err="1">
                <a:solidFill>
                  <a:srgbClr val="CE9178"/>
                </a:solidFill>
                <a:effectLst/>
                <a:latin typeface="Consolas" panose="020B0609020204030204" pitchFamily="49" charset="0"/>
              </a:rPr>
              <a:t>strict</a:t>
            </a:r>
            <a:r>
              <a:rPr lang="de-AT" sz="1200" b="0" dirty="0">
                <a:solidFill>
                  <a:srgbClr val="CE9178"/>
                </a:solidFill>
                <a:effectLst/>
                <a:latin typeface="Consolas" panose="020B0609020204030204" pitchFamily="49" charset="0"/>
              </a:rPr>
              <a:t>"</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const</a:t>
            </a:r>
            <a:r>
              <a:rPr lang="de-AT" sz="1200" b="0" dirty="0">
                <a:solidFill>
                  <a:srgbClr val="D4D4D4"/>
                </a:solidFill>
                <a:effectLst/>
                <a:latin typeface="Consolas" panose="020B0609020204030204" pitchFamily="49" charset="0"/>
              </a:rPr>
              <a:t> </a:t>
            </a:r>
            <a:r>
              <a:rPr lang="de-AT" sz="1200" b="0" dirty="0" err="1">
                <a:solidFill>
                  <a:srgbClr val="4FC1FF"/>
                </a:solidFill>
                <a:effectLst/>
                <a:latin typeface="Consolas" panose="020B0609020204030204" pitchFamily="49" charset="0"/>
              </a:rPr>
              <a:t>nutzername</a:t>
            </a:r>
            <a:r>
              <a:rPr lang="de-AT" sz="1200" b="0" dirty="0">
                <a:solidFill>
                  <a:srgbClr val="D4D4D4"/>
                </a:solidFill>
                <a:effectLst/>
                <a:latin typeface="Consolas" panose="020B0609020204030204" pitchFamily="49" charset="0"/>
              </a:rPr>
              <a:t> = </a:t>
            </a:r>
            <a:r>
              <a:rPr lang="de-AT" sz="1200" b="0" dirty="0">
                <a:solidFill>
                  <a:srgbClr val="CE9178"/>
                </a:solidFill>
                <a:effectLst/>
                <a:latin typeface="Consolas" panose="020B0609020204030204" pitchFamily="49" charset="0"/>
              </a:rPr>
              <a:t>"user1"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const</a:t>
            </a:r>
            <a:r>
              <a:rPr lang="de-AT" sz="1200" b="0" dirty="0">
                <a:solidFill>
                  <a:srgbClr val="D4D4D4"/>
                </a:solidFill>
                <a:effectLst/>
                <a:latin typeface="Consolas" panose="020B0609020204030204" pitchFamily="49" charset="0"/>
              </a:rPr>
              <a:t> </a:t>
            </a:r>
            <a:r>
              <a:rPr lang="de-AT" sz="1200" b="0" dirty="0" err="1">
                <a:solidFill>
                  <a:srgbClr val="4FC1FF"/>
                </a:solidFill>
                <a:effectLst/>
                <a:latin typeface="Consolas" panose="020B0609020204030204" pitchFamily="49" charset="0"/>
              </a:rPr>
              <a:t>passwort</a:t>
            </a:r>
            <a:r>
              <a:rPr lang="de-AT" sz="1200" b="0" dirty="0">
                <a:solidFill>
                  <a:srgbClr val="D4D4D4"/>
                </a:solidFill>
                <a:effectLst/>
                <a:latin typeface="Consolas" panose="020B0609020204030204" pitchFamily="49" charset="0"/>
              </a:rPr>
              <a:t> = </a:t>
            </a:r>
            <a:r>
              <a:rPr lang="de-AT" sz="1200" b="0" dirty="0">
                <a:solidFill>
                  <a:srgbClr val="CE9178"/>
                </a:solidFill>
                <a:effectLst/>
                <a:latin typeface="Consolas" panose="020B0609020204030204" pitchFamily="49" charset="0"/>
              </a:rPr>
              <a:t>"</a:t>
            </a:r>
            <a:r>
              <a:rPr lang="de-AT" sz="1200" b="0" dirty="0" err="1">
                <a:solidFill>
                  <a:srgbClr val="CE9178"/>
                </a:solidFill>
                <a:effectLst/>
                <a:latin typeface="Consolas" panose="020B0609020204030204" pitchFamily="49" charset="0"/>
              </a:rPr>
              <a:t>xyz</a:t>
            </a:r>
            <a:r>
              <a:rPr lang="de-AT" sz="1200" b="0" dirty="0">
                <a:solidFill>
                  <a:srgbClr val="CE9178"/>
                </a:solidFill>
                <a:effectLst/>
                <a:latin typeface="Consolas" panose="020B0609020204030204" pitchFamily="49" charset="0"/>
              </a:rPr>
              <a:t>"</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"Gib deinen Nutzernamen ein"</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"Gib dein Passwort ein"</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err="1">
                <a:solidFill>
                  <a:srgbClr val="4FC1FF"/>
                </a:solidFill>
                <a:effectLst/>
                <a:latin typeface="Consolas" panose="020B0609020204030204" pitchFamily="49" charset="0"/>
              </a:rPr>
              <a:t>nutzername</a:t>
            </a:r>
            <a:r>
              <a:rPr lang="de-AT" sz="1200" b="0" dirty="0">
                <a:solidFill>
                  <a:srgbClr val="D4D4D4"/>
                </a:solidFill>
                <a:effectLst/>
                <a:latin typeface="Consolas" panose="020B0609020204030204" pitchFamily="49" charset="0"/>
              </a:rPr>
              <a:t> &amp;&amp; </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err="1">
                <a:solidFill>
                  <a:srgbClr val="4FC1FF"/>
                </a:solidFill>
                <a:effectLst/>
                <a:latin typeface="Consolas" panose="020B0609020204030204" pitchFamily="49" charset="0"/>
              </a:rPr>
              <a:t>passwort</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"Herzlich Willkommen"</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 </a:t>
            </a:r>
            <a:r>
              <a:rPr lang="de-AT" sz="1200" b="0" dirty="0" err="1">
                <a:solidFill>
                  <a:srgbClr val="C586C0"/>
                </a:solidFill>
                <a:effectLst/>
                <a:latin typeface="Consolas" panose="020B0609020204030204" pitchFamily="49" charset="0"/>
              </a:rPr>
              <a:t>else</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"Nutzerdaten nicht korrekt"</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3502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5C845-6101-458C-AE0D-42B648FD274C}"/>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80497B1A-CF81-4EE4-A368-3439AA4C14A1}"/>
              </a:ext>
            </a:extLst>
          </p:cNvPr>
          <p:cNvSpPr>
            <a:spLocks noGrp="1"/>
          </p:cNvSpPr>
          <p:nvPr>
            <p:ph type="body" sz="quarter" idx="13"/>
          </p:nvPr>
        </p:nvSpPr>
        <p:spPr>
          <a:xfrm>
            <a:off x="949136" y="974045"/>
            <a:ext cx="10293728" cy="867930"/>
          </a:xfrm>
        </p:spPr>
        <p:txBody>
          <a:bodyPr/>
          <a:lstStyle/>
          <a:p>
            <a:pPr marL="0" indent="0">
              <a:buNone/>
            </a:pPr>
            <a:r>
              <a:rPr lang="de-AT" dirty="0"/>
              <a:t>Stelle dem Anwender 5 Rechenaufgaben. Überprüfe nach jeder Aufgabe, ob das Ergebnis richtig ist. Erhöhe in diesem Fall den Wert der Variablen punkte um 1. Gebe daraufhin je nach Punktestand eine passende Nachricht aus. Verwende dafür ein switch-Statement. Die Werte 0 und 1 sowie 2 und 3 sollen dabei jeweils zusammengefasst werden und zur Ausgabe der gleichen Nachricht führen.</a:t>
            </a:r>
          </a:p>
        </p:txBody>
      </p:sp>
      <p:sp>
        <p:nvSpPr>
          <p:cNvPr id="5" name="Textfeld 4">
            <a:extLst>
              <a:ext uri="{FF2B5EF4-FFF2-40B4-BE49-F238E27FC236}">
                <a16:creationId xmlns:a16="http://schemas.microsoft.com/office/drawing/2014/main" id="{BB1AFA87-D526-40E3-B354-90B1E16C25A1}"/>
              </a:ext>
            </a:extLst>
          </p:cNvPr>
          <p:cNvSpPr txBox="1"/>
          <p:nvPr/>
        </p:nvSpPr>
        <p:spPr>
          <a:xfrm>
            <a:off x="0" y="1971916"/>
            <a:ext cx="12191999" cy="4886084"/>
          </a:xfrm>
          <a:prstGeom prst="rect">
            <a:avLst/>
          </a:prstGeom>
          <a:solidFill>
            <a:schemeClr val="tx1"/>
          </a:solidFill>
        </p:spPr>
        <p:txBody>
          <a:bodyPr wrap="square" numCol="2" spcCol="360000">
            <a:no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CE9178"/>
                </a:solidFill>
                <a:effectLst/>
                <a:latin typeface="Consolas" panose="020B0609020204030204" pitchFamily="49" charset="0"/>
              </a:rPr>
              <a:t>"</a:t>
            </a:r>
            <a:r>
              <a:rPr lang="de-AT" sz="1200" b="0" dirty="0" err="1">
                <a:solidFill>
                  <a:srgbClr val="CE9178"/>
                </a:solidFill>
                <a:effectLst/>
                <a:latin typeface="Consolas" panose="020B0609020204030204" pitchFamily="49" charset="0"/>
              </a:rPr>
              <a:t>use</a:t>
            </a:r>
            <a:r>
              <a:rPr lang="de-AT" sz="1200" b="0" dirty="0">
                <a:solidFill>
                  <a:srgbClr val="CE9178"/>
                </a:solidFill>
                <a:effectLst/>
                <a:latin typeface="Consolas" panose="020B0609020204030204" pitchFamily="49" charset="0"/>
              </a:rPr>
              <a:t> </a:t>
            </a:r>
            <a:r>
              <a:rPr lang="de-AT" sz="1200" b="0" dirty="0" err="1">
                <a:solidFill>
                  <a:srgbClr val="CE9178"/>
                </a:solidFill>
                <a:effectLst/>
                <a:latin typeface="Consolas" panose="020B0609020204030204" pitchFamily="49" charset="0"/>
              </a:rPr>
              <a:t>strict</a:t>
            </a:r>
            <a:r>
              <a:rPr lang="de-AT" sz="1200" b="0" dirty="0">
                <a:solidFill>
                  <a:srgbClr val="CE9178"/>
                </a:solidFill>
                <a:effectLst/>
                <a:latin typeface="Consolas" panose="020B0609020204030204" pitchFamily="49" charset="0"/>
              </a:rPr>
              <a:t>"</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das Ergebnis aus 14 + 9"</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eingabe1</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23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das Ergebnis aus 27 / 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eingabe2</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8</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eingabe3</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das Ergebnis aus 4 * 8"</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eingabe3</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23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eingabe4</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die Quadratwurzel von 9"</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eingabe4</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eingabe5</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"Was ist der Logarithmus von 8 zur Basis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if</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eingabe5</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3</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switch</a:t>
            </a:r>
            <a:r>
              <a:rPr lang="de-AT" sz="1200" b="0" dirty="0">
                <a:solidFill>
                  <a:srgbClr val="D4D4D4"/>
                </a:solidFill>
                <a:effectLst/>
                <a:latin typeface="Consolas" panose="020B0609020204030204" pitchFamily="49" charset="0"/>
              </a:rPr>
              <a:t>(</a:t>
            </a:r>
            <a:r>
              <a:rPr lang="de-AT" sz="1200" b="0" dirty="0">
                <a:solidFill>
                  <a:srgbClr val="9CDCFE"/>
                </a:solidFill>
                <a:effectLst/>
                <a:latin typeface="Consolas" panose="020B0609020204030204" pitchFamily="49" charset="0"/>
              </a:rPr>
              <a:t>punkte</a:t>
            </a:r>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"Besuch die Grundschule noch einmal"</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"Wie wärs mit Mathe-Nachhilfe"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4</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"Fast alles richtig"</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C586C0"/>
                </a:solidFill>
                <a:effectLst/>
                <a:latin typeface="Consolas" panose="020B0609020204030204" pitchFamily="49" charset="0"/>
              </a:rPr>
              <a:t>case</a:t>
            </a:r>
            <a:r>
              <a:rPr lang="de-AT" sz="1200" b="0" dirty="0">
                <a:solidFill>
                  <a:srgbClr val="D4D4D4"/>
                </a:solidFill>
                <a:effectLst/>
                <a:latin typeface="Consolas" panose="020B0609020204030204" pitchFamily="49" charset="0"/>
              </a:rPr>
              <a:t> </a:t>
            </a:r>
            <a:r>
              <a:rPr lang="de-AT" sz="1200" b="0" dirty="0">
                <a:solidFill>
                  <a:srgbClr val="B5CEA8"/>
                </a:solidFill>
                <a:effectLst/>
                <a:latin typeface="Consolas" panose="020B0609020204030204" pitchFamily="49" charset="0"/>
              </a:rPr>
              <a:t>5</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DCDCAA"/>
                </a:solidFill>
                <a:effectLst/>
                <a:latin typeface="Consolas" panose="020B0609020204030204" pitchFamily="49" charset="0"/>
              </a:rPr>
              <a:t>alert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"Maximale Punktezahl"</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C586C0"/>
                </a:solidFill>
                <a:effectLst/>
                <a:latin typeface="Consolas" panose="020B0609020204030204" pitchFamily="49" charset="0"/>
              </a:rPr>
              <a:t>break</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73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953759"/>
            <a:ext cx="10293728" cy="480131"/>
          </a:xfrm>
        </p:spPr>
        <p:txBody>
          <a:bodyPr/>
          <a:lstStyle/>
          <a:p>
            <a:r>
              <a:rPr lang="de-AT" dirty="0"/>
              <a:t>Schreibe ein Programm, das den Besucher nach seinem Vornamen, nach seinem Nachnamen und nach seinem Alter fragt. Erstelle ein Array und füge die entsprechenden Werte ein. Gebe dessen Inhalt anschließend auf der Seite aus.</a:t>
            </a:r>
          </a:p>
        </p:txBody>
      </p:sp>
      <p:sp>
        <p:nvSpPr>
          <p:cNvPr id="7" name="Textfeld 6">
            <a:extLst>
              <a:ext uri="{FF2B5EF4-FFF2-40B4-BE49-F238E27FC236}">
                <a16:creationId xmlns:a16="http://schemas.microsoft.com/office/drawing/2014/main" id="{B62D0B5A-84DD-42D6-A9B9-196A5049C8AF}"/>
              </a:ext>
            </a:extLst>
          </p:cNvPr>
          <p:cNvSpPr txBox="1"/>
          <p:nvPr/>
        </p:nvSpPr>
        <p:spPr>
          <a:xfrm>
            <a:off x="3044792" y="2822116"/>
            <a:ext cx="6102416" cy="3231654"/>
          </a:xfrm>
          <a:prstGeom prst="rect">
            <a:avLst/>
          </a:prstGeom>
          <a:solidFill>
            <a:schemeClr val="tx1"/>
          </a:solidFill>
        </p:spPr>
        <p:txBody>
          <a:bodyPr wrap="square">
            <a:sp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 = [];</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document</a:t>
            </a:r>
            <a:r>
              <a:rPr lang="de-AT" sz="1200" b="0" dirty="0" err="1">
                <a:solidFill>
                  <a:srgbClr val="D4D4D4"/>
                </a:solidFill>
                <a:effectLst/>
                <a:latin typeface="Consolas" panose="020B0609020204030204" pitchFamily="49" charset="0"/>
              </a:rPr>
              <a:t>.</a:t>
            </a:r>
            <a:r>
              <a:rPr lang="de-AT" sz="1200" b="0" dirty="0" err="1">
                <a:solidFill>
                  <a:srgbClr val="DCDCAA"/>
                </a:solidFill>
                <a:effectLst/>
                <a:latin typeface="Consolas" panose="020B0609020204030204" pitchFamily="49" charset="0"/>
              </a:rPr>
              <a:t>write</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3539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5" name="Textfeld 4">
            <a:extLst>
              <a:ext uri="{FF2B5EF4-FFF2-40B4-BE49-F238E27FC236}">
                <a16:creationId xmlns:a16="http://schemas.microsoft.com/office/drawing/2014/main" id="{199EFB9B-B385-473A-94F2-81468B1A3EE2}"/>
              </a:ext>
            </a:extLst>
          </p:cNvPr>
          <p:cNvSpPr txBox="1"/>
          <p:nvPr/>
        </p:nvSpPr>
        <p:spPr>
          <a:xfrm>
            <a:off x="400495" y="910909"/>
            <a:ext cx="9359521" cy="5262979"/>
          </a:xfrm>
          <a:prstGeom prst="rect">
            <a:avLst/>
          </a:prstGeom>
          <a:solidFill>
            <a:schemeClr val="tx1"/>
          </a:solidFill>
        </p:spPr>
        <p:txBody>
          <a:bodyPr wrap="square">
            <a:spAutoFit/>
          </a:bodyPr>
          <a:lstStyle/>
          <a:p>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DOCTYPE</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meta</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charset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"UTF-8"</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r>
              <a:rPr lang="de-AT" sz="1200" b="0" dirty="0">
                <a:solidFill>
                  <a:srgbClr val="D4D4D4"/>
                </a:solidFill>
                <a:effectLst/>
                <a:latin typeface="Consolas" panose="020B0609020204030204" pitchFamily="49" charset="0"/>
              </a:rPr>
              <a:t>Übungen</a:t>
            </a:r>
            <a:r>
              <a:rPr lang="de-AT" sz="1200" b="0" dirty="0">
                <a:solidFill>
                  <a:srgbClr val="808080"/>
                </a:solidFill>
                <a:effectLst/>
                <a:latin typeface="Consolas" panose="020B0609020204030204" pitchFamily="49" charset="0"/>
              </a:rPr>
              <a:t>&lt;/</a:t>
            </a:r>
            <a:r>
              <a:rPr lang="de-AT" sz="1200" b="0" dirty="0">
                <a:solidFill>
                  <a:srgbClr val="569CD6"/>
                </a:solidFill>
                <a:effectLst/>
                <a:latin typeface="Consolas" panose="020B0609020204030204" pitchFamily="49" charset="0"/>
              </a:rPr>
              <a:t>title</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head</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 = [[], [], []];</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 Person 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 Person 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 Person 1"</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 Person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 Person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 Person 2"</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0</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"Vorname Person 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"Nachname Person 3"</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a:t>
            </a:r>
            <a:r>
              <a:rPr lang="de-AT" sz="1200" b="0" dirty="0">
                <a:solidFill>
                  <a:srgbClr val="B5CEA8"/>
                </a:solidFill>
                <a:effectLst/>
                <a:latin typeface="Consolas" panose="020B0609020204030204" pitchFamily="49" charset="0"/>
              </a:rPr>
              <a:t>2</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"Alter Person 3"</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pers</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"Die Daten welcher Person sollen ausgegeben werden?"</a:t>
            </a:r>
            <a:r>
              <a:rPr lang="de-AT" sz="1200" b="0" dirty="0">
                <a:solidFill>
                  <a:srgbClr val="D4D4D4"/>
                </a:solidFill>
                <a:effectLst/>
                <a:latin typeface="Consolas" panose="020B0609020204030204" pitchFamily="49" charset="0"/>
              </a:rPr>
              <a:t>) - </a:t>
            </a:r>
            <a:r>
              <a:rPr lang="de-AT" sz="1200" b="0" dirty="0">
                <a:solidFill>
                  <a:srgbClr val="B5CEA8"/>
                </a:solidFill>
                <a:effectLst/>
                <a:latin typeface="Consolas" panose="020B0609020204030204" pitchFamily="49" charset="0"/>
              </a:rPr>
              <a:t>1</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err="1">
                <a:solidFill>
                  <a:srgbClr val="569CD6"/>
                </a:solidFill>
                <a:effectLst/>
                <a:latin typeface="Consolas" panose="020B0609020204030204" pitchFamily="49" charset="0"/>
              </a:rPr>
              <a:t>let</a:t>
            </a: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inf</a:t>
            </a:r>
            <a:r>
              <a:rPr lang="de-AT" sz="1200" b="0" dirty="0">
                <a:solidFill>
                  <a:srgbClr val="D4D4D4"/>
                </a:solidFill>
                <a:effectLst/>
                <a:latin typeface="Consolas" panose="020B0609020204030204" pitchFamily="49" charset="0"/>
              </a:rPr>
              <a:t> = </a:t>
            </a:r>
            <a:r>
              <a:rPr lang="de-AT" sz="1200" b="0" dirty="0">
                <a:solidFill>
                  <a:srgbClr val="DCDCAA"/>
                </a:solidFill>
                <a:effectLst/>
                <a:latin typeface="Consolas" panose="020B0609020204030204" pitchFamily="49" charset="0"/>
              </a:rPr>
              <a:t>prompt</a:t>
            </a:r>
            <a:r>
              <a:rPr lang="de-AT" sz="1200" b="0" dirty="0">
                <a:solidFill>
                  <a:srgbClr val="D4D4D4"/>
                </a:solidFill>
                <a:effectLst/>
                <a:latin typeface="Consolas" panose="020B0609020204030204" pitchFamily="49" charset="0"/>
              </a:rPr>
              <a:t>(</a:t>
            </a:r>
            <a:r>
              <a:rPr lang="de-AT" sz="1200" b="0" dirty="0">
                <a:solidFill>
                  <a:srgbClr val="CE9178"/>
                </a:solidFill>
                <a:effectLst/>
                <a:latin typeface="Consolas" panose="020B0609020204030204" pitchFamily="49" charset="0"/>
              </a:rPr>
              <a:t>"Welche Information möchtest du abrufen (Vorname: 0, Nachname: 1, Alter: 2)?"</a:t>
            </a:r>
            <a:r>
              <a:rPr lang="de-AT" sz="1200" b="0" dirty="0">
                <a:solidFill>
                  <a:srgbClr val="D4D4D4"/>
                </a:solidFill>
                <a:effectLst/>
                <a:latin typeface="Consolas" panose="020B0609020204030204" pitchFamily="49" charset="0"/>
              </a:rPr>
              <a:t>);</a:t>
            </a:r>
          </a:p>
          <a:p>
            <a:br>
              <a:rPr lang="de-AT" sz="1200" b="0" dirty="0">
                <a:solidFill>
                  <a:srgbClr val="D4D4D4"/>
                </a:solidFill>
                <a:effectLst/>
                <a:latin typeface="Consolas" panose="020B0609020204030204" pitchFamily="49" charset="0"/>
              </a:rPr>
            </a:br>
            <a:r>
              <a:rPr lang="de-AT" sz="1200" b="0" dirty="0">
                <a:solidFill>
                  <a:srgbClr val="D4D4D4"/>
                </a:solidFill>
                <a:effectLst/>
                <a:latin typeface="Consolas" panose="020B0609020204030204" pitchFamily="49" charset="0"/>
              </a:rPr>
              <a:t>        </a:t>
            </a:r>
            <a:r>
              <a:rPr lang="de-AT" sz="1200" b="0" dirty="0" err="1">
                <a:solidFill>
                  <a:srgbClr val="9CDCFE"/>
                </a:solidFill>
                <a:effectLst/>
                <a:latin typeface="Consolas" panose="020B0609020204030204" pitchFamily="49" charset="0"/>
              </a:rPr>
              <a:t>document</a:t>
            </a:r>
            <a:r>
              <a:rPr lang="de-AT" sz="1200" b="0" dirty="0" err="1">
                <a:solidFill>
                  <a:srgbClr val="D4D4D4"/>
                </a:solidFill>
                <a:effectLst/>
                <a:latin typeface="Consolas" panose="020B0609020204030204" pitchFamily="49" charset="0"/>
              </a:rPr>
              <a:t>.</a:t>
            </a:r>
            <a:r>
              <a:rPr lang="de-AT" sz="1200" b="0" dirty="0" err="1">
                <a:solidFill>
                  <a:srgbClr val="DCDCAA"/>
                </a:solidFill>
                <a:effectLst/>
                <a:latin typeface="Consolas" panose="020B0609020204030204" pitchFamily="49" charset="0"/>
              </a:rPr>
              <a:t>wirte</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meinArray</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pers</a:t>
            </a:r>
            <a:r>
              <a:rPr lang="de-AT" sz="1200" b="0" dirty="0">
                <a:solidFill>
                  <a:srgbClr val="D4D4D4"/>
                </a:solidFill>
                <a:effectLst/>
                <a:latin typeface="Consolas" panose="020B0609020204030204" pitchFamily="49" charset="0"/>
              </a:rPr>
              <a:t>][</a:t>
            </a:r>
            <a:r>
              <a:rPr lang="de-AT" sz="1200" b="0" dirty="0" err="1">
                <a:solidFill>
                  <a:srgbClr val="9CDCFE"/>
                </a:solidFill>
                <a:effectLst/>
                <a:latin typeface="Consolas" panose="020B0609020204030204" pitchFamily="49" charset="0"/>
              </a:rPr>
              <a:t>inf</a:t>
            </a:r>
            <a:r>
              <a:rPr lang="de-AT" sz="1200" b="0" dirty="0">
                <a:solidFill>
                  <a:srgbClr val="D4D4D4"/>
                </a:solidFill>
                <a:effectLst/>
                <a:latin typeface="Consolas" panose="020B0609020204030204" pitchFamily="49" charset="0"/>
              </a:rPr>
              <a:t>]);</a:t>
            </a:r>
          </a:p>
          <a:p>
            <a:r>
              <a:rPr lang="de-AT" sz="1200" b="0" dirty="0">
                <a:solidFill>
                  <a:srgbClr val="D4D4D4"/>
                </a:solidFill>
                <a:effectLst/>
                <a:latin typeface="Consolas" panose="020B0609020204030204" pitchFamily="49" charset="0"/>
              </a:rPr>
              <a:t>    </a:t>
            </a:r>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script</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body</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a:p>
            <a:r>
              <a:rPr lang="de-AT" sz="1200" b="0" dirty="0">
                <a:solidFill>
                  <a:srgbClr val="808080"/>
                </a:solidFill>
                <a:effectLst/>
                <a:latin typeface="Consolas" panose="020B0609020204030204" pitchFamily="49" charset="0"/>
              </a:rPr>
              <a:t>&lt;/</a:t>
            </a:r>
            <a:r>
              <a:rPr lang="de-AT" sz="1200" b="0" dirty="0" err="1">
                <a:solidFill>
                  <a:srgbClr val="569CD6"/>
                </a:solidFill>
                <a:effectLst/>
                <a:latin typeface="Consolas" panose="020B0609020204030204" pitchFamily="49" charset="0"/>
              </a:rPr>
              <a:t>html</a:t>
            </a:r>
            <a:r>
              <a:rPr lang="de-AT" sz="1200" b="0" dirty="0">
                <a:solidFill>
                  <a:srgbClr val="808080"/>
                </a:solidFill>
                <a:effectLst/>
                <a:latin typeface="Consolas" panose="020B0609020204030204" pitchFamily="49" charset="0"/>
              </a:rPr>
              <a:t>&gt;</a:t>
            </a:r>
            <a:endParaRPr lang="de-AT" sz="1200" b="0" dirty="0">
              <a:solidFill>
                <a:srgbClr val="D4D4D4"/>
              </a:solidFill>
              <a:effectLst/>
              <a:latin typeface="Consolas" panose="020B0609020204030204" pitchFamily="49" charset="0"/>
            </a:endParaRP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6833936" y="1953758"/>
            <a:ext cx="5044195" cy="1449628"/>
          </a:xfrm>
          <a:solidFill>
            <a:schemeClr val="bg1"/>
          </a:solidFill>
        </p:spPr>
        <p:txBody>
          <a:bodyPr/>
          <a:lstStyle/>
          <a:p>
            <a:pPr marL="0" indent="0">
              <a:buNone/>
            </a:pPr>
            <a:r>
              <a:rPr lang="de-AT" dirty="0"/>
              <a:t>Erzeuge ein Array, das drei leere Arrays enthält. Wiederhole die Eingabe der einzelnen Datensätze dann drei Mal und füge die entsprechenden Werte ein. Gebe dem Anwender daraufhin die Möglichkeit, einen bestimmten Wert aus dem Datensatz abzurufen. Dazu muss er zuerst die Nummer der Person eingeben und daraufhin den Index der gewünschten Information. (multidimensionales Array)</a:t>
            </a:r>
          </a:p>
        </p:txBody>
      </p:sp>
    </p:spTree>
    <p:extLst>
      <p:ext uri="{BB962C8B-B14F-4D97-AF65-F5344CB8AC3E}">
        <p14:creationId xmlns:p14="http://schemas.microsoft.com/office/powerpoint/2010/main" val="58421346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2926</Words>
  <Application>Microsoft Office PowerPoint</Application>
  <PresentationFormat>Breitbild</PresentationFormat>
  <Paragraphs>249</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Consolas</vt:lpstr>
      <vt:lpstr>Font Awesome 5 Free Solid</vt:lpstr>
      <vt:lpstr>FontAwesome</vt:lpstr>
      <vt:lpstr>1_pm</vt:lpstr>
      <vt:lpstr>JavaScript 01 Lösungen</vt:lpstr>
      <vt:lpstr>Kleine Übung</vt:lpstr>
      <vt:lpstr>Kleine Übung</vt:lpstr>
      <vt:lpstr>Übungsaufgabe</vt:lpstr>
      <vt:lpstr>Übungsaufgabe</vt:lpstr>
      <vt:lpstr>Übung</vt:lpstr>
      <vt:lpstr>Übung</vt:lpstr>
      <vt:lpstr>Übung</vt:lpstr>
      <vt:lpstr>Übung</vt:lpstr>
      <vt:lpstr>Aufgabe</vt:lpstr>
      <vt:lpstr>Aufgabe</vt:lpstr>
      <vt:lpstr>Aufgabe</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173</cp:revision>
  <dcterms:created xsi:type="dcterms:W3CDTF">2019-04-14T16:39:40Z</dcterms:created>
  <dcterms:modified xsi:type="dcterms:W3CDTF">2021-05-17T11:55:32Z</dcterms:modified>
</cp:coreProperties>
</file>